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7" r:id="rId3"/>
    <p:sldId id="272" r:id="rId4"/>
    <p:sldId id="273" r:id="rId5"/>
    <p:sldId id="274" r:id="rId6"/>
    <p:sldId id="275" r:id="rId7"/>
    <p:sldId id="276" r:id="rId8"/>
    <p:sldId id="287" r:id="rId9"/>
    <p:sldId id="288" r:id="rId10"/>
    <p:sldId id="289" r:id="rId11"/>
    <p:sldId id="290" r:id="rId12"/>
    <p:sldId id="278" r:id="rId13"/>
    <p:sldId id="279" r:id="rId14"/>
    <p:sldId id="280" r:id="rId15"/>
    <p:sldId id="281" r:id="rId16"/>
    <p:sldId id="282" r:id="rId17"/>
    <p:sldId id="283"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5C124E-22B4-4601-9B39-17E33F6D75CB}" type="datetimeFigureOut">
              <a:rPr lang="en-US" smtClean="0"/>
              <a:t>10/24/2016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402937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C124E-22B4-4601-9B39-17E33F6D75CB}"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69046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C124E-22B4-4601-9B39-17E33F6D75CB}"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41864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C124E-22B4-4601-9B39-17E33F6D75CB}"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3F8B-A673-4AB8-A799-096DC13F3FA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441717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C124E-22B4-4601-9B39-17E33F6D75CB}"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232552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55C124E-22B4-4601-9B39-17E33F6D75CB}" type="datetimeFigureOut">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1723452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55C124E-22B4-4601-9B39-17E33F6D75CB}" type="datetimeFigureOut">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3676411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C124E-22B4-4601-9B39-17E33F6D75CB}"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309995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C124E-22B4-4601-9B39-17E33F6D75CB}"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244426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C124E-22B4-4601-9B39-17E33F6D75CB}"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26840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C124E-22B4-4601-9B39-17E33F6D75CB}"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8753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5C124E-22B4-4601-9B39-17E33F6D75CB}"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102151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5C124E-22B4-4601-9B39-17E33F6D75CB}" type="datetimeFigureOut">
              <a:rPr lang="en-US" smtClean="0"/>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243066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5C124E-22B4-4601-9B39-17E33F6D75CB}" type="datetimeFigureOut">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156917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C124E-22B4-4601-9B39-17E33F6D75CB}" type="datetimeFigureOut">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124886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C124E-22B4-4601-9B39-17E33F6D75CB}"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183934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C124E-22B4-4601-9B39-17E33F6D75CB}"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C3F8B-A673-4AB8-A799-096DC13F3FAC}" type="slidenum">
              <a:rPr lang="en-US" smtClean="0"/>
              <a:t>‹#›</a:t>
            </a:fld>
            <a:endParaRPr lang="en-US"/>
          </a:p>
        </p:txBody>
      </p:sp>
    </p:spTree>
    <p:extLst>
      <p:ext uri="{BB962C8B-B14F-4D97-AF65-F5344CB8AC3E}">
        <p14:creationId xmlns:p14="http://schemas.microsoft.com/office/powerpoint/2010/main" val="332895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5C124E-22B4-4601-9B39-17E33F6D75CB}" type="datetimeFigureOut">
              <a:rPr lang="en-US" smtClean="0"/>
              <a:t>10/24/2016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AC3F8B-A673-4AB8-A799-096DC13F3FAC}" type="slidenum">
              <a:rPr lang="en-US" smtClean="0"/>
              <a:t>‹#›</a:t>
            </a:fld>
            <a:endParaRPr lang="en-US"/>
          </a:p>
        </p:txBody>
      </p:sp>
    </p:spTree>
    <p:extLst>
      <p:ext uri="{BB962C8B-B14F-4D97-AF65-F5344CB8AC3E}">
        <p14:creationId xmlns:p14="http://schemas.microsoft.com/office/powerpoint/2010/main" val="400781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516063"/>
            <a:ext cx="8791575" cy="2387600"/>
          </a:xfrm>
        </p:spPr>
        <p:txBody>
          <a:bodyPr/>
          <a:lstStyle/>
          <a:p>
            <a:r>
              <a:rPr lang="en-US" err="1" smtClean="0">
                <a:latin typeface="Tahoma" panose="020B0604030504040204" pitchFamily="34" charset="0"/>
                <a:ea typeface="Tahoma" panose="020B0604030504040204" pitchFamily="34" charset="0"/>
                <a:cs typeface="Tahoma" panose="020B0604030504040204" pitchFamily="34" charset="0"/>
              </a:rPr>
              <a:t>Giới</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thiệu</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nightwatchjs</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1876425" y="3995738"/>
            <a:ext cx="7915276" cy="1655762"/>
          </a:xfrm>
        </p:spPr>
        <p:txBody>
          <a:bodyPr/>
          <a:lstStyle/>
          <a:p>
            <a:pPr algn="r"/>
            <a:r>
              <a:rPr lang="en-US" err="1" smtClean="0">
                <a:latin typeface="Tahoma" panose="020B0604030504040204" pitchFamily="34" charset="0"/>
                <a:ea typeface="Tahoma" panose="020B0604030504040204" pitchFamily="34" charset="0"/>
                <a:cs typeface="Tahoma" panose="020B0604030504040204" pitchFamily="34" charset="0"/>
              </a:rPr>
              <a:t>Nhóm</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trình</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bày</a:t>
            </a:r>
            <a:r>
              <a:rPr lang="en-US" smtClean="0">
                <a:latin typeface="Tahoma" panose="020B0604030504040204" pitchFamily="34" charset="0"/>
                <a:ea typeface="Tahoma" panose="020B0604030504040204" pitchFamily="34" charset="0"/>
                <a:cs typeface="Tahoma" panose="020B0604030504040204" pitchFamily="34" charset="0"/>
              </a:rPr>
              <a:t>: cloud9</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187" y="990601"/>
            <a:ext cx="1884947" cy="2031999"/>
          </a:xfrm>
          <a:prstGeom prst="rect">
            <a:avLst/>
          </a:prstGeom>
        </p:spPr>
      </p:pic>
    </p:spTree>
    <p:extLst>
      <p:ext uri="{BB962C8B-B14F-4D97-AF65-F5344CB8AC3E}">
        <p14:creationId xmlns:p14="http://schemas.microsoft.com/office/powerpoint/2010/main" val="3981765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Các ƯU ĐIỂM</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a:defRPr/>
            </a:pPr>
            <a:r>
              <a:rPr lang="en-US">
                <a:latin typeface="Tahoma" panose="020B0604030504040204" pitchFamily="34" charset="0"/>
                <a:ea typeface="Tahoma" panose="020B0604030504040204" pitchFamily="34" charset="0"/>
                <a:cs typeface="Tahoma" panose="020B0604030504040204" pitchFamily="34" charset="0"/>
              </a:rPr>
              <a:t>Hỗ trợ CSS </a:t>
            </a:r>
            <a:r>
              <a:rPr lang="en-US">
                <a:latin typeface="Tahoma" panose="020B0604030504040204" pitchFamily="34" charset="0"/>
                <a:ea typeface="Tahoma" panose="020B0604030504040204" pitchFamily="34" charset="0"/>
                <a:cs typeface="Tahoma" panose="020B0604030504040204" pitchFamily="34" charset="0"/>
              </a:rPr>
              <a:t>và </a:t>
            </a:r>
            <a:r>
              <a:rPr lang="en-US" smtClean="0">
                <a:latin typeface="Tahoma" panose="020B0604030504040204" pitchFamily="34" charset="0"/>
                <a:ea typeface="Tahoma" panose="020B0604030504040204" pitchFamily="34" charset="0"/>
                <a:cs typeface="Tahoma" panose="020B0604030504040204" pitchFamily="34" charset="0"/>
              </a:rPr>
              <a:t>Xpath:</a:t>
            </a:r>
          </a:p>
          <a:p>
            <a:pPr lvl="1">
              <a:defRPr/>
            </a:pPr>
            <a:r>
              <a:rPr lang="en-US" smtClean="0">
                <a:latin typeface="Tahoma" panose="020B0604030504040204" pitchFamily="34" charset="0"/>
                <a:ea typeface="Tahoma" panose="020B0604030504040204" pitchFamily="34" charset="0"/>
                <a:cs typeface="Tahoma" panose="020B0604030504040204" pitchFamily="34" charset="0"/>
              </a:rPr>
              <a:t>Các bộ chọn CSS </a:t>
            </a:r>
            <a:r>
              <a:rPr lang="en-US">
                <a:latin typeface="Tahoma" panose="020B0604030504040204" pitchFamily="34" charset="0"/>
                <a:ea typeface="Tahoma" panose="020B0604030504040204" pitchFamily="34" charset="0"/>
                <a:cs typeface="Tahoma" panose="020B0604030504040204" pitchFamily="34" charset="0"/>
              </a:rPr>
              <a:t>hoặc </a:t>
            </a:r>
            <a:r>
              <a:rPr lang="en-US">
                <a:latin typeface="Tahoma" panose="020B0604030504040204" pitchFamily="34" charset="0"/>
                <a:ea typeface="Tahoma" panose="020B0604030504040204" pitchFamily="34" charset="0"/>
                <a:cs typeface="Tahoma" panose="020B0604030504040204" pitchFamily="34" charset="0"/>
              </a:rPr>
              <a:t>Xpath </a:t>
            </a:r>
            <a:r>
              <a:rPr lang="en-US" smtClean="0">
                <a:latin typeface="Tahoma" panose="020B0604030504040204" pitchFamily="34" charset="0"/>
                <a:ea typeface="Tahoma" panose="020B0604030504040204" pitchFamily="34" charset="0"/>
                <a:cs typeface="Tahoma" panose="020B0604030504040204" pitchFamily="34" charset="0"/>
              </a:rPr>
              <a:t>có </a:t>
            </a:r>
            <a:r>
              <a:rPr lang="en-US">
                <a:latin typeface="Tahoma" panose="020B0604030504040204" pitchFamily="34" charset="0"/>
                <a:ea typeface="Tahoma" panose="020B0604030504040204" pitchFamily="34" charset="0"/>
                <a:cs typeface="Tahoma" panose="020B0604030504040204" pitchFamily="34" charset="0"/>
              </a:rPr>
              <a:t>thể được sử dụng để xác định vị trí và xác minh </a:t>
            </a:r>
            <a:r>
              <a:rPr lang="en-US">
                <a:latin typeface="Tahoma" panose="020B0604030504040204" pitchFamily="34" charset="0"/>
                <a:ea typeface="Tahoma" panose="020B0604030504040204" pitchFamily="34" charset="0"/>
                <a:cs typeface="Tahoma" panose="020B0604030504040204" pitchFamily="34" charset="0"/>
              </a:rPr>
              <a:t>các </a:t>
            </a:r>
            <a:r>
              <a:rPr lang="en-US" smtClean="0">
                <a:latin typeface="Tahoma" panose="020B0604030504040204" pitchFamily="34" charset="0"/>
                <a:ea typeface="Tahoma" panose="020B0604030504040204" pitchFamily="34" charset="0"/>
                <a:cs typeface="Tahoma" panose="020B0604030504040204" pitchFamily="34" charset="0"/>
              </a:rPr>
              <a:t>phần tử trên </a:t>
            </a:r>
            <a:r>
              <a:rPr lang="en-US">
                <a:latin typeface="Tahoma" panose="020B0604030504040204" pitchFamily="34" charset="0"/>
                <a:ea typeface="Tahoma" panose="020B0604030504040204" pitchFamily="34" charset="0"/>
                <a:cs typeface="Tahoma" panose="020B0604030504040204" pitchFamily="34" charset="0"/>
              </a:rPr>
              <a:t>trang web hoặc thực hiện </a:t>
            </a:r>
            <a:r>
              <a:rPr lang="en-US">
                <a:latin typeface="Tahoma" panose="020B0604030504040204" pitchFamily="34" charset="0"/>
                <a:ea typeface="Tahoma" panose="020B0604030504040204" pitchFamily="34" charset="0"/>
                <a:cs typeface="Tahoma" panose="020B0604030504040204" pitchFamily="34" charset="0"/>
              </a:rPr>
              <a:t>các </a:t>
            </a:r>
            <a:r>
              <a:rPr lang="en-US" smtClean="0">
                <a:latin typeface="Tahoma" panose="020B0604030504040204" pitchFamily="34" charset="0"/>
                <a:ea typeface="Tahoma" panose="020B0604030504040204" pitchFamily="34" charset="0"/>
                <a:cs typeface="Tahoma" panose="020B0604030504040204" pitchFamily="34" charset="0"/>
              </a:rPr>
              <a:t>lệnh.</a:t>
            </a:r>
            <a:endParaRPr lang="en-US">
              <a:latin typeface="Tahoma" panose="020B0604030504040204" pitchFamily="34" charset="0"/>
              <a:ea typeface="Tahoma" panose="020B0604030504040204" pitchFamily="34" charset="0"/>
              <a:cs typeface="Tahoma" panose="020B0604030504040204" pitchFamily="34" charset="0"/>
            </a:endParaRPr>
          </a:p>
          <a:p>
            <a:pPr>
              <a:defRPr/>
            </a:pPr>
            <a:r>
              <a:rPr lang="en-US">
                <a:latin typeface="Tahoma" panose="020B0604030504040204" pitchFamily="34" charset="0"/>
                <a:ea typeface="Tahoma" panose="020B0604030504040204" pitchFamily="34" charset="0"/>
                <a:cs typeface="Tahoma" panose="020B0604030504040204" pitchFamily="34" charset="0"/>
              </a:rPr>
              <a:t>Dễ dàng </a:t>
            </a:r>
            <a:r>
              <a:rPr lang="en-US">
                <a:latin typeface="Tahoma" panose="020B0604030504040204" pitchFamily="34" charset="0"/>
                <a:ea typeface="Tahoma" panose="020B0604030504040204" pitchFamily="34" charset="0"/>
                <a:cs typeface="Tahoma" panose="020B0604030504040204" pitchFamily="34" charset="0"/>
              </a:rPr>
              <a:t>mở </a:t>
            </a:r>
            <a:r>
              <a:rPr lang="en-US" smtClean="0">
                <a:latin typeface="Tahoma" panose="020B0604030504040204" pitchFamily="34" charset="0"/>
                <a:ea typeface="Tahoma" panose="020B0604030504040204" pitchFamily="34" charset="0"/>
                <a:cs typeface="Tahoma" panose="020B0604030504040204" pitchFamily="34" charset="0"/>
              </a:rPr>
              <a:t>rộng:</a:t>
            </a:r>
          </a:p>
          <a:p>
            <a:pPr lvl="1"/>
            <a:r>
              <a:rPr lang="en-US" smtClean="0">
                <a:latin typeface="Tahoma" panose="020B0604030504040204" pitchFamily="34" charset="0"/>
                <a:ea typeface="Tahoma" panose="020B0604030504040204" pitchFamily="34" charset="0"/>
                <a:cs typeface="Tahoma" panose="020B0604030504040204" pitchFamily="34" charset="0"/>
              </a:rPr>
              <a:t>Sử dụng các lệnh </a:t>
            </a:r>
            <a:r>
              <a:rPr lang="en-US">
                <a:latin typeface="Tahoma" panose="020B0604030504040204" pitchFamily="34" charset="0"/>
                <a:ea typeface="Tahoma" panose="020B0604030504040204" pitchFamily="34" charset="0"/>
                <a:cs typeface="Tahoma" panose="020B0604030504040204" pitchFamily="34" charset="0"/>
              </a:rPr>
              <a:t>điều khiển và khung xác nhận (assertions framework) linh hoạt </a:t>
            </a:r>
            <a:r>
              <a:rPr lang="en-US">
                <a:latin typeface="Tahoma" panose="020B0604030504040204" pitchFamily="34" charset="0"/>
                <a:ea typeface="Tahoma" panose="020B0604030504040204" pitchFamily="34" charset="0"/>
                <a:cs typeface="Tahoma" panose="020B0604030504040204" pitchFamily="34" charset="0"/>
              </a:rPr>
              <a:t>khiến </a:t>
            </a:r>
            <a:r>
              <a:rPr lang="en-US" smtClean="0">
                <a:latin typeface="Tahoma" panose="020B0604030504040204" pitchFamily="34" charset="0"/>
                <a:ea typeface="Tahoma" panose="020B0604030504040204" pitchFamily="34" charset="0"/>
                <a:cs typeface="Tahoma" panose="020B0604030504040204" pitchFamily="34" charset="0"/>
              </a:rPr>
              <a:t>Nightwatch dễ </a:t>
            </a:r>
            <a:r>
              <a:rPr lang="en-US">
                <a:latin typeface="Tahoma" panose="020B0604030504040204" pitchFamily="34" charset="0"/>
                <a:ea typeface="Tahoma" panose="020B0604030504040204" pitchFamily="34" charset="0"/>
                <a:cs typeface="Tahoma" panose="020B0604030504040204" pitchFamily="34" charset="0"/>
              </a:rPr>
              <a:t>dàng mở rộng để xây dựng các </a:t>
            </a:r>
            <a:r>
              <a:rPr lang="en-US">
                <a:latin typeface="Tahoma" panose="020B0604030504040204" pitchFamily="34" charset="0"/>
                <a:ea typeface="Tahoma" panose="020B0604030504040204" pitchFamily="34" charset="0"/>
                <a:cs typeface="Tahoma" panose="020B0604030504040204" pitchFamily="34" charset="0"/>
              </a:rPr>
              <a:t>dứng </a:t>
            </a:r>
            <a:r>
              <a:rPr lang="en-US" smtClean="0">
                <a:latin typeface="Tahoma" panose="020B0604030504040204" pitchFamily="34" charset="0"/>
                <a:ea typeface="Tahoma" panose="020B0604030504040204" pitchFamily="34" charset="0"/>
                <a:cs typeface="Tahoma" panose="020B0604030504040204" pitchFamily="34" charset="0"/>
              </a:rPr>
              <a:t>dụng.</a:t>
            </a:r>
            <a:endParaRPr lang="en-US">
              <a:latin typeface="Tahoma" panose="020B0604030504040204" pitchFamily="34" charset="0"/>
              <a:ea typeface="Tahoma" panose="020B0604030504040204" pitchFamily="34" charset="0"/>
              <a:cs typeface="Tahoma" panose="020B0604030504040204" pitchFamily="34" charset="0"/>
            </a:endParaRPr>
          </a:p>
          <a:p>
            <a:pPr lvl="1"/>
            <a:r>
              <a:rPr lang="en-US" smtClean="0">
                <a:latin typeface="Tahoma" panose="020B0604030504040204" pitchFamily="34" charset="0"/>
                <a:ea typeface="Tahoma" panose="020B0604030504040204" pitchFamily="34" charset="0"/>
                <a:cs typeface="Tahoma" panose="020B0604030504040204" pitchFamily="34" charset="0"/>
              </a:rPr>
              <a:t>Nightwatch sử </a:t>
            </a:r>
            <a:r>
              <a:rPr lang="en-US">
                <a:latin typeface="Tahoma" panose="020B0604030504040204" pitchFamily="34" charset="0"/>
                <a:ea typeface="Tahoma" panose="020B0604030504040204" pitchFamily="34" charset="0"/>
                <a:cs typeface="Tahoma" panose="020B0604030504040204" pitchFamily="34" charset="0"/>
              </a:rPr>
              <a:t>dụng các API Selenium WebDriver mạnh mẽ để thực hiện các lệnh (commands) và xác nhận (assertions) trên </a:t>
            </a:r>
            <a:r>
              <a:rPr lang="en-US">
                <a:latin typeface="Tahoma" panose="020B0604030504040204" pitchFamily="34" charset="0"/>
                <a:ea typeface="Tahoma" panose="020B0604030504040204" pitchFamily="34" charset="0"/>
                <a:cs typeface="Tahoma" panose="020B0604030504040204" pitchFamily="34" charset="0"/>
              </a:rPr>
              <a:t>các </a:t>
            </a:r>
            <a:r>
              <a:rPr lang="en-US" smtClean="0">
                <a:latin typeface="Tahoma" panose="020B0604030504040204" pitchFamily="34" charset="0"/>
                <a:ea typeface="Tahoma" panose="020B0604030504040204" pitchFamily="34" charset="0"/>
                <a:cs typeface="Tahoma" panose="020B0604030504040204" pitchFamily="34" charset="0"/>
              </a:rPr>
              <a:t>phần tử DOM</a:t>
            </a:r>
            <a:r>
              <a:rPr lang="en-US">
                <a:latin typeface="Tahoma" panose="020B0604030504040204" pitchFamily="34" charset="0"/>
                <a:ea typeface="Tahoma" panose="020B0604030504040204" pitchFamily="34" charset="0"/>
                <a:cs typeface="Tahoma" panose="020B0604030504040204" pitchFamily="34" charset="0"/>
              </a:rPr>
              <a:t>.</a:t>
            </a:r>
          </a:p>
          <a:p>
            <a:pPr lvl="1">
              <a:defRPr/>
            </a:pPr>
            <a:endParaRPr lang="en-US">
              <a:latin typeface="Tahoma" panose="020B0604030504040204" pitchFamily="34" charset="0"/>
              <a:ea typeface="Tahoma" panose="020B0604030504040204" pitchFamily="34" charset="0"/>
              <a:cs typeface="Tahoma" panose="020B0604030504040204" pitchFamily="34" charset="0"/>
            </a:endParaRPr>
          </a:p>
          <a:p>
            <a:pPr>
              <a:defRPr/>
            </a:pPr>
            <a:endParaRPr lang="vi-V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5476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Cài đặt</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a:defRPr/>
            </a:pPr>
            <a:r>
              <a:rPr lang="en-US" smtClean="0">
                <a:latin typeface="Tahoma" panose="020B0604030504040204" pitchFamily="34" charset="0"/>
                <a:ea typeface="Tahoma" panose="020B0604030504040204" pitchFamily="34" charset="0"/>
                <a:cs typeface="Tahoma" panose="020B0604030504040204" pitchFamily="34" charset="0"/>
              </a:rPr>
              <a:t>Cài đặt Nodejs:</a:t>
            </a:r>
          </a:p>
          <a:p>
            <a:pPr lvl="1">
              <a:defRPr/>
            </a:pPr>
            <a:r>
              <a:rPr lang="en-US">
                <a:solidFill>
                  <a:srgbClr val="FFC000"/>
                </a:solidFill>
                <a:latin typeface="Tahoma" panose="020B0604030504040204" pitchFamily="34" charset="0"/>
                <a:ea typeface="Tahoma" panose="020B0604030504040204" pitchFamily="34" charset="0"/>
                <a:cs typeface="Tahoma" panose="020B0604030504040204" pitchFamily="34" charset="0"/>
              </a:rPr>
              <a:t>https://nodejs.org</a:t>
            </a:r>
          </a:p>
          <a:p>
            <a:pPr>
              <a:defRPr/>
            </a:pPr>
            <a:r>
              <a:rPr lang="en-US" smtClean="0">
                <a:latin typeface="Tahoma" panose="020B0604030504040204" pitchFamily="34" charset="0"/>
                <a:ea typeface="Tahoma" panose="020B0604030504040204" pitchFamily="34" charset="0"/>
                <a:cs typeface="Tahoma" panose="020B0604030504040204" pitchFamily="34" charset="0"/>
              </a:rPr>
              <a:t>Cài đặt Nightwatch:</a:t>
            </a:r>
          </a:p>
          <a:p>
            <a:pPr lvl="1">
              <a:defRPr/>
            </a:pPr>
            <a:r>
              <a:rPr lang="en-US" smtClean="0">
                <a:solidFill>
                  <a:srgbClr val="FFC000"/>
                </a:solidFill>
                <a:latin typeface="Tahoma" panose="020B0604030504040204" pitchFamily="34" charset="0"/>
                <a:ea typeface="Tahoma" panose="020B0604030504040204" pitchFamily="34" charset="0"/>
                <a:cs typeface="Tahoma" panose="020B0604030504040204" pitchFamily="34" charset="0"/>
              </a:rPr>
              <a:t>$ npm install –g nightwatch</a:t>
            </a:r>
            <a:endParaRPr lang="en-US">
              <a:solidFill>
                <a:srgbClr val="FFC000"/>
              </a:solidFill>
              <a:latin typeface="Tahoma" panose="020B0604030504040204" pitchFamily="34" charset="0"/>
              <a:ea typeface="Tahoma" panose="020B0604030504040204" pitchFamily="34" charset="0"/>
              <a:cs typeface="Tahoma" panose="020B0604030504040204" pitchFamily="34" charset="0"/>
            </a:endParaRPr>
          </a:p>
          <a:p>
            <a:pPr>
              <a:defRPr/>
            </a:pPr>
            <a:r>
              <a:rPr lang="en-US">
                <a:latin typeface="Tahoma" panose="020B0604030504040204" pitchFamily="34" charset="0"/>
                <a:ea typeface="Tahoma" panose="020B0604030504040204" pitchFamily="34" charset="0"/>
                <a:cs typeface="Tahoma" panose="020B0604030504040204" pitchFamily="34" charset="0"/>
              </a:rPr>
              <a:t>Cài đặt </a:t>
            </a:r>
            <a:r>
              <a:rPr lang="en-US">
                <a:latin typeface="Tahoma" panose="020B0604030504040204" pitchFamily="34" charset="0"/>
                <a:ea typeface="Tahoma" panose="020B0604030504040204" pitchFamily="34" charset="0"/>
                <a:cs typeface="Tahoma" panose="020B0604030504040204" pitchFamily="34" charset="0"/>
              </a:rPr>
              <a:t>Selenium </a:t>
            </a:r>
            <a:r>
              <a:rPr lang="en-US" smtClean="0">
                <a:latin typeface="Tahoma" panose="020B0604030504040204" pitchFamily="34" charset="0"/>
                <a:ea typeface="Tahoma" panose="020B0604030504040204" pitchFamily="34" charset="0"/>
                <a:cs typeface="Tahoma" panose="020B0604030504040204" pitchFamily="34" charset="0"/>
              </a:rPr>
              <a:t>server:</a:t>
            </a:r>
          </a:p>
          <a:p>
            <a:pPr lvl="1">
              <a:defRPr/>
            </a:pPr>
            <a:r>
              <a:rPr lang="en-US" smtClean="0">
                <a:latin typeface="Tahoma" panose="020B0604030504040204" pitchFamily="34" charset="0"/>
                <a:ea typeface="Tahoma" panose="020B0604030504040204" pitchFamily="34" charset="0"/>
                <a:cs typeface="Tahoma" panose="020B0604030504040204" pitchFamily="34" charset="0"/>
              </a:rPr>
              <a:t>Yêu cầu tối thiểu JDK7</a:t>
            </a:r>
          </a:p>
          <a:p>
            <a:pPr lvl="1">
              <a:defRPr/>
            </a:pPr>
            <a:r>
              <a:rPr lang="en-US" smtClean="0">
                <a:latin typeface="Tahoma" panose="020B0604030504040204" pitchFamily="34" charset="0"/>
                <a:ea typeface="Tahoma" panose="020B0604030504040204" pitchFamily="34" charset="0"/>
                <a:cs typeface="Tahoma" panose="020B0604030504040204" pitchFamily="34" charset="0"/>
              </a:rPr>
              <a:t>Tải selenium server: </a:t>
            </a:r>
            <a:r>
              <a:rPr lang="vi-VN" smtClean="0">
                <a:solidFill>
                  <a:srgbClr val="FFC000"/>
                </a:solidFill>
                <a:latin typeface="Tahoma" panose="020B0604030504040204" pitchFamily="34" charset="0"/>
                <a:ea typeface="Tahoma" panose="020B0604030504040204" pitchFamily="34" charset="0"/>
                <a:cs typeface="Tahoma" panose="020B0604030504040204" pitchFamily="34" charset="0"/>
              </a:rPr>
              <a:t>http</a:t>
            </a:r>
            <a:r>
              <a:rPr lang="vi-VN">
                <a:solidFill>
                  <a:srgbClr val="FFC000"/>
                </a:solidFill>
                <a:latin typeface="Tahoma" panose="020B0604030504040204" pitchFamily="34" charset="0"/>
                <a:ea typeface="Tahoma" panose="020B0604030504040204" pitchFamily="34" charset="0"/>
                <a:cs typeface="Tahoma" panose="020B0604030504040204" pitchFamily="34" charset="0"/>
              </a:rPr>
              <a:t>://selenium-release.storage.googleapis.com/index.html</a:t>
            </a:r>
            <a:endParaRPr lang="vi-VN">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3423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Viết các ca kiểm thử</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3" y="2249487"/>
            <a:ext cx="5805488" cy="3541714"/>
          </a:xfrm>
        </p:spPr>
        <p:txBody>
          <a:bodyPr/>
          <a:lstStyle/>
          <a:p>
            <a:r>
              <a:rPr lang="vi-VN" smtClean="0">
                <a:latin typeface="Tahoma" panose="020B0604030504040204" pitchFamily="34" charset="0"/>
                <a:ea typeface="Tahoma" panose="020B0604030504040204" pitchFamily="34" charset="0"/>
                <a:cs typeface="Tahoma" panose="020B0604030504040204" pitchFamily="34" charset="0"/>
              </a:rPr>
              <a:t>Nightwatch </a:t>
            </a:r>
            <a:r>
              <a:rPr lang="vi-VN">
                <a:latin typeface="Tahoma" panose="020B0604030504040204" pitchFamily="34" charset="0"/>
                <a:ea typeface="Tahoma" panose="020B0604030504040204" pitchFamily="34" charset="0"/>
                <a:cs typeface="Tahoma" panose="020B0604030504040204" pitchFamily="34" charset="0"/>
              </a:rPr>
              <a:t>xác định các </a:t>
            </a:r>
            <a:r>
              <a:rPr lang="en-US" smtClean="0">
                <a:latin typeface="Tahoma" panose="020B0604030504040204" pitchFamily="34" charset="0"/>
                <a:ea typeface="Tahoma" panose="020B0604030504040204" pitchFamily="34" charset="0"/>
                <a:cs typeface="Tahoma" panose="020B0604030504040204" pitchFamily="34" charset="0"/>
              </a:rPr>
              <a:t>phần tử </a:t>
            </a:r>
            <a:r>
              <a:rPr lang="vi-VN" smtClean="0">
                <a:latin typeface="Tahoma" panose="020B0604030504040204" pitchFamily="34" charset="0"/>
                <a:ea typeface="Tahoma" panose="020B0604030504040204" pitchFamily="34" charset="0"/>
                <a:cs typeface="Tahoma" panose="020B0604030504040204" pitchFamily="34" charset="0"/>
              </a:rPr>
              <a:t>bằng </a:t>
            </a:r>
            <a:r>
              <a:rPr lang="vi-VN">
                <a:latin typeface="Tahoma" panose="020B0604030504040204" pitchFamily="34" charset="0"/>
                <a:ea typeface="Tahoma" panose="020B0604030504040204" pitchFamily="34" charset="0"/>
                <a:cs typeface="Tahoma" panose="020B0604030504040204" pitchFamily="34" charset="0"/>
              </a:rPr>
              <a:t>cách </a:t>
            </a:r>
            <a:r>
              <a:rPr lang="vi-VN" smtClean="0">
                <a:latin typeface="Tahoma" panose="020B0604030504040204" pitchFamily="34" charset="0"/>
                <a:ea typeface="Tahoma" panose="020B0604030504040204" pitchFamily="34" charset="0"/>
                <a:cs typeface="Tahoma" panose="020B0604030504040204" pitchFamily="34" charset="0"/>
              </a:rPr>
              <a:t>CSS</a:t>
            </a:r>
            <a:r>
              <a:rPr lang="en-US" smtClean="0">
                <a:latin typeface="Tahoma" panose="020B0604030504040204" pitchFamily="34" charset="0"/>
                <a:ea typeface="Tahoma" panose="020B0604030504040204" pitchFamily="34" charset="0"/>
                <a:cs typeface="Tahoma" panose="020B0604030504040204" pitchFamily="34" charset="0"/>
              </a:rPr>
              <a:t> selector hoặc Xpath selector</a:t>
            </a:r>
            <a:r>
              <a:rPr lang="vi-VN" smtClean="0">
                <a:latin typeface="Tahoma" panose="020B0604030504040204" pitchFamily="34" charset="0"/>
                <a:ea typeface="Tahoma" panose="020B0604030504040204" pitchFamily="34" charset="0"/>
                <a:cs typeface="Tahoma" panose="020B0604030504040204" pitchFamily="34" charset="0"/>
              </a:rPr>
              <a:t>.</a:t>
            </a:r>
            <a:endParaRPr lang="vi-VN">
              <a:latin typeface="Tahoma" panose="020B0604030504040204" pitchFamily="34" charset="0"/>
              <a:ea typeface="Tahoma" panose="020B0604030504040204" pitchFamily="34" charset="0"/>
              <a:cs typeface="Tahoma" panose="020B0604030504040204" pitchFamily="34" charset="0"/>
            </a:endParaRPr>
          </a:p>
          <a:p>
            <a:r>
              <a:rPr lang="vi-VN">
                <a:latin typeface="Tahoma" panose="020B0604030504040204" pitchFamily="34" charset="0"/>
                <a:ea typeface="Tahoma" panose="020B0604030504040204" pitchFamily="34" charset="0"/>
                <a:cs typeface="Tahoma" panose="020B0604030504040204" pitchFamily="34" charset="0"/>
              </a:rPr>
              <a:t>Mỗi </a:t>
            </a:r>
            <a:r>
              <a:rPr lang="vi-VN" smtClean="0">
                <a:latin typeface="Tahoma" panose="020B0604030504040204" pitchFamily="34" charset="0"/>
                <a:ea typeface="Tahoma" panose="020B0604030504040204" pitchFamily="34" charset="0"/>
                <a:cs typeface="Tahoma" panose="020B0604030504040204" pitchFamily="34" charset="0"/>
              </a:rPr>
              <a:t>t</a:t>
            </a:r>
            <a:r>
              <a:rPr lang="en-US" smtClean="0">
                <a:latin typeface="Tahoma" panose="020B0604030504040204" pitchFamily="34" charset="0"/>
                <a:ea typeface="Tahoma" panose="020B0604030504040204" pitchFamily="34" charset="0"/>
                <a:cs typeface="Tahoma" panose="020B0604030504040204" pitchFamily="34" charset="0"/>
              </a:rPr>
              <a:t>ệ</a:t>
            </a:r>
            <a:r>
              <a:rPr lang="vi-VN" smtClean="0">
                <a:latin typeface="Tahoma" panose="020B0604030504040204" pitchFamily="34" charset="0"/>
                <a:ea typeface="Tahoma" panose="020B0604030504040204" pitchFamily="34" charset="0"/>
                <a:cs typeface="Tahoma" panose="020B0604030504040204" pitchFamily="34" charset="0"/>
              </a:rPr>
              <a:t>p </a:t>
            </a:r>
            <a:r>
              <a:rPr lang="vi-VN">
                <a:latin typeface="Tahoma" panose="020B0604030504040204" pitchFamily="34" charset="0"/>
                <a:ea typeface="Tahoma" panose="020B0604030504040204" pitchFamily="34" charset="0"/>
                <a:cs typeface="Tahoma" panose="020B0604030504040204" pitchFamily="34" charset="0"/>
              </a:rPr>
              <a:t>là một </a:t>
            </a:r>
            <a:r>
              <a:rPr lang="en-US" smtClean="0">
                <a:latin typeface="Tahoma" panose="020B0604030504040204" pitchFamily="34" charset="0"/>
                <a:ea typeface="Tahoma" panose="020B0604030504040204" pitchFamily="34" charset="0"/>
                <a:cs typeface="Tahoma" panose="020B0604030504040204" pitchFamily="34" charset="0"/>
              </a:rPr>
              <a:t>ca kiểm thử </a:t>
            </a:r>
            <a:r>
              <a:rPr lang="vi-VN" smtClean="0">
                <a:latin typeface="Tahoma" panose="020B0604030504040204" pitchFamily="34" charset="0"/>
                <a:ea typeface="Tahoma" panose="020B0604030504040204" pitchFamily="34" charset="0"/>
                <a:cs typeface="Tahoma" panose="020B0604030504040204" pitchFamily="34" charset="0"/>
              </a:rPr>
              <a:t>và </a:t>
            </a:r>
            <a:r>
              <a:rPr lang="vi-VN">
                <a:latin typeface="Tahoma" panose="020B0604030504040204" pitchFamily="34" charset="0"/>
                <a:ea typeface="Tahoma" panose="020B0604030504040204" pitchFamily="34" charset="0"/>
                <a:cs typeface="Tahoma" panose="020B0604030504040204" pitchFamily="34" charset="0"/>
              </a:rPr>
              <a:t>được nạp vào </a:t>
            </a:r>
            <a:r>
              <a:rPr lang="en-US" smtClean="0">
                <a:latin typeface="Tahoma" panose="020B0604030504040204" pitchFamily="34" charset="0"/>
                <a:ea typeface="Tahoma" panose="020B0604030504040204" pitchFamily="34" charset="0"/>
                <a:cs typeface="Tahoma" panose="020B0604030504040204" pitchFamily="34" charset="0"/>
              </a:rPr>
              <a:t>Nightwatch</a:t>
            </a:r>
            <a:endParaRPr lang="vi-VN" b="1">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901" y="2342682"/>
            <a:ext cx="4859291" cy="3448519"/>
          </a:xfrm>
          <a:prstGeom prst="rect">
            <a:avLst/>
          </a:prstGeom>
        </p:spPr>
      </p:pic>
    </p:spTree>
    <p:extLst>
      <p:ext uri="{BB962C8B-B14F-4D97-AF65-F5344CB8AC3E}">
        <p14:creationId xmlns:p14="http://schemas.microsoft.com/office/powerpoint/2010/main" val="123705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Viết các ca kiểm thử</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Nightwatch </a:t>
            </a:r>
            <a:r>
              <a:rPr lang="vi-VN" smtClean="0">
                <a:latin typeface="Tahoma" panose="020B0604030504040204" pitchFamily="34" charset="0"/>
                <a:ea typeface="Tahoma" panose="020B0604030504040204" pitchFamily="34" charset="0"/>
                <a:cs typeface="Tahoma" panose="020B0604030504040204" pitchFamily="34" charset="0"/>
              </a:rPr>
              <a:t>hỗ trợ</a:t>
            </a:r>
            <a:r>
              <a:rPr lang="en-US" smtClean="0">
                <a:latin typeface="Tahoma" panose="020B0604030504040204" pitchFamily="34" charset="0"/>
                <a:ea typeface="Tahoma" panose="020B0604030504040204" pitchFamily="34" charset="0"/>
                <a:cs typeface="Tahoma" panose="020B0604030504040204" pitchFamily="34" charset="0"/>
              </a:rPr>
              <a:t> cả</a:t>
            </a:r>
            <a:r>
              <a:rPr lang="vi-VN" smtClean="0">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X</a:t>
            </a:r>
            <a:r>
              <a:rPr lang="vi-VN" smtClean="0">
                <a:latin typeface="Tahoma" panose="020B0604030504040204" pitchFamily="34" charset="0"/>
                <a:ea typeface="Tahoma" panose="020B0604030504040204" pitchFamily="34" charset="0"/>
                <a:cs typeface="Tahoma" panose="020B0604030504040204" pitchFamily="34" charset="0"/>
              </a:rPr>
              <a:t>path</a:t>
            </a:r>
            <a:r>
              <a:rPr lang="en-US" smtClean="0">
                <a:latin typeface="Tahoma" panose="020B0604030504040204" pitchFamily="34" charset="0"/>
                <a:ea typeface="Tahoma" panose="020B0604030504040204" pitchFamily="34" charset="0"/>
                <a:cs typeface="Tahoma" panose="020B0604030504040204" pitchFamily="34" charset="0"/>
              </a:rPr>
              <a:t> và CSS</a:t>
            </a:r>
            <a:r>
              <a:rPr lang="vi-VN" smtClean="0">
                <a:latin typeface="Tahoma" panose="020B0604030504040204" pitchFamily="34" charset="0"/>
                <a:ea typeface="Tahoma" panose="020B0604030504040204" pitchFamily="34" charset="0"/>
                <a:cs typeface="Tahoma" panose="020B0604030504040204" pitchFamily="34" charset="0"/>
              </a:rPr>
              <a:t> </a:t>
            </a:r>
            <a:r>
              <a:rPr lang="vi-VN" smtClean="0">
                <a:latin typeface="Tahoma" panose="020B0604030504040204" pitchFamily="34" charset="0"/>
                <a:ea typeface="Tahoma" panose="020B0604030504040204" pitchFamily="34" charset="0"/>
                <a:cs typeface="Tahoma" panose="020B0604030504040204" pitchFamily="34" charset="0"/>
              </a:rPr>
              <a:t>để </a:t>
            </a:r>
            <a:r>
              <a:rPr lang="vi-VN">
                <a:latin typeface="Tahoma" panose="020B0604030504040204" pitchFamily="34" charset="0"/>
                <a:ea typeface="Tahoma" panose="020B0604030504040204" pitchFamily="34" charset="0"/>
                <a:cs typeface="Tahoma" panose="020B0604030504040204" pitchFamily="34" charset="0"/>
              </a:rPr>
              <a:t>xác định vị </a:t>
            </a:r>
            <a:r>
              <a:rPr lang="vi-VN" smtClean="0">
                <a:latin typeface="Tahoma" panose="020B0604030504040204" pitchFamily="34" charset="0"/>
                <a:ea typeface="Tahoma" panose="020B0604030504040204" pitchFamily="34" charset="0"/>
                <a:cs typeface="Tahoma" panose="020B0604030504040204" pitchFamily="34" charset="0"/>
              </a:rPr>
              <a:t>trí</a:t>
            </a:r>
            <a:r>
              <a:rPr lang="en-US" smtClean="0">
                <a:latin typeface="Tahoma" panose="020B0604030504040204" pitchFamily="34" charset="0"/>
                <a:ea typeface="Tahoma" panose="020B0604030504040204" pitchFamily="34" charset="0"/>
                <a:cs typeface="Tahoma" panose="020B0604030504040204" pitchFamily="34" charset="0"/>
              </a:rPr>
              <a:t> các phần tử, mặc định là sử dụng CSS</a:t>
            </a:r>
            <a:r>
              <a:rPr lang="vi-VN" smtClean="0">
                <a:latin typeface="Tahoma" panose="020B0604030504040204" pitchFamily="34" charset="0"/>
                <a:ea typeface="Tahoma" panose="020B0604030504040204" pitchFamily="34" charset="0"/>
                <a:cs typeface="Tahoma" panose="020B0604030504040204" pitchFamily="34" charset="0"/>
              </a:rPr>
              <a:t>.</a:t>
            </a:r>
            <a:endParaRPr lang="vi-VN">
              <a:latin typeface="Tahoma" panose="020B0604030504040204" pitchFamily="34" charset="0"/>
              <a:ea typeface="Tahoma" panose="020B0604030504040204" pitchFamily="34" charset="0"/>
              <a:cs typeface="Tahoma" panose="020B0604030504040204" pitchFamily="34" charset="0"/>
            </a:endParaRPr>
          </a:p>
          <a:p>
            <a:pPr lvl="1"/>
            <a:r>
              <a:rPr lang="vi-VN">
                <a:latin typeface="Tahoma" panose="020B0604030504040204" pitchFamily="34" charset="0"/>
                <a:ea typeface="Tahoma" panose="020B0604030504040204" pitchFamily="34" charset="0"/>
                <a:cs typeface="Tahoma" panose="020B0604030504040204" pitchFamily="34" charset="0"/>
              </a:rPr>
              <a:t>Để chuyển sang xpath gọi </a:t>
            </a:r>
            <a:r>
              <a:rPr lang="vi-VN" smtClean="0">
                <a:solidFill>
                  <a:srgbClr val="FFC000"/>
                </a:solidFill>
                <a:latin typeface="Tahoma" panose="020B0604030504040204" pitchFamily="34" charset="0"/>
                <a:ea typeface="Tahoma" panose="020B0604030504040204" pitchFamily="34" charset="0"/>
                <a:cs typeface="Tahoma" panose="020B0604030504040204" pitchFamily="34" charset="0"/>
              </a:rPr>
              <a:t>useXpath()</a:t>
            </a:r>
            <a:endParaRPr lang="en-US"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lvl="1"/>
            <a:r>
              <a:rPr lang="en-US" smtClean="0">
                <a:latin typeface="Tahoma" panose="020B0604030504040204" pitchFamily="34" charset="0"/>
                <a:ea typeface="Tahoma" panose="020B0604030504040204" pitchFamily="34" charset="0"/>
                <a:cs typeface="Tahoma" panose="020B0604030504040204" pitchFamily="34" charset="0"/>
              </a:rPr>
              <a:t>Để dùng lại css gọi hàm </a:t>
            </a:r>
            <a:r>
              <a:rPr lang="en-US" smtClean="0">
                <a:solidFill>
                  <a:srgbClr val="FFC000"/>
                </a:solidFill>
                <a:latin typeface="Tahoma" panose="020B0604030504040204" pitchFamily="34" charset="0"/>
                <a:ea typeface="Tahoma" panose="020B0604030504040204" pitchFamily="34" charset="0"/>
                <a:cs typeface="Tahoma" panose="020B0604030504040204" pitchFamily="34" charset="0"/>
              </a:rPr>
              <a:t>useCss()</a:t>
            </a:r>
            <a:endParaRPr lang="vi-VN">
              <a:solidFill>
                <a:srgbClr val="FFC000"/>
              </a:solidFill>
              <a:latin typeface="Tahoma" panose="020B0604030504040204" pitchFamily="34" charset="0"/>
              <a:ea typeface="Tahoma" panose="020B0604030504040204" pitchFamily="34" charset="0"/>
              <a:cs typeface="Tahoma" panose="020B0604030504040204" pitchFamily="34" charset="0"/>
            </a:endParaRPr>
          </a:p>
          <a:p>
            <a:endParaRPr lang="vi-VN">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818" y="4059029"/>
            <a:ext cx="9087186" cy="1732172"/>
          </a:xfrm>
          <a:prstGeom prst="rect">
            <a:avLst/>
          </a:prstGeom>
        </p:spPr>
      </p:pic>
    </p:spTree>
    <p:extLst>
      <p:ext uri="{BB962C8B-B14F-4D97-AF65-F5344CB8AC3E}">
        <p14:creationId xmlns:p14="http://schemas.microsoft.com/office/powerpoint/2010/main" val="342058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chạy </a:t>
            </a:r>
            <a:r>
              <a:rPr lang="en-US" smtClean="0">
                <a:latin typeface="Tahoma" panose="020B0604030504040204" pitchFamily="34" charset="0"/>
                <a:ea typeface="Tahoma" panose="020B0604030504040204" pitchFamily="34" charset="0"/>
                <a:cs typeface="Tahoma" panose="020B0604030504040204" pitchFamily="34" charset="0"/>
              </a:rPr>
              <a:t>các ca kiểm thử</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vi-VN" smtClean="0">
                <a:latin typeface="Tahoma" panose="020B0604030504040204" pitchFamily="34" charset="0"/>
                <a:ea typeface="Tahoma" panose="020B0604030504040204" pitchFamily="34" charset="0"/>
                <a:cs typeface="Tahoma" panose="020B0604030504040204" pitchFamily="34" charset="0"/>
              </a:rPr>
              <a:t>Nếu </a:t>
            </a:r>
            <a:r>
              <a:rPr lang="vi-VN">
                <a:latin typeface="Tahoma" panose="020B0604030504040204" pitchFamily="34" charset="0"/>
                <a:ea typeface="Tahoma" panose="020B0604030504040204" pitchFamily="34" charset="0"/>
                <a:cs typeface="Tahoma" panose="020B0604030504040204" pitchFamily="34" charset="0"/>
              </a:rPr>
              <a:t>bạn đã cài đặt Nightwatch </a:t>
            </a:r>
            <a:r>
              <a:rPr lang="vi-VN" smtClean="0">
                <a:latin typeface="Tahoma" panose="020B0604030504040204" pitchFamily="34" charset="0"/>
                <a:ea typeface="Tahoma" panose="020B0604030504040204" pitchFamily="34" charset="0"/>
                <a:cs typeface="Tahoma" panose="020B0604030504040204" pitchFamily="34" charset="0"/>
              </a:rPr>
              <a:t>global</a:t>
            </a:r>
            <a:r>
              <a:rPr lang="en-US" smtClean="0">
                <a:latin typeface="Tahoma" panose="020B0604030504040204" pitchFamily="34" charset="0"/>
                <a:ea typeface="Tahoma" panose="020B0604030504040204" pitchFamily="34" charset="0"/>
                <a:cs typeface="Tahoma" panose="020B0604030504040204" pitchFamily="34" charset="0"/>
              </a:rPr>
              <a:t> </a:t>
            </a:r>
            <a:r>
              <a:rPr lang="vi-VN" smtClean="0">
                <a:latin typeface="Tahoma" panose="020B0604030504040204" pitchFamily="34" charset="0"/>
                <a:ea typeface="Tahoma" panose="020B0604030504040204" pitchFamily="34" charset="0"/>
                <a:cs typeface="Tahoma" panose="020B0604030504040204" pitchFamily="34" charset="0"/>
              </a:rPr>
              <a:t>(</a:t>
            </a:r>
            <a:r>
              <a:rPr lang="en-US" smtClean="0">
                <a:solidFill>
                  <a:srgbClr val="FFC000"/>
                </a:solidFill>
                <a:latin typeface="Tahoma" panose="020B0604030504040204" pitchFamily="34" charset="0"/>
                <a:ea typeface="Tahoma" panose="020B0604030504040204" pitchFamily="34" charset="0"/>
                <a:cs typeface="Tahoma" panose="020B0604030504040204" pitchFamily="34" charset="0"/>
              </a:rPr>
              <a:t>npm install nightwatch </a:t>
            </a:r>
            <a:r>
              <a:rPr lang="vi-VN" smtClean="0">
                <a:solidFill>
                  <a:srgbClr val="FFC000"/>
                </a:solidFill>
                <a:latin typeface="Tahoma" panose="020B0604030504040204" pitchFamily="34" charset="0"/>
                <a:ea typeface="Tahoma" panose="020B0604030504040204" pitchFamily="34" charset="0"/>
                <a:cs typeface="Tahoma" panose="020B0604030504040204" pitchFamily="34" charset="0"/>
              </a:rPr>
              <a:t>-g</a:t>
            </a:r>
            <a:r>
              <a:rPr lang="vi-VN">
                <a:latin typeface="Tahoma" panose="020B0604030504040204" pitchFamily="34" charset="0"/>
                <a:ea typeface="Tahoma" panose="020B0604030504040204" pitchFamily="34" charset="0"/>
                <a:cs typeface="Tahoma" panose="020B0604030504040204" pitchFamily="34" charset="0"/>
              </a:rPr>
              <a:t>), Nightwatch sẽ có </a:t>
            </a:r>
            <a:r>
              <a:rPr lang="en-US" smtClean="0">
                <a:latin typeface="Tahoma" panose="020B0604030504040204" pitchFamily="34" charset="0"/>
                <a:ea typeface="Tahoma" panose="020B0604030504040204" pitchFamily="34" charset="0"/>
                <a:cs typeface="Tahoma" panose="020B0604030504040204" pitchFamily="34" charset="0"/>
              </a:rPr>
              <a:t>thể được gọi từ một đường dẫn bất kỳ trong command line hoặc terminal</a:t>
            </a:r>
            <a:r>
              <a:rPr lang="vi-VN" smtClean="0">
                <a:latin typeface="Tahoma" panose="020B0604030504040204" pitchFamily="34" charset="0"/>
                <a:ea typeface="Tahoma" panose="020B0604030504040204" pitchFamily="34" charset="0"/>
                <a:cs typeface="Tahoma" panose="020B0604030504040204" pitchFamily="34" charset="0"/>
              </a:rPr>
              <a:t>.</a:t>
            </a:r>
            <a:endParaRPr lang="vi-VN">
              <a:latin typeface="Tahoma" panose="020B0604030504040204" pitchFamily="34" charset="0"/>
              <a:ea typeface="Tahoma" panose="020B0604030504040204" pitchFamily="34" charset="0"/>
              <a:cs typeface="Tahoma" panose="020B0604030504040204" pitchFamily="34" charset="0"/>
            </a:endParaRPr>
          </a:p>
          <a:p>
            <a:r>
              <a:rPr lang="vi-VN">
                <a:latin typeface="Tahoma" panose="020B0604030504040204" pitchFamily="34" charset="0"/>
                <a:ea typeface="Tahoma" panose="020B0604030504040204" pitchFamily="34" charset="0"/>
                <a:cs typeface="Tahoma" panose="020B0604030504040204" pitchFamily="34" charset="0"/>
              </a:rPr>
              <a:t>Nếu Nightwatch được cài đặt trong project, </a:t>
            </a:r>
            <a:r>
              <a:rPr lang="en-US" smtClean="0">
                <a:latin typeface="Tahoma" panose="020B0604030504040204" pitchFamily="34" charset="0"/>
                <a:ea typeface="Tahoma" panose="020B0604030504040204" pitchFamily="34" charset="0"/>
                <a:cs typeface="Tahoma" panose="020B0604030504040204" pitchFamily="34" charset="0"/>
              </a:rPr>
              <a:t>chạy tệp </a:t>
            </a:r>
            <a:r>
              <a:rPr lang="vi-VN" smtClean="0">
                <a:latin typeface="Tahoma" panose="020B0604030504040204" pitchFamily="34" charset="0"/>
                <a:ea typeface="Tahoma" panose="020B0604030504040204" pitchFamily="34" charset="0"/>
                <a:cs typeface="Tahoma" panose="020B0604030504040204" pitchFamily="34" charset="0"/>
              </a:rPr>
              <a:t>nhị </a:t>
            </a:r>
            <a:r>
              <a:rPr lang="vi-VN">
                <a:latin typeface="Tahoma" panose="020B0604030504040204" pitchFamily="34" charset="0"/>
                <a:ea typeface="Tahoma" panose="020B0604030504040204" pitchFamily="34" charset="0"/>
                <a:cs typeface="Tahoma" panose="020B0604030504040204" pitchFamily="34" charset="0"/>
              </a:rPr>
              <a:t>phân từ </a:t>
            </a:r>
            <a:r>
              <a:rPr lang="en-US" smtClean="0">
                <a:latin typeface="Tahoma" panose="020B0604030504040204" pitchFamily="34" charset="0"/>
                <a:ea typeface="Tahoma" panose="020B0604030504040204" pitchFamily="34" charset="0"/>
                <a:cs typeface="Tahoma" panose="020B0604030504040204" pitchFamily="34" charset="0"/>
              </a:rPr>
              <a:t>thư mục</a:t>
            </a:r>
            <a:r>
              <a:rPr lang="vi-VN" smtClean="0">
                <a:latin typeface="Tahoma" panose="020B0604030504040204" pitchFamily="34" charset="0"/>
                <a:ea typeface="Tahoma" panose="020B0604030504040204" pitchFamily="34" charset="0"/>
                <a:cs typeface="Tahoma" panose="020B0604030504040204" pitchFamily="34" charset="0"/>
              </a:rPr>
              <a:t> </a:t>
            </a:r>
            <a:r>
              <a:rPr lang="vi-VN" smtClean="0">
                <a:solidFill>
                  <a:srgbClr val="FFC000"/>
                </a:solidFill>
                <a:latin typeface="Tahoma" panose="020B0604030504040204" pitchFamily="34" charset="0"/>
                <a:ea typeface="Tahoma" panose="020B0604030504040204" pitchFamily="34" charset="0"/>
                <a:cs typeface="Tahoma" panose="020B0604030504040204" pitchFamily="34" charset="0"/>
              </a:rPr>
              <a:t>node_modules/</a:t>
            </a:r>
            <a:r>
              <a:rPr lang="en-US" smtClean="0">
                <a:solidFill>
                  <a:srgbClr val="FFC000"/>
                </a:solidFill>
                <a:latin typeface="Tahoma" panose="020B0604030504040204" pitchFamily="34" charset="0"/>
                <a:ea typeface="Tahoma" panose="020B0604030504040204" pitchFamily="34" charset="0"/>
                <a:cs typeface="Tahoma" panose="020B0604030504040204" pitchFamily="34" charset="0"/>
              </a:rPr>
              <a:t>.</a:t>
            </a:r>
            <a:r>
              <a:rPr lang="vi-VN" smtClean="0">
                <a:solidFill>
                  <a:srgbClr val="FFC000"/>
                </a:solidFill>
                <a:latin typeface="Tahoma" panose="020B0604030504040204" pitchFamily="34" charset="0"/>
                <a:ea typeface="Tahoma" panose="020B0604030504040204" pitchFamily="34" charset="0"/>
                <a:cs typeface="Tahoma" panose="020B0604030504040204" pitchFamily="34" charset="0"/>
              </a:rPr>
              <a:t>bin</a:t>
            </a:r>
            <a:endParaRPr lang="vi-VN">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286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Chạy các ca kiểm thử</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3" y="2249487"/>
            <a:ext cx="6986588" cy="4361656"/>
          </a:xfrm>
        </p:spPr>
        <p:txBody>
          <a:bodyPr>
            <a:normAutofit fontScale="92500" lnSpcReduction="10000"/>
          </a:bodyPr>
          <a:lstStyle/>
          <a:p>
            <a:r>
              <a:rPr lang="en-US" smtClean="0">
                <a:latin typeface="Tahoma" panose="020B0604030504040204" pitchFamily="34" charset="0"/>
                <a:ea typeface="Tahoma" panose="020B0604030504040204" pitchFamily="34" charset="0"/>
                <a:cs typeface="Tahoma" panose="020B0604030504040204" pitchFamily="34" charset="0"/>
              </a:rPr>
              <a:t>Kiểm thử 1 file, nhiều file hoặc toàn bộ thư mục</a:t>
            </a:r>
          </a:p>
          <a:p>
            <a:r>
              <a:rPr lang="en-US" smtClean="0">
                <a:latin typeface="Tahoma" panose="020B0604030504040204" pitchFamily="34" charset="0"/>
                <a:ea typeface="Tahoma" panose="020B0604030504040204" pitchFamily="34" charset="0"/>
                <a:cs typeface="Tahoma" panose="020B0604030504040204" pitchFamily="34" charset="0"/>
              </a:rPr>
              <a:t>Tổ chức các ca kiểm thử thành nhóm và chạy độc lập với nhau</a:t>
            </a:r>
          </a:p>
          <a:p>
            <a:r>
              <a:rPr lang="vi-VN">
                <a:latin typeface="Tahoma" panose="020B0604030504040204" pitchFamily="34" charset="0"/>
                <a:ea typeface="Tahoma" panose="020B0604030504040204" pitchFamily="34" charset="0"/>
                <a:cs typeface="Tahoma" panose="020B0604030504040204" pitchFamily="34" charset="0"/>
              </a:rPr>
              <a:t>Để nhóm lại với nhau chỉ cần đặt trong cùng </a:t>
            </a:r>
            <a:r>
              <a:rPr lang="vi-VN" smtClean="0">
                <a:latin typeface="Tahoma" panose="020B0604030504040204" pitchFamily="34" charset="0"/>
                <a:ea typeface="Tahoma" panose="020B0604030504040204" pitchFamily="34" charset="0"/>
                <a:cs typeface="Tahoma" panose="020B0604030504040204" pitchFamily="34" charset="0"/>
              </a:rPr>
              <a:t>một</a:t>
            </a:r>
            <a:r>
              <a:rPr lang="en-US" smtClean="0">
                <a:latin typeface="Tahoma" panose="020B0604030504040204" pitchFamily="34" charset="0"/>
                <a:ea typeface="Tahoma" panose="020B0604030504040204" pitchFamily="34" charset="0"/>
                <a:cs typeface="Tahoma" panose="020B0604030504040204" pitchFamily="34" charset="0"/>
              </a:rPr>
              <a:t> </a:t>
            </a:r>
            <a:r>
              <a:rPr lang="vi-VN" smtClean="0">
                <a:latin typeface="Tahoma" panose="020B0604030504040204" pitchFamily="34" charset="0"/>
                <a:ea typeface="Tahoma" panose="020B0604030504040204" pitchFamily="34" charset="0"/>
                <a:cs typeface="Tahoma" panose="020B0604030504040204" pitchFamily="34" charset="0"/>
              </a:rPr>
              <a:t>thư </a:t>
            </a:r>
            <a:r>
              <a:rPr lang="vi-VN">
                <a:latin typeface="Tahoma" panose="020B0604030504040204" pitchFamily="34" charset="0"/>
                <a:ea typeface="Tahoma" panose="020B0604030504040204" pitchFamily="34" charset="0"/>
                <a:cs typeface="Tahoma" panose="020B0604030504040204" pitchFamily="34" charset="0"/>
              </a:rPr>
              <a:t>mục. Tên thư mục là tên của </a:t>
            </a:r>
            <a:r>
              <a:rPr lang="vi-VN" smtClean="0">
                <a:latin typeface="Tahoma" panose="020B0604030504040204" pitchFamily="34" charset="0"/>
                <a:ea typeface="Tahoma" panose="020B0604030504040204" pitchFamily="34" charset="0"/>
                <a:cs typeface="Tahoma" panose="020B0604030504040204" pitchFamily="34" charset="0"/>
              </a:rPr>
              <a:t>nhóm</a:t>
            </a:r>
            <a:endParaRPr lang="en-US" smtClean="0">
              <a:latin typeface="Tahoma" panose="020B0604030504040204" pitchFamily="34" charset="0"/>
              <a:ea typeface="Tahoma" panose="020B0604030504040204" pitchFamily="34" charset="0"/>
              <a:cs typeface="Tahoma" panose="020B0604030504040204" pitchFamily="34" charset="0"/>
            </a:endParaRPr>
          </a:p>
          <a:p>
            <a:r>
              <a:rPr lang="vi-VN">
                <a:latin typeface="Tahoma" panose="020B0604030504040204" pitchFamily="34" charset="0"/>
                <a:ea typeface="Tahoma" panose="020B0604030504040204" pitchFamily="34" charset="0"/>
                <a:cs typeface="Tahoma" panose="020B0604030504040204" pitchFamily="34" charset="0"/>
              </a:rPr>
              <a:t>Ví </a:t>
            </a:r>
            <a:r>
              <a:rPr lang="vi-VN" smtClean="0">
                <a:latin typeface="Tahoma" panose="020B0604030504040204" pitchFamily="34" charset="0"/>
                <a:ea typeface="Tahoma" panose="020B0604030504040204" pitchFamily="34" charset="0"/>
                <a:cs typeface="Tahoma" panose="020B0604030504040204" pitchFamily="34" charset="0"/>
              </a:rPr>
              <a:t>dụ</a:t>
            </a:r>
            <a:endParaRPr lang="en-US">
              <a:latin typeface="Tahoma" panose="020B0604030504040204" pitchFamily="34" charset="0"/>
              <a:ea typeface="Tahoma" panose="020B0604030504040204" pitchFamily="34" charset="0"/>
              <a:cs typeface="Tahoma" panose="020B0604030504040204" pitchFamily="34" charset="0"/>
            </a:endParaRPr>
          </a:p>
          <a:p>
            <a:pPr lvl="1"/>
            <a:r>
              <a:rPr lang="vi-VN" sz="2000" smtClean="0">
                <a:latin typeface="Tahoma" panose="020B0604030504040204" pitchFamily="34" charset="0"/>
                <a:ea typeface="Tahoma" panose="020B0604030504040204" pitchFamily="34" charset="0"/>
                <a:cs typeface="Tahoma" panose="020B0604030504040204" pitchFamily="34" charset="0"/>
              </a:rPr>
              <a:t>Chạy </a:t>
            </a:r>
            <a:r>
              <a:rPr lang="vi-VN" sz="2000">
                <a:latin typeface="Tahoma" panose="020B0604030504040204" pitchFamily="34" charset="0"/>
                <a:ea typeface="Tahoma" panose="020B0604030504040204" pitchFamily="34" charset="0"/>
                <a:cs typeface="Tahoma" panose="020B0604030504040204" pitchFamily="34" charset="0"/>
              </a:rPr>
              <a:t>nhóm smoketests như sau:</a:t>
            </a:r>
            <a:r>
              <a:rPr lang="en-US" sz="2000">
                <a:latin typeface="Tahoma" panose="020B0604030504040204" pitchFamily="34" charset="0"/>
                <a:ea typeface="Tahoma" panose="020B0604030504040204" pitchFamily="34" charset="0"/>
                <a:cs typeface="Tahoma" panose="020B0604030504040204" pitchFamily="34" charset="0"/>
              </a:rPr>
              <a:t> </a:t>
            </a:r>
            <a:endParaRPr lang="en-US" sz="2000" smtClean="0">
              <a:latin typeface="Tahoma" panose="020B0604030504040204" pitchFamily="34" charset="0"/>
              <a:ea typeface="Tahoma" panose="020B0604030504040204" pitchFamily="34" charset="0"/>
              <a:cs typeface="Tahoma" panose="020B0604030504040204" pitchFamily="34" charset="0"/>
            </a:endParaRPr>
          </a:p>
          <a:p>
            <a:pPr marL="914400" lvl="2" indent="0">
              <a:buNone/>
            </a:pPr>
            <a:r>
              <a:rPr lang="vi-VN" altLang="vi-VN" sz="1800" smtClean="0">
                <a:solidFill>
                  <a:srgbClr val="FFC000"/>
                </a:solidFill>
                <a:latin typeface="Tahoma" panose="020B0604030504040204" pitchFamily="34" charset="0"/>
                <a:ea typeface="Tahoma" panose="020B0604030504040204" pitchFamily="34" charset="0"/>
                <a:cs typeface="Tahoma" panose="020B0604030504040204" pitchFamily="34" charset="0"/>
              </a:rPr>
              <a:t>$</a:t>
            </a:r>
            <a:r>
              <a:rPr lang="en-US" altLang="vi-VN" sz="1800" smtClean="0">
                <a:solidFill>
                  <a:srgbClr val="FFC000"/>
                </a:solidFill>
                <a:latin typeface="Tahoma" panose="020B0604030504040204" pitchFamily="34" charset="0"/>
                <a:ea typeface="Tahoma" panose="020B0604030504040204" pitchFamily="34" charset="0"/>
                <a:cs typeface="Tahoma" panose="020B0604030504040204" pitchFamily="34" charset="0"/>
              </a:rPr>
              <a:t> </a:t>
            </a:r>
            <a:r>
              <a:rPr lang="vi-VN" altLang="vi-VN" sz="1800">
                <a:solidFill>
                  <a:srgbClr val="FFC000"/>
                </a:solidFill>
                <a:latin typeface="Tahoma" panose="020B0604030504040204" pitchFamily="34" charset="0"/>
                <a:ea typeface="Tahoma" panose="020B0604030504040204" pitchFamily="34" charset="0"/>
                <a:cs typeface="Tahoma" panose="020B0604030504040204" pitchFamily="34" charset="0"/>
              </a:rPr>
              <a:t>nightwatch --group </a:t>
            </a:r>
            <a:r>
              <a:rPr lang="vi-VN" altLang="vi-VN" sz="1800" smtClean="0">
                <a:solidFill>
                  <a:srgbClr val="FFC000"/>
                </a:solidFill>
                <a:latin typeface="Tahoma" panose="020B0604030504040204" pitchFamily="34" charset="0"/>
                <a:ea typeface="Tahoma" panose="020B0604030504040204" pitchFamily="34" charset="0"/>
                <a:cs typeface="Tahoma" panose="020B0604030504040204" pitchFamily="34" charset="0"/>
              </a:rPr>
              <a:t>smoketests</a:t>
            </a:r>
            <a:endParaRPr lang="en-US" altLang="vi-VN" sz="180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lvl="1"/>
            <a:r>
              <a:rPr lang="vi-VN" altLang="vi-VN" sz="2100">
                <a:latin typeface="Tahoma" panose="020B0604030504040204" pitchFamily="34" charset="0"/>
                <a:ea typeface="Tahoma" panose="020B0604030504040204" pitchFamily="34" charset="0"/>
                <a:cs typeface="Tahoma" panose="020B0604030504040204" pitchFamily="34" charset="0"/>
              </a:rPr>
              <a:t>Bạn cũng có thể bỏ qua nhóm </a:t>
            </a:r>
            <a:r>
              <a:rPr lang="vi-VN" sz="2100">
                <a:latin typeface="Tahoma" panose="020B0604030504040204" pitchFamily="34" charset="0"/>
                <a:ea typeface="Tahoma" panose="020B0604030504040204" pitchFamily="34" charset="0"/>
                <a:cs typeface="Tahoma" panose="020B0604030504040204" pitchFamily="34" charset="0"/>
              </a:rPr>
              <a:t>smoketests:</a:t>
            </a:r>
            <a:r>
              <a:rPr lang="en-US" sz="2100">
                <a:latin typeface="Tahoma" panose="020B0604030504040204" pitchFamily="34" charset="0"/>
                <a:ea typeface="Tahoma" panose="020B0604030504040204" pitchFamily="34" charset="0"/>
                <a:cs typeface="Tahoma" panose="020B0604030504040204" pitchFamily="34" charset="0"/>
              </a:rPr>
              <a:t> </a:t>
            </a:r>
            <a:endParaRPr lang="en-US" sz="2100" smtClean="0">
              <a:latin typeface="Tahoma" panose="020B0604030504040204" pitchFamily="34" charset="0"/>
              <a:ea typeface="Tahoma" panose="020B0604030504040204" pitchFamily="34" charset="0"/>
              <a:cs typeface="Tahoma" panose="020B0604030504040204" pitchFamily="34" charset="0"/>
            </a:endParaRPr>
          </a:p>
          <a:p>
            <a:pPr marL="914400" lvl="2" indent="0">
              <a:buNone/>
            </a:pPr>
            <a:r>
              <a:rPr lang="vi-VN" altLang="vi-VN" sz="1900" smtClean="0">
                <a:solidFill>
                  <a:srgbClr val="FFC000"/>
                </a:solidFill>
                <a:latin typeface="Tahoma" panose="020B0604030504040204" pitchFamily="34" charset="0"/>
                <a:ea typeface="Tahoma" panose="020B0604030504040204" pitchFamily="34" charset="0"/>
                <a:cs typeface="Tahoma" panose="020B0604030504040204" pitchFamily="34" charset="0"/>
              </a:rPr>
              <a:t>$ </a:t>
            </a:r>
            <a:r>
              <a:rPr lang="vi-VN" altLang="vi-VN" sz="1900">
                <a:solidFill>
                  <a:srgbClr val="FFC000"/>
                </a:solidFill>
                <a:latin typeface="Tahoma" panose="020B0604030504040204" pitchFamily="34" charset="0"/>
                <a:ea typeface="Tahoma" panose="020B0604030504040204" pitchFamily="34" charset="0"/>
                <a:cs typeface="Tahoma" panose="020B0604030504040204" pitchFamily="34" charset="0"/>
              </a:rPr>
              <a:t>nightwatch --skipgroup smoketests </a:t>
            </a:r>
          </a:p>
          <a:p>
            <a:endParaRPr lang="vi-VN">
              <a:latin typeface="Tahoma" panose="020B0604030504040204" pitchFamily="34" charset="0"/>
              <a:ea typeface="Tahoma" panose="020B0604030504040204" pitchFamily="34" charset="0"/>
              <a:cs typeface="Tahoma" panose="020B0604030504040204" pitchFamily="34" charset="0"/>
            </a:endParaRPr>
          </a:p>
        </p:txBody>
      </p:sp>
      <p:pic>
        <p:nvPicPr>
          <p:cNvPr id="4" name="Picture Placeholder 19"/>
          <p:cNvPicPr>
            <a:picLocks noChangeAspect="1"/>
          </p:cNvPicPr>
          <p:nvPr/>
        </p:nvPicPr>
        <p:blipFill>
          <a:blip r:embed="rId2">
            <a:extLst>
              <a:ext uri="{28A0092B-C50C-407E-A947-70E740481C1C}">
                <a14:useLocalDpi xmlns:a14="http://schemas.microsoft.com/office/drawing/2010/main" val="0"/>
              </a:ext>
            </a:extLst>
          </a:blip>
          <a:srcRect l="1880" r="1880"/>
          <a:stretch>
            <a:fillRect/>
          </a:stretch>
        </p:blipFill>
        <p:spPr>
          <a:xfrm>
            <a:off x="8349931" y="1429544"/>
            <a:ext cx="3666690" cy="5181599"/>
          </a:xfrm>
          <a:prstGeom prst="rect">
            <a:avLst/>
          </a:prstGeom>
        </p:spPr>
      </p:pic>
    </p:spTree>
    <p:extLst>
      <p:ext uri="{BB962C8B-B14F-4D97-AF65-F5344CB8AC3E}">
        <p14:creationId xmlns:p14="http://schemas.microsoft.com/office/powerpoint/2010/main" val="101016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Chạy các ca kiểm thử</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2249487"/>
            <a:ext cx="8777287" cy="3503613"/>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Kiểm thử theo thẻ (tag)</a:t>
            </a:r>
          </a:p>
          <a:p>
            <a:pPr lvl="1"/>
            <a:r>
              <a:rPr lang="vi-VN" smtClean="0">
                <a:latin typeface="Tahoma" panose="020B0604030504040204" pitchFamily="34" charset="0"/>
                <a:ea typeface="Tahoma" panose="020B0604030504040204" pitchFamily="34" charset="0"/>
                <a:cs typeface="Tahoma" panose="020B0604030504040204" pitchFamily="34" charset="0"/>
              </a:rPr>
              <a:t>Có </a:t>
            </a:r>
            <a:r>
              <a:rPr lang="vi-VN">
                <a:latin typeface="Tahoma" panose="020B0604030504040204" pitchFamily="34" charset="0"/>
                <a:ea typeface="Tahoma" panose="020B0604030504040204" pitchFamily="34" charset="0"/>
                <a:cs typeface="Tahoma" panose="020B0604030504040204" pitchFamily="34" charset="0"/>
              </a:rPr>
              <a:t>thẻ lựa chọn các test dựa trên tag của </a:t>
            </a:r>
            <a:r>
              <a:rPr lang="vi-VN" smtClean="0">
                <a:latin typeface="Tahoma" panose="020B0604030504040204" pitchFamily="34" charset="0"/>
                <a:ea typeface="Tahoma" panose="020B0604030504040204" pitchFamily="34" charset="0"/>
                <a:cs typeface="Tahoma" panose="020B0604030504040204" pitchFamily="34" charset="0"/>
              </a:rPr>
              <a:t>chúng.</a:t>
            </a:r>
            <a:endParaRPr lang="en-US" smtClean="0">
              <a:latin typeface="Tahoma" panose="020B0604030504040204" pitchFamily="34" charset="0"/>
              <a:ea typeface="Tahoma" panose="020B0604030504040204" pitchFamily="34" charset="0"/>
              <a:cs typeface="Tahoma" panose="020B0604030504040204" pitchFamily="34" charset="0"/>
            </a:endParaRPr>
          </a:p>
          <a:p>
            <a:pPr lvl="1"/>
            <a:r>
              <a:rPr lang="vi-VN" smtClean="0">
                <a:latin typeface="Tahoma" panose="020B0604030504040204" pitchFamily="34" charset="0"/>
                <a:ea typeface="Tahoma" panose="020B0604030504040204" pitchFamily="34" charset="0"/>
                <a:cs typeface="Tahoma" panose="020B0604030504040204" pitchFamily="34" charset="0"/>
              </a:rPr>
              <a:t>Một </a:t>
            </a:r>
            <a:r>
              <a:rPr lang="vi-VN">
                <a:latin typeface="Tahoma" panose="020B0604030504040204" pitchFamily="34" charset="0"/>
                <a:ea typeface="Tahoma" panose="020B0604030504040204" pitchFamily="34" charset="0"/>
                <a:cs typeface="Tahoma" panose="020B0604030504040204" pitchFamily="34" charset="0"/>
              </a:rPr>
              <a:t>test có thể thuộc nhiều </a:t>
            </a:r>
            <a:r>
              <a:rPr lang="vi-VN" smtClean="0">
                <a:latin typeface="Tahoma" panose="020B0604030504040204" pitchFamily="34" charset="0"/>
                <a:ea typeface="Tahoma" panose="020B0604030504040204" pitchFamily="34" charset="0"/>
                <a:cs typeface="Tahoma" panose="020B0604030504040204" pitchFamily="34" charset="0"/>
              </a:rPr>
              <a:t>tag.</a:t>
            </a:r>
            <a:endParaRPr lang="en-US" smtClean="0">
              <a:latin typeface="Tahoma" panose="020B0604030504040204" pitchFamily="34" charset="0"/>
              <a:ea typeface="Tahoma" panose="020B0604030504040204" pitchFamily="34" charset="0"/>
              <a:cs typeface="Tahoma" panose="020B0604030504040204" pitchFamily="34" charset="0"/>
            </a:endParaRPr>
          </a:p>
          <a:p>
            <a:pPr lvl="1"/>
            <a:r>
              <a:rPr lang="vi-VN" smtClean="0">
                <a:latin typeface="Tahoma" panose="020B0604030504040204" pitchFamily="34" charset="0"/>
                <a:ea typeface="Tahoma" panose="020B0604030504040204" pitchFamily="34" charset="0"/>
                <a:cs typeface="Tahoma" panose="020B0604030504040204" pitchFamily="34" charset="0"/>
              </a:rPr>
              <a:t>Tương </a:t>
            </a:r>
            <a:r>
              <a:rPr lang="vi-VN">
                <a:latin typeface="Tahoma" panose="020B0604030504040204" pitchFamily="34" charset="0"/>
                <a:ea typeface="Tahoma" panose="020B0604030504040204" pitchFamily="34" charset="0"/>
                <a:cs typeface="Tahoma" panose="020B0604030504040204" pitchFamily="34" charset="0"/>
              </a:rPr>
              <a:t>tự với Groups, sử dụng </a:t>
            </a:r>
            <a:r>
              <a:rPr lang="vi-VN">
                <a:solidFill>
                  <a:srgbClr val="FFC000"/>
                </a:solidFill>
                <a:latin typeface="Tahoma" panose="020B0604030504040204" pitchFamily="34" charset="0"/>
                <a:ea typeface="Tahoma" panose="020B0604030504040204" pitchFamily="34" charset="0"/>
                <a:cs typeface="Tahoma" panose="020B0604030504040204" pitchFamily="34" charset="0"/>
              </a:rPr>
              <a:t>–tag </a:t>
            </a:r>
            <a:r>
              <a:rPr lang="vi-VN">
                <a:latin typeface="Tahoma" panose="020B0604030504040204" pitchFamily="34" charset="0"/>
                <a:ea typeface="Tahoma" panose="020B0604030504040204" pitchFamily="34" charset="0"/>
                <a:cs typeface="Tahoma" panose="020B0604030504040204" pitchFamily="34" charset="0"/>
              </a:rPr>
              <a:t>để chạy các test có tag tương ứng và </a:t>
            </a:r>
            <a:r>
              <a:rPr lang="vi-VN">
                <a:solidFill>
                  <a:srgbClr val="FFC000"/>
                </a:solidFill>
                <a:latin typeface="Tahoma" panose="020B0604030504040204" pitchFamily="34" charset="0"/>
                <a:ea typeface="Tahoma" panose="020B0604030504040204" pitchFamily="34" charset="0"/>
                <a:cs typeface="Tahoma" panose="020B0604030504040204" pitchFamily="34" charset="0"/>
              </a:rPr>
              <a:t>–skiptags </a:t>
            </a:r>
            <a:r>
              <a:rPr lang="vi-VN">
                <a:latin typeface="Tahoma" panose="020B0604030504040204" pitchFamily="34" charset="0"/>
                <a:ea typeface="Tahoma" panose="020B0604030504040204" pitchFamily="34" charset="0"/>
                <a:cs typeface="Tahoma" panose="020B0604030504040204" pitchFamily="34" charset="0"/>
              </a:rPr>
              <a:t>để bỏ qua các test.</a:t>
            </a:r>
          </a:p>
          <a:p>
            <a:endParaRPr lang="vi-V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578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Chạy các ca kiểm thử</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2249487"/>
            <a:ext cx="8777287" cy="3503613"/>
          </a:xfrm>
        </p:spPr>
        <p:txBody>
          <a:bodyPr>
            <a:noAutofit/>
          </a:bodyPr>
          <a:lstStyle/>
          <a:p>
            <a:r>
              <a:rPr lang="vi-VN" smtClean="0">
                <a:latin typeface="Tahoma" panose="020B0604030504040204" pitchFamily="34" charset="0"/>
                <a:ea typeface="Tahoma" panose="020B0604030504040204" pitchFamily="34" charset="0"/>
                <a:cs typeface="Tahoma" panose="020B0604030504040204" pitchFamily="34" charset="0"/>
              </a:rPr>
              <a:t>Disabl</a:t>
            </a:r>
            <a:r>
              <a:rPr lang="en-US" smtClean="0">
                <a:latin typeface="Tahoma" panose="020B0604030504040204" pitchFamily="34" charset="0"/>
                <a:ea typeface="Tahoma" panose="020B0604030504040204" pitchFamily="34" charset="0"/>
                <a:cs typeface="Tahoma" panose="020B0604030504040204" pitchFamily="34" charset="0"/>
              </a:rPr>
              <a:t>ed</a:t>
            </a:r>
            <a:r>
              <a:rPr lang="vi-VN" smtClean="0">
                <a:latin typeface="Tahoma" panose="020B0604030504040204" pitchFamily="34" charset="0"/>
                <a:ea typeface="Tahoma" panose="020B0604030504040204" pitchFamily="34" charset="0"/>
                <a:cs typeface="Tahoma" panose="020B0604030504040204" pitchFamily="34" charset="0"/>
              </a:rPr>
              <a:t> Tests</a:t>
            </a:r>
            <a:endParaRPr lang="en-US" smtClean="0">
              <a:latin typeface="Tahoma" panose="020B0604030504040204" pitchFamily="34" charset="0"/>
              <a:ea typeface="Tahoma" panose="020B0604030504040204" pitchFamily="34" charset="0"/>
              <a:cs typeface="Tahoma" panose="020B0604030504040204" pitchFamily="34" charset="0"/>
            </a:endParaRPr>
          </a:p>
          <a:p>
            <a:pPr lvl="1"/>
            <a:r>
              <a:rPr lang="vi-VN" smtClean="0">
                <a:latin typeface="Tahoma" panose="020B0604030504040204" pitchFamily="34" charset="0"/>
                <a:ea typeface="Tahoma" panose="020B0604030504040204" pitchFamily="34" charset="0"/>
                <a:cs typeface="Tahoma" panose="020B0604030504040204" pitchFamily="34" charset="0"/>
              </a:rPr>
              <a:t>Để </a:t>
            </a:r>
            <a:r>
              <a:rPr lang="vi-VN">
                <a:latin typeface="Tahoma" panose="020B0604030504040204" pitchFamily="34" charset="0"/>
                <a:ea typeface="Tahoma" panose="020B0604030504040204" pitchFamily="34" charset="0"/>
                <a:cs typeface="Tahoma" panose="020B0604030504040204" pitchFamily="34" charset="0"/>
              </a:rPr>
              <a:t>ngăn một module test chạy, bạn cần thiết lập thuộc tính </a:t>
            </a:r>
            <a:r>
              <a:rPr lang="vi-VN" smtClean="0">
                <a:solidFill>
                  <a:srgbClr val="FFC000"/>
                </a:solidFill>
                <a:latin typeface="Tahoma" panose="020B0604030504040204" pitchFamily="34" charset="0"/>
                <a:ea typeface="Tahoma" panose="020B0604030504040204" pitchFamily="34" charset="0"/>
                <a:cs typeface="Tahoma" panose="020B0604030504040204" pitchFamily="34" charset="0"/>
              </a:rPr>
              <a:t>disable</a:t>
            </a:r>
            <a:r>
              <a:rPr lang="en-US" smtClean="0">
                <a:solidFill>
                  <a:srgbClr val="FFC000"/>
                </a:solidFill>
                <a:latin typeface="Tahoma" panose="020B0604030504040204" pitchFamily="34" charset="0"/>
                <a:ea typeface="Tahoma" panose="020B0604030504040204" pitchFamily="34" charset="0"/>
                <a:cs typeface="Tahoma" panose="020B0604030504040204" pitchFamily="34" charset="0"/>
              </a:rPr>
              <a:t>d</a:t>
            </a:r>
            <a:r>
              <a:rPr lang="vi-VN" smtClean="0">
                <a:solidFill>
                  <a:srgbClr val="FFC000"/>
                </a:solidFill>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trong module đó</a:t>
            </a:r>
            <a:r>
              <a:rPr lang="vi-VN" smtClean="0">
                <a:latin typeface="Tahoma" panose="020B0604030504040204" pitchFamily="34" charset="0"/>
                <a:ea typeface="Tahoma" panose="020B0604030504040204" pitchFamily="34" charset="0"/>
                <a:cs typeface="Tahoma" panose="020B0604030504040204" pitchFamily="34" charset="0"/>
              </a:rPr>
              <a:t>:</a:t>
            </a:r>
            <a:r>
              <a:rPr lang="en-US" smtClean="0">
                <a:latin typeface="Tahoma" panose="020B0604030504040204" pitchFamily="34" charset="0"/>
                <a:ea typeface="Tahoma" panose="020B0604030504040204" pitchFamily="34" charset="0"/>
                <a:cs typeface="Tahoma" panose="020B0604030504040204" pitchFamily="34" charset="0"/>
              </a:rPr>
              <a:t> </a:t>
            </a:r>
          </a:p>
          <a:p>
            <a:pPr marL="457200" lvl="1" indent="0">
              <a:buNone/>
            </a:pPr>
            <a:r>
              <a:rPr lang="en-US" altLang="vi-VN">
                <a:solidFill>
                  <a:srgbClr val="FFC000"/>
                </a:solidFill>
                <a:latin typeface="Tahoma" panose="020B0604030504040204" pitchFamily="34" charset="0"/>
                <a:ea typeface="Tahoma" panose="020B0604030504040204" pitchFamily="34" charset="0"/>
                <a:cs typeface="Tahoma" panose="020B0604030504040204" pitchFamily="34" charset="0"/>
              </a:rPr>
              <a:t>	</a:t>
            </a:r>
            <a:r>
              <a:rPr lang="vi-VN" altLang="vi-VN" smtClean="0">
                <a:solidFill>
                  <a:srgbClr val="FFC000"/>
                </a:solidFill>
                <a:latin typeface="Tahoma" panose="020B0604030504040204" pitchFamily="34" charset="0"/>
                <a:ea typeface="Tahoma" panose="020B0604030504040204" pitchFamily="34" charset="0"/>
                <a:cs typeface="Tahoma" panose="020B0604030504040204" pitchFamily="34" charset="0"/>
              </a:rPr>
              <a:t>'@</a:t>
            </a:r>
            <a:r>
              <a:rPr lang="vi-VN" altLang="vi-VN">
                <a:solidFill>
                  <a:srgbClr val="FFC000"/>
                </a:solidFill>
                <a:latin typeface="Tahoma" panose="020B0604030504040204" pitchFamily="34" charset="0"/>
                <a:ea typeface="Tahoma" panose="020B0604030504040204" pitchFamily="34" charset="0"/>
                <a:cs typeface="Tahoma" panose="020B0604030504040204" pitchFamily="34" charset="0"/>
              </a:rPr>
              <a:t>disabled': </a:t>
            </a:r>
            <a:r>
              <a:rPr lang="vi-VN" altLang="vi-VN" smtClean="0">
                <a:solidFill>
                  <a:srgbClr val="FFC000"/>
                </a:solidFill>
                <a:latin typeface="Tahoma" panose="020B0604030504040204" pitchFamily="34" charset="0"/>
                <a:ea typeface="Tahoma" panose="020B0604030504040204" pitchFamily="34" charset="0"/>
                <a:cs typeface="Tahoma" panose="020B0604030504040204" pitchFamily="34" charset="0"/>
              </a:rPr>
              <a:t>true</a:t>
            </a:r>
            <a:endParaRPr lang="en-US" altLang="vi-VN">
              <a:solidFill>
                <a:srgbClr val="FFC000"/>
              </a:solidFill>
              <a:latin typeface="Tahoma" panose="020B0604030504040204" pitchFamily="34" charset="0"/>
              <a:ea typeface="Tahoma" panose="020B0604030504040204" pitchFamily="34" charset="0"/>
              <a:cs typeface="Tahoma" panose="020B0604030504040204" pitchFamily="34" charset="0"/>
            </a:endParaRPr>
          </a:p>
          <a:p>
            <a:pPr lvl="1"/>
            <a:r>
              <a:rPr lang="vi-VN" smtClean="0">
                <a:latin typeface="Tahoma" panose="020B0604030504040204" pitchFamily="34" charset="0"/>
                <a:ea typeface="Tahoma" panose="020B0604030504040204" pitchFamily="34" charset="0"/>
                <a:cs typeface="Tahoma" panose="020B0604030504040204" pitchFamily="34" charset="0"/>
              </a:rPr>
              <a:t>Với </a:t>
            </a:r>
            <a:r>
              <a:rPr lang="en-US" smtClean="0">
                <a:latin typeface="Tahoma" panose="020B0604030504040204" pitchFamily="34" charset="0"/>
                <a:ea typeface="Tahoma" panose="020B0604030504040204" pitchFamily="34" charset="0"/>
                <a:cs typeface="Tahoma" panose="020B0604030504040204" pitchFamily="34" charset="0"/>
              </a:rPr>
              <a:t>các ca kiểm thử </a:t>
            </a:r>
            <a:r>
              <a:rPr lang="vi-VN" smtClean="0">
                <a:latin typeface="Tahoma" panose="020B0604030504040204" pitchFamily="34" charset="0"/>
                <a:ea typeface="Tahoma" panose="020B0604030504040204" pitchFamily="34" charset="0"/>
                <a:cs typeface="Tahoma" panose="020B0604030504040204" pitchFamily="34" charset="0"/>
              </a:rPr>
              <a:t>riêng lẻ</a:t>
            </a:r>
            <a:r>
              <a:rPr lang="en-US" smtClean="0">
                <a:latin typeface="Tahoma" panose="020B0604030504040204" pitchFamily="34" charset="0"/>
                <a:ea typeface="Tahoma" panose="020B0604030504040204" pitchFamily="34" charset="0"/>
                <a:cs typeface="Tahoma" panose="020B0604030504040204" pitchFamily="34" charset="0"/>
              </a:rPr>
              <a:t>, </a:t>
            </a:r>
            <a:r>
              <a:rPr lang="vi-VN" smtClean="0">
                <a:latin typeface="Tahoma" panose="020B0604030504040204" pitchFamily="34" charset="0"/>
                <a:ea typeface="Tahoma" panose="020B0604030504040204" pitchFamily="34" charset="0"/>
                <a:cs typeface="Tahoma" panose="020B0604030504040204" pitchFamily="34" charset="0"/>
              </a:rPr>
              <a:t>có </a:t>
            </a:r>
            <a:r>
              <a:rPr lang="vi-VN">
                <a:latin typeface="Tahoma" panose="020B0604030504040204" pitchFamily="34" charset="0"/>
                <a:ea typeface="Tahoma" panose="020B0604030504040204" pitchFamily="34" charset="0"/>
                <a:cs typeface="Tahoma" panose="020B0604030504040204" pitchFamily="34" charset="0"/>
              </a:rPr>
              <a:t>thể vô hiệu hóa nó bằng cách đổi phương án test thành một chuỗi giống như: </a:t>
            </a:r>
            <a:endParaRPr lang="en-US" smtClean="0">
              <a:latin typeface="Tahoma" panose="020B0604030504040204" pitchFamily="34" charset="0"/>
              <a:ea typeface="Tahoma" panose="020B0604030504040204" pitchFamily="34" charset="0"/>
              <a:cs typeface="Tahoma" panose="020B0604030504040204" pitchFamily="34" charset="0"/>
            </a:endParaRPr>
          </a:p>
          <a:p>
            <a:pPr marL="457200" lvl="1" indent="0">
              <a:buNone/>
            </a:pPr>
            <a:r>
              <a:rPr lang="en-US" altLang="vi-VN">
                <a:solidFill>
                  <a:srgbClr val="FFC000"/>
                </a:solidFill>
                <a:latin typeface="Tahoma" panose="020B0604030504040204" pitchFamily="34" charset="0"/>
                <a:ea typeface="Tahoma" panose="020B0604030504040204" pitchFamily="34" charset="0"/>
                <a:cs typeface="Tahoma" panose="020B0604030504040204" pitchFamily="34" charset="0"/>
              </a:rPr>
              <a:t>	</a:t>
            </a:r>
            <a:r>
              <a:rPr lang="vi-VN" altLang="vi-VN" smtClean="0">
                <a:solidFill>
                  <a:srgbClr val="FFC000"/>
                </a:solidFill>
                <a:latin typeface="Tahoma" panose="020B0604030504040204" pitchFamily="34" charset="0"/>
                <a:ea typeface="Tahoma" panose="020B0604030504040204" pitchFamily="34" charset="0"/>
                <a:cs typeface="Tahoma" panose="020B0604030504040204" pitchFamily="34" charset="0"/>
              </a:rPr>
              <a:t>'other </a:t>
            </a:r>
            <a:r>
              <a:rPr lang="vi-VN" altLang="vi-VN">
                <a:solidFill>
                  <a:srgbClr val="FFC000"/>
                </a:solidFill>
                <a:latin typeface="Tahoma" panose="020B0604030504040204" pitchFamily="34" charset="0"/>
                <a:ea typeface="Tahoma" panose="020B0604030504040204" pitchFamily="34" charset="0"/>
                <a:cs typeface="Tahoma" panose="020B0604030504040204" pitchFamily="34" charset="0"/>
              </a:rPr>
              <a:t>sample test': </a:t>
            </a:r>
            <a:r>
              <a:rPr lang="en-US" altLang="vi-VN" smtClean="0">
                <a:solidFill>
                  <a:srgbClr val="FFC000"/>
                </a:solidFill>
                <a:latin typeface="Tahoma" panose="020B0604030504040204" pitchFamily="34" charset="0"/>
                <a:ea typeface="Tahoma" panose="020B0604030504040204" pitchFamily="34" charset="0"/>
                <a:cs typeface="Tahoma" panose="020B0604030504040204" pitchFamily="34" charset="0"/>
              </a:rPr>
              <a:t>' </a:t>
            </a:r>
            <a:r>
              <a:rPr lang="vi-VN" altLang="vi-VN" smtClean="0">
                <a:solidFill>
                  <a:srgbClr val="FFC000"/>
                </a:solidFill>
                <a:latin typeface="Tahoma" panose="020B0604030504040204" pitchFamily="34" charset="0"/>
                <a:ea typeface="Tahoma" panose="020B0604030504040204" pitchFamily="34" charset="0"/>
                <a:cs typeface="Tahoma" panose="020B0604030504040204" pitchFamily="34" charset="0"/>
              </a:rPr>
              <a:t>'+</a:t>
            </a:r>
            <a:r>
              <a:rPr lang="vi-VN" altLang="vi-VN">
                <a:solidFill>
                  <a:srgbClr val="FFC000"/>
                </a:solidFill>
                <a:latin typeface="Tahoma" panose="020B0604030504040204" pitchFamily="34" charset="0"/>
                <a:ea typeface="Tahoma" panose="020B0604030504040204" pitchFamily="34" charset="0"/>
                <a:cs typeface="Tahoma" panose="020B0604030504040204" pitchFamily="34" charset="0"/>
              </a:rPr>
              <a:t>function (client) { </a:t>
            </a:r>
            <a:endParaRPr lang="vi-VN">
              <a:solidFill>
                <a:srgbClr val="FFC000"/>
              </a:solidFill>
              <a:latin typeface="Tahoma" panose="020B0604030504040204" pitchFamily="34" charset="0"/>
              <a:ea typeface="Tahoma" panose="020B0604030504040204" pitchFamily="34" charset="0"/>
              <a:cs typeface="Tahoma" panose="020B0604030504040204" pitchFamily="34" charset="0"/>
            </a:endParaRPr>
          </a:p>
          <a:p>
            <a:endParaRPr lang="vi-V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03616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Chạy các ca kiểm thử</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2249487"/>
            <a:ext cx="9691688" cy="3503613"/>
          </a:xfrm>
        </p:spPr>
        <p:txBody>
          <a:bodyPr>
            <a:noAutofit/>
          </a:bodyPr>
          <a:lstStyle/>
          <a:p>
            <a:r>
              <a:rPr lang="en-US" smtClean="0">
                <a:latin typeface="Tahoma" panose="020B0604030504040204" pitchFamily="34" charset="0"/>
                <a:ea typeface="Tahoma" panose="020B0604030504040204" pitchFamily="34" charset="0"/>
                <a:cs typeface="Tahoma" panose="020B0604030504040204" pitchFamily="34" charset="0"/>
              </a:rPr>
              <a:t>Chạy kiểm thử song song (parallel running)</a:t>
            </a:r>
          </a:p>
          <a:p>
            <a:pPr lvl="1"/>
            <a:r>
              <a:rPr lang="vi-VN" sz="2000" smtClean="0">
                <a:latin typeface="Tahoma" panose="020B0604030504040204" pitchFamily="34" charset="0"/>
                <a:ea typeface="Tahoma" panose="020B0604030504040204" pitchFamily="34" charset="0"/>
                <a:cs typeface="Tahoma" panose="020B0604030504040204" pitchFamily="34" charset="0"/>
              </a:rPr>
              <a:t>Từ </a:t>
            </a:r>
            <a:r>
              <a:rPr lang="en-US" sz="2000" smtClean="0">
                <a:latin typeface="Tahoma" panose="020B0604030504040204" pitchFamily="34" charset="0"/>
                <a:ea typeface="Tahoma" panose="020B0604030504040204" pitchFamily="34" charset="0"/>
                <a:cs typeface="Tahoma" panose="020B0604030504040204" pitchFamily="34" charset="0"/>
              </a:rPr>
              <a:t>phiên </a:t>
            </a:r>
            <a:r>
              <a:rPr lang="vi-VN" sz="2000" smtClean="0">
                <a:latin typeface="Tahoma" panose="020B0604030504040204" pitchFamily="34" charset="0"/>
                <a:ea typeface="Tahoma" panose="020B0604030504040204" pitchFamily="34" charset="0"/>
                <a:cs typeface="Tahoma" panose="020B0604030504040204" pitchFamily="34" charset="0"/>
              </a:rPr>
              <a:t>bản 0.5</a:t>
            </a:r>
            <a:r>
              <a:rPr lang="en-US" sz="2000" smtClean="0">
                <a:latin typeface="Tahoma" panose="020B0604030504040204" pitchFamily="34" charset="0"/>
                <a:ea typeface="Tahoma" panose="020B0604030504040204" pitchFamily="34" charset="0"/>
                <a:cs typeface="Tahoma" panose="020B0604030504040204" pitchFamily="34" charset="0"/>
              </a:rPr>
              <a:t>, </a:t>
            </a:r>
            <a:r>
              <a:rPr lang="vi-VN" sz="2000" smtClean="0">
                <a:latin typeface="Tahoma" panose="020B0604030504040204" pitchFamily="34" charset="0"/>
                <a:ea typeface="Tahoma" panose="020B0604030504040204" pitchFamily="34" charset="0"/>
                <a:cs typeface="Tahoma" panose="020B0604030504040204" pitchFamily="34" charset="0"/>
              </a:rPr>
              <a:t>Nightwatch </a:t>
            </a:r>
            <a:r>
              <a:rPr lang="vi-VN" sz="2000">
                <a:latin typeface="Tahoma" panose="020B0604030504040204" pitchFamily="34" charset="0"/>
                <a:ea typeface="Tahoma" panose="020B0604030504040204" pitchFamily="34" charset="0"/>
                <a:cs typeface="Tahoma" panose="020B0604030504040204" pitchFamily="34" charset="0"/>
              </a:rPr>
              <a:t>hỗ trợ chạy các </a:t>
            </a:r>
            <a:r>
              <a:rPr lang="en-US" sz="2000" smtClean="0">
                <a:latin typeface="Tahoma" panose="020B0604030504040204" pitchFamily="34" charset="0"/>
                <a:ea typeface="Tahoma" panose="020B0604030504040204" pitchFamily="34" charset="0"/>
                <a:cs typeface="Tahoma" panose="020B0604030504040204" pitchFamily="34" charset="0"/>
              </a:rPr>
              <a:t>ca kiểm thử </a:t>
            </a:r>
            <a:r>
              <a:rPr lang="vi-VN" sz="2000" smtClean="0">
                <a:latin typeface="Tahoma" panose="020B0604030504040204" pitchFamily="34" charset="0"/>
                <a:ea typeface="Tahoma" panose="020B0604030504040204" pitchFamily="34" charset="0"/>
                <a:cs typeface="Tahoma" panose="020B0604030504040204" pitchFamily="34" charset="0"/>
              </a:rPr>
              <a:t>song </a:t>
            </a:r>
            <a:r>
              <a:rPr lang="vi-VN" sz="2000">
                <a:latin typeface="Tahoma" panose="020B0604030504040204" pitchFamily="34" charset="0"/>
                <a:ea typeface="Tahoma" panose="020B0604030504040204" pitchFamily="34" charset="0"/>
                <a:cs typeface="Tahoma" panose="020B0604030504040204" pitchFamily="34" charset="0"/>
              </a:rPr>
              <a:t>song. Các môi trường được cách nhau bởi </a:t>
            </a:r>
            <a:r>
              <a:rPr lang="vi-VN" sz="2000" smtClean="0">
                <a:latin typeface="Tahoma" panose="020B0604030504040204" pitchFamily="34" charset="0"/>
                <a:ea typeface="Tahoma" panose="020B0604030504040204" pitchFamily="34" charset="0"/>
                <a:cs typeface="Tahoma" panose="020B0604030504040204" pitchFamily="34" charset="0"/>
              </a:rPr>
              <a:t>dấ</a:t>
            </a:r>
            <a:r>
              <a:rPr lang="en-US" sz="2000" smtClean="0">
                <a:latin typeface="Tahoma" panose="020B0604030504040204" pitchFamily="34" charset="0"/>
                <a:ea typeface="Tahoma" panose="020B0604030504040204" pitchFamily="34" charset="0"/>
                <a:cs typeface="Tahoma" panose="020B0604030504040204" pitchFamily="34" charset="0"/>
              </a:rPr>
              <a:t>u </a:t>
            </a:r>
            <a:r>
              <a:rPr lang="en-US" sz="2000" smtClean="0">
                <a:latin typeface="Tahoma" panose="020B0604030504040204" pitchFamily="34" charset="0"/>
                <a:ea typeface="Tahoma" panose="020B0604030504040204" pitchFamily="34" charset="0"/>
                <a:cs typeface="Tahoma" panose="020B0604030504040204" pitchFamily="34" charset="0"/>
              </a:rPr>
              <a:t>phảy</a:t>
            </a:r>
            <a:endParaRPr lang="en-US">
              <a:latin typeface="Tahoma" panose="020B0604030504040204" pitchFamily="34" charset="0"/>
              <a:ea typeface="Tahoma" panose="020B0604030504040204" pitchFamily="34" charset="0"/>
              <a:cs typeface="Tahoma" panose="020B0604030504040204" pitchFamily="34" charset="0"/>
            </a:endParaRPr>
          </a:p>
          <a:p>
            <a:pPr marL="914400" lvl="2" indent="0">
              <a:buNone/>
            </a:pPr>
            <a:r>
              <a:rPr lang="vi-VN" sz="2200" smtClean="0">
                <a:solidFill>
                  <a:srgbClr val="FFC000"/>
                </a:solidFill>
                <a:latin typeface="Tahoma" panose="020B0604030504040204" pitchFamily="34" charset="0"/>
                <a:ea typeface="Tahoma" panose="020B0604030504040204" pitchFamily="34" charset="0"/>
                <a:cs typeface="Tahoma" panose="020B0604030504040204" pitchFamily="34" charset="0"/>
              </a:rPr>
              <a:t>$ </a:t>
            </a:r>
            <a:r>
              <a:rPr lang="vi-VN" sz="2200">
                <a:solidFill>
                  <a:srgbClr val="FFC000"/>
                </a:solidFill>
                <a:latin typeface="Tahoma" panose="020B0604030504040204" pitchFamily="34" charset="0"/>
                <a:ea typeface="Tahoma" panose="020B0604030504040204" pitchFamily="34" charset="0"/>
                <a:cs typeface="Tahoma" panose="020B0604030504040204" pitchFamily="34" charset="0"/>
              </a:rPr>
              <a:t>nightwatch -e </a:t>
            </a:r>
            <a:r>
              <a:rPr lang="vi-VN" sz="2200" smtClean="0">
                <a:solidFill>
                  <a:srgbClr val="FFC000"/>
                </a:solidFill>
                <a:latin typeface="Tahoma" panose="020B0604030504040204" pitchFamily="34" charset="0"/>
                <a:ea typeface="Tahoma" panose="020B0604030504040204" pitchFamily="34" charset="0"/>
                <a:cs typeface="Tahoma" panose="020B0604030504040204" pitchFamily="34" charset="0"/>
              </a:rPr>
              <a:t>default,chrome</a:t>
            </a:r>
            <a:r>
              <a:rPr lang="en-US" sz="2200" smtClean="0">
                <a:solidFill>
                  <a:srgbClr val="FFC000"/>
                </a:solidFill>
                <a:latin typeface="Tahoma" panose="020B0604030504040204" pitchFamily="34" charset="0"/>
                <a:ea typeface="Tahoma" panose="020B0604030504040204" pitchFamily="34" charset="0"/>
                <a:cs typeface="Tahoma" panose="020B0604030504040204" pitchFamily="34" charset="0"/>
              </a:rPr>
              <a:t>,firefox</a:t>
            </a:r>
            <a:endParaRPr lang="vi-VN" sz="2200">
              <a:solidFill>
                <a:srgbClr val="FFC000"/>
              </a:solidFill>
              <a:latin typeface="Tahoma" panose="020B0604030504040204" pitchFamily="34" charset="0"/>
              <a:ea typeface="Tahoma" panose="020B0604030504040204" pitchFamily="34" charset="0"/>
              <a:cs typeface="Tahoma" panose="020B0604030504040204" pitchFamily="34" charset="0"/>
            </a:endParaRPr>
          </a:p>
          <a:p>
            <a:r>
              <a:rPr lang="vi-VN" smtClean="0">
                <a:latin typeface="Tahoma" panose="020B0604030504040204" pitchFamily="34" charset="0"/>
                <a:ea typeface="Tahoma" panose="020B0604030504040204" pitchFamily="34" charset="0"/>
                <a:cs typeface="Tahoma" panose="020B0604030504040204" pitchFamily="34" charset="0"/>
              </a:rPr>
              <a:t>Mỗi </a:t>
            </a:r>
            <a:r>
              <a:rPr lang="en-US" smtClean="0">
                <a:latin typeface="Tahoma" panose="020B0604030504040204" pitchFamily="34" charset="0"/>
                <a:ea typeface="Tahoma" panose="020B0604030504040204" pitchFamily="34" charset="0"/>
                <a:cs typeface="Tahoma" panose="020B0604030504040204" pitchFamily="34" charset="0"/>
              </a:rPr>
              <a:t>môi trường (browser) </a:t>
            </a:r>
            <a:r>
              <a:rPr lang="vi-VN" smtClean="0">
                <a:latin typeface="Tahoma" panose="020B0604030504040204" pitchFamily="34" charset="0"/>
                <a:ea typeface="Tahoma" panose="020B0604030504040204" pitchFamily="34" charset="0"/>
                <a:cs typeface="Tahoma" panose="020B0604030504040204" pitchFamily="34" charset="0"/>
              </a:rPr>
              <a:t>được </a:t>
            </a:r>
            <a:r>
              <a:rPr lang="vi-VN">
                <a:latin typeface="Tahoma" panose="020B0604030504040204" pitchFamily="34" charset="0"/>
                <a:ea typeface="Tahoma" panose="020B0604030504040204" pitchFamily="34" charset="0"/>
                <a:cs typeface="Tahoma" panose="020B0604030504040204" pitchFamily="34" charset="0"/>
              </a:rPr>
              <a:t>chạy như một </a:t>
            </a:r>
            <a:r>
              <a:rPr lang="en-US" smtClean="0">
                <a:latin typeface="Tahoma" panose="020B0604030504040204" pitchFamily="34" charset="0"/>
                <a:ea typeface="Tahoma" panose="020B0604030504040204" pitchFamily="34" charset="0"/>
                <a:cs typeface="Tahoma" panose="020B0604030504040204" pitchFamily="34" charset="0"/>
              </a:rPr>
              <a:t>tiến trình con (</a:t>
            </a:r>
            <a:r>
              <a:rPr lang="vi-VN" smtClean="0">
                <a:latin typeface="Tahoma" panose="020B0604030504040204" pitchFamily="34" charset="0"/>
                <a:ea typeface="Tahoma" panose="020B0604030504040204" pitchFamily="34" charset="0"/>
                <a:cs typeface="Tahoma" panose="020B0604030504040204" pitchFamily="34" charset="0"/>
              </a:rPr>
              <a:t>child</a:t>
            </a:r>
            <a:r>
              <a:rPr lang="en-US" smtClean="0">
                <a:latin typeface="Tahoma" panose="020B0604030504040204" pitchFamily="34" charset="0"/>
                <a:ea typeface="Tahoma" panose="020B0604030504040204" pitchFamily="34" charset="0"/>
                <a:cs typeface="Tahoma" panose="020B0604030504040204" pitchFamily="34" charset="0"/>
              </a:rPr>
              <a:t> </a:t>
            </a:r>
            <a:r>
              <a:rPr lang="vi-VN" smtClean="0">
                <a:latin typeface="Tahoma" panose="020B0604030504040204" pitchFamily="34" charset="0"/>
                <a:ea typeface="Tahoma" panose="020B0604030504040204" pitchFamily="34" charset="0"/>
                <a:cs typeface="Tahoma" panose="020B0604030504040204" pitchFamily="34" charset="0"/>
              </a:rPr>
              <a:t>process</a:t>
            </a:r>
            <a:r>
              <a:rPr lang="en-US" smtClean="0">
                <a:latin typeface="Tahoma" panose="020B0604030504040204" pitchFamily="34" charset="0"/>
                <a:ea typeface="Tahoma" panose="020B0604030504040204" pitchFamily="34" charset="0"/>
                <a:cs typeface="Tahoma" panose="020B0604030504040204" pitchFamily="34" charset="0"/>
              </a:rPr>
              <a:t>)</a:t>
            </a:r>
            <a:r>
              <a:rPr lang="vi-VN" smtClean="0">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riêng biệt và output sẽ được gửi đến </a:t>
            </a:r>
            <a:r>
              <a:rPr lang="en-US" smtClean="0">
                <a:latin typeface="Tahoma" panose="020B0604030504040204" pitchFamily="34" charset="0"/>
                <a:ea typeface="Tahoma" panose="020B0604030504040204" pitchFamily="34" charset="0"/>
                <a:cs typeface="Tahoma" panose="020B0604030504040204" pitchFamily="34" charset="0"/>
              </a:rPr>
              <a:t>tiến trình chính</a:t>
            </a:r>
            <a:r>
              <a:rPr lang="vi-VN" smtClean="0">
                <a:latin typeface="Tahoma" panose="020B0604030504040204" pitchFamily="34" charset="0"/>
                <a:ea typeface="Tahoma" panose="020B0604030504040204" pitchFamily="34" charset="0"/>
                <a:cs typeface="Tahoma" panose="020B0604030504040204" pitchFamily="34" charset="0"/>
              </a:rPr>
              <a:t>.</a:t>
            </a:r>
            <a:endParaRPr lang="vi-VN">
              <a:latin typeface="Tahoma" panose="020B0604030504040204" pitchFamily="34" charset="0"/>
              <a:ea typeface="Tahoma" panose="020B0604030504040204" pitchFamily="34" charset="0"/>
              <a:cs typeface="Tahoma" panose="020B0604030504040204" pitchFamily="34" charset="0"/>
            </a:endParaRPr>
          </a:p>
          <a:p>
            <a:endParaRPr lang="vi-V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8676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Chạy các ca kiểm thử</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3" y="2249487"/>
            <a:ext cx="9259888" cy="3541714"/>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Khả năng tích hợp: có thể tích hợp cùng các công cụ hỗ trợ kiểm thử quen thuộc như:</a:t>
            </a:r>
          </a:p>
          <a:p>
            <a:pPr lvl="1"/>
            <a:r>
              <a:rPr lang="en-US" smtClean="0">
                <a:latin typeface="Tahoma" panose="020B0604030504040204" pitchFamily="34" charset="0"/>
                <a:ea typeface="Tahoma" panose="020B0604030504040204" pitchFamily="34" charset="0"/>
                <a:cs typeface="Tahoma" panose="020B0604030504040204" pitchFamily="34" charset="0"/>
              </a:rPr>
              <a:t>Grunt</a:t>
            </a:r>
          </a:p>
          <a:p>
            <a:pPr lvl="1"/>
            <a:r>
              <a:rPr lang="en-US" smtClean="0">
                <a:latin typeface="Tahoma" panose="020B0604030504040204" pitchFamily="34" charset="0"/>
                <a:ea typeface="Tahoma" panose="020B0604030504040204" pitchFamily="34" charset="0"/>
                <a:cs typeface="Tahoma" panose="020B0604030504040204" pitchFamily="34" charset="0"/>
              </a:rPr>
              <a:t>Mocha</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551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Nội dung trình bày</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GIỚI THIỆU TỔNG QUAN VỀ NIGHTWATCH</a:t>
            </a:r>
          </a:p>
          <a:p>
            <a:r>
              <a:rPr lang="en-US" smtClean="0">
                <a:latin typeface="Tahoma" panose="020B0604030504040204" pitchFamily="34" charset="0"/>
                <a:ea typeface="Tahoma" panose="020B0604030504040204" pitchFamily="34" charset="0"/>
                <a:cs typeface="Tahoma" panose="020B0604030504040204" pitchFamily="34" charset="0"/>
              </a:rPr>
              <a:t>CÁC </a:t>
            </a:r>
            <a:r>
              <a:rPr lang="en-US" smtClean="0">
                <a:latin typeface="Tahoma" panose="020B0604030504040204" pitchFamily="34" charset="0"/>
                <a:ea typeface="Tahoma" panose="020B0604030504040204" pitchFamily="34" charset="0"/>
                <a:cs typeface="Tahoma" panose="020B0604030504040204" pitchFamily="34" charset="0"/>
              </a:rPr>
              <a:t>ƯU ĐIỂM</a:t>
            </a:r>
            <a:endParaRPr lang="en-US" smtClean="0">
              <a:latin typeface="Tahoma" panose="020B0604030504040204" pitchFamily="34" charset="0"/>
              <a:ea typeface="Tahoma" panose="020B0604030504040204" pitchFamily="34" charset="0"/>
              <a:cs typeface="Tahoma" panose="020B0604030504040204" pitchFamily="34" charset="0"/>
            </a:endParaRPr>
          </a:p>
          <a:p>
            <a:r>
              <a:rPr lang="en-US" smtClean="0">
                <a:latin typeface="Tahoma" panose="020B0604030504040204" pitchFamily="34" charset="0"/>
                <a:ea typeface="Tahoma" panose="020B0604030504040204" pitchFamily="34" charset="0"/>
                <a:cs typeface="Tahoma" panose="020B0604030504040204" pitchFamily="34" charset="0"/>
              </a:rPr>
              <a:t>CÀI </a:t>
            </a:r>
            <a:r>
              <a:rPr lang="en-US" smtClean="0">
                <a:latin typeface="Tahoma" panose="020B0604030504040204" pitchFamily="34" charset="0"/>
                <a:ea typeface="Tahoma" panose="020B0604030504040204" pitchFamily="34" charset="0"/>
                <a:cs typeface="Tahoma" panose="020B0604030504040204" pitchFamily="34" charset="0"/>
              </a:rPr>
              <a:t>ĐẶT</a:t>
            </a:r>
            <a:endParaRPr lang="en-US" smtClean="0">
              <a:latin typeface="Tahoma" panose="020B0604030504040204" pitchFamily="34" charset="0"/>
              <a:ea typeface="Tahoma" panose="020B0604030504040204" pitchFamily="34" charset="0"/>
              <a:cs typeface="Tahoma" panose="020B0604030504040204" pitchFamily="34" charset="0"/>
            </a:endParaRPr>
          </a:p>
          <a:p>
            <a:r>
              <a:rPr lang="en-US" smtClean="0">
                <a:latin typeface="Tahoma" panose="020B0604030504040204" pitchFamily="34" charset="0"/>
                <a:ea typeface="Tahoma" panose="020B0604030504040204" pitchFamily="34" charset="0"/>
                <a:cs typeface="Tahoma" panose="020B0604030504040204" pitchFamily="34" charset="0"/>
              </a:rPr>
              <a:t>CÁCH VIẾT VÀ CHẠY </a:t>
            </a:r>
            <a:r>
              <a:rPr lang="en-US" smtClean="0">
                <a:latin typeface="Tahoma" panose="020B0604030504040204" pitchFamily="34" charset="0"/>
                <a:ea typeface="Tahoma" panose="020B0604030504040204" pitchFamily="34" charset="0"/>
                <a:cs typeface="Tahoma" panose="020B0604030504040204" pitchFamily="34" charset="0"/>
              </a:rPr>
              <a:t>CÁC CA KIỂM THỬ</a:t>
            </a:r>
            <a:endParaRPr lang="en-US" smtClean="0">
              <a:latin typeface="Tahoma" panose="020B0604030504040204" pitchFamily="34" charset="0"/>
              <a:ea typeface="Tahoma" panose="020B0604030504040204" pitchFamily="34" charset="0"/>
              <a:cs typeface="Tahoma" panose="020B0604030504040204" pitchFamily="34" charset="0"/>
            </a:endParaRPr>
          </a:p>
          <a:p>
            <a:r>
              <a:rPr lang="en-US" smtClean="0">
                <a:latin typeface="Tahoma" panose="020B0604030504040204" pitchFamily="34" charset="0"/>
                <a:ea typeface="Tahoma" panose="020B0604030504040204" pitchFamily="34" charset="0"/>
                <a:cs typeface="Tahoma" panose="020B0604030504040204" pitchFamily="34" charset="0"/>
              </a:rPr>
              <a:t>DEMO</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6772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Demo</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2249487"/>
            <a:ext cx="10225088" cy="3541714"/>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Source code: </a:t>
            </a:r>
          </a:p>
          <a:p>
            <a:pPr marL="0" indent="0">
              <a:buNone/>
            </a:pPr>
            <a:r>
              <a:rPr lang="en-US" sz="1800" smtClean="0">
                <a:solidFill>
                  <a:srgbClr val="FFC000"/>
                </a:solidFill>
                <a:latin typeface="Tahoma" panose="020B0604030504040204" pitchFamily="34" charset="0"/>
                <a:ea typeface="Tahoma" panose="020B0604030504040204" pitchFamily="34" charset="0"/>
                <a:cs typeface="Tahoma" panose="020B0604030504040204" pitchFamily="34" charset="0"/>
              </a:rPr>
              <a:t>	github.com/trieudh58/int3117-2016/tree/master/Cloud9/nightwatch-demo</a:t>
            </a:r>
            <a:endParaRPr lang="en-US" sz="1800">
              <a:solidFill>
                <a:srgbClr val="FFC000"/>
              </a:solidFill>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Readme</a:t>
            </a:r>
            <a:r>
              <a:rPr lang="en-US" smtClean="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1800" smtClean="0">
                <a:solidFill>
                  <a:srgbClr val="FFC000"/>
                </a:solidFill>
                <a:latin typeface="Tahoma" panose="020B0604030504040204" pitchFamily="34" charset="0"/>
                <a:ea typeface="Tahoma" panose="020B0604030504040204" pitchFamily="34" charset="0"/>
                <a:cs typeface="Tahoma" panose="020B0604030504040204" pitchFamily="34" charset="0"/>
              </a:rPr>
              <a:t>	github.com/trieudh58/int3117-2016/blob/master/Cloud9/nightwatch-demo/README.md</a:t>
            </a:r>
            <a:endParaRPr lang="en-US" sz="180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212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Tahoma" panose="020B0604030504040204" pitchFamily="34" charset="0"/>
                <a:ea typeface="Tahoma" panose="020B0604030504040204" pitchFamily="34" charset="0"/>
                <a:cs typeface="Tahoma" panose="020B0604030504040204" pitchFamily="34" charset="0"/>
              </a:rPr>
              <a:t>Nightwatchjs</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là</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gì</a:t>
            </a:r>
            <a:r>
              <a:rPr lang="en-US" smtClean="0">
                <a:latin typeface="Tahoma" panose="020B0604030504040204" pitchFamily="34" charset="0"/>
                <a:ea typeface="Tahoma" panose="020B0604030504040204" pitchFamily="34" charset="0"/>
                <a:cs typeface="Tahoma" panose="020B0604030504040204" pitchFamily="34" charset="0"/>
              </a:rPr>
              <a:t>?</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lvl="0"/>
            <a:r>
              <a:rPr lang="en-US" err="1" smtClean="0">
                <a:latin typeface="Tahoma" panose="020B0604030504040204" pitchFamily="34" charset="0"/>
                <a:ea typeface="Tahoma" panose="020B0604030504040204" pitchFamily="34" charset="0"/>
                <a:cs typeface="Tahoma" panose="020B0604030504040204" pitchFamily="34" charset="0"/>
              </a:rPr>
              <a:t>Nightwatchjs</a:t>
            </a:r>
            <a:r>
              <a:rPr lang="en-US" smtClean="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là</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framework kiểm thử tự </a:t>
            </a:r>
            <a:r>
              <a:rPr lang="en-US" err="1">
                <a:latin typeface="Tahoma" panose="020B0604030504040204" pitchFamily="34" charset="0"/>
                <a:ea typeface="Tahoma" panose="020B0604030504040204" pitchFamily="34" charset="0"/>
                <a:cs typeface="Tahoma" panose="020B0604030504040204" pitchFamily="34" charset="0"/>
              </a:rPr>
              <a:t>động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cho</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ứng dụng cài đặt trên nền tảng các trình duyệt (browser-based apps) </a:t>
            </a:r>
            <a:r>
              <a:rPr lang="en-US" err="1">
                <a:latin typeface="Tahoma" panose="020B0604030504040204" pitchFamily="34" charset="0"/>
                <a:ea typeface="Tahoma" panose="020B0604030504040204" pitchFamily="34" charset="0"/>
                <a:cs typeface="Tahoma" panose="020B0604030504040204" pitchFamily="34" charset="0"/>
              </a:rPr>
              <a:t>và</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các trang web (website)</a:t>
            </a:r>
            <a:endParaRPr lang="vi-VN">
              <a:latin typeface="Tahoma" panose="020B0604030504040204" pitchFamily="34" charset="0"/>
              <a:ea typeface="Tahoma" panose="020B0604030504040204" pitchFamily="34" charset="0"/>
              <a:cs typeface="Tahoma" panose="020B0604030504040204" pitchFamily="34" charset="0"/>
            </a:endParaRPr>
          </a:p>
          <a:p>
            <a:pPr lvl="0"/>
            <a:r>
              <a:rPr lang="en-US" err="1">
                <a:latin typeface="Tahoma" panose="020B0604030504040204" pitchFamily="34" charset="0"/>
                <a:ea typeface="Tahoma" panose="020B0604030504040204" pitchFamily="34" charset="0"/>
                <a:cs typeface="Tahoma" panose="020B0604030504040204" pitchFamily="34" charset="0"/>
              </a:rPr>
              <a:t>Được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viết</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bằng Node.js</a:t>
            </a:r>
            <a:endParaRPr lang="vi-VN">
              <a:latin typeface="Tahoma" panose="020B0604030504040204" pitchFamily="34" charset="0"/>
              <a:ea typeface="Tahoma" panose="020B0604030504040204" pitchFamily="34" charset="0"/>
              <a:cs typeface="Tahoma" panose="020B0604030504040204" pitchFamily="34" charset="0"/>
            </a:endParaRPr>
          </a:p>
          <a:p>
            <a:pPr lvl="0"/>
            <a:r>
              <a:rPr lang="en-US" err="1">
                <a:latin typeface="Tahoma" panose="020B0604030504040204" pitchFamily="34" charset="0"/>
                <a:ea typeface="Tahoma" panose="020B0604030504040204" pitchFamily="34" charset="0"/>
                <a:cs typeface="Tahoma" panose="020B0604030504040204" pitchFamily="34" charset="0"/>
              </a:rPr>
              <a:t>Sử</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dụng </a:t>
            </a:r>
            <a:r>
              <a:rPr lang="en-US">
                <a:latin typeface="Tahoma" panose="020B0604030504040204" pitchFamily="34" charset="0"/>
                <a:ea typeface="Tahoma" panose="020B0604030504040204" pitchFamily="34" charset="0"/>
                <a:cs typeface="Tahoma" panose="020B0604030504040204" pitchFamily="34" charset="0"/>
              </a:rPr>
              <a:t>Selenium </a:t>
            </a:r>
            <a:r>
              <a:rPr lang="en-US" smtClean="0">
                <a:latin typeface="Tahoma" panose="020B0604030504040204" pitchFamily="34" charset="0"/>
                <a:ea typeface="Tahoma" panose="020B0604030504040204" pitchFamily="34" charset="0"/>
                <a:cs typeface="Tahoma" panose="020B0604030504040204" pitchFamily="34" charset="0"/>
              </a:rPr>
              <a:t>Webdriver (theo chuẩn </a:t>
            </a:r>
            <a:r>
              <a:rPr lang="en-US">
                <a:latin typeface="Tahoma" panose="020B0604030504040204" pitchFamily="34" charset="0"/>
                <a:ea typeface="Tahoma" panose="020B0604030504040204" pitchFamily="34" charset="0"/>
                <a:cs typeface="Tahoma" panose="020B0604030504040204" pitchFamily="34" charset="0"/>
              </a:rPr>
              <a:t>W3C </a:t>
            </a:r>
            <a:r>
              <a:rPr lang="en-US" err="1">
                <a:latin typeface="Tahoma" panose="020B0604030504040204" pitchFamily="34" charset="0"/>
                <a:ea typeface="Tahoma" panose="020B0604030504040204" pitchFamily="34" charset="0"/>
                <a:cs typeface="Tahoma" panose="020B0604030504040204" pitchFamily="34" charset="0"/>
              </a:rPr>
              <a:t>Webdriver</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API)</a:t>
            </a:r>
            <a:endParaRPr lang="vi-V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6677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Tahoma" panose="020B0604030504040204" pitchFamily="34" charset="0"/>
                <a:ea typeface="Tahoma" panose="020B0604030504040204" pitchFamily="34" charset="0"/>
                <a:cs typeface="Tahoma" panose="020B0604030504040204" pitchFamily="34" charset="0"/>
              </a:rPr>
              <a:t>Nightwatchjs</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là</a:t>
            </a:r>
            <a:r>
              <a:rPr lang="en-US" smtClean="0">
                <a:latin typeface="Tahoma" panose="020B0604030504040204" pitchFamily="34" charset="0"/>
                <a:ea typeface="Tahoma" panose="020B0604030504040204" pitchFamily="34" charset="0"/>
                <a:cs typeface="Tahoma" panose="020B0604030504040204" pitchFamily="34" charset="0"/>
              </a:rPr>
              <a:t> </a:t>
            </a:r>
            <a:r>
              <a:rPr lang="en-US" err="1" smtClean="0">
                <a:latin typeface="Tahoma" panose="020B0604030504040204" pitchFamily="34" charset="0"/>
                <a:ea typeface="Tahoma" panose="020B0604030504040204" pitchFamily="34" charset="0"/>
                <a:cs typeface="Tahoma" panose="020B0604030504040204" pitchFamily="34" charset="0"/>
              </a:rPr>
              <a:t>gì</a:t>
            </a:r>
            <a:r>
              <a:rPr lang="en-US" smtClean="0">
                <a:latin typeface="Tahoma" panose="020B0604030504040204" pitchFamily="34" charset="0"/>
                <a:ea typeface="Tahoma" panose="020B0604030504040204" pitchFamily="34" charset="0"/>
                <a:cs typeface="Tahoma" panose="020B0604030504040204" pitchFamily="34" charset="0"/>
              </a:rPr>
              <a:t>?</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altLang="en-US">
                <a:solidFill>
                  <a:srgbClr val="FFC000"/>
                </a:solidFill>
                <a:latin typeface="Tahoma" panose="020B0604030504040204" pitchFamily="34" charset="0"/>
                <a:ea typeface="Tahoma" panose="020B0604030504040204" pitchFamily="34" charset="0"/>
                <a:cs typeface="Tahoma" panose="020B0604030504040204" pitchFamily="34" charset="0"/>
              </a:rPr>
              <a:t>Nightwatch</a:t>
            </a:r>
            <a:r>
              <a:rPr lang="en-US" altLang="en-US">
                <a:latin typeface="Tahoma" panose="020B0604030504040204" pitchFamily="34" charset="0"/>
                <a:ea typeface="Tahoma" panose="020B0604030504040204" pitchFamily="34" charset="0"/>
                <a:cs typeface="Tahoma" panose="020B0604030504040204" pitchFamily="34" charset="0"/>
              </a:rPr>
              <a:t> là </a:t>
            </a:r>
            <a:r>
              <a:rPr lang="en-US" altLang="en-US" smtClean="0">
                <a:latin typeface="Tahoma" panose="020B0604030504040204" pitchFamily="34" charset="0"/>
                <a:ea typeface="Tahoma" panose="020B0604030504040204" pitchFamily="34" charset="0"/>
                <a:cs typeface="Tahoma" panose="020B0604030504040204" pitchFamily="34" charset="0"/>
              </a:rPr>
              <a:t>giải pháp kiểm thử 2 đầu (E2E testing) </a:t>
            </a:r>
            <a:r>
              <a:rPr lang="en-US" altLang="en-US">
                <a:latin typeface="Tahoma" panose="020B0604030504040204" pitchFamily="34" charset="0"/>
                <a:ea typeface="Tahoma" panose="020B0604030504040204" pitchFamily="34" charset="0"/>
                <a:cs typeface="Tahoma" panose="020B0604030504040204" pitchFamily="34" charset="0"/>
              </a:rPr>
              <a:t>nhằm đơn giản hóa các quá trình thiết lập </a:t>
            </a:r>
            <a:r>
              <a:rPr lang="en-US" altLang="en-US" smtClean="0">
                <a:latin typeface="Tahoma" panose="020B0604030504040204" pitchFamily="34" charset="0"/>
                <a:ea typeface="Tahoma" panose="020B0604030504040204" pitchFamily="34" charset="0"/>
                <a:cs typeface="Tahoma" panose="020B0604030504040204" pitchFamily="34" charset="0"/>
              </a:rPr>
              <a:t>tích hợp </a:t>
            </a:r>
            <a:r>
              <a:rPr lang="en-US" altLang="en-US">
                <a:latin typeface="Tahoma" panose="020B0604030504040204" pitchFamily="34" charset="0"/>
                <a:ea typeface="Tahoma" panose="020B0604030504040204" pitchFamily="34" charset="0"/>
                <a:cs typeface="Tahoma" panose="020B0604030504040204" pitchFamily="34" charset="0"/>
              </a:rPr>
              <a:t>liên tục </a:t>
            </a:r>
            <a:r>
              <a:rPr lang="en-US" altLang="en-US" smtClean="0">
                <a:latin typeface="Tahoma" panose="020B0604030504040204" pitchFamily="34" charset="0"/>
                <a:ea typeface="Tahoma" panose="020B0604030504040204" pitchFamily="34" charset="0"/>
                <a:cs typeface="Tahoma" panose="020B0604030504040204" pitchFamily="34" charset="0"/>
              </a:rPr>
              <a:t>(continous integration) </a:t>
            </a:r>
            <a:r>
              <a:rPr lang="en-US" altLang="en-US">
                <a:latin typeface="Tahoma" panose="020B0604030504040204" pitchFamily="34" charset="0"/>
                <a:ea typeface="Tahoma" panose="020B0604030504040204" pitchFamily="34" charset="0"/>
                <a:cs typeface="Tahoma" panose="020B0604030504040204" pitchFamily="34" charset="0"/>
              </a:rPr>
              <a:t>và viết </a:t>
            </a:r>
            <a:r>
              <a:rPr lang="en-US" altLang="en-US" smtClean="0">
                <a:latin typeface="Tahoma" panose="020B0604030504040204" pitchFamily="34" charset="0"/>
                <a:ea typeface="Tahoma" panose="020B0604030504040204" pitchFamily="34" charset="0"/>
                <a:cs typeface="Tahoma" panose="020B0604030504040204" pitchFamily="34" charset="0"/>
              </a:rPr>
              <a:t>các ca kiểm thử tự </a:t>
            </a:r>
            <a:r>
              <a:rPr lang="en-US" altLang="en-US">
                <a:latin typeface="Tahoma" panose="020B0604030504040204" pitchFamily="34" charset="0"/>
                <a:ea typeface="Tahoma" panose="020B0604030504040204" pitchFamily="34" charset="0"/>
                <a:cs typeface="Tahoma" panose="020B0604030504040204" pitchFamily="34" charset="0"/>
              </a:rPr>
              <a:t>động</a:t>
            </a:r>
            <a:r>
              <a:rPr lang="en-US" altLang="en-US" smtClean="0">
                <a:latin typeface="Tahoma" panose="020B0604030504040204" pitchFamily="34" charset="0"/>
                <a:ea typeface="Tahoma" panose="020B0604030504040204" pitchFamily="34" charset="0"/>
                <a:cs typeface="Tahoma" panose="020B0604030504040204" pitchFamily="34" charset="0"/>
              </a:rPr>
              <a:t>.</a:t>
            </a:r>
          </a:p>
          <a:p>
            <a:r>
              <a:rPr lang="en-US" altLang="en-US">
                <a:latin typeface="Tahoma" panose="020B0604030504040204" pitchFamily="34" charset="0"/>
                <a:ea typeface="Tahoma" panose="020B0604030504040204" pitchFamily="34" charset="0"/>
                <a:cs typeface="Tahoma" panose="020B0604030504040204" pitchFamily="34" charset="0"/>
              </a:rPr>
              <a:t>T</a:t>
            </a:r>
            <a:r>
              <a:rPr lang="en-US" altLang="en-US" smtClean="0">
                <a:latin typeface="Tahoma" panose="020B0604030504040204" pitchFamily="34" charset="0"/>
                <a:ea typeface="Tahoma" panose="020B0604030504040204" pitchFamily="34" charset="0"/>
                <a:cs typeface="Tahoma" panose="020B0604030504040204" pitchFamily="34" charset="0"/>
              </a:rPr>
              <a:t>ên “Nightwatch” </a:t>
            </a:r>
            <a:r>
              <a:rPr lang="en-US" altLang="en-US">
                <a:latin typeface="Tahoma" panose="020B0604030504040204" pitchFamily="34" charset="0"/>
                <a:ea typeface="Tahoma" panose="020B0604030504040204" pitchFamily="34" charset="0"/>
                <a:cs typeface="Tahoma" panose="020B0604030504040204" pitchFamily="34" charset="0"/>
              </a:rPr>
              <a:t>được lấy cảm hứng từ bức họa nổi tiếng </a:t>
            </a:r>
            <a:r>
              <a:rPr lang="en-US" altLang="en-US" smtClean="0">
                <a:latin typeface="Tahoma" panose="020B0604030504040204" pitchFamily="34" charset="0"/>
                <a:ea typeface="Tahoma" panose="020B0604030504040204" pitchFamily="34" charset="0"/>
                <a:cs typeface="Tahoma" panose="020B0604030504040204" pitchFamily="34" charset="0"/>
              </a:rPr>
              <a:t>“The Nightwatch” </a:t>
            </a:r>
            <a:r>
              <a:rPr lang="en-US" altLang="en-US">
                <a:latin typeface="Tahoma" panose="020B0604030504040204" pitchFamily="34" charset="0"/>
                <a:ea typeface="Tahoma" panose="020B0604030504040204" pitchFamily="34" charset="0"/>
                <a:cs typeface="Tahoma" panose="020B0604030504040204" pitchFamily="34" charset="0"/>
              </a:rPr>
              <a:t>của họa sĩ Hà Lan </a:t>
            </a:r>
            <a:r>
              <a:rPr lang="en-US" altLang="en-US" smtClean="0">
                <a:latin typeface="Tahoma" panose="020B0604030504040204" pitchFamily="34" charset="0"/>
                <a:ea typeface="Tahoma" panose="020B0604030504040204" pitchFamily="34" charset="0"/>
                <a:cs typeface="Tahoma" panose="020B0604030504040204" pitchFamily="34" charset="0"/>
              </a:rPr>
              <a:t>Rembrandt </a:t>
            </a:r>
            <a:r>
              <a:rPr lang="en-US" altLang="en-US">
                <a:latin typeface="Tahoma" panose="020B0604030504040204" pitchFamily="34" charset="0"/>
                <a:ea typeface="Tahoma" panose="020B0604030504040204" pitchFamily="34" charset="0"/>
                <a:cs typeface="Tahoma" panose="020B0604030504040204" pitchFamily="34" charset="0"/>
              </a:rPr>
              <a:t>van Rijin</a:t>
            </a:r>
            <a:endParaRPr lang="vi-VN" alt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36611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4500" y="718877"/>
            <a:ext cx="5638800" cy="45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18918" y="5555734"/>
            <a:ext cx="1969963" cy="369332"/>
          </a:xfrm>
          <a:prstGeom prst="rect">
            <a:avLst/>
          </a:prstGeom>
        </p:spPr>
        <p:txBody>
          <a:bodyPr wrap="none">
            <a:spAutoFit/>
          </a:bodyPr>
          <a:lstStyle/>
          <a:p>
            <a:r>
              <a:rPr lang="en-US" altLang="en-US">
                <a:latin typeface="Tahoma" panose="020B0604030504040204" pitchFamily="34" charset="0"/>
                <a:ea typeface="Tahoma" panose="020B0604030504040204" pitchFamily="34" charset="0"/>
                <a:cs typeface="Tahoma" panose="020B0604030504040204" pitchFamily="34" charset="0"/>
              </a:rPr>
              <a:t>“The Nightwatch”</a:t>
            </a:r>
            <a:endParaRPr lang="en-US"/>
          </a:p>
        </p:txBody>
      </p:sp>
    </p:spTree>
    <p:extLst>
      <p:ext uri="{BB962C8B-B14F-4D97-AF65-F5344CB8AC3E}">
        <p14:creationId xmlns:p14="http://schemas.microsoft.com/office/powerpoint/2010/main" val="20115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Webdriver là </a:t>
            </a:r>
            <a:r>
              <a:rPr lang="en-US" err="1" smtClean="0">
                <a:latin typeface="Tahoma" panose="020B0604030504040204" pitchFamily="34" charset="0"/>
                <a:ea typeface="Tahoma" panose="020B0604030504040204" pitchFamily="34" charset="0"/>
                <a:cs typeface="Tahoma" panose="020B0604030504040204" pitchFamily="34" charset="0"/>
              </a:rPr>
              <a:t>gì</a:t>
            </a:r>
            <a:r>
              <a:rPr lang="en-US" smtClean="0">
                <a:latin typeface="Tahoma" panose="020B0604030504040204" pitchFamily="34" charset="0"/>
                <a:ea typeface="Tahoma" panose="020B0604030504040204" pitchFamily="34" charset="0"/>
                <a:cs typeface="Tahoma" panose="020B0604030504040204" pitchFamily="34" charset="0"/>
              </a:rPr>
              <a:t>?</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fontScale="92500"/>
          </a:bodyPr>
          <a:lstStyle/>
          <a:p>
            <a:pPr lvl="0"/>
            <a:r>
              <a:rPr lang="en-US">
                <a:latin typeface="Tahoma" panose="020B0604030504040204" pitchFamily="34" charset="0"/>
                <a:ea typeface="Tahoma" panose="020B0604030504040204" pitchFamily="34" charset="0"/>
                <a:cs typeface="Tahoma" panose="020B0604030504040204" pitchFamily="34" charset="0"/>
              </a:rPr>
              <a:t>Là thư viện cho việc tự động hóa các trình duyệt Web</a:t>
            </a:r>
            <a:endParaRPr lang="vi-VN">
              <a:latin typeface="Tahoma" panose="020B0604030504040204" pitchFamily="34" charset="0"/>
              <a:ea typeface="Tahoma" panose="020B0604030504040204" pitchFamily="34" charset="0"/>
              <a:cs typeface="Tahoma" panose="020B0604030504040204" pitchFamily="34" charset="0"/>
            </a:endParaRPr>
          </a:p>
          <a:p>
            <a:pPr lvl="0"/>
            <a:r>
              <a:rPr lang="en-US">
                <a:latin typeface="Tahoma" panose="020B0604030504040204" pitchFamily="34" charset="0"/>
                <a:ea typeface="Tahoma" panose="020B0604030504040204" pitchFamily="34" charset="0"/>
                <a:cs typeface="Tahoma" panose="020B0604030504040204" pitchFamily="34" charset="0"/>
              </a:rPr>
              <a:t>Bắt đầu như một phần dự án của Selenium – một công cụ </a:t>
            </a:r>
            <a:r>
              <a:rPr lang="en-US" smtClean="0">
                <a:latin typeface="Tahoma" panose="020B0604030504040204" pitchFamily="34" charset="0"/>
                <a:ea typeface="Tahoma" panose="020B0604030504040204" pitchFamily="34" charset="0"/>
                <a:cs typeface="Tahoma" panose="020B0604030504040204" pitchFamily="34" charset="0"/>
              </a:rPr>
              <a:t>rất </a:t>
            </a:r>
            <a:r>
              <a:rPr lang="en-US">
                <a:latin typeface="Tahoma" panose="020B0604030504040204" pitchFamily="34" charset="0"/>
                <a:ea typeface="Tahoma" panose="020B0604030504040204" pitchFamily="34" charset="0"/>
                <a:cs typeface="Tahoma" panose="020B0604030504040204" pitchFamily="34" charset="0"/>
              </a:rPr>
              <a:t>phổ biến cho tự động hóa </a:t>
            </a:r>
            <a:r>
              <a:rPr lang="en-US" smtClean="0">
                <a:latin typeface="Tahoma" panose="020B0604030504040204" pitchFamily="34" charset="0"/>
                <a:ea typeface="Tahoma" panose="020B0604030504040204" pitchFamily="34" charset="0"/>
                <a:cs typeface="Tahoma" panose="020B0604030504040204" pitchFamily="34" charset="0"/>
              </a:rPr>
              <a:t>kiểm thử trên trình </a:t>
            </a:r>
            <a:r>
              <a:rPr lang="en-US">
                <a:latin typeface="Tahoma" panose="020B0604030504040204" pitchFamily="34" charset="0"/>
                <a:ea typeface="Tahoma" panose="020B0604030504040204" pitchFamily="34" charset="0"/>
                <a:cs typeface="Tahoma" panose="020B0604030504040204" pitchFamily="34" charset="0"/>
              </a:rPr>
              <a:t>duyệt</a:t>
            </a:r>
            <a:r>
              <a:rPr lang="en-US" smtClean="0">
                <a:latin typeface="Tahoma" panose="020B0604030504040204" pitchFamily="34" charset="0"/>
                <a:ea typeface="Tahoma" panose="020B0604030504040204" pitchFamily="34" charset="0"/>
                <a:cs typeface="Tahoma" panose="020B0604030504040204" pitchFamily="34" charset="0"/>
              </a:rPr>
              <a:t>.</a:t>
            </a:r>
          </a:p>
          <a:p>
            <a:pPr lvl="0"/>
            <a:r>
              <a:rPr lang="en-US">
                <a:latin typeface="Tahoma" panose="020B0604030504040204" pitchFamily="34" charset="0"/>
                <a:ea typeface="Tahoma" panose="020B0604030504040204" pitchFamily="34" charset="0"/>
                <a:cs typeface="Tahoma" panose="020B0604030504040204" pitchFamily="34" charset="0"/>
              </a:rPr>
              <a:t>Lúc đầu chỉ áp dụng cho Java, </a:t>
            </a:r>
            <a:r>
              <a:rPr lang="en-US" smtClean="0">
                <a:latin typeface="Tahoma" panose="020B0604030504040204" pitchFamily="34" charset="0"/>
                <a:ea typeface="Tahoma" panose="020B0604030504040204" pitchFamily="34" charset="0"/>
                <a:cs typeface="Tahoma" panose="020B0604030504040204" pitchFamily="34" charset="0"/>
              </a:rPr>
              <a:t>hiện tại hỗ trợ cho hầu hết các ngôn ngữ lập trình</a:t>
            </a:r>
          </a:p>
          <a:p>
            <a:r>
              <a:rPr lang="en-US" altLang="en-US">
                <a:latin typeface="Tahoma" panose="020B0604030504040204" pitchFamily="34" charset="0"/>
                <a:ea typeface="Tahoma" panose="020B0604030504040204" pitchFamily="34" charset="0"/>
                <a:cs typeface="Tahoma" panose="020B0604030504040204" pitchFamily="34" charset="0"/>
              </a:rPr>
              <a:t>Nightwatch sử dụng Webdriver nhằm tự động hóa </a:t>
            </a:r>
            <a:r>
              <a:rPr lang="en-US" altLang="en-US" smtClean="0">
                <a:latin typeface="Tahoma" panose="020B0604030504040204" pitchFamily="34" charset="0"/>
                <a:ea typeface="Tahoma" panose="020B0604030504040204" pitchFamily="34" charset="0"/>
                <a:cs typeface="Tahoma" panose="020B0604030504040204" pitchFamily="34" charset="0"/>
              </a:rPr>
              <a:t>các tác vụ liên quan đến trình duyệt. VD: mở </a:t>
            </a:r>
            <a:r>
              <a:rPr lang="en-US" altLang="en-US">
                <a:latin typeface="Tahoma" panose="020B0604030504040204" pitchFamily="34" charset="0"/>
                <a:ea typeface="Tahoma" panose="020B0604030504040204" pitchFamily="34" charset="0"/>
                <a:cs typeface="Tahoma" panose="020B0604030504040204" pitchFamily="34" charset="0"/>
              </a:rPr>
              <a:t>nhiều cửa sổ </a:t>
            </a:r>
            <a:r>
              <a:rPr lang="en-US" altLang="en-US" smtClean="0">
                <a:latin typeface="Tahoma" panose="020B0604030504040204" pitchFamily="34" charset="0"/>
                <a:ea typeface="Tahoma" panose="020B0604030504040204" pitchFamily="34" charset="0"/>
                <a:cs typeface="Tahoma" panose="020B0604030504040204" pitchFamily="34" charset="0"/>
              </a:rPr>
              <a:t>trình duyệt, mở siêu liên kết,…</a:t>
            </a:r>
            <a:endParaRPr lang="vi-VN" alt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9500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Webdriver</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a:defRPr/>
            </a:pPr>
            <a:r>
              <a:rPr lang="en-US" smtClean="0">
                <a:latin typeface="Tahoma" panose="020B0604030504040204" pitchFamily="34" charset="0"/>
                <a:ea typeface="Tahoma" panose="020B0604030504040204" pitchFamily="34" charset="0"/>
                <a:cs typeface="Tahoma" panose="020B0604030504040204" pitchFamily="34" charset="0"/>
              </a:rPr>
              <a:t>Nguyên lý hoạt động: Nightwatch </a:t>
            </a:r>
            <a:r>
              <a:rPr lang="en-US" smtClean="0">
                <a:latin typeface="Tahoma" panose="020B0604030504040204" pitchFamily="34" charset="0"/>
                <a:ea typeface="Tahoma" panose="020B0604030504040204" pitchFamily="34" charset="0"/>
                <a:cs typeface="Tahoma" panose="020B0604030504040204" pitchFamily="34" charset="0"/>
              </a:rPr>
              <a:t>giao </a:t>
            </a:r>
            <a:r>
              <a:rPr lang="en-US">
                <a:latin typeface="Tahoma" panose="020B0604030504040204" pitchFamily="34" charset="0"/>
                <a:ea typeface="Tahoma" panose="020B0604030504040204" pitchFamily="34" charset="0"/>
                <a:cs typeface="Tahoma" panose="020B0604030504040204" pitchFamily="34" charset="0"/>
              </a:rPr>
              <a:t>tiếp thông qua một HTTP tĩnh với một Webdriver server. Các giao thức API tĩnh được </a:t>
            </a:r>
            <a:r>
              <a:rPr lang="en-US" smtClean="0">
                <a:latin typeface="Tahoma" panose="020B0604030504040204" pitchFamily="34" charset="0"/>
                <a:ea typeface="Tahoma" panose="020B0604030504040204" pitchFamily="34" charset="0"/>
                <a:cs typeface="Tahoma" panose="020B0604030504040204" pitchFamily="34" charset="0"/>
              </a:rPr>
              <a:t>định nghĩa</a:t>
            </a:r>
            <a:r>
              <a:rPr lang="en-US" smtClean="0">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bởi </a:t>
            </a:r>
            <a:r>
              <a:rPr lang="en-US" smtClean="0">
                <a:latin typeface="Tahoma" panose="020B0604030504040204" pitchFamily="34" charset="0"/>
                <a:ea typeface="Tahoma" panose="020B0604030504040204" pitchFamily="34" charset="0"/>
                <a:cs typeface="Tahoma" panose="020B0604030504040204" pitchFamily="34" charset="0"/>
              </a:rPr>
              <a:t>W3C WebDriver API. </a:t>
            </a:r>
            <a:endParaRPr lang="en-US" smtClean="0">
              <a:latin typeface="Tahoma" panose="020B0604030504040204" pitchFamily="34" charset="0"/>
              <a:ea typeface="Tahoma" panose="020B0604030504040204" pitchFamily="34" charset="0"/>
              <a:cs typeface="Tahoma" panose="020B0604030504040204" pitchFamily="34" charset="0"/>
            </a:endParaRPr>
          </a:p>
          <a:p>
            <a:pPr>
              <a:defRPr/>
            </a:pPr>
            <a:r>
              <a:rPr lang="en-US" smtClean="0">
                <a:latin typeface="Tahoma" panose="020B0604030504040204" pitchFamily="34" charset="0"/>
                <a:ea typeface="Tahoma" panose="020B0604030504040204" pitchFamily="34" charset="0"/>
                <a:cs typeface="Tahoma" panose="020B0604030504040204" pitchFamily="34" charset="0"/>
              </a:rPr>
              <a:t>Sơ đồ nguyên lý:</a:t>
            </a:r>
            <a:endParaRPr lang="vi-VN">
              <a:latin typeface="Tahoma" panose="020B0604030504040204" pitchFamily="34" charset="0"/>
              <a:ea typeface="Tahoma" panose="020B0604030504040204" pitchFamily="34" charset="0"/>
              <a:cs typeface="Tahoma" panose="020B0604030504040204" pitchFamily="34" charset="0"/>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067" y="4020344"/>
            <a:ext cx="6358733" cy="2457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019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Các ƯU ĐIỂM</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a:defRPr/>
            </a:pPr>
            <a:r>
              <a:rPr lang="en-US">
                <a:latin typeface="Tahoma" panose="020B0604030504040204" pitchFamily="34" charset="0"/>
                <a:ea typeface="Tahoma" panose="020B0604030504040204" pitchFamily="34" charset="0"/>
                <a:cs typeface="Tahoma" panose="020B0604030504040204" pitchFamily="34" charset="0"/>
              </a:rPr>
              <a:t>Cú pháp </a:t>
            </a:r>
            <a:r>
              <a:rPr lang="en-US">
                <a:latin typeface="Tahoma" panose="020B0604030504040204" pitchFamily="34" charset="0"/>
                <a:ea typeface="Tahoma" panose="020B0604030504040204" pitchFamily="34" charset="0"/>
                <a:cs typeface="Tahoma" panose="020B0604030504040204" pitchFamily="34" charset="0"/>
              </a:rPr>
              <a:t>trong </a:t>
            </a:r>
            <a:r>
              <a:rPr lang="en-US" smtClean="0">
                <a:latin typeface="Tahoma" panose="020B0604030504040204" pitchFamily="34" charset="0"/>
                <a:ea typeface="Tahoma" panose="020B0604030504040204" pitchFamily="34" charset="0"/>
                <a:cs typeface="Tahoma" panose="020B0604030504040204" pitchFamily="34" charset="0"/>
              </a:rPr>
              <a:t>sáng</a:t>
            </a:r>
          </a:p>
          <a:p>
            <a:pPr lvl="1">
              <a:defRPr/>
            </a:pPr>
            <a:r>
              <a:rPr lang="en-US">
                <a:latin typeface="Tahoma" panose="020B0604030504040204" pitchFamily="34" charset="0"/>
                <a:ea typeface="Tahoma" panose="020B0604030504040204" pitchFamily="34" charset="0"/>
                <a:cs typeface="Tahoma" panose="020B0604030504040204" pitchFamily="34" charset="0"/>
              </a:rPr>
              <a:t>Cú pháp của Nightwatch.js đơn giản nhưng vô cùng mạnh mẽ. Nó cho phép viết kiểm thử nhanh chóng, dễ dàng sử dụng Javascripts (Node.js) và CSS hay Xpath selectors. </a:t>
            </a:r>
          </a:p>
          <a:p>
            <a:r>
              <a:rPr lang="en-US">
                <a:latin typeface="Tahoma" panose="020B0604030504040204" pitchFamily="34" charset="0"/>
                <a:ea typeface="Tahoma" panose="020B0604030504040204" pitchFamily="34" charset="0"/>
                <a:cs typeface="Tahoma" panose="020B0604030504040204" pitchFamily="34" charset="0"/>
              </a:rPr>
              <a:t>Tích </a:t>
            </a:r>
            <a:r>
              <a:rPr lang="en-US" smtClean="0">
                <a:latin typeface="Tahoma" panose="020B0604030504040204" pitchFamily="34" charset="0"/>
                <a:ea typeface="Tahoma" panose="020B0604030504040204" pitchFamily="34" charset="0"/>
                <a:cs typeface="Tahoma" panose="020B0604030504040204" pitchFamily="34" charset="0"/>
              </a:rPr>
              <a:t>hợp công cụ chạy các ca kiểm thử hỗ trợ kiểm thử theo nhiều phương án.</a:t>
            </a:r>
          </a:p>
          <a:p>
            <a:pPr lvl="1"/>
            <a:r>
              <a:rPr lang="en-US" smtClean="0">
                <a:latin typeface="Tahoma" panose="020B0604030504040204" pitchFamily="34" charset="0"/>
                <a:ea typeface="Tahoma" panose="020B0604030504040204" pitchFamily="34" charset="0"/>
                <a:cs typeface="Tahoma" panose="020B0604030504040204" pitchFamily="34" charset="0"/>
              </a:rPr>
              <a:t>Các phương án kiểm thử: tuần tự, song song, kết hợp, theo nhóm, thẻ </a:t>
            </a:r>
            <a:r>
              <a:rPr lang="en-US">
                <a:latin typeface="Tahoma" panose="020B0604030504040204" pitchFamily="34" charset="0"/>
                <a:ea typeface="Tahoma" panose="020B0604030504040204" pitchFamily="34" charset="0"/>
                <a:cs typeface="Tahoma" panose="020B0604030504040204" pitchFamily="34" charset="0"/>
              </a:rPr>
              <a:t>(</a:t>
            </a:r>
            <a:r>
              <a:rPr lang="en-US" smtClean="0">
                <a:latin typeface="Tahoma" panose="020B0604030504040204" pitchFamily="34" charset="0"/>
                <a:ea typeface="Tahoma" panose="020B0604030504040204" pitchFamily="34" charset="0"/>
                <a:cs typeface="Tahoma" panose="020B0604030504040204" pitchFamily="34" charset="0"/>
              </a:rPr>
              <a:t>tags), đơn </a:t>
            </a:r>
            <a:r>
              <a:rPr lang="en-US">
                <a:latin typeface="Tahoma" panose="020B0604030504040204" pitchFamily="34" charset="0"/>
                <a:ea typeface="Tahoma" panose="020B0604030504040204" pitchFamily="34" charset="0"/>
                <a:cs typeface="Tahoma" panose="020B0604030504040204" pitchFamily="34" charset="0"/>
              </a:rPr>
              <a:t>lẻ (single)</a:t>
            </a:r>
          </a:p>
          <a:p>
            <a:pPr>
              <a:defRPr/>
            </a:pPr>
            <a:endParaRPr lang="vi-V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66564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Các ƯU ĐIỂM</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a:defRPr/>
            </a:pPr>
            <a:r>
              <a:rPr lang="en-US" smtClean="0">
                <a:latin typeface="Tahoma" panose="020B0604030504040204" pitchFamily="34" charset="0"/>
                <a:ea typeface="Tahoma" panose="020B0604030504040204" pitchFamily="34" charset="0"/>
                <a:cs typeface="Tahoma" panose="020B0604030504040204" pitchFamily="34" charset="0"/>
              </a:rPr>
              <a:t>Sử dụng Selenium Server:</a:t>
            </a:r>
          </a:p>
          <a:p>
            <a:pPr lvl="1">
              <a:defRPr/>
            </a:pPr>
            <a:r>
              <a:rPr lang="vi-VN">
                <a:latin typeface="Tahoma" panose="020B0604030504040204" pitchFamily="34" charset="0"/>
                <a:ea typeface="Tahoma" panose="020B0604030504040204" pitchFamily="34" charset="0"/>
                <a:cs typeface="Tahoma" panose="020B0604030504040204" pitchFamily="34" charset="0"/>
              </a:rPr>
              <a:t>Selenium là một trình duyệt tự động hóa</a:t>
            </a:r>
            <a:r>
              <a:rPr lang="en-US">
                <a:latin typeface="Tahoma" panose="020B0604030504040204" pitchFamily="34" charset="0"/>
                <a:ea typeface="Tahoma" panose="020B0604030504040204" pitchFamily="34" charset="0"/>
                <a:cs typeface="Tahoma" panose="020B0604030504040204" pitchFamily="34" charset="0"/>
              </a:rPr>
              <a:t>,</a:t>
            </a:r>
            <a:r>
              <a:rPr lang="vi-VN">
                <a:latin typeface="Tahoma" panose="020B0604030504040204" pitchFamily="34" charset="0"/>
                <a:ea typeface="Tahoma" panose="020B0604030504040204" pitchFamily="34" charset="0"/>
                <a:cs typeface="Tahoma" panose="020B0604030504040204" pitchFamily="34" charset="0"/>
              </a:rPr>
              <a:t> thường được sử dụng để thử nghiệm các ứng dụng web, Selenium có thể được sử dụng cho bất kỳ nhiệm vụ yêu cầu tự động tương tác với các trình duyệt.</a:t>
            </a:r>
            <a:endParaRPr lang="en-US">
              <a:latin typeface="Tahoma" panose="020B0604030504040204" pitchFamily="34" charset="0"/>
              <a:ea typeface="Tahoma" panose="020B0604030504040204" pitchFamily="34" charset="0"/>
              <a:cs typeface="Tahoma" panose="020B0604030504040204" pitchFamily="34" charset="0"/>
            </a:endParaRPr>
          </a:p>
          <a:p>
            <a:pPr>
              <a:defRPr/>
            </a:pPr>
            <a:r>
              <a:rPr lang="en-US">
                <a:latin typeface="Tahoma" panose="020B0604030504040204" pitchFamily="34" charset="0"/>
                <a:ea typeface="Tahoma" panose="020B0604030504040204" pitchFamily="34" charset="0"/>
                <a:cs typeface="Tahoma" panose="020B0604030504040204" pitchFamily="34" charset="0"/>
              </a:rPr>
              <a:t>Hỗ trợ các dịch vụ điện toán </a:t>
            </a:r>
            <a:r>
              <a:rPr lang="en-US">
                <a:latin typeface="Tahoma" panose="020B0604030504040204" pitchFamily="34" charset="0"/>
                <a:ea typeface="Tahoma" panose="020B0604030504040204" pitchFamily="34" charset="0"/>
                <a:cs typeface="Tahoma" panose="020B0604030504040204" pitchFamily="34" charset="0"/>
              </a:rPr>
              <a:t>đám </a:t>
            </a:r>
            <a:r>
              <a:rPr lang="en-US" smtClean="0">
                <a:latin typeface="Tahoma" panose="020B0604030504040204" pitchFamily="34" charset="0"/>
                <a:ea typeface="Tahoma" panose="020B0604030504040204" pitchFamily="34" charset="0"/>
                <a:cs typeface="Tahoma" panose="020B0604030504040204" pitchFamily="34" charset="0"/>
              </a:rPr>
              <a:t>mây</a:t>
            </a:r>
          </a:p>
          <a:p>
            <a:pPr lvl="1">
              <a:defRPr/>
            </a:pPr>
            <a:r>
              <a:rPr lang="en-US">
                <a:latin typeface="Tahoma" panose="020B0604030504040204" pitchFamily="34" charset="0"/>
                <a:ea typeface="Tahoma" panose="020B0604030504040204" pitchFamily="34" charset="0"/>
                <a:cs typeface="Tahoma" panose="020B0604030504040204" pitchFamily="34" charset="0"/>
              </a:rPr>
              <a:t>Nightwatchjs làm việc với các nhà cung cấp kiểm thử điện toán đám mây như SauceLabs và Browser Stack</a:t>
            </a:r>
          </a:p>
          <a:p>
            <a:pPr lvl="1">
              <a:defRPr/>
            </a:pPr>
            <a:endParaRPr lang="en-US">
              <a:latin typeface="Tahoma" panose="020B0604030504040204" pitchFamily="34" charset="0"/>
              <a:ea typeface="Tahoma" panose="020B0604030504040204" pitchFamily="34" charset="0"/>
              <a:cs typeface="Tahoma" panose="020B0604030504040204" pitchFamily="34" charset="0"/>
            </a:endParaRPr>
          </a:p>
          <a:p>
            <a:pPr>
              <a:defRPr/>
            </a:pPr>
            <a:endParaRPr lang="vi-V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5131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580</TotalTime>
  <Words>991</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Tahoma</vt:lpstr>
      <vt:lpstr>Trebuchet MS</vt:lpstr>
      <vt:lpstr>Tw Cen MT</vt:lpstr>
      <vt:lpstr>Circuit</vt:lpstr>
      <vt:lpstr>Giới thiệu nightwatchjs</vt:lpstr>
      <vt:lpstr>Nội dung trình bày</vt:lpstr>
      <vt:lpstr>Nightwatchjs là gì?</vt:lpstr>
      <vt:lpstr>Nightwatchjs là gì?</vt:lpstr>
      <vt:lpstr>PowerPoint Presentation</vt:lpstr>
      <vt:lpstr>Webdriver là gì?</vt:lpstr>
      <vt:lpstr>Webdriver</vt:lpstr>
      <vt:lpstr>Các ƯU ĐIỂM</vt:lpstr>
      <vt:lpstr>Các ƯU ĐIỂM</vt:lpstr>
      <vt:lpstr>Các ƯU ĐIỂM</vt:lpstr>
      <vt:lpstr>Cài đặt</vt:lpstr>
      <vt:lpstr>Viết các ca kiểm thử</vt:lpstr>
      <vt:lpstr>Viết các ca kiểm thử</vt:lpstr>
      <vt:lpstr>chạy các ca kiểm thử</vt:lpstr>
      <vt:lpstr>Chạy các ca kiểm thử</vt:lpstr>
      <vt:lpstr>Chạy các ca kiểm thử</vt:lpstr>
      <vt:lpstr>Chạy các ca kiểm thử</vt:lpstr>
      <vt:lpstr>Chạy các ca kiểm thử</vt:lpstr>
      <vt:lpstr>Chạy các ca kiểm thử</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Hai-Trieu</dc:creator>
  <cp:lastModifiedBy>Dang Hai-Trieu</cp:lastModifiedBy>
  <cp:revision>99</cp:revision>
  <dcterms:created xsi:type="dcterms:W3CDTF">2016-10-23T20:04:40Z</dcterms:created>
  <dcterms:modified xsi:type="dcterms:W3CDTF">2016-10-24T10:04:55Z</dcterms:modified>
</cp:coreProperties>
</file>