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_rels/notesSlide5.xml.rels" ContentType="application/vnd.openxmlformats-package.relationships+xml"/>
  <Override PartName="/ppt/notesSlides/_rels/notesSlide6.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56000" y="5078520"/>
            <a:ext cx="6047640" cy="4811040"/>
          </a:xfrm>
          <a:prstGeom prst="rect">
            <a:avLst/>
          </a:prstGeom>
        </p:spPr>
        <p:txBody>
          <a:bodyPr lIns="0" rIns="0" tIns="0" bIns="0"/>
          <a:p>
            <a:r>
              <a:rPr b="0" lang="vi-VN" sz="2000" spc="-1" strike="noStrike">
                <a:solidFill>
                  <a:srgbClr val="000000"/>
                </a:solidFill>
                <a:uFill>
                  <a:solidFill>
                    <a:srgbClr val="ffffff"/>
                  </a:solidFill>
                </a:uFill>
                <a:latin typeface="Arial"/>
              </a:rPr>
              <a:t>Click to edit the notes format</a:t>
            </a:r>
            <a:endParaRPr b="0" lang="vi-VN" sz="2000" spc="-1" strike="noStrike">
              <a:solidFill>
                <a:srgbClr val="000000"/>
              </a:solidFill>
              <a:uFill>
                <a:solidFill>
                  <a:srgbClr val="ffffff"/>
                </a:solidFill>
              </a:uFill>
              <a:latin typeface="Arial"/>
            </a:endParaRPr>
          </a:p>
        </p:txBody>
      </p:sp>
      <p:sp>
        <p:nvSpPr>
          <p:cNvPr id="40" name="PlaceHolder 2"/>
          <p:cNvSpPr>
            <a:spLocks noGrp="1"/>
          </p:cNvSpPr>
          <p:nvPr>
            <p:ph type="hdr"/>
          </p:nvPr>
        </p:nvSpPr>
        <p:spPr>
          <a:xfrm>
            <a:off x="0" y="0"/>
            <a:ext cx="3280680" cy="534240"/>
          </a:xfrm>
          <a:prstGeom prst="rect">
            <a:avLst/>
          </a:prstGeom>
        </p:spPr>
        <p:txBody>
          <a:bodyPr lIns="0" rIns="0" tIns="0" bIns="0"/>
          <a:p>
            <a:r>
              <a:rPr b="0" lang="vi-VN" sz="1400" spc="-1" strike="noStrike">
                <a:solidFill>
                  <a:srgbClr val="000000"/>
                </a:solidFill>
                <a:uFill>
                  <a:solidFill>
                    <a:srgbClr val="ffffff"/>
                  </a:solidFill>
                </a:uFill>
                <a:latin typeface="Times New Roman"/>
              </a:rPr>
              <a:t>&lt;header&gt;</a:t>
            </a:r>
            <a:endParaRPr b="0" lang="vi-VN" sz="1400" spc="-1" strike="noStrike">
              <a:solidFill>
                <a:srgbClr val="000000"/>
              </a:solidFill>
              <a:uFill>
                <a:solidFill>
                  <a:srgbClr val="ffffff"/>
                </a:solidFill>
              </a:uFill>
              <a:latin typeface="Times New Roman"/>
            </a:endParaRPr>
          </a:p>
        </p:txBody>
      </p:sp>
      <p:sp>
        <p:nvSpPr>
          <p:cNvPr id="41" name="PlaceHolder 3"/>
          <p:cNvSpPr>
            <a:spLocks noGrp="1"/>
          </p:cNvSpPr>
          <p:nvPr>
            <p:ph type="dt"/>
          </p:nvPr>
        </p:nvSpPr>
        <p:spPr>
          <a:xfrm>
            <a:off x="4278960" y="0"/>
            <a:ext cx="3280680" cy="534240"/>
          </a:xfrm>
          <a:prstGeom prst="rect">
            <a:avLst/>
          </a:prstGeom>
        </p:spPr>
        <p:txBody>
          <a:bodyPr lIns="0" rIns="0" tIns="0" bIns="0"/>
          <a:p>
            <a:pPr algn="r"/>
            <a:r>
              <a:rPr b="0" lang="vi-VN" sz="1400" spc="-1" strike="noStrike">
                <a:solidFill>
                  <a:srgbClr val="000000"/>
                </a:solidFill>
                <a:uFill>
                  <a:solidFill>
                    <a:srgbClr val="ffffff"/>
                  </a:solidFill>
                </a:uFill>
                <a:latin typeface="Times New Roman"/>
              </a:rPr>
              <a:t>&lt;date/time&gt;</a:t>
            </a:r>
            <a:endParaRPr b="0" lang="vi-V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0" y="10157400"/>
            <a:ext cx="3280680" cy="534240"/>
          </a:xfrm>
          <a:prstGeom prst="rect">
            <a:avLst/>
          </a:prstGeom>
        </p:spPr>
        <p:txBody>
          <a:bodyPr lIns="0" rIns="0" tIns="0" bIns="0" anchor="b"/>
          <a:p>
            <a:r>
              <a:rPr b="0" lang="vi-VN" sz="1400" spc="-1" strike="noStrike">
                <a:solidFill>
                  <a:srgbClr val="000000"/>
                </a:solidFill>
                <a:uFill>
                  <a:solidFill>
                    <a:srgbClr val="ffffff"/>
                  </a:solidFill>
                </a:uFill>
                <a:latin typeface="Times New Roman"/>
              </a:rPr>
              <a:t>&lt;footer&gt;</a:t>
            </a:r>
            <a:endParaRPr b="0" lang="vi-VN" sz="1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4278960" y="10157400"/>
            <a:ext cx="3280680" cy="534240"/>
          </a:xfrm>
          <a:prstGeom prst="rect">
            <a:avLst/>
          </a:prstGeom>
        </p:spPr>
        <p:txBody>
          <a:bodyPr lIns="0" rIns="0" tIns="0" bIns="0" anchor="b"/>
          <a:p>
            <a:pPr algn="r"/>
            <a:fld id="{D3465DD3-BDB2-431C-BA1C-4CD3E4BF7E1E}" type="slidenum">
              <a:rPr b="0" lang="vi-VN" sz="1400" spc="-1" strike="noStrike">
                <a:solidFill>
                  <a:srgbClr val="000000"/>
                </a:solidFill>
                <a:uFill>
                  <a:solidFill>
                    <a:srgbClr val="ffffff"/>
                  </a:solidFill>
                </a:uFill>
                <a:latin typeface="Times New Roman"/>
              </a:rPr>
              <a:t>&lt;number&gt;</a:t>
            </a:fld>
            <a:endParaRPr b="0" lang="vi-V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body"/>
          </p:nvPr>
        </p:nvSpPr>
        <p:spPr>
          <a:xfrm>
            <a:off x="756000" y="5078520"/>
            <a:ext cx="6047640" cy="5666760"/>
          </a:xfrm>
          <a:prstGeom prst="rect">
            <a:avLst/>
          </a:prstGeom>
        </p:spPr>
        <p:txBody>
          <a:bodyPr lIns="0" rIns="0" tIns="0" bIns="0"/>
          <a:p>
            <a:r>
              <a:rPr b="0" lang="vi-VN" sz="2000" spc="-1" strike="noStrike">
                <a:solidFill>
                  <a:srgbClr val="000000"/>
                </a:solidFill>
                <a:uFill>
                  <a:solidFill>
                    <a:srgbClr val="ffffff"/>
                  </a:solidFill>
                </a:uFill>
                <a:latin typeface="Arial"/>
              </a:rPr>
              <a:t>Cấu trúc của Selenium gồm 4 thành phần:</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Selenium IDE</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Selenium RC (Remote Controll)</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Selenium Gird</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Selenium WebDriver </a:t>
            </a:r>
            <a:endParaRPr b="0" lang="vi-VN" sz="2000" spc="-1" strike="noStrike">
              <a:solidFill>
                <a:srgbClr val="000000"/>
              </a:solidFill>
              <a:uFill>
                <a:solidFill>
                  <a:srgbClr val="ffffff"/>
                </a:solidFill>
              </a:uFill>
              <a:latin typeface="Arial"/>
            </a:endParaRPr>
          </a:p>
          <a:p>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Đặc điểm của từng thành phần</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Selenium IDE là một công cụ cho phép chúng ta Record/Playback một test script. Đây là một add-on hỗ trợ cho FireFox. Chúng ta chỉ có thể Record trên trình duyệt FireFox, nhưng bù lại, chúng ta có thể Playback trên các trình duyện khác như là IE, Chrome….</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Selenium Gird là một hệ thống hỗ trợ người dùng thực thi test script trên nhiều trình duyệt một cách song song mà không cần phải chỉnh sửa test script.</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Selenium RC, Selenium WebDriver là một thư viện cho phép chúng ta lập trình (scripting) test script trên các ngôn ngữ lập trình khác nhau như Python, Java, C#, Ruby.</a:t>
            </a:r>
            <a:endParaRPr b="0" lang="vi-VN"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body"/>
          </p:nvPr>
        </p:nvSpPr>
        <p:spPr>
          <a:xfrm>
            <a:off x="756000" y="5078520"/>
            <a:ext cx="6047640" cy="9349920"/>
          </a:xfrm>
          <a:prstGeom prst="rect">
            <a:avLst/>
          </a:prstGeom>
        </p:spPr>
        <p:txBody>
          <a:bodyPr lIns="0" rIns="0" tIns="0" bIns="0"/>
          <a:p>
            <a:r>
              <a:rPr b="0" lang="vi-VN" sz="2000" spc="-1" strike="noStrike">
                <a:solidFill>
                  <a:srgbClr val="000000"/>
                </a:solidFill>
                <a:uFill>
                  <a:solidFill>
                    <a:srgbClr val="ffffff"/>
                  </a:solidFill>
                </a:uFill>
                <a:latin typeface="Arial"/>
              </a:rPr>
              <a:t>Mã nguồn mở. Phải nói điểm này là điểm mạnh nhất của Selenium khi so sánh với các test tool khác. Vì là mã nguồn mở nên chúng ta có thể sử dụng mà không phải lo lắng về phí bản quyền hay thời hạn sử dụng.</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Cộng đồng hỗ trợ. Vì là mã nguồn mở nên Selenium có một cộng đồng hỗ trợ khá mạnh mẽ. Bên cạnh đó, Google là nơi phát triển Selenium nên chúng ta hoàn toàn có thể yên tâm về sự hổ trợ miễn phí khi có vấn đề về Selenium. Tuy nhiên, đây cũng là một điểm yếu của Selenium. Cơ bản vì là hàng miễn phí, cộng đồng lại đông nên một vấn đề có thể nhiều giải pháp, và có thể một số giải pháp là không hữu ích. Mặc khác, chúng ta không thể hối thúc hay ra deadline cho sự hỗ trợ.</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Selenium hỗ trợ nhiều ngôn ngữ lập trình.</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Selenium hỗ trợ chạy trên nhiều OS khác nhau với mức độ chỉnh sửa script hầu như là không có. Thực sự thì điều này phụ thuộc phần lớn vào khả năng viết script của chúng ta.</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Chạy test case ở backround. Khi chúng ta thực thi một test scrpit, chúng ta hoàn toàn có thể làm việc khác trên cùng một PC. Điều này hỗ trợ chúng ta không cần tốn quá nhiều tài nguyên máy móc khi chạy test script.</a:t>
            </a:r>
            <a:endParaRPr b="0" lang="vi-VN" sz="2000" spc="-1" strike="noStrike">
              <a:solidFill>
                <a:srgbClr val="000000"/>
              </a:solidFill>
              <a:uFill>
                <a:solidFill>
                  <a:srgbClr val="ffffff"/>
                </a:solidFill>
              </a:uFill>
              <a:latin typeface="Arial"/>
            </a:endParaRPr>
          </a:p>
          <a:p>
            <a:r>
              <a:rPr b="0" lang="vi-VN" sz="2000" spc="-1" strike="noStrike">
                <a:solidFill>
                  <a:srgbClr val="000000"/>
                </a:solidFill>
                <a:uFill>
                  <a:solidFill>
                    <a:srgbClr val="ffffff"/>
                  </a:solidFill>
                </a:uFill>
                <a:latin typeface="Arial"/>
              </a:rPr>
              <a:t>Không hỗ trợ Win app. Selenium thực sự chỉ hỗ trợ chúng ta tương tác với Browser mà không hỗ trợ chúng ta làm việc với các Win app, kể cả Win dialog như Download/Upload – ngoại trừ Browser Alarm. Vậy nên, để xử lý các trường hợp cần tương tác với hệ thống hay một app thứ ba, chúng ta cần một hay nhiều thư viện khác như AutoIt hay Coded UI.</a:t>
            </a:r>
            <a:endParaRPr b="0" lang="vi-VN"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vi-V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vi-V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vi-V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vi-V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vi-VN" sz="4400" spc="-1" strike="noStrike">
                <a:solidFill>
                  <a:srgbClr val="000000"/>
                </a:solidFill>
                <a:uFill>
                  <a:solidFill>
                    <a:srgbClr val="ffffff"/>
                  </a:solidFill>
                </a:uFill>
                <a:latin typeface="Arial"/>
              </a:rPr>
              <a:t>Click to edit the title text format</a:t>
            </a:r>
            <a:endParaRPr b="0" lang="vi-V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Click to edit the outline text format</a:t>
            </a:r>
            <a:endParaRPr b="0" lang="vi-V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vi-VN" sz="2800" spc="-1" strike="noStrike">
                <a:solidFill>
                  <a:srgbClr val="000000"/>
                </a:solidFill>
                <a:uFill>
                  <a:solidFill>
                    <a:srgbClr val="ffffff"/>
                  </a:solidFill>
                </a:uFill>
                <a:latin typeface="Arial"/>
              </a:rPr>
              <a:t>Second Outline Level</a:t>
            </a:r>
            <a:endParaRPr b="0" lang="vi-V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vi-VN" sz="2400" spc="-1" strike="noStrike">
                <a:solidFill>
                  <a:srgbClr val="000000"/>
                </a:solidFill>
                <a:uFill>
                  <a:solidFill>
                    <a:srgbClr val="ffffff"/>
                  </a:solidFill>
                </a:uFill>
                <a:latin typeface="Arial"/>
              </a:rPr>
              <a:t>Third Outline Level</a:t>
            </a:r>
            <a:endParaRPr b="0" lang="vi-V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vi-VN" sz="2000" spc="-1" strike="noStrike">
                <a:solidFill>
                  <a:srgbClr val="000000"/>
                </a:solidFill>
                <a:uFill>
                  <a:solidFill>
                    <a:srgbClr val="ffffff"/>
                  </a:solidFill>
                </a:uFill>
                <a:latin typeface="Arial"/>
              </a:rPr>
              <a:t>Fourth Outline Level</a:t>
            </a:r>
            <a:endParaRPr b="0" lang="vi-V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vi-VN" sz="2000" spc="-1" strike="noStrike">
                <a:solidFill>
                  <a:srgbClr val="000000"/>
                </a:solidFill>
                <a:uFill>
                  <a:solidFill>
                    <a:srgbClr val="ffffff"/>
                  </a:solidFill>
                </a:uFill>
                <a:latin typeface="Arial"/>
              </a:rPr>
              <a:t>Fifth Outline Level</a:t>
            </a:r>
            <a:endParaRPr b="0" lang="vi-V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vi-VN" sz="2000" spc="-1" strike="noStrike">
                <a:solidFill>
                  <a:srgbClr val="000000"/>
                </a:solidFill>
                <a:uFill>
                  <a:solidFill>
                    <a:srgbClr val="ffffff"/>
                  </a:solidFill>
                </a:uFill>
                <a:latin typeface="Arial"/>
              </a:rPr>
              <a:t>Sixth Outline Level</a:t>
            </a:r>
            <a:endParaRPr b="0" lang="vi-V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vi-VN" sz="2000" spc="-1" strike="noStrike">
                <a:solidFill>
                  <a:srgbClr val="000000"/>
                </a:solidFill>
                <a:uFill>
                  <a:solidFill>
                    <a:srgbClr val="ffffff"/>
                  </a:solidFill>
                </a:uFill>
                <a:latin typeface="Arial"/>
              </a:rPr>
              <a:t>Seventh Outline Level</a:t>
            </a:r>
            <a:endParaRPr b="0" lang="vi-V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vi-VN" sz="1400" spc="-1" strike="noStrike">
                <a:solidFill>
                  <a:srgbClr val="000000"/>
                </a:solidFill>
                <a:uFill>
                  <a:solidFill>
                    <a:srgbClr val="ffffff"/>
                  </a:solidFill>
                </a:uFill>
                <a:latin typeface="Times New Roman"/>
              </a:rPr>
              <a:t>&lt;date/time&gt;</a:t>
            </a:r>
            <a:endParaRPr b="0" lang="vi-V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vi-VN" sz="1400" spc="-1" strike="noStrike">
                <a:solidFill>
                  <a:srgbClr val="000000"/>
                </a:solidFill>
                <a:uFill>
                  <a:solidFill>
                    <a:srgbClr val="ffffff"/>
                  </a:solidFill>
                </a:uFill>
                <a:latin typeface="Times New Roman"/>
              </a:rPr>
              <a:t>&lt;footer&gt;</a:t>
            </a:r>
            <a:endParaRPr b="0" lang="vi-V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DA1D9984-A66A-49E0-A8BD-778BFC904029}" type="slidenum">
              <a:rPr b="0" lang="vi-VN" sz="1400" spc="-1" strike="noStrike">
                <a:solidFill>
                  <a:srgbClr val="000000"/>
                </a:solidFill>
                <a:uFill>
                  <a:solidFill>
                    <a:srgbClr val="ffffff"/>
                  </a:solidFill>
                </a:uFill>
                <a:latin typeface="Times New Roman"/>
              </a:rPr>
              <a:t>&lt;number&gt;</a:t>
            </a:fld>
            <a:endParaRPr b="0" lang="vi-V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76360" y="1656000"/>
            <a:ext cx="9071640" cy="3240000"/>
          </a:xfrm>
          <a:prstGeom prst="rect">
            <a:avLst/>
          </a:prstGeom>
          <a:noFill/>
          <a:ln>
            <a:noFill/>
          </a:ln>
        </p:spPr>
        <p:txBody>
          <a:bodyPr lIns="0" rIns="0" tIns="0" bIns="0" anchor="ctr"/>
          <a:p>
            <a:pPr algn="ctr"/>
            <a:r>
              <a:rPr b="0" lang="vi-VN" sz="4800" spc="-1" strike="noStrike">
                <a:solidFill>
                  <a:srgbClr val="000000"/>
                </a:solidFill>
                <a:uFill>
                  <a:solidFill>
                    <a:srgbClr val="ffffff"/>
                  </a:solidFill>
                </a:uFill>
                <a:latin typeface="Arial"/>
              </a:rPr>
              <a:t>CÔNG CỤ KIỂM THỬ</a:t>
            </a:r>
            <a:r>
              <a:rPr b="0" lang="vi-VN" sz="4800" spc="-1" strike="noStrike">
                <a:solidFill>
                  <a:srgbClr val="000000"/>
                </a:solidFill>
                <a:uFill>
                  <a:solidFill>
                    <a:srgbClr val="ffffff"/>
                  </a:solidFill>
                </a:uFill>
                <a:latin typeface="Arial"/>
              </a:rPr>
              <a:t>
</a:t>
            </a:r>
            <a:r>
              <a:rPr b="0" lang="vi-VN" sz="4800" spc="-1" strike="noStrike">
                <a:solidFill>
                  <a:srgbClr val="000000"/>
                </a:solidFill>
                <a:uFill>
                  <a:solidFill>
                    <a:srgbClr val="ffffff"/>
                  </a:solidFill>
                </a:uFill>
                <a:latin typeface="Arial"/>
              </a:rPr>
              <a:t>SELENIUM</a:t>
            </a:r>
            <a:endParaRPr b="0" lang="vi-VN" sz="4400" spc="-1" strike="noStrike">
              <a:solidFill>
                <a:srgbClr val="000000"/>
              </a:solidFill>
              <a:uFill>
                <a:solidFill>
                  <a:srgbClr val="ffffff"/>
                </a:solidFill>
              </a:uFill>
              <a:latin typeface="Arial"/>
            </a:endParaRPr>
          </a:p>
        </p:txBody>
      </p:sp>
      <p:sp>
        <p:nvSpPr>
          <p:cNvPr id="45" name="TextShape 2"/>
          <p:cNvSpPr txBox="1"/>
          <p:nvPr/>
        </p:nvSpPr>
        <p:spPr>
          <a:xfrm>
            <a:off x="5616000" y="4606920"/>
            <a:ext cx="3959640" cy="2271240"/>
          </a:xfrm>
          <a:prstGeom prst="rect">
            <a:avLst/>
          </a:prstGeom>
          <a:noFill/>
          <a:ln>
            <a:noFill/>
          </a:ln>
        </p:spPr>
        <p:txBody>
          <a:bodyPr lIns="0" rIns="0" tIns="0" bIns="0" anchor="ctr"/>
          <a:p>
            <a:r>
              <a:rPr b="0" lang="vi-VN" sz="2400" spc="-1" strike="noStrike">
                <a:solidFill>
                  <a:srgbClr val="000000"/>
                </a:solidFill>
                <a:uFill>
                  <a:solidFill>
                    <a:srgbClr val="ffffff"/>
                  </a:solidFill>
                </a:uFill>
                <a:latin typeface="Arial"/>
              </a:rPr>
              <a:t>Nhóm 6</a:t>
            </a:r>
            <a:endParaRPr b="0" lang="vi-VN" sz="3200" spc="-1" strike="noStrike">
              <a:solidFill>
                <a:srgbClr val="000000"/>
              </a:solidFill>
              <a:uFill>
                <a:solidFill>
                  <a:srgbClr val="ffffff"/>
                </a:solidFill>
              </a:uFill>
              <a:latin typeface="Arial"/>
            </a:endParaRPr>
          </a:p>
          <a:p>
            <a:r>
              <a:rPr b="0" lang="vi-VN" sz="2400" spc="-1" strike="noStrike">
                <a:solidFill>
                  <a:srgbClr val="000000"/>
                </a:solidFill>
                <a:uFill>
                  <a:solidFill>
                    <a:srgbClr val="ffffff"/>
                  </a:solidFill>
                </a:uFill>
                <a:latin typeface="Arial"/>
              </a:rPr>
              <a:t>Đinh Việt Cường</a:t>
            </a:r>
            <a:endParaRPr b="0" lang="vi-VN" sz="3200" spc="-1" strike="noStrike">
              <a:solidFill>
                <a:srgbClr val="000000"/>
              </a:solidFill>
              <a:uFill>
                <a:solidFill>
                  <a:srgbClr val="ffffff"/>
                </a:solidFill>
              </a:uFill>
              <a:latin typeface="Arial"/>
            </a:endParaRPr>
          </a:p>
          <a:p>
            <a:r>
              <a:rPr b="0" lang="vi-VN" sz="2400" spc="-1" strike="noStrike">
                <a:solidFill>
                  <a:srgbClr val="000000"/>
                </a:solidFill>
                <a:uFill>
                  <a:solidFill>
                    <a:srgbClr val="ffffff"/>
                  </a:solidFill>
                </a:uFill>
                <a:latin typeface="Arial"/>
              </a:rPr>
              <a:t>Phan Đoàn Cương</a:t>
            </a:r>
            <a:endParaRPr b="0" lang="vi-VN" sz="3200" spc="-1" strike="noStrike">
              <a:solidFill>
                <a:srgbClr val="000000"/>
              </a:solidFill>
              <a:uFill>
                <a:solidFill>
                  <a:srgbClr val="ffffff"/>
                </a:solidFill>
              </a:uFill>
              <a:latin typeface="Arial"/>
            </a:endParaRPr>
          </a:p>
          <a:p>
            <a:r>
              <a:rPr b="0" lang="vi-VN" sz="2400" spc="-1" strike="noStrike">
                <a:solidFill>
                  <a:srgbClr val="000000"/>
                </a:solidFill>
                <a:uFill>
                  <a:solidFill>
                    <a:srgbClr val="ffffff"/>
                  </a:solidFill>
                </a:uFill>
                <a:latin typeface="Arial"/>
              </a:rPr>
              <a:t>Nguyễn Văn Chung</a:t>
            </a:r>
            <a:endParaRPr b="0" lang="vi-VN" sz="3200" spc="-1" strike="noStrike">
              <a:solidFill>
                <a:srgbClr val="000000"/>
              </a:solidFill>
              <a:uFill>
                <a:solidFill>
                  <a:srgbClr val="ffffff"/>
                </a:solidFill>
              </a:uFill>
              <a:latin typeface="Arial"/>
            </a:endParaRPr>
          </a:p>
          <a:p>
            <a:r>
              <a:rPr b="0" lang="vi-VN" sz="2400" spc="-1" strike="noStrike">
                <a:solidFill>
                  <a:srgbClr val="000000"/>
                </a:solidFill>
                <a:uFill>
                  <a:solidFill>
                    <a:srgbClr val="ffffff"/>
                  </a:solidFill>
                </a:uFill>
                <a:latin typeface="Arial"/>
              </a:rPr>
              <a:t>Nguyễn Thị Ngọc Anh</a:t>
            </a:r>
            <a:endParaRPr b="0" lang="vi-VN" sz="3200" spc="-1" strike="noStrike">
              <a:solidFill>
                <a:srgbClr val="000000"/>
              </a:solidFill>
              <a:uFill>
                <a:solidFill>
                  <a:srgbClr val="ffffff"/>
                </a:solidFill>
              </a:uFill>
              <a:latin typeface="Arial"/>
            </a:endParaRPr>
          </a:p>
          <a:p>
            <a:r>
              <a:rPr b="0" lang="vi-VN" sz="2400" spc="-1" strike="noStrike">
                <a:solidFill>
                  <a:srgbClr val="000000"/>
                </a:solidFill>
                <a:uFill>
                  <a:solidFill>
                    <a:srgbClr val="ffffff"/>
                  </a:solidFill>
                </a:uFill>
                <a:latin typeface="Arial"/>
              </a:rPr>
              <a:t>Vũ Thị Hồng Diễm</a:t>
            </a:r>
            <a:endParaRPr b="0" lang="vi-VN" sz="3200" spc="-1" strike="noStrike">
              <a:solidFill>
                <a:srgbClr val="000000"/>
              </a:solidFill>
              <a:uFill>
                <a:solidFill>
                  <a:srgbClr val="ffffff"/>
                </a:solidFill>
              </a:uFill>
              <a:latin typeface="Arial"/>
            </a:endParaRPr>
          </a:p>
        </p:txBody>
      </p:sp>
    </p:spTree>
  </p:cSld>
  <p:transition spd="med">
    <p:checker dir="vert"/>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1872000"/>
            <a:ext cx="9071640" cy="1262160"/>
          </a:xfrm>
          <a:prstGeom prst="rect">
            <a:avLst/>
          </a:prstGeom>
          <a:noFill/>
          <a:ln>
            <a:noFill/>
          </a:ln>
        </p:spPr>
        <p:txBody>
          <a:bodyPr lIns="0" rIns="0" tIns="0" bIns="0" anchor="ctr"/>
          <a:p>
            <a:pPr algn="ctr"/>
            <a:r>
              <a:rPr b="0" lang="vi-VN" sz="4400" spc="-1" strike="noStrike">
                <a:solidFill>
                  <a:srgbClr val="000000"/>
                </a:solidFill>
                <a:uFill>
                  <a:solidFill>
                    <a:srgbClr val="ffffff"/>
                  </a:solidFill>
                </a:uFill>
                <a:latin typeface="Arial"/>
              </a:rPr>
              <a:t>Nội dung thuyết trình</a:t>
            </a:r>
            <a:endParaRPr b="0" lang="vi-VN" sz="4400" spc="-1" strike="noStrike">
              <a:solidFill>
                <a:srgbClr val="000000"/>
              </a:solidFill>
              <a:uFill>
                <a:solidFill>
                  <a:srgbClr val="ffffff"/>
                </a:solidFill>
              </a:uFill>
              <a:latin typeface="Arial"/>
            </a:endParaRPr>
          </a:p>
        </p:txBody>
      </p:sp>
      <p:sp>
        <p:nvSpPr>
          <p:cNvPr id="47" name="TextShape 2"/>
          <p:cNvSpPr txBox="1"/>
          <p:nvPr/>
        </p:nvSpPr>
        <p:spPr>
          <a:xfrm>
            <a:off x="504000" y="3456000"/>
            <a:ext cx="9071640" cy="2697480"/>
          </a:xfrm>
          <a:prstGeom prst="rect">
            <a:avLst/>
          </a:prstGeom>
          <a:noFill/>
          <a:ln>
            <a:noFill/>
          </a:ln>
        </p:spPr>
        <p:txBody>
          <a:bodyPr lIns="0" rIns="0" tIns="0" bIns="0"/>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Giới thiệu về Selenium</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Kiểm thử với Selenium</a:t>
            </a:r>
            <a:endParaRPr b="0" lang="vi-VN"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b="0" lang="vi-VN" sz="4400" spc="-1" strike="noStrike">
                <a:solidFill>
                  <a:srgbClr val="000000"/>
                </a:solidFill>
                <a:uFill>
                  <a:solidFill>
                    <a:srgbClr val="ffffff"/>
                  </a:solidFill>
                </a:uFill>
                <a:latin typeface="Arial"/>
              </a:rPr>
              <a:t>Giới thiệu về Selenium</a:t>
            </a:r>
            <a:endParaRPr b="0" lang="vi-VN" sz="4400" spc="-1" strike="noStrike">
              <a:solidFill>
                <a:srgbClr val="000000"/>
              </a:solidFill>
              <a:uFill>
                <a:solidFill>
                  <a:srgbClr val="ffffff"/>
                </a:solidFill>
              </a:uFill>
              <a:latin typeface="Arial"/>
            </a:endParaRPr>
          </a:p>
        </p:txBody>
      </p:sp>
      <p:sp>
        <p:nvSpPr>
          <p:cNvPr id="49" name="TextShape 2"/>
          <p:cNvSpPr txBox="1"/>
          <p:nvPr/>
        </p:nvSpPr>
        <p:spPr>
          <a:xfrm>
            <a:off x="504000" y="1769040"/>
            <a:ext cx="5400000" cy="4384440"/>
          </a:xfrm>
          <a:prstGeom prst="rect">
            <a:avLst/>
          </a:prstGeom>
          <a:noFill/>
          <a:ln>
            <a:noFill/>
          </a:ln>
        </p:spPr>
        <p:txBody>
          <a:bodyPr lIns="0" rIns="0" tIns="0" bIns="0"/>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Cái tên “Selenium” xuất phát từ một nguyên tố hóa học Selen, nó là một phi kim, trong tiếng Hy Lạp có nghĩa là “mặt trăng”</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Selenium là một công cụ kiểm thử phần mềm tự động, được phát triển bởi ThoughtWorks từ năm 2004</a:t>
            </a:r>
            <a:endParaRPr b="0" lang="vi-VN" sz="3200" spc="-1" strike="noStrike">
              <a:solidFill>
                <a:srgbClr val="000000"/>
              </a:solidFill>
              <a:uFill>
                <a:solidFill>
                  <a:srgbClr val="ffffff"/>
                </a:solidFill>
              </a:uFill>
              <a:latin typeface="Arial"/>
            </a:endParaRPr>
          </a:p>
        </p:txBody>
      </p:sp>
      <p:pic>
        <p:nvPicPr>
          <p:cNvPr id="50" name="" descr=""/>
          <p:cNvPicPr/>
          <p:nvPr/>
        </p:nvPicPr>
        <p:blipFill>
          <a:blip r:embed="rId1"/>
          <a:stretch/>
        </p:blipFill>
        <p:spPr>
          <a:xfrm>
            <a:off x="6408000" y="2160000"/>
            <a:ext cx="3096000" cy="3096000"/>
          </a:xfrm>
          <a:prstGeom prst="rect">
            <a:avLst/>
          </a:prstGeom>
          <a:ln>
            <a:noFill/>
          </a:ln>
        </p:spPr>
      </p:pic>
    </p:spTree>
  </p:cSld>
  <p:transition spd="med">
    <p:wheel spokes="1"/>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0" lang="vi-VN" sz="4400" spc="-1" strike="noStrike">
                <a:solidFill>
                  <a:srgbClr val="000000"/>
                </a:solidFill>
                <a:uFill>
                  <a:solidFill>
                    <a:srgbClr val="ffffff"/>
                  </a:solidFill>
                </a:uFill>
                <a:latin typeface="Arial"/>
              </a:rPr>
              <a:t>Giới thiệu về Selenium</a:t>
            </a:r>
            <a:endParaRPr b="0" lang="vi-VN"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5904000" cy="4384440"/>
          </a:xfrm>
          <a:prstGeom prst="rect">
            <a:avLst/>
          </a:prstGeom>
          <a:noFill/>
          <a:ln>
            <a:noFill/>
          </a:ln>
        </p:spPr>
        <p:txBody>
          <a:bodyPr lIns="0" rIns="0" tIns="0" bIns="0"/>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Selenium là một trong những công cụ kiểm thử phần mềm tự động mạnh mẽ nhất hiện nay cho việc kiểm thử ứng dụng Web</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Selenium có thể chạy được trên hầu hết các trình duyệt như IE, Mozilla FireFox, Chrome, Safari, Opera...; và hầu hết các hệ điều hành như Windows, Mac, Linux</a:t>
            </a:r>
            <a:endParaRPr b="0" lang="vi-VN" sz="3200" spc="-1" strike="noStrike">
              <a:solidFill>
                <a:srgbClr val="000000"/>
              </a:solidFill>
              <a:uFill>
                <a:solidFill>
                  <a:srgbClr val="ffffff"/>
                </a:solidFill>
              </a:uFill>
              <a:latin typeface="Arial"/>
            </a:endParaRPr>
          </a:p>
        </p:txBody>
      </p:sp>
      <p:pic>
        <p:nvPicPr>
          <p:cNvPr id="53" name="" descr=""/>
          <p:cNvPicPr/>
          <p:nvPr/>
        </p:nvPicPr>
        <p:blipFill>
          <a:blip r:embed="rId1"/>
          <a:stretch/>
        </p:blipFill>
        <p:spPr>
          <a:xfrm>
            <a:off x="6912000" y="2196000"/>
            <a:ext cx="2347200" cy="2124000"/>
          </a:xfrm>
          <a:prstGeom prst="rect">
            <a:avLst/>
          </a:prstGeom>
          <a:ln>
            <a:noFill/>
          </a:ln>
        </p:spPr>
      </p:pic>
    </p:spTree>
  </p:cSld>
  <p:transition spd="med">
    <p:wheel spokes="1"/>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r>
              <a:rPr b="0" lang="vi-VN" sz="4400" spc="-1" strike="noStrike">
                <a:solidFill>
                  <a:srgbClr val="000000"/>
                </a:solidFill>
                <a:uFill>
                  <a:solidFill>
                    <a:srgbClr val="ffffff"/>
                  </a:solidFill>
                </a:uFill>
                <a:latin typeface="Arial"/>
              </a:rPr>
              <a:t>Cấu trúc của Selenium</a:t>
            </a:r>
            <a:endParaRPr b="0" lang="vi-VN" sz="4400" spc="-1" strike="noStrike">
              <a:solidFill>
                <a:srgbClr val="000000"/>
              </a:solidFill>
              <a:uFill>
                <a:solidFill>
                  <a:srgbClr val="ffffff"/>
                </a:solidFill>
              </a:uFill>
              <a:latin typeface="Arial"/>
            </a:endParaRPr>
          </a:p>
        </p:txBody>
      </p:sp>
      <p:sp>
        <p:nvSpPr>
          <p:cNvPr id="55" name="TextShape 2"/>
          <p:cNvSpPr txBox="1"/>
          <p:nvPr/>
        </p:nvSpPr>
        <p:spPr>
          <a:xfrm>
            <a:off x="504000" y="1769040"/>
            <a:ext cx="9071640" cy="4384440"/>
          </a:xfrm>
          <a:prstGeom prst="rect">
            <a:avLst/>
          </a:prstGeom>
          <a:noFill/>
          <a:ln>
            <a:noFill/>
          </a:ln>
        </p:spPr>
        <p:txBody>
          <a:bodyPr lIns="0" rIns="0" tIns="0" bIns="0"/>
          <a:p>
            <a:endParaRPr b="0" lang="vi-VN" sz="3200" spc="-1" strike="noStrike">
              <a:solidFill>
                <a:srgbClr val="000000"/>
              </a:solidFill>
              <a:uFill>
                <a:solidFill>
                  <a:srgbClr val="ffffff"/>
                </a:solidFill>
              </a:uFill>
              <a:latin typeface="Arial"/>
            </a:endParaRPr>
          </a:p>
        </p:txBody>
      </p:sp>
      <p:pic>
        <p:nvPicPr>
          <p:cNvPr id="56" name="" descr=""/>
          <p:cNvPicPr/>
          <p:nvPr/>
        </p:nvPicPr>
        <p:blipFill>
          <a:blip r:embed="rId1"/>
          <a:stretch/>
        </p:blipFill>
        <p:spPr>
          <a:xfrm>
            <a:off x="2271240" y="2234520"/>
            <a:ext cx="5562360" cy="3095280"/>
          </a:xfrm>
          <a:prstGeom prst="rect">
            <a:avLst/>
          </a:prstGeom>
          <a:ln>
            <a:noFill/>
          </a:ln>
        </p:spPr>
      </p:pic>
    </p:spTree>
  </p:cSld>
  <p:transition spd="med">
    <p:wheel spokes="1"/>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b="0" lang="vi-VN" sz="4400" spc="-1" strike="noStrike">
                <a:solidFill>
                  <a:srgbClr val="000000"/>
                </a:solidFill>
                <a:uFill>
                  <a:solidFill>
                    <a:srgbClr val="ffffff"/>
                  </a:solidFill>
                </a:uFill>
                <a:latin typeface="Arial"/>
              </a:rPr>
              <a:t>Các đặc điểm của Selenium</a:t>
            </a:r>
            <a:endParaRPr b="0" lang="vi-VN" sz="4400" spc="-1" strike="noStrike">
              <a:solidFill>
                <a:srgbClr val="000000"/>
              </a:solidFill>
              <a:uFill>
                <a:solidFill>
                  <a:srgbClr val="ffffff"/>
                </a:solidFill>
              </a:uFill>
              <a:latin typeface="Arial"/>
            </a:endParaRPr>
          </a:p>
        </p:txBody>
      </p:sp>
      <p:sp>
        <p:nvSpPr>
          <p:cNvPr id="5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Mã nguồn mở</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Cộng đồng hỗ trợ lớn</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Hỗ trợ nhiều ngôn ngữ lập trình</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Hỗ trợ chạy trên nhiều trình duyệt và hệ điều hành khác nhau</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Chạy test case ở chế độ nền (background).</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Không hỗ trợ WinApp.</a:t>
            </a:r>
            <a:endParaRPr b="0" lang="vi-VN" sz="3200" spc="-1" strike="noStrike">
              <a:solidFill>
                <a:srgbClr val="000000"/>
              </a:solidFill>
              <a:uFill>
                <a:solidFill>
                  <a:srgbClr val="ffffff"/>
                </a:solidFill>
              </a:uFill>
              <a:latin typeface="Arial"/>
            </a:endParaRPr>
          </a:p>
        </p:txBody>
      </p:sp>
    </p:spTree>
  </p:cSld>
  <p:transition spd="med">
    <p:wheel spokes="1"/>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rIns="0" tIns="0" bIns="0" anchor="ctr"/>
          <a:p>
            <a:pPr algn="ctr"/>
            <a:r>
              <a:rPr b="0" lang="vi-VN" sz="4400" spc="-1" strike="noStrike">
                <a:solidFill>
                  <a:srgbClr val="000000"/>
                </a:solidFill>
                <a:uFill>
                  <a:solidFill>
                    <a:srgbClr val="ffffff"/>
                  </a:solidFill>
                </a:uFill>
                <a:latin typeface="Arial"/>
              </a:rPr>
              <a:t>Cài đặt SeleniumIDE</a:t>
            </a:r>
            <a:endParaRPr b="0" lang="vi-VN" sz="4400" spc="-1" strike="noStrike">
              <a:solidFill>
                <a:srgbClr val="000000"/>
              </a:solidFill>
              <a:uFill>
                <a:solidFill>
                  <a:srgbClr val="ffffff"/>
                </a:solidFill>
              </a:uFill>
              <a:latin typeface="Arial"/>
            </a:endParaRPr>
          </a:p>
        </p:txBody>
      </p:sp>
      <p:sp>
        <p:nvSpPr>
          <p:cNvPr id="6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Có 2 cách:</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Cách 1: download từ trang chủ của Selenium và cài đặt theo hướng dẫn.</a:t>
            </a:r>
            <a:endParaRPr b="0" lang="vi-V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vi-VN" sz="3200" spc="-1" strike="noStrike">
                <a:solidFill>
                  <a:srgbClr val="000000"/>
                </a:solidFill>
                <a:uFill>
                  <a:solidFill>
                    <a:srgbClr val="ffffff"/>
                  </a:solidFill>
                </a:uFill>
                <a:latin typeface="Arial"/>
              </a:rPr>
              <a:t>Cách 2: Vì selenium là một add-on của Firefox nên có thể vào add-on trong Firefox và cài đặt như các add-on khác.</a:t>
            </a:r>
            <a:endParaRPr b="0" lang="vi-VN" sz="3200" spc="-1" strike="noStrike">
              <a:solidFill>
                <a:srgbClr val="000000"/>
              </a:solidFill>
              <a:uFill>
                <a:solidFill>
                  <a:srgbClr val="ffffff"/>
                </a:solidFill>
              </a:uFill>
              <a:latin typeface="Arial"/>
            </a:endParaRPr>
          </a:p>
        </p:txBody>
      </p:sp>
    </p:spTree>
  </p:cSld>
  <p:transition spd="med">
    <p:wheel spokes="1"/>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2841840"/>
            <a:ext cx="9071640" cy="1262160"/>
          </a:xfrm>
          <a:prstGeom prst="rect">
            <a:avLst/>
          </a:prstGeom>
          <a:noFill/>
          <a:ln>
            <a:noFill/>
          </a:ln>
        </p:spPr>
        <p:txBody>
          <a:bodyPr lIns="0" rIns="0" tIns="0" bIns="0" anchor="ctr"/>
          <a:p>
            <a:pPr algn="ctr"/>
            <a:r>
              <a:rPr b="0" lang="vi-VN" sz="4400" spc="-1" strike="noStrike">
                <a:solidFill>
                  <a:srgbClr val="000000"/>
                </a:solidFill>
                <a:uFill>
                  <a:solidFill>
                    <a:srgbClr val="ffffff"/>
                  </a:solidFill>
                </a:uFill>
                <a:latin typeface="Arial"/>
              </a:rPr>
              <a:t>Kiểm thử với Selenium</a:t>
            </a:r>
            <a:endParaRPr b="0" lang="vi-VN" sz="4400" spc="-1" strike="noStrike">
              <a:solidFill>
                <a:srgbClr val="000000"/>
              </a:solidFill>
              <a:uFill>
                <a:solidFill>
                  <a:srgbClr val="ffffff"/>
                </a:solidFill>
              </a:uFill>
              <a:latin typeface="Arial"/>
            </a:endParaRPr>
          </a:p>
        </p:txBody>
      </p:sp>
      <p:sp>
        <p:nvSpPr>
          <p:cNvPr id="62" name="TextShape 2"/>
          <p:cNvSpPr txBox="1"/>
          <p:nvPr/>
        </p:nvSpPr>
        <p:spPr>
          <a:xfrm>
            <a:off x="504000" y="1769040"/>
            <a:ext cx="9071640" cy="4384440"/>
          </a:xfrm>
          <a:prstGeom prst="rect">
            <a:avLst/>
          </a:prstGeom>
          <a:noFill/>
          <a:ln>
            <a:noFill/>
          </a:ln>
        </p:spPr>
        <p:txBody>
          <a:bodyPr lIns="0" rIns="0" tIns="0" bIns="0"/>
          <a:p>
            <a:endParaRPr b="0" lang="vi-VN" sz="3200" spc="-1" strike="noStrike">
              <a:solidFill>
                <a:srgbClr val="000000"/>
              </a:solidFill>
              <a:uFill>
                <a:solidFill>
                  <a:srgbClr val="ffffff"/>
                </a:solidFill>
              </a:uFill>
              <a:latin typeface="Arial"/>
            </a:endParaRPr>
          </a:p>
        </p:txBody>
      </p:sp>
    </p:spTree>
  </p:cSld>
  <p:transition spd="med">
    <p:wheel spokes="1"/>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3096000"/>
            <a:ext cx="9071640" cy="1262160"/>
          </a:xfrm>
          <a:prstGeom prst="rect">
            <a:avLst/>
          </a:prstGeom>
          <a:noFill/>
          <a:ln>
            <a:noFill/>
          </a:ln>
        </p:spPr>
        <p:txBody>
          <a:bodyPr lIns="0" rIns="0" tIns="0" bIns="0" anchor="ctr"/>
          <a:p>
            <a:pPr algn="ctr"/>
            <a:r>
              <a:rPr b="0" lang="vi-VN" sz="4400" spc="-1" strike="noStrike">
                <a:solidFill>
                  <a:srgbClr val="000000"/>
                </a:solidFill>
                <a:uFill>
                  <a:solidFill>
                    <a:srgbClr val="ffffff"/>
                  </a:solidFill>
                </a:uFill>
                <a:latin typeface="Arial"/>
              </a:rPr>
              <a:t>Cảm ơn thầy và</a:t>
            </a:r>
            <a:r>
              <a:rPr b="0" lang="vi-VN" sz="4400" spc="-1" strike="noStrike">
                <a:solidFill>
                  <a:srgbClr val="000000"/>
                </a:solidFill>
                <a:uFill>
                  <a:solidFill>
                    <a:srgbClr val="ffffff"/>
                  </a:solidFill>
                </a:uFill>
                <a:latin typeface="Arial"/>
              </a:rPr>
              <a:t>
</a:t>
            </a:r>
            <a:r>
              <a:rPr b="0" lang="vi-VN" sz="4400" spc="-1" strike="noStrike">
                <a:solidFill>
                  <a:srgbClr val="000000"/>
                </a:solidFill>
                <a:uFill>
                  <a:solidFill>
                    <a:srgbClr val="ffffff"/>
                  </a:solidFill>
                </a:uFill>
                <a:latin typeface="Arial"/>
              </a:rPr>
              <a:t> các bạn đã lắng nghe</a:t>
            </a:r>
            <a:endParaRPr b="0" lang="vi-VN" sz="4400" spc="-1" strike="noStrike">
              <a:solidFill>
                <a:srgbClr val="000000"/>
              </a:solidFill>
              <a:uFill>
                <a:solidFill>
                  <a:srgbClr val="ffffff"/>
                </a:solidFill>
              </a:uFill>
              <a:latin typeface="Arial"/>
            </a:endParaRPr>
          </a:p>
        </p:txBody>
      </p:sp>
      <p:sp>
        <p:nvSpPr>
          <p:cNvPr id="64" name="TextShape 2"/>
          <p:cNvSpPr txBox="1"/>
          <p:nvPr/>
        </p:nvSpPr>
        <p:spPr>
          <a:xfrm>
            <a:off x="504000" y="1769040"/>
            <a:ext cx="9071640" cy="4384440"/>
          </a:xfrm>
          <a:prstGeom prst="rect">
            <a:avLst/>
          </a:prstGeom>
          <a:noFill/>
          <a:ln>
            <a:noFill/>
          </a:ln>
        </p:spPr>
        <p:txBody>
          <a:bodyPr lIns="0" rIns="0" tIns="0" bIns="0"/>
          <a:p>
            <a:endParaRPr b="0" lang="vi-VN" sz="3200" spc="-1" strike="noStrike">
              <a:solidFill>
                <a:srgbClr val="000000"/>
              </a:solidFill>
              <a:uFill>
                <a:solidFill>
                  <a:srgbClr val="ffffff"/>
                </a:solidFill>
              </a:uFill>
              <a:latin typeface="Arial"/>
            </a:endParaRPr>
          </a:p>
        </p:txBody>
      </p:sp>
    </p:spTree>
  </p:cSld>
  <p:transition spd="med">
    <p:wheel spokes="1"/>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LibreOffice/5.2.2.2$Windows_x86 LibreOffice_project/8f96e87c890bf8fa77463cd4b640a2312823f3ad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2016-10-24T15:29:39Z</dcterms:created>
  <dc:creator/>
  <dc:description/>
  <dc:language>vi-VN</dc:language>
  <cp:lastModifiedBy/>
  <dcterms:modified xsi:type="dcterms:W3CDTF">2016-10-24T16:12:19Z</dcterms:modified>
  <cp:revision>2</cp:revision>
  <dc:subject/>
  <dc:title/>
</cp:coreProperties>
</file>