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7" r:id="rId2"/>
  </p:sldMasterIdLst>
  <p:notesMasterIdLst>
    <p:notesMasterId r:id="rId31"/>
  </p:notesMasterIdLst>
  <p:handoutMasterIdLst>
    <p:handoutMasterId r:id="rId32"/>
  </p:handoutMasterIdLst>
  <p:sldIdLst>
    <p:sldId id="266" r:id="rId3"/>
    <p:sldId id="268" r:id="rId4"/>
    <p:sldId id="298" r:id="rId5"/>
    <p:sldId id="269" r:id="rId6"/>
    <p:sldId id="257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3" r:id="rId15"/>
    <p:sldId id="334" r:id="rId16"/>
    <p:sldId id="299" r:id="rId17"/>
    <p:sldId id="279" r:id="rId18"/>
    <p:sldId id="300" r:id="rId19"/>
    <p:sldId id="272" r:id="rId20"/>
    <p:sldId id="330" r:id="rId21"/>
    <p:sldId id="331" r:id="rId22"/>
    <p:sldId id="332" r:id="rId23"/>
    <p:sldId id="301" r:id="rId24"/>
    <p:sldId id="336" r:id="rId25"/>
    <p:sldId id="335" r:id="rId26"/>
    <p:sldId id="337" r:id="rId27"/>
    <p:sldId id="338" r:id="rId28"/>
    <p:sldId id="302" r:id="rId29"/>
    <p:sldId id="303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FontAwesome" panose="020B0604020202020204" charset="0"/>
      <p:regular r:id="rId39"/>
    </p:embeddedFont>
    <p:embeddedFont>
      <p:font typeface="Raleway Black" panose="020B0604020202020204" charset="0"/>
      <p:bold r:id="rId40"/>
    </p:embeddedFont>
  </p:embeddedFontLst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ùi Bá Trường" initials="BBT" lastIdx="1" clrIdx="0">
    <p:extLst>
      <p:ext uri="{19B8F6BF-5375-455C-9EA6-DF929625EA0E}">
        <p15:presenceInfo xmlns:p15="http://schemas.microsoft.com/office/powerpoint/2012/main" userId="8ec656ac19e31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9C"/>
    <a:srgbClr val="E8E7E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8" autoAdjust="0"/>
    <p:restoredTop sz="94687"/>
  </p:normalViewPr>
  <p:slideViewPr>
    <p:cSldViewPr snapToGrid="0" snapToObjects="1" showGuides="1">
      <p:cViewPr varScale="1">
        <p:scale>
          <a:sx n="151" d="100"/>
          <a:sy n="151" d="100"/>
        </p:scale>
        <p:origin x="174" y="162"/>
      </p:cViewPr>
      <p:guideLst>
        <p:guide orient="horz" pos="166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824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13:32:45.16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18/10/2019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1A30-4CC4-49E4-B147-03AC43CBFBC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D8B9-163A-434E-9B5F-E40F25E6C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101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17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2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6855923" cy="103874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2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0424"/>
            <a:ext cx="6855923" cy="7111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l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425226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33210"/>
            <a:ext cx="405997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50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413610"/>
            <a:ext cx="373612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3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9"/>
            <a:ext cx="3744211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  <p15:guide id="5" pos="2676" userDrawn="1">
          <p15:clr>
            <a:srgbClr val="FBAE40"/>
          </p15:clr>
        </p15:guide>
        <p15:guide id="6" orient="horz" pos="286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4059970" cy="1038746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3573"/>
            <a:ext cx="4059969" cy="822327"/>
          </a:xfrm>
          <a:prstGeom prst="rect">
            <a:avLst/>
          </a:prstGeom>
          <a:solidFill>
            <a:schemeClr val="bg1"/>
          </a:solidFill>
        </p:spPr>
        <p:txBody>
          <a:bodyPr wrap="none" lIns="0" tIns="72000" rIns="0" bIns="0" anchor="t">
            <a:noAutofit/>
          </a:bodyPr>
          <a:lstStyle>
            <a:lvl1pPr marL="0" indent="0" algn="l">
              <a:buNone/>
              <a:defRPr sz="3500" b="1" i="0">
                <a:solidFill>
                  <a:schemeClr val="tx1">
                    <a:lumMod val="75000"/>
                    <a:lumOff val="2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962444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024227"/>
            <a:ext cx="2976777" cy="276998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l">
              <a:buNone/>
              <a:defRPr sz="2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453045"/>
            <a:ext cx="2976777" cy="9319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76861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33210"/>
            <a:ext cx="405997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9527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776411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532181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17011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01">
    <p:bg>
      <p:bgPr>
        <a:solidFill>
          <a:srgbClr val="18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7B47-9D3E-2748-9CA4-B6C213F26F84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07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impl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ts val="8000"/>
              </a:lnSpc>
              <a:buNone/>
              <a:defRPr sz="10000" b="1" i="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58980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49839" y="1580811"/>
            <a:ext cx="2672862" cy="2597489"/>
          </a:xfrm>
          <a:prstGeom prst="ellipse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85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ts val="8000"/>
              </a:lnSpc>
              <a:buNone/>
              <a:defRPr sz="10000" b="1" i="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95093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mp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3176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3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71741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4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983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5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7767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6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127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2198442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954212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12055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318842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837584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49605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545121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063863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4580790" y="1600200"/>
            <a:ext cx="0" cy="277849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2550807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695089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2550807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4695089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695089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2542014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695089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2542014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2550807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4695089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5089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2542014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7590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3408057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457340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753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3951104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4834121" y="1440136"/>
            <a:ext cx="3951104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746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7" y="1440136"/>
            <a:ext cx="8281987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55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7" y="842626"/>
            <a:ext cx="4068763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12030" y="1273088"/>
            <a:ext cx="8273195" cy="1936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212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4037586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12030" y="1273086"/>
            <a:ext cx="8273195" cy="3228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2842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3359697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219948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9665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3992382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4792843" y="1440136"/>
            <a:ext cx="3992382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15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 Placeholder 23"/>
          <p:cNvSpPr txBox="1">
            <a:spLocks/>
          </p:cNvSpPr>
          <p:nvPr userDrawn="1"/>
        </p:nvSpPr>
        <p:spPr>
          <a:xfrm>
            <a:off x="512030" y="4677879"/>
            <a:ext cx="4059970" cy="21943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“The best company is our company”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>
          <a:xfrm>
            <a:off x="6727825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2F4C-3B30-FC42-B0C0-57477CE036D2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9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70" r:id="rId3"/>
    <p:sldLayoutId id="2147483671" r:id="rId4"/>
    <p:sldLayoutId id="2147483672" r:id="rId5"/>
    <p:sldLayoutId id="2147483667" r:id="rId6"/>
    <p:sldLayoutId id="2147483668" r:id="rId7"/>
    <p:sldLayoutId id="2147483674" r:id="rId8"/>
    <p:sldLayoutId id="2147483675" r:id="rId9"/>
    <p:sldLayoutId id="2147483652" r:id="rId10"/>
    <p:sldLayoutId id="2147483653" r:id="rId11"/>
    <p:sldLayoutId id="2147483654" r:id="rId12"/>
    <p:sldLayoutId id="2147483655" r:id="rId13"/>
    <p:sldLayoutId id="2147483666" r:id="rId14"/>
    <p:sldLayoutId id="2147483669" r:id="rId15"/>
    <p:sldLayoutId id="2147483656" r:id="rId16"/>
    <p:sldLayoutId id="2147483673" r:id="rId17"/>
    <p:sldLayoutId id="2147483684" r:id="rId18"/>
    <p:sldLayoutId id="2147483685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5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63" r:id="rId7"/>
    <p:sldLayoutId id="2147483664" r:id="rId8"/>
    <p:sldLayoutId id="2147483665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550806" y="2128106"/>
            <a:ext cx="4059970" cy="755770"/>
          </a:xfrm>
        </p:spPr>
        <p:txBody>
          <a:bodyPr/>
          <a:lstStyle/>
          <a:p>
            <a:r>
              <a:rPr lang="es-ES_tradnl" dirty="0"/>
              <a:t>EFK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550806" y="2927836"/>
            <a:ext cx="4059969" cy="360486"/>
          </a:xfrm>
          <a:solidFill>
            <a:schemeClr val="bg1"/>
          </a:solidFill>
        </p:spPr>
        <p:txBody>
          <a:bodyPr tIns="108000" anchor="t"/>
          <a:lstStyle/>
          <a:p>
            <a:r>
              <a:rPr lang="es-ES_tradnl" dirty="0"/>
              <a:t>ELASTICSEARCH * FLUENTD * KIBANA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868369" y="2883876"/>
            <a:ext cx="349726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B1562-5247-48FA-B83E-E431BFCE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62" y="260350"/>
            <a:ext cx="1469475" cy="6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ELASTICSEARCH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3AB842-C78E-4B53-B828-381A8F5BE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24" y="1266090"/>
            <a:ext cx="5381876" cy="369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6C5E7-483F-4534-B3BE-66064BCE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077766" cy="2769989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2453044"/>
            <a:ext cx="3796359" cy="1341171"/>
          </a:xfrm>
        </p:spPr>
        <p:txBody>
          <a:bodyPr/>
          <a:lstStyle/>
          <a:p>
            <a:pPr algn="l"/>
            <a:r>
              <a:rPr lang="es-ES_tradnl" dirty="0"/>
              <a:t>KIBANA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6E3A96E-D322-4049-9358-2E76B5AA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KIBANA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90A65F2-9BAF-47BC-A20D-E8FD215BD8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45" y="1344864"/>
            <a:ext cx="618871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51C85-E3C8-450A-8328-773D6632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0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077766" cy="2769989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2453044"/>
            <a:ext cx="4410052" cy="1341171"/>
          </a:xfrm>
        </p:spPr>
        <p:txBody>
          <a:bodyPr/>
          <a:lstStyle/>
          <a:p>
            <a:pPr algn="l"/>
            <a:r>
              <a:rPr lang="en-US" dirty="0"/>
              <a:t>WHY </a:t>
            </a:r>
            <a:r>
              <a:rPr lang="en-US" dirty="0" err="1"/>
              <a:t>EFK</a:t>
            </a:r>
            <a:r>
              <a:rPr lang="en-US" dirty="0"/>
              <a:t>, NOT ELK?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6E3A96E-D322-4049-9358-2E76B5AA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n-US" sz="1600" dirty="0"/>
              <a:t>WHY </a:t>
            </a:r>
            <a:r>
              <a:rPr lang="en-US" sz="1600" dirty="0" err="1"/>
              <a:t>EFK</a:t>
            </a:r>
            <a:r>
              <a:rPr lang="en-US" sz="1600" dirty="0"/>
              <a:t> NOT ELK?</a:t>
            </a:r>
            <a:endParaRPr lang="es-ES_tradnl" sz="16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3351C85-E3C8-450A-8328-773D6632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768A8-39F8-4428-A053-D4B9F20CCC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2807" y="1580811"/>
            <a:ext cx="485838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0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0" y="1120781"/>
            <a:ext cx="3378181" cy="4153958"/>
          </a:xfrm>
        </p:spPr>
        <p:txBody>
          <a:bodyPr/>
          <a:lstStyle/>
          <a:p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0" y="2020551"/>
            <a:ext cx="6526273" cy="611436"/>
          </a:xfrm>
        </p:spPr>
        <p:txBody>
          <a:bodyPr/>
          <a:lstStyle/>
          <a:p>
            <a:pPr algn="l"/>
            <a:r>
              <a:rPr lang="en-US" dirty="0"/>
              <a:t>WHY WE SHOULD USE EFK?</a:t>
            </a:r>
            <a:endParaRPr lang="es-ES_tradnl" dirty="0"/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THE ADVANTAGES OF EFK</a:t>
            </a:r>
          </a:p>
        </p:txBody>
      </p:sp>
    </p:spTree>
    <p:extLst>
      <p:ext uri="{BB962C8B-B14F-4D97-AF65-F5344CB8AC3E}">
        <p14:creationId xmlns:p14="http://schemas.microsoft.com/office/powerpoint/2010/main" val="98057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dirty="0"/>
              <a:t>THE ADVANTAGES OF EFK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FDB86-0D33-400E-87E3-98165C816466}"/>
              </a:ext>
            </a:extLst>
          </p:cNvPr>
          <p:cNvSpPr txBox="1"/>
          <p:nvPr/>
        </p:nvSpPr>
        <p:spPr>
          <a:xfrm>
            <a:off x="882316" y="1548063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Easy log management, collect log from multiple resources.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2BD38-61B7-404D-A21B-03236CA77180}"/>
              </a:ext>
            </a:extLst>
          </p:cNvPr>
          <p:cNvSpPr txBox="1"/>
          <p:nvPr/>
        </p:nvSpPr>
        <p:spPr>
          <a:xfrm>
            <a:off x="882316" y="2052796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Easy to integrate with other systems.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EAB54-E6FA-44DC-845A-F2B314309AEC}"/>
              </a:ext>
            </a:extLst>
          </p:cNvPr>
          <p:cNvSpPr txBox="1"/>
          <p:nvPr/>
        </p:nvSpPr>
        <p:spPr>
          <a:xfrm>
            <a:off x="882316" y="2557529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FREE.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7EC5F-2591-44CC-B06A-2EBB5B122F0B}"/>
              </a:ext>
            </a:extLst>
          </p:cNvPr>
          <p:cNvSpPr txBox="1"/>
          <p:nvPr/>
        </p:nvSpPr>
        <p:spPr>
          <a:xfrm>
            <a:off x="882314" y="3062262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Good extension and development.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E31C2-4640-4D1D-AAD8-73568CDD74BE}"/>
              </a:ext>
            </a:extLst>
          </p:cNvPr>
          <p:cNvSpPr txBox="1"/>
          <p:nvPr/>
        </p:nvSpPr>
        <p:spPr>
          <a:xfrm>
            <a:off x="882313" y="3566995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Powerful filters and search engine.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4EAC-07FF-489A-BB92-807CD3083BC2}"/>
              </a:ext>
            </a:extLst>
          </p:cNvPr>
          <p:cNvSpPr txBox="1"/>
          <p:nvPr/>
        </p:nvSpPr>
        <p:spPr>
          <a:xfrm>
            <a:off x="882313" y="4071024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Great support community and variety tutorials.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303EA-72E6-4F08-AD5D-92D34978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8419" y="320276"/>
            <a:ext cx="5732252" cy="4342773"/>
          </a:xfrm>
        </p:spPr>
        <p:txBody>
          <a:bodyPr/>
          <a:lstStyle/>
          <a:p>
            <a:pPr>
              <a:lnSpc>
                <a:spcPts val="12000"/>
              </a:lnSpc>
            </a:pPr>
            <a:r>
              <a:rPr lang="es-ES_tradnl" sz="11500" dirty="0">
                <a:solidFill>
                  <a:schemeClr val="accent3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0" y="2020551"/>
            <a:ext cx="5732251" cy="611436"/>
          </a:xfrm>
        </p:spPr>
        <p:txBody>
          <a:bodyPr/>
          <a:lstStyle/>
          <a:p>
            <a:pPr algn="l"/>
            <a:r>
              <a:rPr lang="es-ES_tradnl" dirty="0"/>
              <a:t>IMPLEMETATION OF EFK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TO MICROSERVICE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088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8" y="892206"/>
            <a:ext cx="2976777" cy="276998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4"/>
            <a:ext cx="2976777" cy="1090255"/>
          </a:xfrm>
        </p:spPr>
        <p:txBody>
          <a:bodyPr/>
          <a:lstStyle/>
          <a:p>
            <a:pPr algn="l"/>
            <a:r>
              <a:rPr lang="es-ES_tradnl" dirty="0"/>
              <a:t>SETUP EFK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8CE1A9-D620-466F-A68C-531CC54C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SETUP EFK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21784-F051-45E1-A181-1BA686092998}"/>
              </a:ext>
            </a:extLst>
          </p:cNvPr>
          <p:cNvSpPr txBox="1"/>
          <p:nvPr/>
        </p:nvSpPr>
        <p:spPr>
          <a:xfrm>
            <a:off x="1171575" y="1476320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Docker-compose file.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B71F-624D-4ECC-82E0-E860FCB75542}"/>
              </a:ext>
            </a:extLst>
          </p:cNvPr>
          <p:cNvSpPr txBox="1"/>
          <p:nvPr/>
        </p:nvSpPr>
        <p:spPr>
          <a:xfrm>
            <a:off x="1171575" y="2463088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Kibana config file.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BA6EE-A61C-47D7-97A3-F2E30093E830}"/>
              </a:ext>
            </a:extLst>
          </p:cNvPr>
          <p:cNvSpPr txBox="1"/>
          <p:nvPr/>
        </p:nvSpPr>
        <p:spPr>
          <a:xfrm>
            <a:off x="1171574" y="3449856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</a:t>
            </a:r>
            <a:r>
              <a:rPr lang="en-US" sz="1800" dirty="0" err="1"/>
              <a:t>Fluentd</a:t>
            </a:r>
            <a:r>
              <a:rPr lang="en-US" sz="1800" dirty="0"/>
              <a:t> config file.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43A5A9-0463-42D1-A17D-63317138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INDEX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ELASTICSEARCH * FLUENTD * KIBANA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2550806" y="1668647"/>
            <a:ext cx="1915686" cy="25497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4695089" y="1672658"/>
            <a:ext cx="1915686" cy="254979"/>
          </a:xfrm>
        </p:spPr>
        <p:txBody>
          <a:bodyPr/>
          <a:lstStyle/>
          <a:p>
            <a:r>
              <a:rPr lang="en-US" dirty="0"/>
              <a:t>Introduction to EFK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4695089" y="2355985"/>
            <a:ext cx="1915686" cy="254979"/>
          </a:xfrm>
        </p:spPr>
        <p:txBody>
          <a:bodyPr/>
          <a:lstStyle/>
          <a:p>
            <a:pPr algn="l"/>
            <a:r>
              <a:rPr lang="es-ES_tradnl" dirty="0"/>
              <a:t>02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2550805" y="2358802"/>
            <a:ext cx="1915686" cy="254979"/>
          </a:xfrm>
        </p:spPr>
        <p:txBody>
          <a:bodyPr/>
          <a:lstStyle/>
          <a:p>
            <a:pPr algn="r"/>
            <a:r>
              <a:rPr lang="en-US" dirty="0"/>
              <a:t>Why</a:t>
            </a:r>
            <a:r>
              <a:rPr lang="es-ES_tradnl" dirty="0"/>
              <a:t> </a:t>
            </a:r>
            <a:r>
              <a:rPr lang="en-US" dirty="0" err="1"/>
              <a:t>EFK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2"/>
          </p:nvPr>
        </p:nvSpPr>
        <p:spPr>
          <a:xfrm>
            <a:off x="2550807" y="3154066"/>
            <a:ext cx="1915686" cy="254979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3"/>
          </p:nvPr>
        </p:nvSpPr>
        <p:spPr>
          <a:xfrm>
            <a:off x="4695090" y="3154067"/>
            <a:ext cx="2868763" cy="254979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EFK</a:t>
            </a:r>
            <a:r>
              <a:rPr lang="en-US" dirty="0"/>
              <a:t> to microservice</a:t>
            </a:r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94706B5E-5A20-4245-8481-C32E6B866D5F}"/>
              </a:ext>
            </a:extLst>
          </p:cNvPr>
          <p:cNvSpPr txBox="1">
            <a:spLocks/>
          </p:cNvSpPr>
          <p:nvPr/>
        </p:nvSpPr>
        <p:spPr>
          <a:xfrm>
            <a:off x="4703882" y="39521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000" b="1" i="0" kern="120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04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9376E6BD-941F-4BC7-98BC-59BB36A91070}"/>
              </a:ext>
            </a:extLst>
          </p:cNvPr>
          <p:cNvSpPr txBox="1">
            <a:spLocks/>
          </p:cNvSpPr>
          <p:nvPr/>
        </p:nvSpPr>
        <p:spPr>
          <a:xfrm>
            <a:off x="2550807" y="39521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b="1" i="0" kern="120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things &amp; bad things</a:t>
            </a:r>
          </a:p>
        </p:txBody>
      </p:sp>
    </p:spTree>
    <p:extLst>
      <p:ext uri="{BB962C8B-B14F-4D97-AF65-F5344CB8AC3E}">
        <p14:creationId xmlns:p14="http://schemas.microsoft.com/office/powerpoint/2010/main" val="208411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8" y="892206"/>
            <a:ext cx="3109826" cy="2769989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4"/>
            <a:ext cx="3574195" cy="1090255"/>
          </a:xfrm>
        </p:spPr>
        <p:txBody>
          <a:bodyPr/>
          <a:lstStyle/>
          <a:p>
            <a:pPr algn="l"/>
            <a:r>
              <a:rPr lang="es-ES_tradnl" dirty="0"/>
              <a:t>SETUP SERVICE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44F01D-3325-48BD-9D87-C4DBE335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SETUP SERVICE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5744D-1049-4160-B20D-A8A9F31B08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2725" y="1543050"/>
            <a:ext cx="363855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D81C-BD7C-4BA3-BE3A-4EF39F64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DD2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1368" y="753172"/>
            <a:ext cx="4890655" cy="1137491"/>
          </a:xfrm>
        </p:spPr>
        <p:txBody>
          <a:bodyPr/>
          <a:lstStyle/>
          <a:p>
            <a:r>
              <a:rPr lang="en-US" sz="12000" dirty="0">
                <a:solidFill>
                  <a:schemeClr val="accent4">
                    <a:lumMod val="75000"/>
                  </a:schemeClr>
                </a:solidFill>
              </a:rPr>
              <a:t>GOOD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1" y="2020551"/>
            <a:ext cx="7724008" cy="611436"/>
          </a:xfrm>
        </p:spPr>
        <p:txBody>
          <a:bodyPr/>
          <a:lstStyle/>
          <a:p>
            <a:pPr algn="l"/>
            <a:r>
              <a:rPr lang="en-US" dirty="0"/>
              <a:t>GOOD THINGS &amp; BAD THINGS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7" y="2582559"/>
            <a:ext cx="526632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/>
              <a:t>SOMETHINGS WE’VE DONE &amp; SOMETHINGS NOT</a:t>
            </a: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540C6A7-0BFB-4181-BAA4-A3CF9031B3EC}"/>
              </a:ext>
            </a:extLst>
          </p:cNvPr>
          <p:cNvSpPr txBox="1">
            <a:spLocks/>
          </p:cNvSpPr>
          <p:nvPr/>
        </p:nvSpPr>
        <p:spPr>
          <a:xfrm>
            <a:off x="5345869" y="3554327"/>
            <a:ext cx="3250779" cy="11374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ts val="8000"/>
              </a:lnSpc>
              <a:spcBef>
                <a:spcPts val="750"/>
              </a:spcBef>
              <a:buFont typeface="Arial"/>
              <a:buNone/>
              <a:defRPr sz="10000" b="1" i="0" kern="120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0" dirty="0">
                <a:solidFill>
                  <a:schemeClr val="accent4">
                    <a:lumMod val="75000"/>
                  </a:schemeClr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14247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8" y="892206"/>
            <a:ext cx="2976777" cy="276998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4"/>
            <a:ext cx="3574195" cy="1090255"/>
          </a:xfrm>
        </p:spPr>
        <p:txBody>
          <a:bodyPr/>
          <a:lstStyle/>
          <a:p>
            <a:pPr algn="l"/>
            <a:r>
              <a:rPr lang="en-US" dirty="0"/>
              <a:t>GOOD THINGS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44F01D-3325-48BD-9D87-C4DBE335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1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n-US" sz="1600" dirty="0"/>
              <a:t>GOOD THINGS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35D81C-BD7C-4BA3-BE3A-4EF39F64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54471-B851-4FEE-BE69-5A82BF48AD93}"/>
              </a:ext>
            </a:extLst>
          </p:cNvPr>
          <p:cNvSpPr txBox="1"/>
          <p:nvPr/>
        </p:nvSpPr>
        <p:spPr>
          <a:xfrm>
            <a:off x="1231910" y="2028500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Automatic logging.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5BB71-08F4-4030-934A-ABF57D953F4A}"/>
              </a:ext>
            </a:extLst>
          </p:cNvPr>
          <p:cNvSpPr txBox="1"/>
          <p:nvPr/>
        </p:nvSpPr>
        <p:spPr>
          <a:xfrm>
            <a:off x="1231910" y="3201246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Docker build is so simple and easy.</a:t>
            </a:r>
          </a:p>
        </p:txBody>
      </p:sp>
    </p:spTree>
    <p:extLst>
      <p:ext uri="{BB962C8B-B14F-4D97-AF65-F5344CB8AC3E}">
        <p14:creationId xmlns:p14="http://schemas.microsoft.com/office/powerpoint/2010/main" val="56787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8" y="892206"/>
            <a:ext cx="3109826" cy="2769989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4"/>
            <a:ext cx="3574195" cy="1090255"/>
          </a:xfrm>
        </p:spPr>
        <p:txBody>
          <a:bodyPr/>
          <a:lstStyle/>
          <a:p>
            <a:pPr algn="l"/>
            <a:r>
              <a:rPr lang="en-US" dirty="0"/>
              <a:t>BAD THINGS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44F01D-3325-48BD-9D87-C4DBE335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6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n-US" sz="1600" dirty="0"/>
              <a:t>GOOD THINGS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35D81C-BD7C-4BA3-BE3A-4EF39F64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54471-B851-4FEE-BE69-5A82BF48AD93}"/>
              </a:ext>
            </a:extLst>
          </p:cNvPr>
          <p:cNvSpPr txBox="1"/>
          <p:nvPr/>
        </p:nvSpPr>
        <p:spPr>
          <a:xfrm>
            <a:off x="1231910" y="1501854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EFK</a:t>
            </a:r>
            <a:r>
              <a:rPr lang="en-US" sz="1600" dirty="0"/>
              <a:t> version is not newest version.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5BB71-08F4-4030-934A-ABF57D953F4A}"/>
              </a:ext>
            </a:extLst>
          </p:cNvPr>
          <p:cNvSpPr txBox="1"/>
          <p:nvPr/>
        </p:nvSpPr>
        <p:spPr>
          <a:xfrm>
            <a:off x="1231909" y="2134658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Imperfect </a:t>
            </a:r>
            <a:r>
              <a:rPr lang="en-US" sz="1600" dirty="0" err="1"/>
              <a:t>fluentd</a:t>
            </a:r>
            <a:r>
              <a:rPr lang="en-US" sz="1600" dirty="0"/>
              <a:t> pattern.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09208-006B-43E7-9DC2-B3CBD15BA056}"/>
              </a:ext>
            </a:extLst>
          </p:cNvPr>
          <p:cNvSpPr txBox="1"/>
          <p:nvPr/>
        </p:nvSpPr>
        <p:spPr>
          <a:xfrm>
            <a:off x="1231910" y="2770524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Multiple line log (error, exception, …): not yet.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4C83C-6131-4849-979A-AEECA8F583B3}"/>
              </a:ext>
            </a:extLst>
          </p:cNvPr>
          <p:cNvSpPr txBox="1"/>
          <p:nvPr/>
        </p:nvSpPr>
        <p:spPr>
          <a:xfrm>
            <a:off x="1231910" y="3406390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X – pack security for </a:t>
            </a:r>
            <a:r>
              <a:rPr lang="en-US" sz="1600" dirty="0" err="1"/>
              <a:t>EFK</a:t>
            </a:r>
            <a:r>
              <a:rPr lang="en-US" sz="1600" dirty="0"/>
              <a:t>: not yet.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936FA-80B7-4964-8C75-88ED1DC0C45B}"/>
              </a:ext>
            </a:extLst>
          </p:cNvPr>
          <p:cNvSpPr txBox="1"/>
          <p:nvPr/>
        </p:nvSpPr>
        <p:spPr>
          <a:xfrm>
            <a:off x="1231908" y="4042256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All java services are under the log prefix </a:t>
            </a:r>
            <a:r>
              <a:rPr lang="en-US" sz="1600" b="1" i="1" dirty="0" err="1"/>
              <a:t>fluentd</a:t>
            </a:r>
            <a:r>
              <a:rPr lang="en-US" sz="1600" b="1" i="1" dirty="0"/>
              <a:t>-* </a:t>
            </a:r>
            <a:r>
              <a:rPr lang="en-US" sz="1600" dirty="0"/>
              <a:t>=&gt; hard </a:t>
            </a:r>
            <a:r>
              <a:rPr lang="en-US" sz="1600"/>
              <a:t>to manage.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432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1" y="1189696"/>
            <a:ext cx="8355745" cy="3177052"/>
          </a:xfrm>
        </p:spPr>
        <p:txBody>
          <a:bodyPr/>
          <a:lstStyle/>
          <a:p>
            <a:pPr>
              <a:lnSpc>
                <a:spcPts val="12000"/>
              </a:lnSpc>
            </a:pPr>
            <a:r>
              <a:rPr lang="es-ES_tradnl" sz="150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0" y="2020551"/>
            <a:ext cx="8070601" cy="611436"/>
          </a:xfrm>
        </p:spPr>
        <p:txBody>
          <a:bodyPr/>
          <a:lstStyle/>
          <a:p>
            <a:r>
              <a:rPr lang="es-ES_tradnl" dirty="0"/>
              <a:t>QUESTION ABOUT EFK?</a:t>
            </a:r>
          </a:p>
        </p:txBody>
      </p:sp>
    </p:spTree>
    <p:extLst>
      <p:ext uri="{BB962C8B-B14F-4D97-AF65-F5344CB8AC3E}">
        <p14:creationId xmlns:p14="http://schemas.microsoft.com/office/powerpoint/2010/main" val="168926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465566" y="977315"/>
            <a:ext cx="8212869" cy="611436"/>
          </a:xfrm>
        </p:spPr>
        <p:txBody>
          <a:bodyPr/>
          <a:lstStyle/>
          <a:p>
            <a:r>
              <a:rPr lang="es-ES_tradnl" dirty="0"/>
              <a:t>IF YOU HAVE ANY QUESTIONS HERE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2566683" y="3246449"/>
            <a:ext cx="4010633" cy="51910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dirty="0">
                <a:solidFill>
                  <a:srgbClr val="FFFF00"/>
                </a:solidFill>
              </a:rPr>
              <a:t>I AM NOT </a:t>
            </a:r>
            <a:r>
              <a:rPr lang="es-ES_tradnl" sz="2800" dirty="0">
                <a:solidFill>
                  <a:srgbClr val="00B0F0"/>
                </a:solidFill>
              </a:rPr>
              <a:t>G</a:t>
            </a:r>
            <a:r>
              <a:rPr lang="es-ES_tradnl" sz="2800" dirty="0">
                <a:solidFill>
                  <a:srgbClr val="FF0000"/>
                </a:solidFill>
              </a:rPr>
              <a:t>O</a:t>
            </a:r>
            <a:r>
              <a:rPr lang="es-ES_tradnl" sz="2800" dirty="0">
                <a:solidFill>
                  <a:srgbClr val="FFFF00"/>
                </a:solidFill>
              </a:rPr>
              <a:t>O</a:t>
            </a:r>
            <a:r>
              <a:rPr lang="es-ES_tradnl" sz="2800" dirty="0">
                <a:solidFill>
                  <a:srgbClr val="00B0F0"/>
                </a:solidFill>
              </a:rPr>
              <a:t>G</a:t>
            </a:r>
            <a:r>
              <a:rPr lang="es-ES_tradnl" sz="2800" dirty="0">
                <a:solidFill>
                  <a:srgbClr val="00B050"/>
                </a:solidFill>
              </a:rPr>
              <a:t>L</a:t>
            </a:r>
            <a:r>
              <a:rPr lang="es-ES_tradnl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BE97A297-960A-40DF-87D9-C1121D72177B}"/>
              </a:ext>
            </a:extLst>
          </p:cNvPr>
          <p:cNvSpPr txBox="1">
            <a:spLocks/>
          </p:cNvSpPr>
          <p:nvPr/>
        </p:nvSpPr>
        <p:spPr>
          <a:xfrm>
            <a:off x="2242835" y="2225759"/>
            <a:ext cx="4658332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PLEASE KEEP IT IN YOUR MIND</a:t>
            </a:r>
          </a:p>
        </p:txBody>
      </p:sp>
    </p:spTree>
    <p:extLst>
      <p:ext uri="{BB962C8B-B14F-4D97-AF65-F5344CB8AC3E}">
        <p14:creationId xmlns:p14="http://schemas.microsoft.com/office/powerpoint/2010/main" val="964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1" y="1120781"/>
            <a:ext cx="3947674" cy="3258714"/>
          </a:xfrm>
        </p:spPr>
        <p:txBody>
          <a:bodyPr/>
          <a:lstStyle/>
          <a:p>
            <a:r>
              <a:rPr lang="es-ES_tradnl" dirty="0"/>
              <a:t>INTRODUCTION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1" y="2020551"/>
            <a:ext cx="4059970" cy="611436"/>
          </a:xfrm>
        </p:spPr>
        <p:txBody>
          <a:bodyPr/>
          <a:lstStyle/>
          <a:p>
            <a:pPr algn="l"/>
            <a:r>
              <a:rPr lang="es-ES_tradnl" dirty="0"/>
              <a:t>INTRODUCTION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TO ELASTICSEARCH * FLUENTD * KIBANA</a:t>
            </a:r>
          </a:p>
        </p:txBody>
      </p:sp>
    </p:spTree>
    <p:extLst>
      <p:ext uri="{BB962C8B-B14F-4D97-AF65-F5344CB8AC3E}">
        <p14:creationId xmlns:p14="http://schemas.microsoft.com/office/powerpoint/2010/main" val="3305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2976777" cy="276998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5"/>
            <a:ext cx="3598651" cy="931988"/>
          </a:xfrm>
        </p:spPr>
        <p:txBody>
          <a:bodyPr/>
          <a:lstStyle/>
          <a:p>
            <a:pPr algn="l"/>
            <a:r>
              <a:rPr lang="es-ES_tradnl" dirty="0"/>
              <a:t>INTRODUCTION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20ECE9-D4B1-400A-AE6F-AC861C60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INTRODUCTION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500248-59FA-4C24-9FD8-E3666452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90"/>
            <a:ext cx="3424989" cy="1841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BF7B2-26FF-4DF8-8C91-93EB442E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00" y="1392701"/>
            <a:ext cx="2044400" cy="1823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11A65-8E49-47C9-BC6E-3BB78D17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09" y="1584039"/>
            <a:ext cx="2826916" cy="144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C13270-4212-4FD3-ABF7-88A8E6AB7403}"/>
              </a:ext>
            </a:extLst>
          </p:cNvPr>
          <p:cNvSpPr txBox="1"/>
          <p:nvPr/>
        </p:nvSpPr>
        <p:spPr>
          <a:xfrm>
            <a:off x="376989" y="3353711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E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Save, search, analyze, query log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6031E-297A-4228-8125-91DF35D06083}"/>
              </a:ext>
            </a:extLst>
          </p:cNvPr>
          <p:cNvSpPr txBox="1"/>
          <p:nvPr/>
        </p:nvSpPr>
        <p:spPr>
          <a:xfrm>
            <a:off x="3352800" y="3353711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F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Log collector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8413F-FC48-4C6A-8628-796D699FF28C}"/>
              </a:ext>
            </a:extLst>
          </p:cNvPr>
          <p:cNvSpPr txBox="1"/>
          <p:nvPr/>
        </p:nvSpPr>
        <p:spPr>
          <a:xfrm>
            <a:off x="6328611" y="3353711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K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Visualize log management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BFD80E-E56F-47D9-8281-D2A0BC95B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109826" cy="2769989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5"/>
            <a:ext cx="3598651" cy="931988"/>
          </a:xfrm>
        </p:spPr>
        <p:txBody>
          <a:bodyPr/>
          <a:lstStyle/>
          <a:p>
            <a:pPr algn="l"/>
            <a:r>
              <a:rPr lang="es-ES_tradnl" dirty="0"/>
              <a:t>FLUENTD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945E345-6861-4148-9EE6-4C42BA1C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FLUENTD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2C1E3-1688-4769-A13C-2FA2D02779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3981" y="1366518"/>
            <a:ext cx="7529997" cy="3061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CDDD1-C47A-40B8-877B-8F4D5C94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064942" cy="2769989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2453044"/>
            <a:ext cx="3796359" cy="1341171"/>
          </a:xfrm>
        </p:spPr>
        <p:txBody>
          <a:bodyPr/>
          <a:lstStyle/>
          <a:p>
            <a:pPr algn="l"/>
            <a:r>
              <a:rPr lang="es-ES_tradnl" dirty="0"/>
              <a:t>ELASTICSEARCH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B35A770-27B3-47D4-AE82-91884BFD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1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ELASTICSEARCH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CEBC1F-E872-481E-8A85-552CFBD8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148"/>
            <a:ext cx="4342472" cy="2171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30816-CF21-48B6-BA4C-3DDB243B48E8}"/>
              </a:ext>
            </a:extLst>
          </p:cNvPr>
          <p:cNvSpPr txBox="1"/>
          <p:nvPr/>
        </p:nvSpPr>
        <p:spPr>
          <a:xfrm>
            <a:off x="4342472" y="1436594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Realtime searching.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D258D-6871-4057-816A-DF13B4ECD7B9}"/>
              </a:ext>
            </a:extLst>
          </p:cNvPr>
          <p:cNvSpPr txBox="1"/>
          <p:nvPr/>
        </p:nvSpPr>
        <p:spPr>
          <a:xfrm>
            <a:off x="4342471" y="2284206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Using index.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369AE-D9E1-4EEC-9A1E-5A439224CBBA}"/>
              </a:ext>
            </a:extLst>
          </p:cNvPr>
          <p:cNvSpPr txBox="1"/>
          <p:nvPr/>
        </p:nvSpPr>
        <p:spPr>
          <a:xfrm>
            <a:off x="4342470" y="3131818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JSON data saving (NoSQL).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0E355-DBC9-4963-9E84-7F7BD0D9FA5F}"/>
              </a:ext>
            </a:extLst>
          </p:cNvPr>
          <p:cNvSpPr txBox="1"/>
          <p:nvPr/>
        </p:nvSpPr>
        <p:spPr>
          <a:xfrm>
            <a:off x="4342472" y="3982075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Implemented in Big Data.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9FA2BF-6836-44F4-B0F4-6683F878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0" y="137987"/>
            <a:ext cx="1316221" cy="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7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327</Words>
  <Application>Microsoft Office PowerPoint</Application>
  <PresentationFormat>On-screen Show (16:9)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Raleway Black</vt:lpstr>
      <vt:lpstr>Calibri</vt:lpstr>
      <vt:lpstr>FontAwesome</vt:lpstr>
      <vt:lpstr>Arial</vt:lpstr>
      <vt:lpstr>Calibri Light</vt:lpstr>
      <vt:lpstr>Tema de Office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Bùi Bá Trường</cp:lastModifiedBy>
  <cp:revision>195</cp:revision>
  <dcterms:created xsi:type="dcterms:W3CDTF">2016-05-27T21:17:44Z</dcterms:created>
  <dcterms:modified xsi:type="dcterms:W3CDTF">2019-10-18T07:05:54Z</dcterms:modified>
</cp:coreProperties>
</file>