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98" r:id="rId2"/>
    <p:sldId id="300" r:id="rId3"/>
    <p:sldId id="259" r:id="rId4"/>
    <p:sldId id="479" r:id="rId5"/>
    <p:sldId id="488" r:id="rId6"/>
    <p:sldId id="476" r:id="rId7"/>
    <p:sldId id="477" r:id="rId8"/>
    <p:sldId id="478" r:id="rId9"/>
    <p:sldId id="487" r:id="rId10"/>
    <p:sldId id="481" r:id="rId11"/>
    <p:sldId id="482" r:id="rId12"/>
    <p:sldId id="483" r:id="rId13"/>
    <p:sldId id="484" r:id="rId14"/>
    <p:sldId id="485" r:id="rId15"/>
    <p:sldId id="486" r:id="rId16"/>
    <p:sldId id="35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FS PF BeauSans Pro" panose="020B0604020202020204" charset="0"/>
      <p:regular r:id="rId23"/>
    </p:embeddedFont>
    <p:embeddedFont>
      <p:font typeface="Roboto Condensed Light" panose="020B0604020202020204" charset="0"/>
      <p:regular r:id="rId24"/>
      <p:bold r:id="rId25"/>
      <p:italic r:id="rId26"/>
      <p:boldItalic r:id="rId27"/>
    </p:embeddedFont>
    <p:embeddedFont>
      <p:font typeface="Exo 2" panose="020B060402020202020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6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556206-817C-B270-D638-416D245131C1}" name="Quân Nguyễn" initials="QN" userId="1479c69f2bf9aa0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FBFBFB"/>
    <a:srgbClr val="197EC6"/>
    <a:srgbClr val="FF0000"/>
    <a:srgbClr val="3939FD"/>
    <a:srgbClr val="800000"/>
    <a:srgbClr val="9BBF1D"/>
    <a:srgbClr val="0070C0"/>
    <a:srgbClr val="EE0033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CF9A9C-2F47-412A-BEB1-F9FDC1FA7B87}">
  <a:tblStyle styleId="{CBCF9A9C-2F47-412A-BEB1-F9FDC1FA7B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73898" autoAdjust="0"/>
  </p:normalViewPr>
  <p:slideViewPr>
    <p:cSldViewPr snapToGrid="0" showGuides="1">
      <p:cViewPr varScale="1">
        <p:scale>
          <a:sx n="112" d="100"/>
          <a:sy n="112" d="100"/>
        </p:scale>
        <p:origin x="876" y="186"/>
      </p:cViewPr>
      <p:guideLst>
        <p:guide orient="horz" pos="1620"/>
        <p:guide pos="2880"/>
        <p:guide pos="3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viewProps" Target="viewProps.xml"/><Relationship Id="rId7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S PF BeauSans Pro" panose="02000500000000020004" pitchFamily="2" charset="0"/>
        <a:ea typeface="FS PF BeauSans Pro" panose="02000500000000020004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3855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8093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1639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38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569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44306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810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82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9baafe93df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9baafe93df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2964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9baafe93df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9baafe93df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956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236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446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475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435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9baafe93df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9baafe93df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849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flipH="1">
            <a:off x="1147650" y="3085150"/>
            <a:ext cx="50055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1147579" y="2323850"/>
            <a:ext cx="2979300" cy="7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None/>
              <a:defRPr sz="9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47575" y="4028959"/>
            <a:ext cx="42249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ctrTitle"/>
          </p:nvPr>
        </p:nvSpPr>
        <p:spPr>
          <a:xfrm flipH="1">
            <a:off x="695425" y="1514475"/>
            <a:ext cx="3559800" cy="78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0"/>
          <p:cNvSpPr txBox="1">
            <a:spLocks noGrp="1"/>
          </p:cNvSpPr>
          <p:nvPr>
            <p:ph type="subTitle" idx="1"/>
          </p:nvPr>
        </p:nvSpPr>
        <p:spPr>
          <a:xfrm flipH="1">
            <a:off x="1581025" y="2559200"/>
            <a:ext cx="2674200" cy="8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FS PF BeauSans Pro" panose="02000500000000020004" pitchFamily="2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2250675" y="1001350"/>
            <a:ext cx="6191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latin typeface="FS PF BeauSans Pro" panose="02000500000000020004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2107950" y="2895050"/>
            <a:ext cx="61911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latin typeface="FS PF BeauSans Pro" panose="02000500000000020004" pitchFamily="2" charset="0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44" name="Google Shape;44;p13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FS PF BeauSans Pro" panose="02000500000000020004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>
                <a:latin typeface="FS PF BeauSans Pro" panose="02000500000000020004" pitchFamily="2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0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50A22-F033-40A5-8AE0-01D680697382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1338"/>
            <a:ext cx="9144000" cy="5140823"/>
          </a:xfrm>
          <a:prstGeom prst="rect">
            <a:avLst/>
          </a:prstGeom>
        </p:spPr>
      </p:pic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Exo 2"/>
              <a:buNone/>
              <a:defRPr sz="2800" b="1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xo 2"/>
              <a:buNone/>
              <a:defRPr sz="28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BAE91-66E5-458A-B0F3-35615316A26B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693466" y="-153342"/>
            <a:ext cx="1605520" cy="927233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9" r:id="rId5"/>
    <p:sldLayoutId id="214748368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439D0D-1942-439B-B768-D0CACABD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51" name="Google Shape;151;p33"/>
          <p:cNvSpPr txBox="1">
            <a:spLocks noGrp="1"/>
          </p:cNvSpPr>
          <p:nvPr>
            <p:ph type="ctrTitle" idx="4294967295"/>
          </p:nvPr>
        </p:nvSpPr>
        <p:spPr>
          <a:xfrm>
            <a:off x="325658" y="2084295"/>
            <a:ext cx="7127688" cy="97491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4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Hướng</a:t>
            </a:r>
            <a:r>
              <a:rPr lang="en-US" sz="4000" dirty="0">
                <a:solidFill>
                  <a:schemeClr val="bg1"/>
                </a:solidFill>
                <a:latin typeface="FS PF BeauSans Pro" panose="02000500000000020004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dẫn</a:t>
            </a:r>
            <a:r>
              <a:rPr lang="en-US" sz="4000" dirty="0">
                <a:solidFill>
                  <a:schemeClr val="bg1"/>
                </a:solidFill>
                <a:latin typeface="FS PF BeauSans Pro" panose="02000500000000020004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sử</a:t>
            </a:r>
            <a:r>
              <a:rPr lang="en-US" sz="4000" dirty="0">
                <a:solidFill>
                  <a:schemeClr val="bg1"/>
                </a:solidFill>
                <a:latin typeface="FS PF BeauSans Pro" panose="02000500000000020004" pitchFamily="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dụng</a:t>
            </a:r>
            <a:r>
              <a:rPr lang="en-US" sz="4000" dirty="0">
                <a:solidFill>
                  <a:schemeClr val="bg1"/>
                </a:solidFill>
                <a:latin typeface="FS PF BeauSans Pro" panose="02000500000000020004" pitchFamily="2" charset="0"/>
              </a:rPr>
              <a:t> keyword</a:t>
            </a:r>
            <a:endParaRPr lang="vi-VN" sz="4000" dirty="0">
              <a:solidFill>
                <a:schemeClr val="bg1"/>
              </a:solidFill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0" y="3265208"/>
            <a:ext cx="2777836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156F59C-621B-4164-9106-A2D1556A37E7}"/>
              </a:ext>
            </a:extLst>
          </p:cNvPr>
          <p:cNvSpPr/>
          <p:nvPr/>
        </p:nvSpPr>
        <p:spPr>
          <a:xfrm>
            <a:off x="2001644" y="4731645"/>
            <a:ext cx="51407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Đơn vị tổ chức: </a:t>
            </a:r>
            <a:r>
              <a:rPr lang="en-US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P</a:t>
            </a:r>
            <a:r>
              <a:rPr lang="vi-VN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hòng đào tạo và phát triển nguồn lự</a:t>
            </a:r>
            <a:r>
              <a:rPr lang="en-US" b="1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173C7B99-A181-429F-A50F-6A457E43E2B6}"/>
              </a:ext>
            </a:extLst>
          </p:cNvPr>
          <p:cNvSpPr txBox="1">
            <a:spLocks/>
          </p:cNvSpPr>
          <p:nvPr/>
        </p:nvSpPr>
        <p:spPr>
          <a:xfrm>
            <a:off x="325658" y="1386916"/>
            <a:ext cx="5533721" cy="22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Font typeface="Roboto Condensed Light"/>
              <a:buNone/>
            </a:pPr>
            <a:r>
              <a:rPr lang="en-US" sz="1800" i="1" dirty="0">
                <a:solidFill>
                  <a:schemeClr val="accent4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CH</a:t>
            </a:r>
            <a:r>
              <a:rPr lang="vi-VN" sz="1800" i="1" dirty="0">
                <a:solidFill>
                  <a:schemeClr val="accent4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Ư</a:t>
            </a:r>
            <a:r>
              <a:rPr lang="en-US" sz="1800" i="1" dirty="0">
                <a:solidFill>
                  <a:schemeClr val="accent4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ƠNG TRÌNH ĐÀO TẠO TOOL AUTOMATION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19" y="72837"/>
            <a:ext cx="721451" cy="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6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9" y="2765481"/>
            <a:ext cx="520676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keyword hay </a:t>
            </a:r>
            <a:r>
              <a:rPr lang="en-US" dirty="0" err="1">
                <a:solidFill>
                  <a:schemeClr val="accent1"/>
                </a:solidFill>
              </a:rPr>
              <a:t>dùng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cho</a:t>
            </a:r>
            <a:r>
              <a:rPr lang="en-US" dirty="0">
                <a:solidFill>
                  <a:schemeClr val="accent1"/>
                </a:solidFill>
              </a:rPr>
              <a:t> database </a:t>
            </a: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02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755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10" y="-1"/>
            <a:ext cx="4174593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02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database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477040" y="626354"/>
            <a:ext cx="7385238" cy="464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If…else: </a:t>
            </a:r>
            <a:r>
              <a:rPr lang="en-US" sz="1600" dirty="0" err="1">
                <a:latin typeface="FS PF BeauSans Pro" panose="02000500000000020004" pitchFamily="2" charset="0"/>
              </a:rPr>
              <a:t>Kiểm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xem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đúng</a:t>
            </a:r>
            <a:r>
              <a:rPr lang="en-US" sz="1600" dirty="0">
                <a:latin typeface="FS PF BeauSans Pro" panose="02000500000000020004" pitchFamily="2" charset="0"/>
              </a:rPr>
              <a:t> hay </a:t>
            </a:r>
            <a:r>
              <a:rPr lang="en-US" sz="1600" dirty="0" err="1">
                <a:latin typeface="FS PF BeauSans Pro" panose="02000500000000020004" pitchFamily="2" charset="0"/>
              </a:rPr>
              <a:t>sai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Nếu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ddieuf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về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đúng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câu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dirty="0">
                <a:latin typeface="FS PF BeauSans Pro" panose="02000500000000020004" pitchFamily="2" charset="0"/>
              </a:rPr>
              <a:t> IDE </a:t>
            </a:r>
            <a:r>
              <a:rPr lang="en-US" sz="1600" dirty="0" err="1">
                <a:latin typeface="FS PF BeauSans Pro" panose="02000500000000020004" pitchFamily="2" charset="0"/>
              </a:rPr>
              <a:t>bên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b="1" dirty="0">
                <a:latin typeface="FS PF BeauSans Pro" panose="02000500000000020004" pitchFamily="2" charset="0"/>
              </a:rPr>
              <a:t> If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Ngược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lại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nếu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dẫn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sai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câu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dirty="0">
                <a:latin typeface="FS PF BeauSans Pro" panose="02000500000000020004" pitchFamily="2" charset="0"/>
              </a:rPr>
              <a:t> IDE </a:t>
            </a:r>
            <a:r>
              <a:rPr lang="en-US" sz="1600" dirty="0" err="1">
                <a:latin typeface="FS PF BeauSans Pro" panose="02000500000000020004" pitchFamily="2" charset="0"/>
              </a:rPr>
              <a:t>bên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b="1" dirty="0">
                <a:latin typeface="FS PF BeauSans Pro" panose="02000500000000020004" pitchFamily="2" charset="0"/>
              </a:rPr>
              <a:t> Else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không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thúc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bằng</a:t>
            </a:r>
            <a:r>
              <a:rPr lang="en-US" sz="1600" dirty="0">
                <a:latin typeface="FS PF BeauSans Pro" panose="02000500000000020004" pitchFamily="2" charset="0"/>
              </a:rPr>
              <a:t> keyword </a:t>
            </a:r>
            <a:r>
              <a:rPr lang="en-US" sz="1600" b="1" dirty="0">
                <a:latin typeface="FS PF BeauSans Pro" panose="02000500000000020004" pitchFamily="2" charset="0"/>
              </a:rPr>
              <a:t>END</a:t>
            </a: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Else if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If, else, end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If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dẫn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sai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bỏ</a:t>
            </a:r>
            <a:r>
              <a:rPr lang="en-US" sz="1600" dirty="0">
                <a:latin typeface="FS PF BeauSans Pro" panose="02000500000000020004" pitchFamily="2" charset="0"/>
              </a:rPr>
              <a:t> qua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else if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tiếp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theo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kiểm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đúng</a:t>
            </a:r>
            <a:r>
              <a:rPr lang="en-US" sz="1600" dirty="0">
                <a:latin typeface="FS PF BeauSans Pro" panose="02000500000000020004" pitchFamily="2" charset="0"/>
              </a:rPr>
              <a:t> hay </a:t>
            </a:r>
            <a:r>
              <a:rPr lang="en-US" sz="1600" dirty="0" err="1">
                <a:latin typeface="FS PF BeauSans Pro" panose="02000500000000020004" pitchFamily="2" charset="0"/>
              </a:rPr>
              <a:t>sai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Nếu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else if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đúng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cậu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khối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>
                <a:latin typeface="FS PF BeauSans Pro" panose="02000500000000020004" pitchFamily="2" charset="0"/>
              </a:rPr>
              <a:t>else if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.</a:t>
            </a:r>
          </a:p>
          <a:p>
            <a:pPr lvl="0"/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98" y="1888621"/>
            <a:ext cx="7306654" cy="18821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838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10" y="-1"/>
            <a:ext cx="4174593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02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database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665363"/>
            <a:ext cx="7385238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Execute </a:t>
            </a:r>
            <a:r>
              <a:rPr lang="en-US" sz="1600" b="1" dirty="0" err="1">
                <a:latin typeface="FS PF BeauSans Pro" panose="02000500000000020004" pitchFamily="2" charset="0"/>
              </a:rPr>
              <a:t>sql</a:t>
            </a:r>
            <a:r>
              <a:rPr lang="en-US" sz="1600" b="1" dirty="0">
                <a:latin typeface="FS PF BeauSans Pro" panose="02000500000000020004" pitchFamily="2" charset="0"/>
              </a:rPr>
              <a:t> database query: </a:t>
            </a:r>
            <a:r>
              <a:rPr lang="en-US" sz="1600" dirty="0" err="1">
                <a:latin typeface="FS PF BeauSans Pro" panose="02000500000000020004" pitchFamily="2" charset="0"/>
              </a:rPr>
              <a:t>Lấy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liệu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smtClean="0">
                <a:latin typeface="FS PF BeauSans Pro" panose="02000500000000020004" pitchFamily="2" charset="0"/>
              </a:rPr>
              <a:t>database</a:t>
            </a:r>
          </a:p>
          <a:p>
            <a:pPr marL="152400" lvl="0" indent="0">
              <a:buNone/>
            </a:pPr>
            <a:endParaRPr lang="en-US" sz="1600" dirty="0" smtClean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Throw error: </a:t>
            </a:r>
            <a:r>
              <a:rPr lang="en-US" sz="1600" dirty="0" err="1">
                <a:latin typeface="FS PF BeauSans Pro" panose="02000500000000020004" pitchFamily="2" charset="0"/>
              </a:rPr>
              <a:t>Hiển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thị</a:t>
            </a:r>
            <a:r>
              <a:rPr lang="en-US" sz="1600" dirty="0">
                <a:latin typeface="FS PF BeauSans Pro" panose="02000500000000020004" pitchFamily="2" charset="0"/>
              </a:rPr>
              <a:t> message </a:t>
            </a:r>
            <a:r>
              <a:rPr lang="en-US" sz="1600" dirty="0" err="1" smtClean="0">
                <a:latin typeface="FS PF BeauSans Pro" panose="02000500000000020004" pitchFamily="2" charset="0"/>
              </a:rPr>
              <a:t>lỗi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Store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nào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IDE</a:t>
            </a: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store json</a:t>
            </a:r>
            <a:r>
              <a:rPr lang="en-US" sz="1600" dirty="0">
                <a:latin typeface="FS PF BeauSans Pro" panose="02000500000000020004" pitchFamily="2" charset="0"/>
              </a:rPr>
              <a:t> :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truy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xuất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nội</a:t>
            </a:r>
            <a:r>
              <a:rPr lang="en-US" sz="1600" dirty="0">
                <a:latin typeface="FS PF BeauSans Pro" panose="02000500000000020004" pitchFamily="2" charset="0"/>
              </a:rPr>
              <a:t> dung json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1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sau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r>
              <a:rPr lang="en-US" sz="1600" dirty="0">
                <a:latin typeface="FS PF BeauSans Pro" panose="02000500000000020004" pitchFamily="2" charset="0"/>
              </a:rPr>
              <a:t> in </a:t>
            </a:r>
            <a:r>
              <a:rPr lang="en-US" sz="1600" dirty="0" err="1">
                <a:latin typeface="FS PF BeauSans Pro" panose="02000500000000020004" pitchFamily="2" charset="0"/>
              </a:rPr>
              <a:t>nội</a:t>
            </a:r>
            <a:r>
              <a:rPr lang="en-US" sz="1600" dirty="0">
                <a:latin typeface="FS PF BeauSans Pro" panose="02000500000000020004" pitchFamily="2" charset="0"/>
              </a:rPr>
              <a:t> dung json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894" y="2178003"/>
            <a:ext cx="6898212" cy="428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6024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10" y="-1"/>
            <a:ext cx="4174593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02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database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689114" y="712226"/>
            <a:ext cx="7385238" cy="2379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Store text: </a:t>
            </a:r>
            <a:r>
              <a:rPr lang="en-US" sz="1600" dirty="0" err="1">
                <a:latin typeface="FS PF BeauSans Pro" panose="02000500000000020004" pitchFamily="2" charset="0"/>
              </a:rPr>
              <a:t>mục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đích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truy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xuất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giữa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thẻ</a:t>
            </a:r>
            <a:r>
              <a:rPr lang="en-US" sz="1600" dirty="0">
                <a:latin typeface="FS PF BeauSans Pro" panose="02000500000000020004" pitchFamily="2" charset="0"/>
              </a:rPr>
              <a:t> HTML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thành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người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vòa</a:t>
            </a:r>
            <a:r>
              <a:rPr lang="en-US" sz="1600" dirty="0">
                <a:latin typeface="FS PF BeauSans Pro" panose="02000500000000020004" pitchFamily="2" charset="0"/>
              </a:rPr>
              <a:t> 1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rồi</a:t>
            </a:r>
            <a:r>
              <a:rPr lang="en-US" sz="1600" dirty="0">
                <a:latin typeface="FS PF BeauSans Pro" panose="02000500000000020004" pitchFamily="2" charset="0"/>
              </a:rPr>
              <a:t> in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 Execute script: </a:t>
            </a:r>
            <a:r>
              <a:rPr lang="en-US" sz="1600" dirty="0" err="1">
                <a:latin typeface="FS PF BeauSans Pro" panose="02000500000000020004" pitchFamily="2" charset="0"/>
              </a:rPr>
              <a:t>Sử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javaScript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For each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Sử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tập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hợp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câu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lệnh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giống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(</a:t>
            </a:r>
            <a:r>
              <a:rPr lang="en-US" sz="1600" dirty="0" err="1">
                <a:latin typeface="FS PF BeauSans Pro" panose="02000500000000020004" pitchFamily="2" charset="0"/>
              </a:rPr>
              <a:t>tức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nhiều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tập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hợp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lưu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biến</a:t>
            </a:r>
            <a:r>
              <a:rPr lang="en-US" sz="1600" dirty="0">
                <a:latin typeface="FS PF BeauSans Pro" panose="02000500000000020004" pitchFamily="2" charset="0"/>
              </a:rPr>
              <a:t>)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hoàn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thành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9" y="2807568"/>
            <a:ext cx="7921952" cy="21062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156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9" y="2765481"/>
            <a:ext cx="520676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keyword hay </a:t>
            </a:r>
            <a:r>
              <a:rPr lang="en-US" dirty="0" err="1">
                <a:solidFill>
                  <a:schemeClr val="accent1"/>
                </a:solidFill>
              </a:rPr>
              <a:t>dùng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cho</a:t>
            </a:r>
            <a:r>
              <a:rPr lang="en-US" dirty="0">
                <a:solidFill>
                  <a:schemeClr val="accent1"/>
                </a:solidFill>
              </a:rPr>
              <a:t> API </a:t>
            </a: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03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44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10" y="-1"/>
            <a:ext cx="4174593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03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API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665363"/>
            <a:ext cx="7385238" cy="2095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Send </a:t>
            </a:r>
            <a:r>
              <a:rPr lang="en-US" sz="1600" b="1" dirty="0" err="1">
                <a:latin typeface="FS PF BeauSans Pro" panose="02000500000000020004" pitchFamily="2" charset="0"/>
              </a:rPr>
              <a:t>api</a:t>
            </a:r>
            <a:r>
              <a:rPr lang="en-US" sz="1600" b="1" dirty="0">
                <a:latin typeface="FS PF BeauSans Pro" panose="02000500000000020004" pitchFamily="2" charset="0"/>
              </a:rPr>
              <a:t> request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Sử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call API</a:t>
            </a:r>
          </a:p>
          <a:p>
            <a:pPr lvl="0"/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Get response body xml to json: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lấy</a:t>
            </a:r>
            <a:r>
              <a:rPr lang="en-US" sz="1600" dirty="0">
                <a:latin typeface="FS PF BeauSans Pro" panose="02000500000000020004" pitchFamily="2" charset="0"/>
              </a:rPr>
              <a:t> body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response do </a:t>
            </a:r>
            <a:r>
              <a:rPr lang="en-US" sz="1600" dirty="0" err="1">
                <a:latin typeface="FS PF BeauSans Pro" panose="02000500000000020004" pitchFamily="2" charset="0"/>
              </a:rPr>
              <a:t>api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trả</a:t>
            </a:r>
            <a:r>
              <a:rPr lang="en-US" sz="1600" dirty="0">
                <a:latin typeface="FS PF BeauSans Pro" panose="02000500000000020004" pitchFamily="2" charset="0"/>
              </a:rPr>
              <a:t> ra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chuyển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đổi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r>
              <a:rPr lang="en-US" sz="1600" dirty="0">
                <a:latin typeface="FS PF BeauSans Pro" panose="02000500000000020004" pitchFamily="2" charset="0"/>
              </a:rPr>
              <a:t> XML sang </a:t>
            </a:r>
            <a:r>
              <a:rPr lang="en-US" sz="1600" dirty="0" err="1">
                <a:latin typeface="FS PF BeauSans Pro" panose="02000500000000020004" pitchFamily="2" charset="0"/>
              </a:rPr>
              <a:t>Json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luôn</a:t>
            </a:r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endParaRPr lang="en-US" sz="1600" b="1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14" y="3123514"/>
            <a:ext cx="8414239" cy="7428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0931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3439D0D-1942-439B-B768-D0CACABD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  <p:sp>
        <p:nvSpPr>
          <p:cNvPr id="151" name="Google Shape;151;p33"/>
          <p:cNvSpPr txBox="1">
            <a:spLocks noGrp="1"/>
          </p:cNvSpPr>
          <p:nvPr>
            <p:ph type="ctrTitle" idx="4294967295"/>
          </p:nvPr>
        </p:nvSpPr>
        <p:spPr>
          <a:xfrm>
            <a:off x="325660" y="2381389"/>
            <a:ext cx="3384568" cy="7946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XIN CẢM </a:t>
            </a:r>
            <a:r>
              <a:rPr lang="vi-VN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Ơ</a:t>
            </a:r>
            <a:r>
              <a:rPr lang="en-US" sz="4400" dirty="0">
                <a:solidFill>
                  <a:schemeClr val="bg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N</a:t>
            </a:r>
            <a:endParaRPr sz="4400" dirty="0">
              <a:solidFill>
                <a:schemeClr val="bg1"/>
              </a:solidFill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53" name="Google Shape;153;p33"/>
          <p:cNvCxnSpPr>
            <a:cxnSpLocks/>
          </p:cNvCxnSpPr>
          <p:nvPr/>
        </p:nvCxnSpPr>
        <p:spPr>
          <a:xfrm>
            <a:off x="0" y="3265208"/>
            <a:ext cx="3585237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219" y="72837"/>
            <a:ext cx="721451" cy="2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2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ctrTitle"/>
          </p:nvPr>
        </p:nvSpPr>
        <p:spPr>
          <a:xfrm>
            <a:off x="2245263" y="17453"/>
            <a:ext cx="4653624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latin typeface="FS PF BeauSans Pro" panose="02000500000000020004" pitchFamily="2" charset="0"/>
                <a:cs typeface="Calibri" panose="020F0502020204030204" pitchFamily="34" charset="0"/>
              </a:rPr>
              <a:t>MỤC LỤC</a:t>
            </a:r>
            <a:endParaRPr dirty="0">
              <a:solidFill>
                <a:schemeClr val="accent1"/>
              </a:solidFill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556E45D-78FB-44FF-850D-4FF377575B1A}"/>
              </a:ext>
            </a:extLst>
          </p:cNvPr>
          <p:cNvGrpSpPr/>
          <p:nvPr/>
        </p:nvGrpSpPr>
        <p:grpSpPr>
          <a:xfrm>
            <a:off x="936202" y="2241339"/>
            <a:ext cx="2988348" cy="660822"/>
            <a:chOff x="704675" y="970694"/>
            <a:chExt cx="2988348" cy="660822"/>
          </a:xfrm>
        </p:grpSpPr>
        <p:sp>
          <p:nvSpPr>
            <p:cNvPr id="52" name="Google Shape;178;p35">
              <a:extLst>
                <a:ext uri="{FF2B5EF4-FFF2-40B4-BE49-F238E27FC236}">
                  <a16:creationId xmlns:a16="http://schemas.microsoft.com/office/drawing/2014/main" id="{D5B8443C-E626-4BB8-889B-1CC5A5E5C55C}"/>
                </a:ext>
              </a:extLst>
            </p:cNvPr>
            <p:cNvSpPr txBox="1">
              <a:spLocks/>
            </p:cNvSpPr>
            <p:nvPr/>
          </p:nvSpPr>
          <p:spPr>
            <a:xfrm>
              <a:off x="1391755" y="1053716"/>
              <a:ext cx="23012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pPr lvl="0"/>
              <a:r>
                <a:rPr lang="en-US" dirty="0" err="1">
                  <a:latin typeface="FS PF BeauSans Pro" panose="02000500000000020004" pitchFamily="2" charset="0"/>
                </a:rPr>
                <a:t>Các</a:t>
              </a:r>
              <a:r>
                <a:rPr lang="en-US" dirty="0">
                  <a:latin typeface="FS PF BeauSans Pro" panose="02000500000000020004" pitchFamily="2" charset="0"/>
                </a:rPr>
                <a:t> keyword hay </a:t>
              </a:r>
              <a:r>
                <a:rPr lang="en-US" dirty="0" err="1">
                  <a:latin typeface="FS PF BeauSans Pro" panose="02000500000000020004" pitchFamily="2" charset="0"/>
                </a:rPr>
                <a:t>dùng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cho</a:t>
              </a:r>
              <a:r>
                <a:rPr lang="en-US" dirty="0">
                  <a:latin typeface="FS PF BeauSans Pro" panose="02000500000000020004" pitchFamily="2" charset="0"/>
                </a:rPr>
                <a:t> Web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1DBA04-EC9F-49F3-94F2-4260C24D1014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01</a:t>
              </a:r>
            </a:p>
          </p:txBody>
        </p:sp>
        <p:cxnSp>
          <p:nvCxnSpPr>
            <p:cNvPr id="107" name="Google Shape;194;p36">
              <a:extLst>
                <a:ext uri="{FF2B5EF4-FFF2-40B4-BE49-F238E27FC236}">
                  <a16:creationId xmlns:a16="http://schemas.microsoft.com/office/drawing/2014/main" id="{7E4F6642-999E-43F8-B40B-0294F3DFCD81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2CB5C37-58F7-4300-936B-09FB8ABFE42E}"/>
              </a:ext>
            </a:extLst>
          </p:cNvPr>
          <p:cNvGrpSpPr/>
          <p:nvPr/>
        </p:nvGrpSpPr>
        <p:grpSpPr>
          <a:xfrm>
            <a:off x="5638933" y="2241339"/>
            <a:ext cx="2988348" cy="660822"/>
            <a:chOff x="704675" y="970694"/>
            <a:chExt cx="2988348" cy="660822"/>
          </a:xfrm>
        </p:grpSpPr>
        <p:sp>
          <p:nvSpPr>
            <p:cNvPr id="120" name="Google Shape;178;p35">
              <a:extLst>
                <a:ext uri="{FF2B5EF4-FFF2-40B4-BE49-F238E27FC236}">
                  <a16:creationId xmlns:a16="http://schemas.microsoft.com/office/drawing/2014/main" id="{C61DCCAE-0445-4369-968C-FF9A986B7A85}"/>
                </a:ext>
              </a:extLst>
            </p:cNvPr>
            <p:cNvSpPr txBox="1">
              <a:spLocks/>
            </p:cNvSpPr>
            <p:nvPr/>
          </p:nvSpPr>
          <p:spPr>
            <a:xfrm>
              <a:off x="1391755" y="1053716"/>
              <a:ext cx="23012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pPr lvl="0"/>
              <a:r>
                <a:rPr lang="en-US" dirty="0" err="1">
                  <a:latin typeface="FS PF BeauSans Pro" panose="02000500000000020004" pitchFamily="2" charset="0"/>
                </a:rPr>
                <a:t>Các</a:t>
              </a:r>
              <a:r>
                <a:rPr lang="en-US" dirty="0">
                  <a:latin typeface="FS PF BeauSans Pro" panose="02000500000000020004" pitchFamily="2" charset="0"/>
                </a:rPr>
                <a:t> keyword hay </a:t>
              </a:r>
              <a:r>
                <a:rPr lang="en-US" dirty="0" err="1">
                  <a:latin typeface="FS PF BeauSans Pro" panose="02000500000000020004" pitchFamily="2" charset="0"/>
                </a:rPr>
                <a:t>dùng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cho</a:t>
              </a:r>
              <a:r>
                <a:rPr lang="en-US" dirty="0">
                  <a:latin typeface="FS PF BeauSans Pro" panose="02000500000000020004" pitchFamily="2" charset="0"/>
                </a:rPr>
                <a:t> database </a:t>
              </a:r>
              <a:endParaRPr lang="en-US" dirty="0"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D737B48-AA86-45C5-8F79-7D1EB253E11B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02</a:t>
              </a:r>
            </a:p>
          </p:txBody>
        </p:sp>
        <p:cxnSp>
          <p:nvCxnSpPr>
            <p:cNvPr id="122" name="Google Shape;194;p36">
              <a:extLst>
                <a:ext uri="{FF2B5EF4-FFF2-40B4-BE49-F238E27FC236}">
                  <a16:creationId xmlns:a16="http://schemas.microsoft.com/office/drawing/2014/main" id="{E6EE9E08-E059-44AD-B69C-F8B51D49A244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roup 1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6" name="Rectangle 1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8FE9D6-6E19-44E1-9B91-96C45CC22418}"/>
              </a:ext>
            </a:extLst>
          </p:cNvPr>
          <p:cNvGrpSpPr/>
          <p:nvPr/>
        </p:nvGrpSpPr>
        <p:grpSpPr>
          <a:xfrm>
            <a:off x="3077826" y="3320170"/>
            <a:ext cx="2988348" cy="660822"/>
            <a:chOff x="704675" y="970694"/>
            <a:chExt cx="2988348" cy="660822"/>
          </a:xfrm>
        </p:grpSpPr>
        <p:sp>
          <p:nvSpPr>
            <p:cNvPr id="27" name="Google Shape;178;p35">
              <a:extLst>
                <a:ext uri="{FF2B5EF4-FFF2-40B4-BE49-F238E27FC236}">
                  <a16:creationId xmlns:a16="http://schemas.microsoft.com/office/drawing/2014/main" id="{5252477B-CA07-44C8-8BAF-10A6F7E49935}"/>
                </a:ext>
              </a:extLst>
            </p:cNvPr>
            <p:cNvSpPr txBox="1">
              <a:spLocks/>
            </p:cNvSpPr>
            <p:nvPr/>
          </p:nvSpPr>
          <p:spPr>
            <a:xfrm>
              <a:off x="1391755" y="1053716"/>
              <a:ext cx="2301268" cy="57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400"/>
                <a:buFont typeface="Exo 2"/>
                <a:buNone/>
                <a:defRPr sz="1400" b="1" i="0" u="none" strike="noStrike" cap="none">
                  <a:solidFill>
                    <a:srgbClr val="434343"/>
                  </a:solidFill>
                  <a:latin typeface="Exo 2"/>
                  <a:ea typeface="Exo 2"/>
                  <a:cs typeface="Exo 2"/>
                  <a:sym typeface="Exo 2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Exo 2"/>
                <a:buNone/>
                <a:defRPr sz="1400" b="0" i="0" u="none" strike="noStrike" cap="none">
                  <a:solidFill>
                    <a:schemeClr val="dk1"/>
                  </a:solidFill>
                  <a:latin typeface="Exo 2"/>
                  <a:ea typeface="Exo 2"/>
                  <a:cs typeface="Exo 2"/>
                  <a:sym typeface="Exo 2"/>
                </a:defRPr>
              </a:lvl9pPr>
            </a:lstStyle>
            <a:p>
              <a:pPr lvl="0"/>
              <a:r>
                <a:rPr lang="en-US" dirty="0" err="1">
                  <a:latin typeface="FS PF BeauSans Pro" panose="02000500000000020004" pitchFamily="2" charset="0"/>
                </a:rPr>
                <a:t>Các</a:t>
              </a:r>
              <a:r>
                <a:rPr lang="en-US" dirty="0">
                  <a:latin typeface="FS PF BeauSans Pro" panose="02000500000000020004" pitchFamily="2" charset="0"/>
                </a:rPr>
                <a:t> keyword hay </a:t>
              </a:r>
              <a:r>
                <a:rPr lang="en-US" dirty="0" err="1">
                  <a:latin typeface="FS PF BeauSans Pro" panose="02000500000000020004" pitchFamily="2" charset="0"/>
                </a:rPr>
                <a:t>dùng</a:t>
              </a:r>
              <a:r>
                <a:rPr lang="en-US" dirty="0">
                  <a:latin typeface="FS PF BeauSans Pro" panose="02000500000000020004" pitchFamily="2" charset="0"/>
                </a:rPr>
                <a:t> </a:t>
              </a:r>
              <a:r>
                <a:rPr lang="en-US" dirty="0" err="1">
                  <a:latin typeface="FS PF BeauSans Pro" panose="02000500000000020004" pitchFamily="2" charset="0"/>
                </a:rPr>
                <a:t>cho</a:t>
              </a:r>
              <a:r>
                <a:rPr lang="en-US" dirty="0">
                  <a:latin typeface="FS PF BeauSans Pro" panose="02000500000000020004" pitchFamily="2" charset="0"/>
                </a:rPr>
                <a:t> API </a:t>
              </a:r>
              <a:endParaRPr lang="en-US" dirty="0">
                <a:latin typeface="FS PF BeauSans Pro" panose="02000500000000020004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729425-3AF5-4B33-B2A7-DBF8A58F6779}"/>
                </a:ext>
              </a:extLst>
            </p:cNvPr>
            <p:cNvSpPr txBox="1"/>
            <p:nvPr/>
          </p:nvSpPr>
          <p:spPr>
            <a:xfrm>
              <a:off x="704675" y="970694"/>
              <a:ext cx="65420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buClr>
                  <a:srgbClr val="434343"/>
                </a:buClr>
                <a:buSzPts val="4800"/>
                <a:buFont typeface="Exo 2"/>
                <a:buNone/>
                <a:defRPr sz="3600" b="1">
                  <a:solidFill>
                    <a:srgbClr val="434343"/>
                  </a:solidFill>
                  <a:latin typeface="Calibri" panose="020F0502020204030204" pitchFamily="34" charset="0"/>
                  <a:ea typeface="Exo 2"/>
                  <a:cs typeface="Calibri" panose="020F0502020204030204" pitchFamily="34" charset="0"/>
                </a:defRPr>
              </a:lvl1pPr>
              <a:lvl2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2pPr>
              <a:lvl3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3pPr>
              <a:lvl4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4pPr>
              <a:lvl5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5pPr>
              <a:lvl6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6pPr>
              <a:lvl7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7pPr>
              <a:lvl8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8pPr>
              <a:lvl9pPr algn="r">
                <a:buClr>
                  <a:schemeClr val="dk1"/>
                </a:buClr>
                <a:buSzPts val="4800"/>
                <a:buFont typeface="Fira Sans Extra Condensed Medium"/>
                <a:buNone/>
                <a:defRPr sz="48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</a:defRPr>
              </a:lvl9pPr>
            </a:lstStyle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FS PF BeauSans Pro" panose="02000500000000020004" pitchFamily="2" charset="0"/>
                </a:rPr>
                <a:t>03</a:t>
              </a:r>
            </a:p>
          </p:txBody>
        </p:sp>
        <p:cxnSp>
          <p:nvCxnSpPr>
            <p:cNvPr id="29" name="Google Shape;194;p36">
              <a:extLst>
                <a:ext uri="{FF2B5EF4-FFF2-40B4-BE49-F238E27FC236}">
                  <a16:creationId xmlns:a16="http://schemas.microsoft.com/office/drawing/2014/main" id="{BFF7CF75-F9CB-4243-B162-36E7D5D3CF47}"/>
                </a:ext>
              </a:extLst>
            </p:cNvPr>
            <p:cNvCxnSpPr>
              <a:cxnSpLocks/>
            </p:cNvCxnSpPr>
            <p:nvPr/>
          </p:nvCxnSpPr>
          <p:spPr>
            <a:xfrm>
              <a:off x="1375317" y="1073329"/>
              <a:ext cx="0" cy="543696"/>
            </a:xfrm>
            <a:prstGeom prst="straightConnector1">
              <a:avLst/>
            </a:prstGeom>
            <a:noFill/>
            <a:ln w="9525" cap="sq" cmpd="sng">
              <a:solidFill>
                <a:srgbClr val="43434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3937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>
            <a:spLocks noGrp="1"/>
          </p:cNvSpPr>
          <p:nvPr>
            <p:ph type="ctrTitle"/>
          </p:nvPr>
        </p:nvSpPr>
        <p:spPr>
          <a:xfrm flipH="1">
            <a:off x="1147649" y="2765481"/>
            <a:ext cx="5206767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solidFill>
                  <a:schemeClr val="accent1"/>
                </a:solidFill>
              </a:rPr>
              <a:t>Các</a:t>
            </a:r>
            <a:r>
              <a:rPr lang="en-US" dirty="0">
                <a:solidFill>
                  <a:schemeClr val="accent1"/>
                </a:solidFill>
              </a:rPr>
              <a:t> keyword hay </a:t>
            </a:r>
            <a:r>
              <a:rPr lang="en-US" dirty="0" err="1">
                <a:solidFill>
                  <a:schemeClr val="accent1"/>
                </a:solidFill>
              </a:rPr>
              <a:t>dùng</a:t>
            </a:r>
            <a:r>
              <a:rPr lang="en-US" dirty="0">
                <a:solidFill>
                  <a:schemeClr val="accent1"/>
                </a:solidFill>
              </a:rPr>
              <a:t> Web</a:t>
            </a:r>
          </a:p>
        </p:txBody>
      </p:sp>
      <p:sp>
        <p:nvSpPr>
          <p:cNvPr id="192" name="Google Shape;192;p36"/>
          <p:cNvSpPr txBox="1">
            <a:spLocks noGrp="1"/>
          </p:cNvSpPr>
          <p:nvPr>
            <p:ph type="title"/>
          </p:nvPr>
        </p:nvSpPr>
        <p:spPr>
          <a:xfrm flipH="1">
            <a:off x="1147579" y="1412492"/>
            <a:ext cx="2979300" cy="13461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FS PF BeauSans Pro" panose="02000500000000020004" pitchFamily="2" charset="0"/>
                <a:cs typeface="Calibri" panose="020F0502020204030204" pitchFamily="34" charset="0"/>
              </a:rPr>
              <a:t>01</a:t>
            </a:r>
            <a:endParaRPr sz="9600" dirty="0">
              <a:latin typeface="FS PF BeauSans Pro" panose="02000500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36"/>
          <p:cNvCxnSpPr/>
          <p:nvPr/>
        </p:nvCxnSpPr>
        <p:spPr>
          <a:xfrm>
            <a:off x="0" y="4028275"/>
            <a:ext cx="1561500" cy="0"/>
          </a:xfrm>
          <a:prstGeom prst="straightConnector1">
            <a:avLst/>
          </a:prstGeom>
          <a:noFill/>
          <a:ln w="9525" cap="sq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6" name="Rectangle 5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01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792370"/>
            <a:ext cx="7385238" cy="464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 smtClean="0">
                <a:latin typeface="FS PF BeauSans Pro" panose="02000500000000020004" pitchFamily="2" charset="0"/>
              </a:rPr>
              <a:t>Open</a:t>
            </a:r>
            <a:r>
              <a:rPr lang="en-US" sz="1600" dirty="0" smtClean="0">
                <a:latin typeface="FS PF BeauSans Pro" panose="02000500000000020004" pitchFamily="2" charset="0"/>
              </a:rPr>
              <a:t>: </a:t>
            </a:r>
            <a:r>
              <a:rPr lang="en-US" sz="1600" dirty="0" err="1" smtClean="0">
                <a:latin typeface="FS PF BeauSans Pro" panose="02000500000000020004" pitchFamily="2" charset="0"/>
              </a:rPr>
              <a:t>Mở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duyệt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và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điều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hướng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đến</a:t>
            </a:r>
            <a:r>
              <a:rPr lang="en-US" sz="1600" dirty="0" smtClean="0">
                <a:latin typeface="FS PF BeauSans Pro" panose="02000500000000020004" pitchFamily="2" charset="0"/>
              </a:rPr>
              <a:t> URL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được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chỉ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định</a:t>
            </a:r>
            <a:r>
              <a:rPr lang="en-US" sz="1600" dirty="0" smtClean="0">
                <a:latin typeface="FS PF BeauSans Pro" panose="02000500000000020004" pitchFamily="2" charset="0"/>
              </a:rPr>
              <a:t>. </a:t>
            </a:r>
            <a:r>
              <a:rPr lang="en-US" sz="1600" dirty="0" err="1" smtClean="0">
                <a:latin typeface="FS PF BeauSans Pro" panose="02000500000000020004" pitchFamily="2" charset="0"/>
              </a:rPr>
              <a:t>Nếu</a:t>
            </a:r>
            <a:r>
              <a:rPr lang="en-US" sz="1600" dirty="0" smtClean="0">
                <a:latin typeface="FS PF BeauSans Pro" panose="02000500000000020004" pitchFamily="2" charset="0"/>
              </a:rPr>
              <a:t> URL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để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trống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thì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nó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chỉ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mở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duyệt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lên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thôi</a:t>
            </a:r>
            <a:r>
              <a:rPr lang="en-US" sz="1600" dirty="0" smtClean="0">
                <a:latin typeface="FS PF BeauSans Pro" panose="02000500000000020004" pitchFamily="2" charset="0"/>
              </a:rPr>
              <a:t>.</a:t>
            </a: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b="1" dirty="0" smtClean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 smtClean="0">
                <a:latin typeface="FS PF BeauSans Pro" panose="02000500000000020004" pitchFamily="2" charset="0"/>
              </a:rPr>
              <a:t> Maximize Current Window</a:t>
            </a:r>
            <a:r>
              <a:rPr lang="en-US" sz="1600" dirty="0" smtClean="0">
                <a:latin typeface="FS PF BeauSans Pro" panose="02000500000000020004" pitchFamily="2" charset="0"/>
              </a:rPr>
              <a:t>: </a:t>
            </a:r>
            <a:r>
              <a:rPr lang="en-US" sz="1600" dirty="0" err="1" smtClean="0">
                <a:latin typeface="FS PF BeauSans Pro" panose="02000500000000020004" pitchFamily="2" charset="0"/>
              </a:rPr>
              <a:t>Mở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duyệt</a:t>
            </a:r>
            <a:r>
              <a:rPr lang="en-US" sz="1600" dirty="0" smtClean="0">
                <a:latin typeface="FS PF BeauSans Pro" panose="02000500000000020004" pitchFamily="2" charset="0"/>
              </a:rPr>
              <a:t> to </a:t>
            </a:r>
            <a:r>
              <a:rPr lang="en-US" sz="1600" dirty="0" err="1" smtClean="0">
                <a:latin typeface="FS PF BeauSans Pro" panose="02000500000000020004" pitchFamily="2" charset="0"/>
              </a:rPr>
              <a:t>hết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cỡ</a:t>
            </a:r>
            <a:r>
              <a:rPr lang="en-US" sz="1600" dirty="0" smtClean="0">
                <a:latin typeface="FS PF BeauSans Pro" panose="02000500000000020004" pitchFamily="2" charset="0"/>
              </a:rPr>
              <a:t> so </a:t>
            </a:r>
            <a:r>
              <a:rPr lang="en-US" sz="1600" dirty="0" err="1" smtClean="0">
                <a:latin typeface="FS PF BeauSans Pro" panose="02000500000000020004" pitchFamily="2" charset="0"/>
              </a:rPr>
              <a:t>với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màn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hình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máy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tính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của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mình</a:t>
            </a:r>
            <a:endParaRPr lang="en-US" sz="1600" b="1" dirty="0" smtClean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 smtClean="0">
                <a:latin typeface="FS PF BeauSans Pro" panose="02000500000000020004" pitchFamily="2" charset="0"/>
              </a:rPr>
              <a:t>Minimize Current Window</a:t>
            </a:r>
            <a:r>
              <a:rPr lang="en-US" sz="1600" dirty="0" smtClean="0">
                <a:latin typeface="FS PF BeauSans Pro" panose="02000500000000020004" pitchFamily="2" charset="0"/>
              </a:rPr>
              <a:t>: Thu </a:t>
            </a:r>
            <a:r>
              <a:rPr lang="en-US" sz="1600" dirty="0" err="1" smtClean="0">
                <a:latin typeface="FS PF BeauSans Pro" panose="02000500000000020004" pitchFamily="2" charset="0"/>
              </a:rPr>
              <a:t>nhỏ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duyệt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bé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hết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cỡ</a:t>
            </a:r>
            <a:r>
              <a:rPr lang="en-US" sz="1600" dirty="0" smtClean="0">
                <a:latin typeface="FS PF BeauSans Pro" panose="02000500000000020004" pitchFamily="2" charset="0"/>
              </a:rPr>
              <a:t> so </a:t>
            </a:r>
            <a:r>
              <a:rPr lang="en-US" sz="1600" dirty="0" err="1" smtClean="0">
                <a:latin typeface="FS PF BeauSans Pro" panose="02000500000000020004" pitchFamily="2" charset="0"/>
              </a:rPr>
              <a:t>với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màn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hình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máy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tính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của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mình</a:t>
            </a:r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endParaRPr lang="en-US" sz="1600" b="1" dirty="0" smtClean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 smtClean="0">
                <a:latin typeface="FS PF BeauSans Pro" panose="02000500000000020004" pitchFamily="2" charset="0"/>
              </a:rPr>
              <a:t>Send Keys</a:t>
            </a:r>
            <a:r>
              <a:rPr lang="en-US" sz="1600" dirty="0" smtClean="0">
                <a:latin typeface="FS PF BeauSans Pro" panose="02000500000000020004" pitchFamily="2" charset="0"/>
              </a:rPr>
              <a:t>: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Điền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giá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trị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vào</a:t>
            </a:r>
            <a:r>
              <a:rPr lang="en-US" sz="1600" dirty="0" smtClean="0">
                <a:latin typeface="FS PF BeauSans Pro" panose="02000500000000020004" pitchFamily="2" charset="0"/>
              </a:rPr>
              <a:t> ô text box</a:t>
            </a:r>
          </a:p>
          <a:p>
            <a:pPr marL="15240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                            Target: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đại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diện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cho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sự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tác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động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lên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cái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gì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đó</a:t>
            </a:r>
            <a:r>
              <a:rPr lang="en-US" sz="1600" dirty="0" smtClean="0">
                <a:latin typeface="FS PF BeauSans Pro" panose="02000500000000020004" pitchFamily="2" charset="0"/>
              </a:rPr>
              <a:t>. Ở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đây</a:t>
            </a:r>
            <a:r>
              <a:rPr lang="en-US" sz="1600" dirty="0" smtClean="0">
                <a:latin typeface="FS PF BeauSans Pro" panose="02000500000000020004" pitchFamily="2" charset="0"/>
              </a:rPr>
              <a:t> object web </a:t>
            </a:r>
            <a:r>
              <a:rPr lang="en-US" sz="1600" dirty="0" err="1" smtClean="0">
                <a:latin typeface="FS PF BeauSans Pro" panose="02000500000000020004" pitchFamily="2" charset="0"/>
              </a:rPr>
              <a:t>dạng</a:t>
            </a:r>
            <a:r>
              <a:rPr lang="en-US" sz="1600" dirty="0" smtClean="0">
                <a:latin typeface="FS PF BeauSans Pro" panose="02000500000000020004" pitchFamily="2" charset="0"/>
              </a:rPr>
              <a:t> textbox. </a:t>
            </a:r>
          </a:p>
          <a:p>
            <a:pPr marL="15240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            - Value </a:t>
            </a:r>
            <a:r>
              <a:rPr lang="en-US" sz="1600" dirty="0" err="1" smtClean="0">
                <a:latin typeface="FS PF BeauSans Pro" panose="02000500000000020004" pitchFamily="2" charset="0"/>
              </a:rPr>
              <a:t>là</a:t>
            </a:r>
            <a:r>
              <a:rPr lang="en-US" sz="1600" dirty="0" smtClean="0">
                <a:latin typeface="FS PF BeauSans Pro" panose="02000500000000020004" pitchFamily="2" charset="0"/>
              </a:rPr>
              <a:t> object </a:t>
            </a:r>
            <a:r>
              <a:rPr lang="en-US" sz="1600" dirty="0" err="1" smtClean="0">
                <a:latin typeface="FS PF BeauSans Pro" panose="02000500000000020004" pitchFamily="2" charset="0"/>
              </a:rPr>
              <a:t>cần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điền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vào</a:t>
            </a:r>
            <a:r>
              <a:rPr lang="en-US" sz="1600" dirty="0" smtClean="0">
                <a:latin typeface="FS PF BeauSans Pro" panose="02000500000000020004" pitchFamily="2" charset="0"/>
              </a:rPr>
              <a:t>. </a:t>
            </a:r>
          </a:p>
          <a:p>
            <a:pPr lvl="0"/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419" y="1533692"/>
            <a:ext cx="7196482" cy="8383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135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01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45197" y="769123"/>
            <a:ext cx="7385238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 smtClean="0">
                <a:latin typeface="FS PF BeauSans Pro" panose="02000500000000020004" pitchFamily="2" charset="0"/>
              </a:rPr>
              <a:t>Clear Text:</a:t>
            </a:r>
            <a:r>
              <a:rPr lang="en-US" sz="1600" dirty="0" smtClean="0">
                <a:latin typeface="FS PF BeauSans Pro" panose="02000500000000020004" pitchFamily="2" charset="0"/>
              </a:rPr>
              <a:t> Clear </a:t>
            </a:r>
            <a:r>
              <a:rPr lang="en-US" sz="1600" dirty="0" err="1" smtClean="0">
                <a:latin typeface="FS PF BeauSans Pro" panose="02000500000000020004" pitchFamily="2" charset="0"/>
              </a:rPr>
              <a:t>giá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trị</a:t>
            </a:r>
            <a:r>
              <a:rPr lang="en-US" sz="1600" dirty="0" smtClean="0">
                <a:latin typeface="FS PF BeauSans Pro" panose="02000500000000020004" pitchFamily="2" charset="0"/>
              </a:rPr>
              <a:t> text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trên</a:t>
            </a:r>
            <a:r>
              <a:rPr lang="en-US" sz="1600" dirty="0" smtClean="0">
                <a:latin typeface="FS PF BeauSans Pro" panose="02000500000000020004" pitchFamily="2" charset="0"/>
              </a:rPr>
              <a:t> Text box </a:t>
            </a:r>
            <a:r>
              <a:rPr lang="en-US" sz="1600" dirty="0" err="1" smtClean="0">
                <a:latin typeface="FS PF BeauSans Pro" panose="02000500000000020004" pitchFamily="2" charset="0"/>
              </a:rPr>
              <a:t>hoặc</a:t>
            </a:r>
            <a:r>
              <a:rPr lang="en-US" sz="1600" dirty="0" smtClean="0">
                <a:latin typeface="FS PF BeauSans Pro" panose="02000500000000020004" pitchFamily="2" charset="0"/>
              </a:rPr>
              <a:t> Text area, input</a:t>
            </a:r>
          </a:p>
          <a:p>
            <a:pPr lvl="0"/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409" y="1337335"/>
            <a:ext cx="6893364" cy="22039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2055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01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309728"/>
            <a:ext cx="7385238" cy="3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Type: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Điền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giá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ô text box</a:t>
            </a:r>
          </a:p>
          <a:p>
            <a:pPr marL="152400" indent="0">
              <a:buNone/>
            </a:pPr>
            <a:r>
              <a:rPr lang="en-US" sz="1600" dirty="0">
                <a:latin typeface="FS PF BeauSans Pro" panose="02000500000000020004" pitchFamily="2" charset="0"/>
              </a:rPr>
              <a:t>                   </a:t>
            </a:r>
            <a:r>
              <a:rPr lang="en-US" sz="1600" dirty="0" smtClean="0">
                <a:latin typeface="FS PF BeauSans Pro" panose="02000500000000020004" pitchFamily="2" charset="0"/>
              </a:rPr>
              <a:t>- Target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đại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sự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động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lên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r>
              <a:rPr lang="en-US" sz="1600" dirty="0">
                <a:latin typeface="FS PF BeauSans Pro" panose="02000500000000020004" pitchFamily="2" charset="0"/>
              </a:rPr>
              <a:t>. Ở </a:t>
            </a:r>
            <a:r>
              <a:rPr lang="en-US" sz="1600" dirty="0" err="1">
                <a:latin typeface="FS PF BeauSans Pro" panose="02000500000000020004" pitchFamily="2" charset="0"/>
              </a:rPr>
              <a:t>đây</a:t>
            </a:r>
            <a:r>
              <a:rPr lang="en-US" sz="1600" dirty="0">
                <a:latin typeface="FS PF BeauSans Pro" panose="02000500000000020004" pitchFamily="2" charset="0"/>
              </a:rPr>
              <a:t> object web </a:t>
            </a:r>
            <a:r>
              <a:rPr lang="en-US" sz="1600" dirty="0" smtClean="0">
                <a:latin typeface="FS PF BeauSans Pro" panose="02000500000000020004" pitchFamily="2" charset="0"/>
              </a:rPr>
              <a:t>       </a:t>
            </a:r>
            <a:r>
              <a:rPr lang="en-US" sz="1600" dirty="0" err="1" smtClean="0">
                <a:latin typeface="FS PF BeauSans Pro" panose="02000500000000020004" pitchFamily="2" charset="0"/>
              </a:rPr>
              <a:t>dạng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>
                <a:latin typeface="FS PF BeauSans Pro" panose="02000500000000020004" pitchFamily="2" charset="0"/>
              </a:rPr>
              <a:t>textbox. Value </a:t>
            </a:r>
            <a:r>
              <a:rPr lang="en-US" sz="1600" dirty="0" err="1">
                <a:latin typeface="FS PF BeauSans Pro" panose="02000500000000020004" pitchFamily="2" charset="0"/>
              </a:rPr>
              <a:t>là</a:t>
            </a:r>
            <a:r>
              <a:rPr lang="en-US" sz="1600" dirty="0">
                <a:latin typeface="FS PF BeauSans Pro" panose="02000500000000020004" pitchFamily="2" charset="0"/>
              </a:rPr>
              <a:t> object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Click: </a:t>
            </a:r>
            <a:r>
              <a:rPr lang="en-US" sz="1600" dirty="0" err="1">
                <a:latin typeface="FS PF BeauSans Pro" panose="02000500000000020004" pitchFamily="2" charset="0"/>
              </a:rPr>
              <a:t>Mục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đích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nhấp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chuột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thành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diện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người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ứng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dụng</a:t>
            </a:r>
            <a:endParaRPr lang="en-US" sz="1600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Wait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cụ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thể.Chúng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thường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step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thiết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Scroll To Element: </a:t>
            </a:r>
            <a:r>
              <a:rPr lang="en-US" sz="1600" dirty="0" err="1">
                <a:latin typeface="FS PF BeauSans Pro" panose="02000500000000020004" pitchFamily="2" charset="0"/>
              </a:rPr>
              <a:t>Cuộn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vực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cửa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sổ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trình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duyệt</a:t>
            </a:r>
            <a:r>
              <a:rPr lang="en-US" sz="1600" dirty="0">
                <a:latin typeface="FS PF BeauSans Pro" panose="02000500000000020004" pitchFamily="2" charset="0"/>
              </a:rPr>
              <a:t>. </a:t>
            </a:r>
            <a:r>
              <a:rPr lang="en-US" sz="1600" dirty="0" err="1">
                <a:latin typeface="FS PF BeauSans Pro" panose="02000500000000020004" pitchFamily="2" charset="0"/>
              </a:rPr>
              <a:t>Dành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trường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hợp</a:t>
            </a:r>
            <a:r>
              <a:rPr lang="en-US" sz="1600" dirty="0">
                <a:latin typeface="FS PF BeauSans Pro" panose="02000500000000020004" pitchFamily="2" charset="0"/>
              </a:rPr>
              <a:t> object </a:t>
            </a:r>
            <a:r>
              <a:rPr lang="en-US" sz="1600" dirty="0" err="1">
                <a:latin typeface="FS PF BeauSans Pro" panose="02000500000000020004" pitchFamily="2" charset="0"/>
              </a:rPr>
              <a:t>bị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khuất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khỏi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màn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hình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chính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Wait For Element Clickable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nhấp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nhất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(</a:t>
            </a:r>
            <a:r>
              <a:rPr lang="en-US" sz="1600" dirty="0" err="1">
                <a:latin typeface="FS PF BeauSans Pro" panose="02000500000000020004" pitchFamily="2" charset="0"/>
              </a:rPr>
              <a:t>tính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bằng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giây</a:t>
            </a:r>
            <a:r>
              <a:rPr lang="en-US" sz="1600" dirty="0">
                <a:latin typeface="FS PF BeauSans Pro" panose="02000500000000020004" pitchFamily="2" charset="0"/>
              </a:rPr>
              <a:t>)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696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01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1129255"/>
            <a:ext cx="7385238" cy="3228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Wait For Element Visible: 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dụ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chúng</a:t>
            </a:r>
            <a:r>
              <a:rPr lang="en-US" sz="1600" dirty="0">
                <a:latin typeface="FS PF BeauSans Pro" panose="02000500000000020004" pitchFamily="2" charset="0"/>
              </a:rPr>
              <a:t> ta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tối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là</a:t>
            </a:r>
            <a:r>
              <a:rPr lang="en-US" sz="1600" dirty="0">
                <a:latin typeface="FS PF BeauSans Pro" panose="02000500000000020004" pitchFamily="2" charset="0"/>
              </a:rPr>
              <a:t> 10 </a:t>
            </a:r>
            <a:r>
              <a:rPr lang="en-US" sz="1600" dirty="0" err="1">
                <a:latin typeface="FS PF BeauSans Pro" panose="02000500000000020004" pitchFamily="2" charset="0"/>
              </a:rPr>
              <a:t>giây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10 </a:t>
            </a:r>
            <a:r>
              <a:rPr lang="en-US" sz="1600" dirty="0" err="1">
                <a:latin typeface="FS PF BeauSans Pro" panose="02000500000000020004" pitchFamily="2" charset="0"/>
              </a:rPr>
              <a:t>giây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nếu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giây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thứ</a:t>
            </a:r>
            <a:r>
              <a:rPr lang="en-US" sz="1600" dirty="0">
                <a:latin typeface="FS PF BeauSans Pro" panose="02000500000000020004" pitchFamily="2" charset="0"/>
              </a:rPr>
              <a:t> 2 </a:t>
            </a:r>
            <a:r>
              <a:rPr lang="en-US" sz="1600" dirty="0" err="1">
                <a:latin typeface="FS PF BeauSans Pro" panose="02000500000000020004" pitchFamily="2" charset="0"/>
              </a:rPr>
              <a:t>mà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 click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thì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click </a:t>
            </a:r>
            <a:r>
              <a:rPr lang="en-US" sz="1600" dirty="0" err="1">
                <a:latin typeface="FS PF BeauSans Pro" panose="02000500000000020004" pitchFamily="2" charset="0"/>
              </a:rPr>
              <a:t>chứ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không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đủ</a:t>
            </a:r>
            <a:r>
              <a:rPr lang="en-US" sz="1600" dirty="0">
                <a:latin typeface="FS PF BeauSans Pro" panose="02000500000000020004" pitchFamily="2" charset="0"/>
              </a:rPr>
              <a:t> 10 </a:t>
            </a:r>
            <a:r>
              <a:rPr lang="en-US" sz="1600" dirty="0" err="1">
                <a:latin typeface="FS PF BeauSans Pro" panose="02000500000000020004" pitchFamily="2" charset="0"/>
              </a:rPr>
              <a:t>giây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mới</a:t>
            </a:r>
            <a:r>
              <a:rPr lang="en-US" sz="1600" dirty="0">
                <a:latin typeface="FS PF BeauSans Pro" panose="02000500000000020004" pitchFamily="2" charset="0"/>
              </a:rPr>
              <a:t> click </a:t>
            </a:r>
            <a:r>
              <a:rPr lang="en-US" sz="1600" dirty="0" err="1">
                <a:latin typeface="FS PF BeauSans Pro" panose="02000500000000020004" pitchFamily="2" charset="0"/>
              </a:rPr>
              <a:t>nhé</a:t>
            </a:r>
            <a:r>
              <a:rPr lang="en-US" sz="1600" dirty="0">
                <a:latin typeface="FS PF BeauSans Pro" panose="02000500000000020004" pitchFamily="2" charset="0"/>
              </a:rPr>
              <a:t>.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Wait for Element Visible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web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sẵn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sàng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lên</a:t>
            </a:r>
            <a:r>
              <a:rPr lang="en-US" sz="1600" dirty="0">
                <a:latin typeface="FS PF BeauSans Pro" panose="02000500000000020004" pitchFamily="2" charset="0"/>
              </a:rPr>
              <a:t> UI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Wait For Element Present: </a:t>
            </a:r>
            <a:r>
              <a:rPr lang="en-US" sz="1600" dirty="0" err="1">
                <a:latin typeface="FS PF BeauSans Pro" panose="02000500000000020004" pitchFamily="2" charset="0"/>
              </a:rPr>
              <a:t>Nó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sẽ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đợi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đến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web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định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tồn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DOM (source </a:t>
            </a:r>
            <a:r>
              <a:rPr lang="en-US" sz="1600" dirty="0" err="1">
                <a:latin typeface="FS PF BeauSans Pro" panose="02000500000000020004" pitchFamily="2" charset="0"/>
              </a:rPr>
              <a:t>nguồn</a:t>
            </a:r>
            <a:r>
              <a:rPr lang="en-US" sz="1600" dirty="0">
                <a:latin typeface="FS PF BeauSans Pro" panose="02000500000000020004" pitchFamily="2" charset="0"/>
              </a:rPr>
              <a:t> HTML) </a:t>
            </a:r>
            <a:r>
              <a:rPr lang="en-US" sz="1600" dirty="0" err="1">
                <a:latin typeface="FS PF BeauSans Pro" panose="02000500000000020004" pitchFamily="2" charset="0"/>
              </a:rPr>
              <a:t>mà</a:t>
            </a:r>
            <a:r>
              <a:rPr lang="en-US" sz="1600" dirty="0">
                <a:latin typeface="FS PF BeauSans Pro" panose="02000500000000020004" pitchFamily="2" charset="0"/>
              </a:rPr>
              <a:t> KHÔNG </a:t>
            </a:r>
            <a:r>
              <a:rPr lang="en-US" sz="1600" dirty="0" err="1">
                <a:latin typeface="FS PF BeauSans Pro" panose="02000500000000020004" pitchFamily="2" charset="0"/>
              </a:rPr>
              <a:t>cần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sẵn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sàng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thị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lên</a:t>
            </a:r>
            <a:r>
              <a:rPr lang="en-US" sz="1600" dirty="0">
                <a:latin typeface="FS PF BeauSans Pro" panose="02000500000000020004" pitchFamily="2" charset="0"/>
              </a:rPr>
              <a:t> UI </a:t>
            </a:r>
            <a:r>
              <a:rPr lang="en-US" sz="1600" dirty="0" err="1">
                <a:latin typeface="FS PF BeauSans Pro" panose="02000500000000020004" pitchFamily="2" charset="0"/>
              </a:rPr>
              <a:t>trong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thời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gian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chờ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 </a:t>
            </a:r>
            <a:r>
              <a:rPr lang="en-US" sz="1600" b="1" dirty="0">
                <a:latin typeface="FS PF BeauSans Pro" panose="02000500000000020004" pitchFamily="2" charset="0"/>
              </a:rPr>
              <a:t>Verify Element Visible: </a:t>
            </a:r>
            <a:r>
              <a:rPr lang="en-US" sz="1600" dirty="0">
                <a:latin typeface="FS PF BeauSans Pro" panose="02000500000000020004" pitchFamily="2" charset="0"/>
              </a:rPr>
              <a:t>Keyword </a:t>
            </a:r>
            <a:r>
              <a:rPr lang="en-US" sz="1600" dirty="0" err="1">
                <a:latin typeface="FS PF BeauSans Pro" panose="02000500000000020004" pitchFamily="2" charset="0"/>
              </a:rPr>
              <a:t>này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minh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xem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web </a:t>
            </a:r>
            <a:r>
              <a:rPr lang="en-US" sz="1600" dirty="0" err="1">
                <a:latin typeface="FS PF BeauSans Pro" panose="02000500000000020004" pitchFamily="2" charset="0"/>
              </a:rPr>
              <a:t>đã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có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hiển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thị</a:t>
            </a:r>
            <a:r>
              <a:rPr lang="en-US" sz="1600" dirty="0">
                <a:latin typeface="FS PF BeauSans Pro" panose="02000500000000020004" pitchFamily="2" charset="0"/>
              </a:rPr>
              <a:t> hay </a:t>
            </a:r>
            <a:r>
              <a:rPr lang="en-US" sz="1600" dirty="0" err="1">
                <a:latin typeface="FS PF BeauSans Pro" panose="02000500000000020004" pitchFamily="2" charset="0"/>
              </a:rPr>
              <a:t>không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08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01 –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Các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keyword hay dung </a:t>
              </a:r>
              <a:r>
                <a:rPr lang="en-US" i="1" dirty="0" err="1">
                  <a:solidFill>
                    <a:schemeClr val="bg1"/>
                  </a:solidFill>
                  <a:latin typeface="FS PF BeauSans Pro" panose="02000500000000020004" pitchFamily="2" charset="0"/>
                </a:rPr>
                <a:t>cho</a:t>
              </a:r>
              <a:r>
                <a:rPr lang="en-US" i="1" dirty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web</a:t>
              </a: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792370"/>
            <a:ext cx="7385238" cy="37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Verify Element Text: </a:t>
            </a:r>
            <a:r>
              <a:rPr lang="en-US" sz="1600" dirty="0">
                <a:latin typeface="FS PF BeauSans Pro" panose="02000500000000020004" pitchFamily="2" charset="0"/>
              </a:rPr>
              <a:t>Keyword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minh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một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phần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tử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bằng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đầu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vào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văn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bản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dự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kiến</a:t>
            </a:r>
            <a:r>
              <a:rPr lang="en-US" sz="1600" dirty="0">
                <a:latin typeface="FS PF BeauSans Pro" panose="02000500000000020004" pitchFamily="2" charset="0"/>
              </a:rPr>
              <a:t>. (Actual == Expected)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               - </a:t>
            </a:r>
            <a:r>
              <a:rPr lang="en-US" sz="1600" dirty="0">
                <a:latin typeface="FS PF BeauSans Pro" panose="02000500000000020004" pitchFamily="2" charset="0"/>
              </a:rPr>
              <a:t>Expected Text: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mong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muốn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nhận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được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cũng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như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mang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đi</a:t>
            </a:r>
            <a:r>
              <a:rPr lang="en-US" sz="1600" dirty="0">
                <a:latin typeface="FS PF BeauSans Pro" panose="02000500000000020004" pitchFamily="2" charset="0"/>
              </a:rPr>
              <a:t> so </a:t>
            </a:r>
            <a:r>
              <a:rPr lang="en-US" sz="1600" dirty="0" err="1">
                <a:latin typeface="FS PF BeauSans Pro" panose="02000500000000020004" pitchFamily="2" charset="0"/>
              </a:rPr>
              <a:t>sánh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với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kết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quả</a:t>
            </a:r>
            <a:r>
              <a:rPr lang="en-US" sz="1600" dirty="0">
                <a:latin typeface="FS PF BeauSans Pro" panose="02000500000000020004" pitchFamily="2" charset="0"/>
              </a:rPr>
              <a:t> text </a:t>
            </a:r>
            <a:r>
              <a:rPr lang="en-US" sz="1600" dirty="0" err="1">
                <a:latin typeface="FS PF BeauSans Pro" panose="02000500000000020004" pitchFamily="2" charset="0"/>
              </a:rPr>
              <a:t>lấy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r>
              <a:rPr lang="en-US" sz="1600" dirty="0">
                <a:latin typeface="FS PF BeauSans Pro" panose="02000500000000020004" pitchFamily="2" charset="0"/>
              </a:rPr>
              <a:t> Element </a:t>
            </a:r>
            <a:r>
              <a:rPr lang="en-US" sz="1600" dirty="0" err="1">
                <a:latin typeface="FS PF BeauSans Pro" panose="02000500000000020004" pitchFamily="2" charset="0"/>
              </a:rPr>
              <a:t>trên</a:t>
            </a:r>
            <a:r>
              <a:rPr lang="en-US" sz="1600" dirty="0">
                <a:latin typeface="FS PF BeauSans Pro" panose="02000500000000020004" pitchFamily="2" charset="0"/>
              </a:rPr>
              <a:t> website</a:t>
            </a:r>
          </a:p>
          <a:p>
            <a:pPr marL="152400" lvl="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               - </a:t>
            </a:r>
            <a:r>
              <a:rPr lang="en-US" sz="1600" dirty="0">
                <a:latin typeface="FS PF BeauSans Pro" panose="02000500000000020004" pitchFamily="2" charset="0"/>
              </a:rPr>
              <a:t>Trim Text: </a:t>
            </a:r>
            <a:r>
              <a:rPr lang="en-US" sz="1600" dirty="0" err="1">
                <a:latin typeface="FS PF BeauSans Pro" panose="02000500000000020004" pitchFamily="2" charset="0"/>
              </a:rPr>
              <a:t>Kiểu</a:t>
            </a:r>
            <a:r>
              <a:rPr lang="en-US" sz="1600" dirty="0">
                <a:latin typeface="FS PF BeauSans Pro" panose="02000500000000020004" pitchFamily="2" charset="0"/>
              </a:rPr>
              <a:t> Boolean: true/false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xóa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trắng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trước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và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sau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của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chuỗi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chỉ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lại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khoảng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trắng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giữa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các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từ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r>
              <a:rPr lang="en-US" sz="1600" dirty="0" smtClean="0">
                <a:latin typeface="FS PF BeauSans Pro" panose="02000500000000020004" pitchFamily="2" charset="0"/>
              </a:rPr>
              <a:t>               - </a:t>
            </a:r>
            <a:r>
              <a:rPr lang="en-US" sz="1600" dirty="0">
                <a:latin typeface="FS PF BeauSans Pro" panose="02000500000000020004" pitchFamily="2" charset="0"/>
              </a:rPr>
              <a:t>Ignore Case: </a:t>
            </a:r>
            <a:r>
              <a:rPr lang="en-US" sz="1600" dirty="0" err="1">
                <a:latin typeface="FS PF BeauSans Pro" panose="02000500000000020004" pitchFamily="2" charset="0"/>
              </a:rPr>
              <a:t>Kiểu</a:t>
            </a:r>
            <a:r>
              <a:rPr lang="en-US" sz="1600" dirty="0">
                <a:latin typeface="FS PF BeauSans Pro" panose="02000500000000020004" pitchFamily="2" charset="0"/>
              </a:rPr>
              <a:t> Boolean: true/false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bỏ</a:t>
            </a:r>
            <a:r>
              <a:rPr lang="en-US" sz="1600" dirty="0">
                <a:latin typeface="FS PF BeauSans Pro" panose="02000500000000020004" pitchFamily="2" charset="0"/>
              </a:rPr>
              <a:t> qua </a:t>
            </a:r>
            <a:r>
              <a:rPr lang="en-US" sz="1600" dirty="0" err="1">
                <a:latin typeface="FS PF BeauSans Pro" panose="02000500000000020004" pitchFamily="2" charset="0"/>
              </a:rPr>
              <a:t>kiểm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tra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chữ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hoa</a:t>
            </a:r>
            <a:r>
              <a:rPr lang="en-US" sz="1600" dirty="0">
                <a:latin typeface="FS PF BeauSans Pro" panose="02000500000000020004" pitchFamily="2" charset="0"/>
              </a:rPr>
              <a:t>, </a:t>
            </a:r>
            <a:r>
              <a:rPr lang="en-US" sz="1600" dirty="0" err="1">
                <a:latin typeface="FS PF BeauSans Pro" panose="02000500000000020004" pitchFamily="2" charset="0"/>
              </a:rPr>
              <a:t>chữ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thường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b="1" dirty="0" err="1">
                <a:latin typeface="FS PF BeauSans Pro" panose="02000500000000020004" pitchFamily="2" charset="0"/>
              </a:rPr>
              <a:t>Các</a:t>
            </a:r>
            <a:r>
              <a:rPr lang="en-US" sz="1600" b="1" dirty="0">
                <a:latin typeface="FS PF BeauSans Pro" panose="02000500000000020004" pitchFamily="2" charset="0"/>
              </a:rPr>
              <a:t> keyword Random</a:t>
            </a:r>
            <a:r>
              <a:rPr lang="en-US" sz="1600" dirty="0">
                <a:latin typeface="FS PF BeauSans Pro" panose="02000500000000020004" pitchFamily="2" charset="0"/>
              </a:rPr>
              <a:t>: (Random Boolean, Random double, Random integer, Random string, Random text)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lvl="0"/>
            <a:r>
              <a:rPr lang="en-US" sz="1600" b="1" dirty="0">
                <a:latin typeface="FS PF BeauSans Pro" panose="02000500000000020004" pitchFamily="2" charset="0"/>
              </a:rPr>
              <a:t>Upload file</a:t>
            </a:r>
            <a:r>
              <a:rPr lang="en-US" sz="1600" dirty="0">
                <a:latin typeface="FS PF BeauSans Pro" panose="02000500000000020004" pitchFamily="2" charset="0"/>
              </a:rPr>
              <a:t>: </a:t>
            </a:r>
            <a:r>
              <a:rPr lang="en-US" sz="1600" dirty="0" err="1">
                <a:latin typeface="FS PF BeauSans Pro" panose="02000500000000020004" pitchFamily="2" charset="0"/>
              </a:rPr>
              <a:t>Dùng</a:t>
            </a:r>
            <a:r>
              <a:rPr lang="en-US" sz="1600" dirty="0">
                <a:latin typeface="FS PF BeauSans Pro" panose="02000500000000020004" pitchFamily="2" charset="0"/>
              </a:rPr>
              <a:t> </a:t>
            </a:r>
            <a:r>
              <a:rPr lang="en-US" sz="1600" dirty="0" err="1">
                <a:latin typeface="FS PF BeauSans Pro" panose="02000500000000020004" pitchFamily="2" charset="0"/>
              </a:rPr>
              <a:t>để</a:t>
            </a:r>
            <a:r>
              <a:rPr lang="en-US" sz="1600" dirty="0">
                <a:latin typeface="FS PF BeauSans Pro" panose="02000500000000020004" pitchFamily="2" charset="0"/>
              </a:rPr>
              <a:t> import file </a:t>
            </a:r>
            <a:endParaRPr lang="en-US" sz="1600" b="1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b="1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018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DD61B-174C-41B6-9673-B67D78024AD9}"/>
              </a:ext>
            </a:extLst>
          </p:cNvPr>
          <p:cNvGrpSpPr/>
          <p:nvPr/>
        </p:nvGrpSpPr>
        <p:grpSpPr>
          <a:xfrm>
            <a:off x="-180109" y="-1"/>
            <a:ext cx="3765520" cy="505692"/>
            <a:chOff x="-180109" y="-1"/>
            <a:chExt cx="3069260" cy="505692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1BF6ABBA-D98E-43A8-AF66-BC0783C5D573}"/>
                </a:ext>
              </a:extLst>
            </p:cNvPr>
            <p:cNvSpPr/>
            <p:nvPr/>
          </p:nvSpPr>
          <p:spPr>
            <a:xfrm flipH="1">
              <a:off x="-180109" y="-1"/>
              <a:ext cx="2870682" cy="505692"/>
            </a:xfrm>
            <a:prstGeom prst="snip2DiagRect">
              <a:avLst>
                <a:gd name="adj1" fmla="val 0"/>
                <a:gd name="adj2" fmla="val 35845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8C3B5D-2167-4077-A22D-5ECE51563F6E}"/>
                </a:ext>
              </a:extLst>
            </p:cNvPr>
            <p:cNvSpPr txBox="1"/>
            <p:nvPr/>
          </p:nvSpPr>
          <p:spPr>
            <a:xfrm>
              <a:off x="118946" y="126381"/>
              <a:ext cx="27702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Những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lưu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ýy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khi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khai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báo</a:t>
              </a:r>
              <a:r>
                <a:rPr lang="en-US" i="1" dirty="0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 </a:t>
              </a:r>
              <a:r>
                <a:rPr lang="en-US" i="1" dirty="0" err="1" smtClean="0">
                  <a:solidFill>
                    <a:schemeClr val="bg1"/>
                  </a:solidFill>
                  <a:latin typeface="FS PF BeauSans Pro" panose="02000500000000020004" pitchFamily="2" charset="0"/>
                </a:rPr>
                <a:t>biến</a:t>
              </a:r>
              <a:endParaRPr lang="en-US" i="1" dirty="0">
                <a:solidFill>
                  <a:schemeClr val="bg1"/>
                </a:solidFill>
                <a:latin typeface="FS PF BeauSans Pro" panose="02000500000000020004" pitchFamily="2" charset="0"/>
              </a:endParaRPr>
            </a:p>
          </p:txBody>
        </p:sp>
      </p:grpSp>
      <p:sp>
        <p:nvSpPr>
          <p:cNvPr id="17" name="Google Shape;205;p37">
            <a:extLst>
              <a:ext uri="{FF2B5EF4-FFF2-40B4-BE49-F238E27FC236}">
                <a16:creationId xmlns:a16="http://schemas.microsoft.com/office/drawing/2014/main" id="{BA94C8B8-04BB-4ABD-8CBA-CFC68C1093D1}"/>
              </a:ext>
            </a:extLst>
          </p:cNvPr>
          <p:cNvSpPr txBox="1">
            <a:spLocks/>
          </p:cNvSpPr>
          <p:nvPr/>
        </p:nvSpPr>
        <p:spPr>
          <a:xfrm>
            <a:off x="879381" y="792370"/>
            <a:ext cx="7385238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 sz="1200" b="0" i="0" u="none" strike="noStrike" cap="none">
                <a:solidFill>
                  <a:srgbClr val="434343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lvl="0"/>
            <a:r>
              <a:rPr lang="en-US" sz="1600" dirty="0" err="1" smtClean="0">
                <a:latin typeface="FS PF BeauSans Pro" panose="02000500000000020004" pitchFamily="2" charset="0"/>
              </a:rPr>
              <a:t>Với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những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biến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khai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báo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trong</a:t>
            </a:r>
            <a:r>
              <a:rPr lang="en-US" sz="1600" dirty="0" smtClean="0">
                <a:latin typeface="FS PF BeauSans Pro" panose="02000500000000020004" pitchFamily="2" charset="0"/>
              </a:rPr>
              <a:t> value </a:t>
            </a:r>
            <a:r>
              <a:rPr lang="en-US" sz="1600" dirty="0" err="1" smtClean="0">
                <a:latin typeface="FS PF BeauSans Pro" panose="02000500000000020004" pitchFamily="2" charset="0"/>
              </a:rPr>
              <a:t>khi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dùng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có</a:t>
            </a:r>
            <a:r>
              <a:rPr lang="en-US" sz="1600" dirty="0" smtClean="0">
                <a:latin typeface="FS PF BeauSans Pro" panose="02000500000000020004" pitchFamily="2" charset="0"/>
              </a:rPr>
              <a:t> format: {{</a:t>
            </a:r>
            <a:r>
              <a:rPr lang="en-US" sz="1600" dirty="0" err="1" smtClean="0">
                <a:latin typeface="FS PF BeauSans Pro" panose="02000500000000020004" pitchFamily="2" charset="0"/>
              </a:rPr>
              <a:t>var.biến</a:t>
            </a:r>
            <a:r>
              <a:rPr lang="en-US" sz="1600" dirty="0" smtClean="0">
                <a:latin typeface="FS PF BeauSans Pro" panose="02000500000000020004" pitchFamily="2" charset="0"/>
              </a:rPr>
              <a:t>}}</a:t>
            </a:r>
            <a:endParaRPr lang="en-US" sz="1600" dirty="0">
              <a:latin typeface="FS PF BeauSans Pro" panose="02000500000000020004" pitchFamily="2" charset="0"/>
            </a:endParaRPr>
          </a:p>
          <a:p>
            <a:pPr marL="152400" lvl="0" indent="0">
              <a:buNone/>
            </a:pPr>
            <a:endParaRPr lang="en-US" sz="1600" dirty="0" smtClean="0">
              <a:latin typeface="FS PF BeauSans Pro" panose="02000500000000020004" pitchFamily="2" charset="0"/>
            </a:endParaRPr>
          </a:p>
          <a:p>
            <a:pPr lvl="0"/>
            <a:r>
              <a:rPr lang="en-US" sz="1600" dirty="0" err="1" smtClean="0">
                <a:latin typeface="FS PF BeauSans Pro" panose="02000500000000020004" pitchFamily="2" charset="0"/>
              </a:rPr>
              <a:t>Với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những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biến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được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khai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báo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trong</a:t>
            </a:r>
            <a:r>
              <a:rPr lang="en-US" sz="1600" dirty="0" smtClean="0">
                <a:latin typeface="FS PF BeauSans Pro" panose="02000500000000020004" pitchFamily="2" charset="0"/>
              </a:rPr>
              <a:t> Output, Input, Global </a:t>
            </a:r>
            <a:r>
              <a:rPr lang="en-US" sz="1600" dirty="0" err="1" smtClean="0">
                <a:latin typeface="FS PF BeauSans Pro" panose="02000500000000020004" pitchFamily="2" charset="0"/>
              </a:rPr>
              <a:t>có</a:t>
            </a:r>
            <a:r>
              <a:rPr lang="en-US" sz="1600" dirty="0" smtClean="0">
                <a:latin typeface="FS PF BeauSans Pro" panose="02000500000000020004" pitchFamily="2" charset="0"/>
              </a:rPr>
              <a:t> format: {{</a:t>
            </a:r>
            <a:r>
              <a:rPr lang="en-US" sz="1600" dirty="0" err="1" smtClean="0">
                <a:latin typeface="FS PF BeauSans Pro" panose="02000500000000020004" pitchFamily="2" charset="0"/>
              </a:rPr>
              <a:t>output.tên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biến</a:t>
            </a:r>
            <a:r>
              <a:rPr lang="en-US" sz="1600" dirty="0" smtClean="0">
                <a:latin typeface="FS PF BeauSans Pro" panose="02000500000000020004" pitchFamily="2" charset="0"/>
              </a:rPr>
              <a:t>}}, {{</a:t>
            </a:r>
            <a:r>
              <a:rPr lang="en-US" sz="1600" dirty="0" err="1" smtClean="0">
                <a:latin typeface="FS PF BeauSans Pro" panose="02000500000000020004" pitchFamily="2" charset="0"/>
              </a:rPr>
              <a:t>input.tên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biến</a:t>
            </a:r>
            <a:r>
              <a:rPr lang="en-US" sz="1600" dirty="0" smtClean="0">
                <a:latin typeface="FS PF BeauSans Pro" panose="02000500000000020004" pitchFamily="2" charset="0"/>
              </a:rPr>
              <a:t>}}, {{</a:t>
            </a:r>
            <a:r>
              <a:rPr lang="en-US" sz="1600" dirty="0" err="1" smtClean="0">
                <a:latin typeface="FS PF BeauSans Pro" panose="02000500000000020004" pitchFamily="2" charset="0"/>
              </a:rPr>
              <a:t>global.tên</a:t>
            </a:r>
            <a:r>
              <a:rPr lang="en-US" sz="1600" dirty="0" smtClean="0">
                <a:latin typeface="FS PF BeauSans Pro" panose="02000500000000020004" pitchFamily="2" charset="0"/>
              </a:rPr>
              <a:t> </a:t>
            </a:r>
            <a:r>
              <a:rPr lang="en-US" sz="1600" dirty="0" err="1" smtClean="0">
                <a:latin typeface="FS PF BeauSans Pro" panose="02000500000000020004" pitchFamily="2" charset="0"/>
              </a:rPr>
              <a:t>biến</a:t>
            </a:r>
            <a:r>
              <a:rPr lang="en-US" sz="1600" dirty="0" smtClean="0">
                <a:latin typeface="FS PF BeauSans Pro" panose="02000500000000020004" pitchFamily="2" charset="0"/>
              </a:rPr>
              <a:t>}}</a:t>
            </a:r>
            <a:endParaRPr lang="en-US" sz="1600" dirty="0">
              <a:latin typeface="FS PF BeauSans Pro" panose="02000500000000020004" pitchFamily="2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7875773" y="11057"/>
            <a:ext cx="1196781" cy="615297"/>
            <a:chOff x="7875773" y="11057"/>
            <a:chExt cx="1196781" cy="615297"/>
          </a:xfrm>
        </p:grpSpPr>
        <p:sp>
          <p:nvSpPr>
            <p:cNvPr id="12" name="Rectangle 11"/>
            <p:cNvSpPr/>
            <p:nvPr/>
          </p:nvSpPr>
          <p:spPr>
            <a:xfrm>
              <a:off x="7875773" y="11057"/>
              <a:ext cx="1196781" cy="615297"/>
            </a:xfrm>
            <a:prstGeom prst="rect">
              <a:avLst/>
            </a:prstGeom>
            <a:solidFill>
              <a:srgbClr val="FBFBFB"/>
            </a:solidFill>
            <a:ln>
              <a:solidFill>
                <a:srgbClr val="FAFA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PF BeauSans Pro" panose="02000500000000020004" pitchFamily="2" charset="0"/>
              </a:endParaRP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352" y="153826"/>
              <a:ext cx="817101" cy="332250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306" y="2275639"/>
            <a:ext cx="7139857" cy="838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3442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Newsletter XL by Slidesgo">
  <a:themeElements>
    <a:clrScheme name="Custom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33"/>
      </a:accent1>
      <a:accent2>
        <a:srgbClr val="FFC300"/>
      </a:accent2>
      <a:accent3>
        <a:srgbClr val="5463FF"/>
      </a:accent3>
      <a:accent4>
        <a:srgbClr val="EAEAEA"/>
      </a:accent4>
      <a:accent5>
        <a:srgbClr val="666666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13563</TotalTime>
  <Words>899</Words>
  <Application>Microsoft Office PowerPoint</Application>
  <PresentationFormat>On-screen Show (16:9)</PresentationFormat>
  <Paragraphs>82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FS PF BeauSans Pro</vt:lpstr>
      <vt:lpstr>Roboto Condensed Light</vt:lpstr>
      <vt:lpstr>Exo 2</vt:lpstr>
      <vt:lpstr>Arial</vt:lpstr>
      <vt:lpstr>Fira Sans Extra Condensed Medium</vt:lpstr>
      <vt:lpstr>Tech Newsletter XL by Slidesgo</vt:lpstr>
      <vt:lpstr>Hướng dẫn sử dụng keyword</vt:lpstr>
      <vt:lpstr>MỤC LỤC</vt:lpstr>
      <vt:lpstr>Các keyword hay dùng Web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Các keyword hay dùng cho database </vt:lpstr>
      <vt:lpstr>PowerPoint Presentation</vt:lpstr>
      <vt:lpstr>PowerPoint Presentation</vt:lpstr>
      <vt:lpstr>PowerPoint Presentation</vt:lpstr>
      <vt:lpstr>Các keyword hay dùng cho API </vt:lpstr>
      <vt:lpstr>PowerPoint Presentation</vt:lpstr>
      <vt:lpstr>XIN 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NEWSLETTER</dc:title>
  <dc:creator>Hồ Thái Khanh (VSS LD)</dc:creator>
  <cp:lastModifiedBy>Nguyễn Thị Huyền (BU06 KT)</cp:lastModifiedBy>
  <cp:revision>218</cp:revision>
  <dcterms:modified xsi:type="dcterms:W3CDTF">2024-06-24T09:31:33Z</dcterms:modified>
</cp:coreProperties>
</file>