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0" r:id="rId6"/>
    <p:sldId id="264" r:id="rId7"/>
    <p:sldId id="262" r:id="rId8"/>
    <p:sldId id="265" r:id="rId9"/>
    <p:sldId id="266" r:id="rId10"/>
    <p:sldId id="261" r:id="rId11"/>
    <p:sldId id="267" r:id="rId12"/>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p:scale>
          <a:sx n="77" d="100"/>
          <a:sy n="77" d="100"/>
        </p:scale>
        <p:origin x="-1618" y="-22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389991C-27BE-4119-9F12-788E9FBA006D}" type="datetimeFigureOut">
              <a:rPr lang="vi-VN" smtClean="0"/>
              <a:pPr/>
              <a:t>07/05/2018</a:t>
            </a:fld>
            <a:endParaRPr lang="vi-V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vi-V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6716701-7682-4AF3-A6B2-0071F6EDA898}" type="slidenum">
              <a:rPr lang="vi-VN" smtClean="0"/>
              <a:pPr/>
              <a:t>‹#›</a:t>
            </a:fld>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89991C-27BE-4119-9F12-788E9FBA006D}" type="datetimeFigureOut">
              <a:rPr lang="vi-VN" smtClean="0"/>
              <a:pPr/>
              <a:t>07/05/2018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6716701-7682-4AF3-A6B2-0071F6EDA898}"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89991C-27BE-4119-9F12-788E9FBA006D}" type="datetimeFigureOut">
              <a:rPr lang="vi-VN" smtClean="0"/>
              <a:pPr/>
              <a:t>07/05/2018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6716701-7682-4AF3-A6B2-0071F6EDA898}"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389991C-27BE-4119-9F12-788E9FBA006D}" type="datetimeFigureOut">
              <a:rPr lang="vi-VN" smtClean="0"/>
              <a:pPr/>
              <a:t>07/05/2018</a:t>
            </a:fld>
            <a:endParaRPr lang="vi-VN"/>
          </a:p>
        </p:txBody>
      </p:sp>
      <p:sp>
        <p:nvSpPr>
          <p:cNvPr id="9" name="Slide Number Placeholder 8"/>
          <p:cNvSpPr>
            <a:spLocks noGrp="1"/>
          </p:cNvSpPr>
          <p:nvPr>
            <p:ph type="sldNum" sz="quarter" idx="15"/>
          </p:nvPr>
        </p:nvSpPr>
        <p:spPr/>
        <p:txBody>
          <a:bodyPr rtlCol="0"/>
          <a:lstStyle/>
          <a:p>
            <a:fld id="{96716701-7682-4AF3-A6B2-0071F6EDA898}" type="slidenum">
              <a:rPr lang="vi-VN" smtClean="0"/>
              <a:pPr/>
              <a:t>‹#›</a:t>
            </a:fld>
            <a:endParaRPr lang="vi-VN"/>
          </a:p>
        </p:txBody>
      </p:sp>
      <p:sp>
        <p:nvSpPr>
          <p:cNvPr id="10" name="Footer Placeholder 9"/>
          <p:cNvSpPr>
            <a:spLocks noGrp="1"/>
          </p:cNvSpPr>
          <p:nvPr>
            <p:ph type="ftr" sz="quarter" idx="16"/>
          </p:nvPr>
        </p:nvSpPr>
        <p:spPr/>
        <p:txBody>
          <a:bodyPr rtlCol="0"/>
          <a:lstStyle/>
          <a:p>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389991C-27BE-4119-9F12-788E9FBA006D}" type="datetimeFigureOut">
              <a:rPr lang="vi-VN" smtClean="0"/>
              <a:pPr/>
              <a:t>07/05/2018</a:t>
            </a:fld>
            <a:endParaRPr lang="vi-V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vi-V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6716701-7682-4AF3-A6B2-0071F6EDA898}" type="slidenum">
              <a:rPr lang="vi-VN" smtClean="0"/>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389991C-27BE-4119-9F12-788E9FBA006D}" type="datetimeFigureOut">
              <a:rPr lang="vi-VN" smtClean="0"/>
              <a:pPr/>
              <a:t>07/05/2018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6716701-7682-4AF3-A6B2-0071F6EDA898}" type="slidenum">
              <a:rPr lang="vi-VN" smtClean="0"/>
              <a:pPr/>
              <a:t>‹#›</a:t>
            </a:fld>
            <a:endParaRPr lang="vi-V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389991C-27BE-4119-9F12-788E9FBA006D}" type="datetimeFigureOut">
              <a:rPr lang="vi-VN" smtClean="0"/>
              <a:pPr/>
              <a:t>07/05/2018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96716701-7682-4AF3-A6B2-0071F6EDA898}" type="slidenum">
              <a:rPr lang="vi-VN" smtClean="0"/>
              <a:pPr/>
              <a:t>‹#›</a:t>
            </a:fld>
            <a:endParaRPr lang="vi-V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389991C-27BE-4119-9F12-788E9FBA006D}" type="datetimeFigureOut">
              <a:rPr lang="vi-VN" smtClean="0"/>
              <a:pPr/>
              <a:t>07/05/2018</a:t>
            </a:fld>
            <a:endParaRPr lang="vi-VN"/>
          </a:p>
        </p:txBody>
      </p:sp>
      <p:sp>
        <p:nvSpPr>
          <p:cNvPr id="7" name="Slide Number Placeholder 6"/>
          <p:cNvSpPr>
            <a:spLocks noGrp="1"/>
          </p:cNvSpPr>
          <p:nvPr>
            <p:ph type="sldNum" sz="quarter" idx="11"/>
          </p:nvPr>
        </p:nvSpPr>
        <p:spPr/>
        <p:txBody>
          <a:bodyPr rtlCol="0"/>
          <a:lstStyle/>
          <a:p>
            <a:fld id="{96716701-7682-4AF3-A6B2-0071F6EDA898}" type="slidenum">
              <a:rPr lang="vi-VN" smtClean="0"/>
              <a:pPr/>
              <a:t>‹#›</a:t>
            </a:fld>
            <a:endParaRPr lang="vi-VN"/>
          </a:p>
        </p:txBody>
      </p:sp>
      <p:sp>
        <p:nvSpPr>
          <p:cNvPr id="8" name="Footer Placeholder 7"/>
          <p:cNvSpPr>
            <a:spLocks noGrp="1"/>
          </p:cNvSpPr>
          <p:nvPr>
            <p:ph type="ftr" sz="quarter" idx="12"/>
          </p:nvPr>
        </p:nvSpPr>
        <p:spPr/>
        <p:txBody>
          <a:bodyPr rtlCol="0"/>
          <a:lstStyle/>
          <a:p>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9991C-27BE-4119-9F12-788E9FBA006D}" type="datetimeFigureOut">
              <a:rPr lang="vi-VN" smtClean="0"/>
              <a:pPr/>
              <a:t>07/05/2018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96716701-7682-4AF3-A6B2-0071F6EDA898}"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389991C-27BE-4119-9F12-788E9FBA006D}" type="datetimeFigureOut">
              <a:rPr lang="vi-VN" smtClean="0"/>
              <a:pPr/>
              <a:t>07/05/2018</a:t>
            </a:fld>
            <a:endParaRPr lang="vi-VN"/>
          </a:p>
        </p:txBody>
      </p:sp>
      <p:sp>
        <p:nvSpPr>
          <p:cNvPr id="22" name="Slide Number Placeholder 21"/>
          <p:cNvSpPr>
            <a:spLocks noGrp="1"/>
          </p:cNvSpPr>
          <p:nvPr>
            <p:ph type="sldNum" sz="quarter" idx="15"/>
          </p:nvPr>
        </p:nvSpPr>
        <p:spPr/>
        <p:txBody>
          <a:bodyPr rtlCol="0"/>
          <a:lstStyle/>
          <a:p>
            <a:fld id="{96716701-7682-4AF3-A6B2-0071F6EDA898}" type="slidenum">
              <a:rPr lang="vi-VN" smtClean="0"/>
              <a:pPr/>
              <a:t>‹#›</a:t>
            </a:fld>
            <a:endParaRPr lang="vi-VN"/>
          </a:p>
        </p:txBody>
      </p:sp>
      <p:sp>
        <p:nvSpPr>
          <p:cNvPr id="23" name="Footer Placeholder 22"/>
          <p:cNvSpPr>
            <a:spLocks noGrp="1"/>
          </p:cNvSpPr>
          <p:nvPr>
            <p:ph type="ftr" sz="quarter" idx="16"/>
          </p:nvPr>
        </p:nvSpPr>
        <p:spPr/>
        <p:txBody>
          <a:bodyPr rtlCol="0"/>
          <a:lstStyle/>
          <a:p>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389991C-27BE-4119-9F12-788E9FBA006D}" type="datetimeFigureOut">
              <a:rPr lang="vi-VN" smtClean="0"/>
              <a:pPr/>
              <a:t>07/05/2018</a:t>
            </a:fld>
            <a:endParaRPr lang="vi-VN"/>
          </a:p>
        </p:txBody>
      </p:sp>
      <p:sp>
        <p:nvSpPr>
          <p:cNvPr id="18" name="Slide Number Placeholder 17"/>
          <p:cNvSpPr>
            <a:spLocks noGrp="1"/>
          </p:cNvSpPr>
          <p:nvPr>
            <p:ph type="sldNum" sz="quarter" idx="11"/>
          </p:nvPr>
        </p:nvSpPr>
        <p:spPr/>
        <p:txBody>
          <a:bodyPr rtlCol="0"/>
          <a:lstStyle/>
          <a:p>
            <a:fld id="{96716701-7682-4AF3-A6B2-0071F6EDA898}" type="slidenum">
              <a:rPr lang="vi-VN" smtClean="0"/>
              <a:pPr/>
              <a:t>‹#›</a:t>
            </a:fld>
            <a:endParaRPr lang="vi-VN"/>
          </a:p>
        </p:txBody>
      </p:sp>
      <p:sp>
        <p:nvSpPr>
          <p:cNvPr id="21" name="Footer Placeholder 20"/>
          <p:cNvSpPr>
            <a:spLocks noGrp="1"/>
          </p:cNvSpPr>
          <p:nvPr>
            <p:ph type="ftr" sz="quarter" idx="12"/>
          </p:nvPr>
        </p:nvSpPr>
        <p:spPr/>
        <p:txBody>
          <a:bodyPr rtlCol="0"/>
          <a:lstStyle/>
          <a:p>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389991C-27BE-4119-9F12-788E9FBA006D}" type="datetimeFigureOut">
              <a:rPr lang="vi-VN" smtClean="0"/>
              <a:pPr/>
              <a:t>07/05/2018</a:t>
            </a:fld>
            <a:endParaRPr lang="vi-V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vi-V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6716701-7682-4AF3-A6B2-0071F6EDA898}"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11560" y="908720"/>
            <a:ext cx="7772400" cy="1470025"/>
          </a:xfrm>
        </p:spPr>
        <p:txBody>
          <a:bodyPr/>
          <a:lstStyle/>
          <a:p>
            <a:r>
              <a:rPr lang="vi-VN" dirty="0" smtClean="0"/>
              <a:t>Đề tài: Hệ trợ giúp gieo trồng </a:t>
            </a:r>
            <a:br>
              <a:rPr lang="vi-VN" dirty="0" smtClean="0"/>
            </a:br>
            <a:r>
              <a:rPr lang="vi-VN" dirty="0" smtClean="0"/>
              <a:t>cây nông nghiệp</a:t>
            </a:r>
            <a:endParaRPr lang="vi-VN" dirty="0"/>
          </a:p>
        </p:txBody>
      </p:sp>
      <p:sp>
        <p:nvSpPr>
          <p:cNvPr id="7" name="Subtitle 6"/>
          <p:cNvSpPr>
            <a:spLocks noGrp="1"/>
          </p:cNvSpPr>
          <p:nvPr>
            <p:ph type="subTitle" idx="1"/>
          </p:nvPr>
        </p:nvSpPr>
        <p:spPr>
          <a:xfrm>
            <a:off x="1187624" y="3789040"/>
            <a:ext cx="6400800" cy="2592288"/>
          </a:xfrm>
        </p:spPr>
        <p:txBody>
          <a:bodyPr>
            <a:normAutofit/>
          </a:bodyPr>
          <a:lstStyle/>
          <a:p>
            <a:pPr algn="l"/>
            <a:r>
              <a:rPr lang="en-US" sz="2000" dirty="0" err="1" smtClean="0">
                <a:solidFill>
                  <a:schemeClr val="tx1">
                    <a:lumMod val="95000"/>
                    <a:lumOff val="5000"/>
                  </a:schemeClr>
                </a:solidFill>
              </a:rPr>
              <a:t>Giảng</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viên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hướng</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dẫn</a:t>
            </a:r>
            <a:r>
              <a:rPr lang="en-US" sz="2000" dirty="0" smtClean="0">
                <a:solidFill>
                  <a:schemeClr val="tx1">
                    <a:lumMod val="95000"/>
                    <a:lumOff val="5000"/>
                  </a:schemeClr>
                </a:solidFill>
              </a:rPr>
              <a:t> : PGS –TS  </a:t>
            </a:r>
            <a:r>
              <a:rPr lang="en-US" sz="2000" dirty="0" err="1" smtClean="0">
                <a:solidFill>
                  <a:schemeClr val="tx1">
                    <a:lumMod val="95000"/>
                    <a:lumOff val="5000"/>
                  </a:schemeClr>
                </a:solidFill>
              </a:rPr>
              <a:t>Trần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Đình</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Khang</a:t>
            </a:r>
            <a:endParaRPr lang="en-US" sz="2000" dirty="0" smtClean="0">
              <a:solidFill>
                <a:schemeClr val="tx1">
                  <a:lumMod val="95000"/>
                  <a:lumOff val="5000"/>
                </a:schemeClr>
              </a:solidFill>
            </a:endParaRPr>
          </a:p>
          <a:p>
            <a:pPr algn="l"/>
            <a:r>
              <a:rPr lang="en-US" sz="2000" dirty="0" err="1" smtClean="0">
                <a:solidFill>
                  <a:schemeClr val="tx1">
                    <a:lumMod val="95000"/>
                    <a:lumOff val="5000"/>
                  </a:schemeClr>
                </a:solidFill>
              </a:rPr>
              <a:t>Sinh</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viên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thực</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hiện</a:t>
            </a:r>
            <a:r>
              <a:rPr lang="en-US" sz="2000" dirty="0" smtClean="0">
                <a:solidFill>
                  <a:schemeClr val="tx1">
                    <a:lumMod val="95000"/>
                    <a:lumOff val="5000"/>
                  </a:schemeClr>
                </a:solidFill>
              </a:rPr>
              <a:t> :</a:t>
            </a:r>
          </a:p>
          <a:p>
            <a:pPr algn="l"/>
            <a:r>
              <a:rPr lang="en-US" sz="2000" dirty="0" err="1" smtClean="0">
                <a:solidFill>
                  <a:schemeClr val="tx1">
                    <a:lumMod val="95000"/>
                    <a:lumOff val="5000"/>
                  </a:schemeClr>
                </a:solidFill>
              </a:rPr>
              <a:t>Nguyễn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Bá</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Hiến</a:t>
            </a:r>
            <a:r>
              <a:rPr lang="en-US" sz="2000" dirty="0" smtClean="0">
                <a:solidFill>
                  <a:schemeClr val="tx1">
                    <a:lumMod val="95000"/>
                    <a:lumOff val="5000"/>
                  </a:schemeClr>
                </a:solidFill>
              </a:rPr>
              <a:t> – 20141489</a:t>
            </a:r>
          </a:p>
          <a:p>
            <a:pPr algn="l"/>
            <a:r>
              <a:rPr lang="en-US" sz="2000" dirty="0" err="1">
                <a:solidFill>
                  <a:schemeClr val="tx1">
                    <a:lumMod val="95000"/>
                    <a:lumOff val="5000"/>
                  </a:schemeClr>
                </a:solidFill>
              </a:rPr>
              <a:t>Phạm</a:t>
            </a:r>
            <a:r>
              <a:rPr lang="en-US" sz="2000" dirty="0">
                <a:solidFill>
                  <a:schemeClr val="tx1">
                    <a:lumMod val="95000"/>
                    <a:lumOff val="5000"/>
                  </a:schemeClr>
                </a:solidFill>
              </a:rPr>
              <a:t> </a:t>
            </a:r>
            <a:r>
              <a:rPr lang="en-US" sz="2000" dirty="0" err="1">
                <a:solidFill>
                  <a:schemeClr val="tx1">
                    <a:lumMod val="95000"/>
                    <a:lumOff val="5000"/>
                  </a:schemeClr>
                </a:solidFill>
              </a:rPr>
              <a:t>Đức</a:t>
            </a:r>
            <a:r>
              <a:rPr lang="en-US" sz="2000" dirty="0">
                <a:solidFill>
                  <a:schemeClr val="tx1">
                    <a:lumMod val="95000"/>
                    <a:lumOff val="5000"/>
                  </a:schemeClr>
                </a:solidFill>
              </a:rPr>
              <a:t> </a:t>
            </a:r>
            <a:r>
              <a:rPr lang="en-US" sz="2000" dirty="0" err="1">
                <a:solidFill>
                  <a:schemeClr val="tx1">
                    <a:lumMod val="95000"/>
                    <a:lumOff val="5000"/>
                  </a:schemeClr>
                </a:solidFill>
              </a:rPr>
              <a:t>Hoàn</a:t>
            </a:r>
            <a:r>
              <a:rPr lang="en-US" sz="2000" dirty="0">
                <a:solidFill>
                  <a:schemeClr val="tx1">
                    <a:lumMod val="95000"/>
                    <a:lumOff val="5000"/>
                  </a:schemeClr>
                </a:solidFill>
              </a:rPr>
              <a:t> - </a:t>
            </a:r>
            <a:r>
              <a:rPr lang="en-US" sz="2000" dirty="0" smtClean="0">
                <a:solidFill>
                  <a:schemeClr val="tx1">
                    <a:lumMod val="95000"/>
                    <a:lumOff val="5000"/>
                  </a:schemeClr>
                </a:solidFill>
              </a:rPr>
              <a:t>20131557</a:t>
            </a:r>
          </a:p>
          <a:p>
            <a:pPr algn="l"/>
            <a:r>
              <a:rPr lang="en-US" sz="2000" dirty="0" err="1" smtClean="0">
                <a:solidFill>
                  <a:schemeClr val="tx1">
                    <a:lumMod val="95000"/>
                    <a:lumOff val="5000"/>
                  </a:schemeClr>
                </a:solidFill>
              </a:rPr>
              <a:t>Đặng</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Xuân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Trường</a:t>
            </a:r>
            <a:r>
              <a:rPr lang="en-US" sz="2000" dirty="0" smtClean="0">
                <a:solidFill>
                  <a:schemeClr val="tx1">
                    <a:lumMod val="95000"/>
                    <a:lumOff val="5000"/>
                  </a:schemeClr>
                </a:solidFill>
              </a:rPr>
              <a:t> – 20154018</a:t>
            </a:r>
          </a:p>
          <a:p>
            <a:pPr algn="l"/>
            <a:endParaRPr lang="vi-VN" sz="2000"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85786" y="642918"/>
            <a:ext cx="7772400" cy="1470025"/>
          </a:xfrm>
        </p:spPr>
        <p:txBody>
          <a:bodyPr/>
          <a:lstStyle/>
          <a:p>
            <a:r>
              <a:rPr lang="vi-VN" dirty="0" smtClean="0"/>
              <a:t>Mô hình hóa bài toán</a:t>
            </a:r>
            <a:endParaRPr lang="vi-VN" dirty="0"/>
          </a:p>
        </p:txBody>
      </p:sp>
      <p:sp>
        <p:nvSpPr>
          <p:cNvPr id="5" name="Subtitle 4"/>
          <p:cNvSpPr>
            <a:spLocks noGrp="1"/>
          </p:cNvSpPr>
          <p:nvPr>
            <p:ph type="subTitle" idx="1"/>
          </p:nvPr>
        </p:nvSpPr>
        <p:spPr>
          <a:xfrm>
            <a:off x="683568" y="1988840"/>
            <a:ext cx="7643866" cy="3424246"/>
          </a:xfrm>
        </p:spPr>
        <p:txBody>
          <a:bodyPr>
            <a:noAutofit/>
          </a:bodyPr>
          <a:lstStyle/>
          <a:p>
            <a:pPr algn="just"/>
            <a:r>
              <a:rPr lang="vi-VN" sz="2800" dirty="0">
                <a:solidFill>
                  <a:schemeClr val="tx1">
                    <a:lumMod val="95000"/>
                    <a:lumOff val="5000"/>
                  </a:schemeClr>
                </a:solidFill>
                <a:latin typeface="+mj-lt"/>
              </a:rPr>
              <a:t>Ta gọi các biến x</a:t>
            </a:r>
            <a:r>
              <a:rPr lang="vi-VN" sz="2800" baseline="-25000" dirty="0">
                <a:solidFill>
                  <a:schemeClr val="tx1">
                    <a:lumMod val="95000"/>
                    <a:lumOff val="5000"/>
                  </a:schemeClr>
                </a:solidFill>
                <a:latin typeface="+mj-lt"/>
              </a:rPr>
              <a:t>i</a:t>
            </a:r>
            <a:r>
              <a:rPr lang="vi-VN" sz="2800" dirty="0">
                <a:solidFill>
                  <a:schemeClr val="tx1">
                    <a:lumMod val="95000"/>
                    <a:lumOff val="5000"/>
                  </a:schemeClr>
                </a:solidFill>
                <a:latin typeface="+mj-lt"/>
              </a:rPr>
              <a:t> ={</a:t>
            </a:r>
            <a:r>
              <a:rPr lang="vi-VN" sz="2800" baseline="30000" dirty="0">
                <a:solidFill>
                  <a:schemeClr val="tx1">
                    <a:lumMod val="95000"/>
                    <a:lumOff val="5000"/>
                  </a:schemeClr>
                </a:solidFill>
                <a:latin typeface="+mj-lt"/>
              </a:rPr>
              <a:t>1</a:t>
            </a:r>
            <a:r>
              <a:rPr lang="vi-VN" sz="2800" dirty="0">
                <a:solidFill>
                  <a:schemeClr val="tx1">
                    <a:lumMod val="95000"/>
                    <a:lumOff val="5000"/>
                  </a:schemeClr>
                </a:solidFill>
                <a:latin typeface="+mj-lt"/>
              </a:rPr>
              <a:t> </a:t>
            </a:r>
            <a:r>
              <a:rPr lang="vi-VN" sz="2800" baseline="30000" dirty="0">
                <a:solidFill>
                  <a:schemeClr val="tx1">
                    <a:lumMod val="95000"/>
                    <a:lumOff val="5000"/>
                  </a:schemeClr>
                </a:solidFill>
                <a:latin typeface="+mj-lt"/>
              </a:rPr>
              <a:t>nếu</a:t>
            </a:r>
            <a:r>
              <a:rPr lang="vi-VN" sz="2800" dirty="0">
                <a:solidFill>
                  <a:schemeClr val="tx1">
                    <a:lumMod val="95000"/>
                    <a:lumOff val="5000"/>
                  </a:schemeClr>
                </a:solidFill>
                <a:latin typeface="+mj-lt"/>
              </a:rPr>
              <a:t> </a:t>
            </a:r>
            <a:r>
              <a:rPr lang="vi-VN" sz="2800" baseline="30000" dirty="0">
                <a:solidFill>
                  <a:schemeClr val="tx1">
                    <a:lumMod val="95000"/>
                    <a:lumOff val="5000"/>
                  </a:schemeClr>
                </a:solidFill>
                <a:latin typeface="+mj-lt"/>
              </a:rPr>
              <a:t>được</a:t>
            </a:r>
            <a:r>
              <a:rPr lang="vi-VN" sz="2800" dirty="0">
                <a:solidFill>
                  <a:schemeClr val="tx1">
                    <a:lumMod val="95000"/>
                    <a:lumOff val="5000"/>
                  </a:schemeClr>
                </a:solidFill>
                <a:latin typeface="+mj-lt"/>
              </a:rPr>
              <a:t> </a:t>
            </a:r>
            <a:r>
              <a:rPr lang="vi-VN" sz="2800" baseline="30000" dirty="0">
                <a:solidFill>
                  <a:schemeClr val="tx1">
                    <a:lumMod val="95000"/>
                    <a:lumOff val="5000"/>
                  </a:schemeClr>
                </a:solidFill>
                <a:latin typeface="+mj-lt"/>
              </a:rPr>
              <a:t>chọ</a:t>
            </a:r>
            <a:r>
              <a:rPr lang="en-US" sz="2800" baseline="30000" dirty="0">
                <a:solidFill>
                  <a:schemeClr val="tx1">
                    <a:lumMod val="95000"/>
                    <a:lumOff val="5000"/>
                  </a:schemeClr>
                </a:solidFill>
                <a:latin typeface="+mj-lt"/>
              </a:rPr>
              <a:t>n</a:t>
            </a:r>
            <a:r>
              <a:rPr lang="vi-VN" sz="2800" baseline="-25000" dirty="0">
                <a:solidFill>
                  <a:schemeClr val="tx1">
                    <a:lumMod val="95000"/>
                    <a:lumOff val="5000"/>
                  </a:schemeClr>
                </a:solidFill>
                <a:latin typeface="+mj-lt"/>
              </a:rPr>
              <a:t>0 ngươc</a:t>
            </a:r>
            <a:r>
              <a:rPr lang="vi-VN" sz="2800" dirty="0">
                <a:solidFill>
                  <a:schemeClr val="tx1">
                    <a:lumMod val="95000"/>
                    <a:lumOff val="5000"/>
                  </a:schemeClr>
                </a:solidFill>
                <a:latin typeface="+mj-lt"/>
              </a:rPr>
              <a:t> </a:t>
            </a:r>
            <a:r>
              <a:rPr lang="vi-VN" sz="2800" baseline="-25000" dirty="0">
                <a:solidFill>
                  <a:schemeClr val="tx1">
                    <a:lumMod val="95000"/>
                    <a:lumOff val="5000"/>
                  </a:schemeClr>
                </a:solidFill>
                <a:latin typeface="+mj-lt"/>
              </a:rPr>
              <a:t>lại</a:t>
            </a:r>
            <a:r>
              <a:rPr lang="vi-VN" sz="2800" dirty="0">
                <a:solidFill>
                  <a:schemeClr val="tx1">
                    <a:lumMod val="95000"/>
                    <a:lumOff val="5000"/>
                  </a:schemeClr>
                </a:solidFill>
                <a:latin typeface="+mj-lt"/>
              </a:rPr>
              <a:t> và y</a:t>
            </a:r>
            <a:r>
              <a:rPr lang="vi-VN" sz="2800" baseline="-25000" dirty="0">
                <a:solidFill>
                  <a:schemeClr val="tx1">
                    <a:lumMod val="95000"/>
                    <a:lumOff val="5000"/>
                  </a:schemeClr>
                </a:solidFill>
                <a:latin typeface="+mj-lt"/>
              </a:rPr>
              <a:t>i</a:t>
            </a:r>
            <a:r>
              <a:rPr lang="vi-VN" sz="2800" dirty="0">
                <a:solidFill>
                  <a:schemeClr val="tx1">
                    <a:lumMod val="95000"/>
                    <a:lumOff val="5000"/>
                  </a:schemeClr>
                </a:solidFill>
                <a:latin typeface="+mj-lt"/>
              </a:rPr>
              <a:t> là các chi phí gieo trồng liên quan</a:t>
            </a:r>
          </a:p>
          <a:p>
            <a:pPr algn="just"/>
            <a:r>
              <a:rPr lang="vi-VN" sz="2800" dirty="0" smtClean="0">
                <a:solidFill>
                  <a:schemeClr val="tx1">
                    <a:lumMod val="95000"/>
                    <a:lumOff val="5000"/>
                  </a:schemeClr>
                </a:solidFill>
                <a:latin typeface="+mj-lt"/>
              </a:rPr>
              <a:t>f là hàm chi phí f=</a:t>
            </a:r>
            <a:r>
              <a:rPr lang="vi-VN" sz="2800" dirty="0" smtClean="0">
                <a:solidFill>
                  <a:schemeClr val="tx1">
                    <a:lumMod val="95000"/>
                    <a:lumOff val="5000"/>
                  </a:schemeClr>
                </a:solidFill>
                <a:latin typeface="+mj-lt"/>
                <a:sym typeface="Symbol"/>
              </a:rPr>
              <a:t></a:t>
            </a:r>
            <a:r>
              <a:rPr lang="vi-VN" sz="2800" dirty="0" smtClean="0">
                <a:solidFill>
                  <a:schemeClr val="tx1">
                    <a:lumMod val="95000"/>
                    <a:lumOff val="5000"/>
                  </a:schemeClr>
                </a:solidFill>
                <a:latin typeface="+mj-lt"/>
              </a:rPr>
              <a:t>x</a:t>
            </a:r>
            <a:r>
              <a:rPr lang="en-US" sz="2800" baseline="-25000" dirty="0" smtClean="0">
                <a:solidFill>
                  <a:schemeClr val="tx1">
                    <a:lumMod val="95000"/>
                    <a:lumOff val="5000"/>
                  </a:schemeClr>
                </a:solidFill>
                <a:latin typeface="+mj-lt"/>
              </a:rPr>
              <a:t>i</a:t>
            </a:r>
            <a:r>
              <a:rPr lang="vi-VN" sz="2800" dirty="0" smtClean="0">
                <a:solidFill>
                  <a:schemeClr val="tx1">
                    <a:lumMod val="95000"/>
                    <a:lumOff val="5000"/>
                  </a:schemeClr>
                </a:solidFill>
                <a:latin typeface="+mj-lt"/>
              </a:rPr>
              <a:t> * </a:t>
            </a:r>
            <a:r>
              <a:rPr lang="en-US" sz="2800" dirty="0" err="1" smtClean="0">
                <a:solidFill>
                  <a:schemeClr val="tx1">
                    <a:lumMod val="95000"/>
                    <a:lumOff val="5000"/>
                  </a:schemeClr>
                </a:solidFill>
                <a:latin typeface="+mj-lt"/>
              </a:rPr>
              <a:t>y</a:t>
            </a:r>
            <a:r>
              <a:rPr lang="en-US" sz="2800" baseline="-25000" dirty="0" err="1" smtClean="0">
                <a:solidFill>
                  <a:schemeClr val="tx1">
                    <a:lumMod val="95000"/>
                    <a:lumOff val="5000"/>
                  </a:schemeClr>
                </a:solidFill>
                <a:latin typeface="+mj-lt"/>
              </a:rPr>
              <a:t>i</a:t>
            </a:r>
            <a:r>
              <a:rPr lang="en-US" sz="2800" dirty="0" smtClean="0">
                <a:solidFill>
                  <a:schemeClr val="tx1">
                    <a:lumMod val="95000"/>
                    <a:lumOff val="5000"/>
                  </a:schemeClr>
                </a:solidFill>
                <a:latin typeface="+mj-lt"/>
              </a:rPr>
              <a:t> * </a:t>
            </a:r>
            <a:r>
              <a:rPr lang="en-US" sz="2800" dirty="0" err="1" smtClean="0">
                <a:solidFill>
                  <a:schemeClr val="tx1">
                    <a:lumMod val="95000"/>
                    <a:lumOff val="5000"/>
                  </a:schemeClr>
                </a:solidFill>
                <a:latin typeface="+mj-lt"/>
              </a:rPr>
              <a:t>s</a:t>
            </a:r>
            <a:r>
              <a:rPr lang="en-US" sz="2800" baseline="-25000" dirty="0" err="1" smtClean="0">
                <a:solidFill>
                  <a:schemeClr val="tx1">
                    <a:lumMod val="95000"/>
                    <a:lumOff val="5000"/>
                  </a:schemeClr>
                </a:solidFill>
                <a:latin typeface="+mj-lt"/>
              </a:rPr>
              <a:t>i</a:t>
            </a:r>
            <a:endParaRPr lang="vi-VN" sz="2800" dirty="0" smtClean="0">
              <a:solidFill>
                <a:schemeClr val="tx1">
                  <a:lumMod val="95000"/>
                  <a:lumOff val="5000"/>
                </a:schemeClr>
              </a:solidFill>
              <a:latin typeface="+mj-lt"/>
            </a:endParaRPr>
          </a:p>
          <a:p>
            <a:pPr algn="just"/>
            <a:r>
              <a:rPr lang="vi-VN" sz="2800" dirty="0" smtClean="0">
                <a:solidFill>
                  <a:schemeClr val="tx1">
                    <a:lumMod val="95000"/>
                    <a:lumOff val="5000"/>
                  </a:schemeClr>
                </a:solidFill>
                <a:latin typeface="+mj-lt"/>
              </a:rPr>
              <a:t>N là hàm tính </a:t>
            </a:r>
            <a:r>
              <a:rPr lang="en-US" sz="2800" dirty="0" err="1" smtClean="0">
                <a:solidFill>
                  <a:schemeClr val="tx1">
                    <a:lumMod val="95000"/>
                    <a:lumOff val="5000"/>
                  </a:schemeClr>
                </a:solidFill>
                <a:latin typeface="+mj-lt"/>
              </a:rPr>
              <a:t>doanh</a:t>
            </a:r>
            <a:r>
              <a:rPr lang="en-US" sz="2800" dirty="0" smtClean="0">
                <a:solidFill>
                  <a:schemeClr val="tx1">
                    <a:lumMod val="95000"/>
                    <a:lumOff val="5000"/>
                  </a:schemeClr>
                </a:solidFill>
                <a:latin typeface="+mj-lt"/>
              </a:rPr>
              <a:t> </a:t>
            </a:r>
            <a:r>
              <a:rPr lang="en-US" sz="2800" dirty="0" err="1" smtClean="0">
                <a:solidFill>
                  <a:schemeClr val="tx1">
                    <a:lumMod val="95000"/>
                    <a:lumOff val="5000"/>
                  </a:schemeClr>
                </a:solidFill>
                <a:latin typeface="+mj-lt"/>
              </a:rPr>
              <a:t>thu</a:t>
            </a:r>
            <a:r>
              <a:rPr lang="vi-VN" sz="2800" dirty="0" smtClean="0">
                <a:solidFill>
                  <a:schemeClr val="tx1">
                    <a:lumMod val="95000"/>
                    <a:lumOff val="5000"/>
                  </a:schemeClr>
                </a:solidFill>
                <a:latin typeface="+mj-lt"/>
              </a:rPr>
              <a:t> : N=</a:t>
            </a:r>
            <a:r>
              <a:rPr lang="vi-VN" sz="2800" dirty="0" smtClean="0">
                <a:solidFill>
                  <a:schemeClr val="tx1">
                    <a:lumMod val="95000"/>
                    <a:lumOff val="5000"/>
                  </a:schemeClr>
                </a:solidFill>
                <a:latin typeface="+mj-lt"/>
                <a:sym typeface="Symbol"/>
              </a:rPr>
              <a:t></a:t>
            </a:r>
            <a:r>
              <a:rPr lang="vi-VN" sz="2800" dirty="0" smtClean="0">
                <a:solidFill>
                  <a:schemeClr val="tx1">
                    <a:lumMod val="95000"/>
                    <a:lumOff val="5000"/>
                  </a:schemeClr>
                </a:solidFill>
                <a:latin typeface="+mj-lt"/>
              </a:rPr>
              <a:t>x</a:t>
            </a:r>
            <a:r>
              <a:rPr lang="en-US" sz="2800" baseline="-25000" dirty="0">
                <a:solidFill>
                  <a:schemeClr val="tx1">
                    <a:lumMod val="95000"/>
                    <a:lumOff val="5000"/>
                  </a:schemeClr>
                </a:solidFill>
                <a:latin typeface="+mj-lt"/>
              </a:rPr>
              <a:t>i</a:t>
            </a:r>
            <a:r>
              <a:rPr lang="en-US" sz="2800" dirty="0" smtClean="0">
                <a:solidFill>
                  <a:schemeClr val="tx1">
                    <a:lumMod val="95000"/>
                    <a:lumOff val="5000"/>
                  </a:schemeClr>
                </a:solidFill>
                <a:latin typeface="+mj-lt"/>
              </a:rPr>
              <a:t> </a:t>
            </a:r>
            <a:r>
              <a:rPr lang="vi-VN" sz="2800" dirty="0" smtClean="0">
                <a:solidFill>
                  <a:schemeClr val="tx1">
                    <a:lumMod val="95000"/>
                    <a:lumOff val="5000"/>
                  </a:schemeClr>
                </a:solidFill>
                <a:latin typeface="+mj-lt"/>
              </a:rPr>
              <a:t>*n</a:t>
            </a:r>
            <a:r>
              <a:rPr lang="en-US" sz="2800" baseline="-25000" dirty="0">
                <a:solidFill>
                  <a:schemeClr val="tx1">
                    <a:lumMod val="95000"/>
                    <a:lumOff val="5000"/>
                  </a:schemeClr>
                </a:solidFill>
                <a:latin typeface="+mj-lt"/>
              </a:rPr>
              <a:t>i</a:t>
            </a:r>
            <a:r>
              <a:rPr lang="en-US" sz="2800" dirty="0" smtClean="0">
                <a:solidFill>
                  <a:schemeClr val="tx1">
                    <a:lumMod val="95000"/>
                    <a:lumOff val="5000"/>
                  </a:schemeClr>
                </a:solidFill>
                <a:latin typeface="+mj-lt"/>
              </a:rPr>
              <a:t> </a:t>
            </a:r>
            <a:r>
              <a:rPr lang="vi-VN" sz="2800" dirty="0" smtClean="0">
                <a:solidFill>
                  <a:schemeClr val="tx1">
                    <a:lumMod val="95000"/>
                    <a:lumOff val="5000"/>
                  </a:schemeClr>
                </a:solidFill>
                <a:latin typeface="+mj-lt"/>
              </a:rPr>
              <a:t>*s</a:t>
            </a:r>
            <a:r>
              <a:rPr lang="en-US" sz="2800" baseline="-25000" dirty="0" smtClean="0">
                <a:solidFill>
                  <a:schemeClr val="tx1">
                    <a:lumMod val="95000"/>
                    <a:lumOff val="5000"/>
                  </a:schemeClr>
                </a:solidFill>
                <a:latin typeface="+mj-lt"/>
              </a:rPr>
              <a:t>i</a:t>
            </a:r>
            <a:r>
              <a:rPr lang="en-US" sz="2800" dirty="0" smtClean="0">
                <a:solidFill>
                  <a:schemeClr val="tx1">
                    <a:lumMod val="95000"/>
                    <a:lumOff val="5000"/>
                  </a:schemeClr>
                </a:solidFill>
                <a:latin typeface="+mj-lt"/>
              </a:rPr>
              <a:t> </a:t>
            </a:r>
            <a:r>
              <a:rPr lang="vi-VN" sz="2800" dirty="0" smtClean="0">
                <a:solidFill>
                  <a:schemeClr val="tx1">
                    <a:lumMod val="95000"/>
                    <a:lumOff val="5000"/>
                  </a:schemeClr>
                </a:solidFill>
                <a:latin typeface="+mj-lt"/>
              </a:rPr>
              <a:t>*g</a:t>
            </a:r>
            <a:r>
              <a:rPr lang="en-US" sz="2800" baseline="-25000" dirty="0" smtClean="0">
                <a:solidFill>
                  <a:schemeClr val="tx1">
                    <a:lumMod val="95000"/>
                    <a:lumOff val="5000"/>
                  </a:schemeClr>
                </a:solidFill>
                <a:latin typeface="+mj-lt"/>
              </a:rPr>
              <a:t>i</a:t>
            </a:r>
            <a:r>
              <a:rPr lang="vi-VN" sz="2800" dirty="0" smtClean="0">
                <a:solidFill>
                  <a:schemeClr val="tx1">
                    <a:lumMod val="95000"/>
                    <a:lumOff val="5000"/>
                  </a:schemeClr>
                </a:solidFill>
                <a:latin typeface="+mj-lt"/>
              </a:rPr>
              <a:t> với n</a:t>
            </a:r>
            <a:r>
              <a:rPr lang="en-US" sz="2800" baseline="-25000" dirty="0" smtClean="0">
                <a:solidFill>
                  <a:schemeClr val="tx1">
                    <a:lumMod val="95000"/>
                    <a:lumOff val="5000"/>
                  </a:schemeClr>
                </a:solidFill>
                <a:latin typeface="+mj-lt"/>
              </a:rPr>
              <a:t>i</a:t>
            </a:r>
            <a:r>
              <a:rPr lang="vi-VN" sz="2800" dirty="0" smtClean="0">
                <a:solidFill>
                  <a:schemeClr val="tx1">
                    <a:lumMod val="95000"/>
                    <a:lumOff val="5000"/>
                  </a:schemeClr>
                </a:solidFill>
                <a:latin typeface="+mj-lt"/>
              </a:rPr>
              <a:t> là năng suất tương ứng</a:t>
            </a:r>
            <a:r>
              <a:rPr lang="en-US" sz="2800" dirty="0" smtClean="0">
                <a:solidFill>
                  <a:schemeClr val="tx1">
                    <a:lumMod val="95000"/>
                    <a:lumOff val="5000"/>
                  </a:schemeClr>
                </a:solidFill>
                <a:latin typeface="+mj-lt"/>
              </a:rPr>
              <a:t>, </a:t>
            </a:r>
            <a:r>
              <a:rPr lang="en-US" sz="2800" dirty="0" err="1" smtClean="0">
                <a:solidFill>
                  <a:schemeClr val="tx1">
                    <a:lumMod val="95000"/>
                    <a:lumOff val="5000"/>
                  </a:schemeClr>
                </a:solidFill>
                <a:latin typeface="+mj-lt"/>
              </a:rPr>
              <a:t>g</a:t>
            </a:r>
            <a:r>
              <a:rPr lang="en-US" sz="2800" baseline="-25000" dirty="0" err="1" smtClean="0">
                <a:solidFill>
                  <a:schemeClr val="tx1">
                    <a:lumMod val="95000"/>
                    <a:lumOff val="5000"/>
                  </a:schemeClr>
                </a:solidFill>
                <a:latin typeface="+mj-lt"/>
              </a:rPr>
              <a:t>i</a:t>
            </a:r>
            <a:r>
              <a:rPr lang="en-US" sz="2800" dirty="0" smtClean="0">
                <a:solidFill>
                  <a:schemeClr val="tx1">
                    <a:lumMod val="95000"/>
                    <a:lumOff val="5000"/>
                  </a:schemeClr>
                </a:solidFill>
                <a:latin typeface="+mj-lt"/>
              </a:rPr>
              <a:t> </a:t>
            </a:r>
            <a:r>
              <a:rPr lang="en-US" sz="2800" dirty="0" err="1" smtClean="0">
                <a:solidFill>
                  <a:schemeClr val="tx1">
                    <a:lumMod val="95000"/>
                    <a:lumOff val="5000"/>
                  </a:schemeClr>
                </a:solidFill>
                <a:latin typeface="+mj-lt"/>
              </a:rPr>
              <a:t>là</a:t>
            </a:r>
            <a:r>
              <a:rPr lang="en-US" sz="2800" dirty="0" smtClean="0">
                <a:solidFill>
                  <a:schemeClr val="tx1">
                    <a:lumMod val="95000"/>
                    <a:lumOff val="5000"/>
                  </a:schemeClr>
                </a:solidFill>
                <a:latin typeface="+mj-lt"/>
              </a:rPr>
              <a:t> </a:t>
            </a:r>
            <a:r>
              <a:rPr lang="en-US" sz="2800" dirty="0" err="1" smtClean="0">
                <a:solidFill>
                  <a:schemeClr val="tx1">
                    <a:lumMod val="95000"/>
                    <a:lumOff val="5000"/>
                  </a:schemeClr>
                </a:solidFill>
                <a:latin typeface="+mj-lt"/>
              </a:rPr>
              <a:t>giá</a:t>
            </a:r>
            <a:r>
              <a:rPr lang="en-US" sz="2800" dirty="0" smtClean="0">
                <a:solidFill>
                  <a:schemeClr val="tx1">
                    <a:lumMod val="95000"/>
                    <a:lumOff val="5000"/>
                  </a:schemeClr>
                </a:solidFill>
                <a:latin typeface="+mj-lt"/>
              </a:rPr>
              <a:t> .</a:t>
            </a:r>
            <a:endParaRPr lang="vi-VN" sz="2800" dirty="0" smtClean="0">
              <a:solidFill>
                <a:schemeClr val="tx1">
                  <a:lumMod val="95000"/>
                  <a:lumOff val="5000"/>
                </a:schemeClr>
              </a:solidFill>
              <a:latin typeface="+mj-lt"/>
            </a:endParaRPr>
          </a:p>
          <a:p>
            <a:pPr algn="just"/>
            <a:r>
              <a:rPr lang="vi-VN" sz="2800" dirty="0" smtClean="0">
                <a:solidFill>
                  <a:schemeClr val="tx1">
                    <a:lumMod val="95000"/>
                    <a:lumOff val="5000"/>
                  </a:schemeClr>
                </a:solidFill>
                <a:latin typeface="+mj-lt"/>
              </a:rPr>
              <a:t>L là hàm lợi nhuận: L= N-f</a:t>
            </a:r>
          </a:p>
          <a:p>
            <a:pPr algn="just"/>
            <a:r>
              <a:rPr lang="vi-VN" sz="2800" dirty="0" smtClean="0">
                <a:solidFill>
                  <a:schemeClr val="tx1">
                    <a:lumMod val="95000"/>
                    <a:lumOff val="5000"/>
                  </a:schemeClr>
                </a:solidFill>
                <a:latin typeface="+mj-lt"/>
              </a:rPr>
              <a:t>Bài toán sẽ giải quyết sao cho</a:t>
            </a:r>
            <a:r>
              <a:rPr lang="en-US" sz="2800" dirty="0" smtClean="0">
                <a:solidFill>
                  <a:schemeClr val="tx1">
                    <a:lumMod val="95000"/>
                    <a:lumOff val="5000"/>
                  </a:schemeClr>
                </a:solidFill>
                <a:latin typeface="+mj-lt"/>
              </a:rPr>
              <a:t> </a:t>
            </a:r>
            <a:r>
              <a:rPr lang="vi-VN" sz="2800" dirty="0" smtClean="0">
                <a:solidFill>
                  <a:schemeClr val="tx1">
                    <a:lumMod val="95000"/>
                    <a:lumOff val="5000"/>
                  </a:schemeClr>
                </a:solidFill>
                <a:sym typeface="Symbol"/>
              </a:rPr>
              <a:t> </a:t>
            </a:r>
            <a:r>
              <a:rPr lang="vi-VN" sz="2800" dirty="0" smtClean="0">
                <a:solidFill>
                  <a:schemeClr val="tx1">
                    <a:lumMod val="95000"/>
                    <a:lumOff val="5000"/>
                  </a:schemeClr>
                </a:solidFill>
                <a:latin typeface="+mj-lt"/>
              </a:rPr>
              <a:t>s</a:t>
            </a:r>
            <a:r>
              <a:rPr lang="en-US" sz="2800" baseline="-25000" dirty="0" smtClean="0">
                <a:solidFill>
                  <a:schemeClr val="tx1">
                    <a:lumMod val="95000"/>
                    <a:lumOff val="5000"/>
                  </a:schemeClr>
                </a:solidFill>
                <a:latin typeface="+mj-lt"/>
              </a:rPr>
              <a:t>i</a:t>
            </a:r>
            <a:r>
              <a:rPr lang="en-US" sz="2800" dirty="0" smtClean="0">
                <a:solidFill>
                  <a:schemeClr val="tx1">
                    <a:lumMod val="95000"/>
                    <a:lumOff val="5000"/>
                  </a:schemeClr>
                </a:solidFill>
                <a:latin typeface="+mj-lt"/>
              </a:rPr>
              <a:t> </a:t>
            </a:r>
            <a:r>
              <a:rPr lang="vi-VN" sz="2800" dirty="0" smtClean="0">
                <a:solidFill>
                  <a:schemeClr val="tx1">
                    <a:lumMod val="95000"/>
                    <a:lumOff val="5000"/>
                  </a:schemeClr>
                </a:solidFill>
                <a:latin typeface="+mj-lt"/>
              </a:rPr>
              <a:t>=S</a:t>
            </a:r>
          </a:p>
          <a:p>
            <a:pPr algn="just"/>
            <a:r>
              <a:rPr lang="vi-VN" sz="2800" dirty="0" smtClean="0">
                <a:solidFill>
                  <a:schemeClr val="tx1">
                    <a:lumMod val="95000"/>
                    <a:lumOff val="5000"/>
                  </a:schemeClr>
                </a:solidFill>
                <a:latin typeface="+mj-lt"/>
              </a:rPr>
              <a:t>f &lt;= F  và L max</a:t>
            </a:r>
            <a:endParaRPr lang="vi-VN" sz="2800" dirty="0">
              <a:solidFill>
                <a:schemeClr val="tx1">
                  <a:lumMod val="95000"/>
                  <a:lumOff val="5000"/>
                </a:schemeClr>
              </a:solidFill>
              <a:latin typeface="+mj-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51661" y="1916832"/>
            <a:ext cx="5760640" cy="1446550"/>
          </a:xfrm>
          <a:prstGeom prst="rect">
            <a:avLst/>
          </a:prstGeom>
          <a:noFill/>
        </p:spPr>
        <p:txBody>
          <a:bodyPr wrap="square" rtlCol="0">
            <a:spAutoFit/>
          </a:bodyPr>
          <a:lstStyle/>
          <a:p>
            <a:r>
              <a:rPr lang="en-US" sz="4400" dirty="0" err="1" smtClean="0"/>
              <a:t>Cảm</a:t>
            </a:r>
            <a:r>
              <a:rPr lang="en-US" sz="4400" dirty="0" smtClean="0"/>
              <a:t> </a:t>
            </a:r>
            <a:r>
              <a:rPr lang="en-US" sz="4400" dirty="0" err="1" smtClean="0"/>
              <a:t>ơn</a:t>
            </a:r>
            <a:r>
              <a:rPr lang="en-US" sz="4400" dirty="0" smtClean="0"/>
              <a:t> </a:t>
            </a:r>
            <a:r>
              <a:rPr lang="en-US" sz="4400" dirty="0" err="1" smtClean="0"/>
              <a:t>thầy</a:t>
            </a:r>
            <a:r>
              <a:rPr lang="en-US" sz="4400" dirty="0" smtClean="0"/>
              <a:t> </a:t>
            </a:r>
            <a:r>
              <a:rPr lang="en-US" sz="4400" dirty="0" err="1" smtClean="0"/>
              <a:t>và</a:t>
            </a:r>
            <a:r>
              <a:rPr lang="en-US" sz="4400" dirty="0" smtClean="0"/>
              <a:t> </a:t>
            </a:r>
            <a:r>
              <a:rPr lang="en-US" sz="4400" dirty="0" err="1" smtClean="0"/>
              <a:t>các</a:t>
            </a:r>
            <a:r>
              <a:rPr lang="en-US" sz="4400" dirty="0" smtClean="0"/>
              <a:t> </a:t>
            </a:r>
            <a:r>
              <a:rPr lang="en-US" sz="4400" dirty="0" err="1" smtClean="0"/>
              <a:t>bạn</a:t>
            </a:r>
            <a:r>
              <a:rPr lang="en-US" sz="4400" dirty="0" smtClean="0"/>
              <a:t> </a:t>
            </a:r>
            <a:r>
              <a:rPr lang="en-US" sz="4400" dirty="0" err="1" smtClean="0"/>
              <a:t>đã</a:t>
            </a:r>
            <a:r>
              <a:rPr lang="en-US" sz="4400" dirty="0" smtClean="0"/>
              <a:t> </a:t>
            </a:r>
            <a:r>
              <a:rPr lang="en-US" sz="4400" dirty="0" err="1" smtClean="0"/>
              <a:t>lắng</a:t>
            </a:r>
            <a:r>
              <a:rPr lang="en-US" sz="4400" dirty="0" smtClean="0"/>
              <a:t> </a:t>
            </a:r>
            <a:r>
              <a:rPr lang="en-US" sz="4400" dirty="0" err="1" smtClean="0"/>
              <a:t>nghe</a:t>
            </a:r>
            <a:r>
              <a:rPr lang="en-US" sz="4400" dirty="0" smtClean="0"/>
              <a:t> !</a:t>
            </a:r>
            <a:endParaRPr lang="en-US" sz="4400" dirty="0"/>
          </a:p>
        </p:txBody>
      </p:sp>
    </p:spTree>
    <p:extLst>
      <p:ext uri="{BB962C8B-B14F-4D97-AF65-F5344CB8AC3E}">
        <p14:creationId xmlns:p14="http://schemas.microsoft.com/office/powerpoint/2010/main" xmlns="" val="167707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0"/>
            <a:ext cx="7772400" cy="1470025"/>
          </a:xfrm>
        </p:spPr>
        <p:txBody>
          <a:bodyPr/>
          <a:lstStyle/>
          <a:p>
            <a:r>
              <a:rPr lang="vi-VN" dirty="0" smtClean="0"/>
              <a:t>Phát biểu bài toán</a:t>
            </a:r>
            <a:endParaRPr lang="vi-VN" dirty="0"/>
          </a:p>
        </p:txBody>
      </p:sp>
      <p:sp>
        <p:nvSpPr>
          <p:cNvPr id="4" name="Subtitle 3"/>
          <p:cNvSpPr>
            <a:spLocks noGrp="1"/>
          </p:cNvSpPr>
          <p:nvPr>
            <p:ph type="subTitle" idx="1"/>
          </p:nvPr>
        </p:nvSpPr>
        <p:spPr>
          <a:xfrm>
            <a:off x="1357290" y="2214554"/>
            <a:ext cx="6400800" cy="3571900"/>
          </a:xfrm>
        </p:spPr>
        <p:txBody>
          <a:bodyPr/>
          <a:lstStyle/>
          <a:p>
            <a:pPr algn="just"/>
            <a:r>
              <a:rPr lang="vi-VN" dirty="0" smtClean="0">
                <a:solidFill>
                  <a:schemeClr val="tx1"/>
                </a:solidFill>
                <a:latin typeface="+mj-lt"/>
              </a:rPr>
              <a:t>Tình trạng gieo trồng của bà con hiện nay vẫn còn thiếu quy hoạch thiếu sự tính toán đầu tư, được mùa mất giá. Vì vậy nhóm em muốn lập một hệ thống trợ giúp bà con gieo trồng để đảm bảo vẫn năng suất mà được giá</a:t>
            </a:r>
            <a:endParaRPr lang="vi-VN" dirty="0">
              <a:solidFill>
                <a:schemeClr val="tx1"/>
              </a:solidFill>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714356"/>
            <a:ext cx="7772400" cy="1470025"/>
          </a:xfrm>
        </p:spPr>
        <p:txBody>
          <a:bodyPr>
            <a:normAutofit/>
          </a:bodyPr>
          <a:lstStyle/>
          <a:p>
            <a:r>
              <a:rPr lang="vi-VN" dirty="0" smtClean="0"/>
              <a:t>Các biến và môi trường </a:t>
            </a:r>
            <a:br>
              <a:rPr lang="vi-VN" dirty="0" smtClean="0"/>
            </a:br>
            <a:r>
              <a:rPr lang="vi-VN" dirty="0" smtClean="0"/>
              <a:t>ra quyết định</a:t>
            </a:r>
            <a:endParaRPr lang="vi-VN" dirty="0"/>
          </a:p>
        </p:txBody>
      </p:sp>
      <p:sp>
        <p:nvSpPr>
          <p:cNvPr id="4" name="Subtitle 3"/>
          <p:cNvSpPr>
            <a:spLocks noGrp="1"/>
          </p:cNvSpPr>
          <p:nvPr>
            <p:ph type="subTitle" idx="1"/>
          </p:nvPr>
        </p:nvSpPr>
        <p:spPr>
          <a:xfrm>
            <a:off x="1371600" y="2285992"/>
            <a:ext cx="6400800" cy="3352808"/>
          </a:xfrm>
        </p:spPr>
        <p:txBody>
          <a:bodyPr>
            <a:normAutofit/>
          </a:bodyPr>
          <a:lstStyle/>
          <a:p>
            <a:pPr algn="just"/>
            <a:r>
              <a:rPr lang="vi-VN" dirty="0" smtClean="0">
                <a:solidFill>
                  <a:schemeClr val="tx1"/>
                </a:solidFill>
                <a:latin typeface="+mj-lt"/>
              </a:rPr>
              <a:t>Biến mục tiêu</a:t>
            </a:r>
            <a:r>
              <a:rPr lang="en-US" dirty="0" smtClean="0">
                <a:solidFill>
                  <a:schemeClr val="tx1"/>
                </a:solidFill>
                <a:latin typeface="+mj-lt"/>
              </a:rPr>
              <a:t> </a:t>
            </a:r>
            <a:r>
              <a:rPr lang="vi-VN" dirty="0" smtClean="0">
                <a:solidFill>
                  <a:schemeClr val="tx1"/>
                </a:solidFill>
                <a:latin typeface="+mj-lt"/>
              </a:rPr>
              <a:t>: tối đa hóa lợi nhuận</a:t>
            </a:r>
          </a:p>
          <a:p>
            <a:pPr algn="just"/>
            <a:r>
              <a:rPr lang="vi-VN" dirty="0" smtClean="0">
                <a:solidFill>
                  <a:schemeClr val="tx1"/>
                </a:solidFill>
                <a:latin typeface="+mj-lt"/>
              </a:rPr>
              <a:t>Biến quyết định</a:t>
            </a:r>
            <a:r>
              <a:rPr lang="en-US" dirty="0" smtClean="0">
                <a:solidFill>
                  <a:schemeClr val="tx1"/>
                </a:solidFill>
                <a:latin typeface="+mj-lt"/>
              </a:rPr>
              <a:t>:</a:t>
            </a:r>
            <a:r>
              <a:rPr lang="vi-VN" dirty="0" smtClean="0">
                <a:solidFill>
                  <a:schemeClr val="tx1"/>
                </a:solidFill>
                <a:latin typeface="+mj-lt"/>
              </a:rPr>
              <a:t> các loại cây gieo trồng</a:t>
            </a:r>
            <a:r>
              <a:rPr lang="en-US" dirty="0">
                <a:solidFill>
                  <a:schemeClr val="tx1"/>
                </a:solidFill>
                <a:latin typeface="+mj-lt"/>
              </a:rPr>
              <a:t> </a:t>
            </a:r>
            <a:r>
              <a:rPr lang="en-US" dirty="0" err="1" smtClean="0">
                <a:solidFill>
                  <a:schemeClr val="tx1"/>
                </a:solidFill>
                <a:latin typeface="+mj-lt"/>
              </a:rPr>
              <a:t>và</a:t>
            </a:r>
            <a:r>
              <a:rPr lang="en-US" dirty="0" smtClean="0">
                <a:solidFill>
                  <a:schemeClr val="tx1"/>
                </a:solidFill>
                <a:latin typeface="+mj-lt"/>
              </a:rPr>
              <a:t> </a:t>
            </a:r>
            <a:r>
              <a:rPr lang="en-US" dirty="0" err="1" smtClean="0">
                <a:solidFill>
                  <a:schemeClr val="tx1"/>
                </a:solidFill>
                <a:latin typeface="+mj-lt"/>
              </a:rPr>
              <a:t>phân</a:t>
            </a:r>
            <a:r>
              <a:rPr lang="en-US" dirty="0" smtClean="0">
                <a:solidFill>
                  <a:schemeClr val="tx1"/>
                </a:solidFill>
                <a:latin typeface="+mj-lt"/>
              </a:rPr>
              <a:t> </a:t>
            </a:r>
            <a:r>
              <a:rPr lang="en-US" dirty="0" err="1" smtClean="0">
                <a:solidFill>
                  <a:schemeClr val="tx1"/>
                </a:solidFill>
                <a:latin typeface="+mj-lt"/>
              </a:rPr>
              <a:t>bố</a:t>
            </a:r>
            <a:r>
              <a:rPr lang="en-US" dirty="0" smtClean="0">
                <a:solidFill>
                  <a:schemeClr val="tx1"/>
                </a:solidFill>
                <a:latin typeface="+mj-lt"/>
              </a:rPr>
              <a:t> </a:t>
            </a:r>
            <a:r>
              <a:rPr lang="en-US" dirty="0" err="1" smtClean="0">
                <a:solidFill>
                  <a:schemeClr val="tx1"/>
                </a:solidFill>
                <a:latin typeface="+mj-lt"/>
              </a:rPr>
              <a:t>diện</a:t>
            </a:r>
            <a:r>
              <a:rPr lang="en-US" dirty="0" smtClean="0">
                <a:solidFill>
                  <a:schemeClr val="tx1"/>
                </a:solidFill>
                <a:latin typeface="+mj-lt"/>
              </a:rPr>
              <a:t> </a:t>
            </a:r>
            <a:r>
              <a:rPr lang="en-US" dirty="0" err="1" smtClean="0">
                <a:solidFill>
                  <a:schemeClr val="tx1"/>
                </a:solidFill>
                <a:latin typeface="+mj-lt"/>
              </a:rPr>
              <a:t>tích</a:t>
            </a:r>
            <a:r>
              <a:rPr lang="en-US" dirty="0" smtClean="0">
                <a:solidFill>
                  <a:schemeClr val="tx1"/>
                </a:solidFill>
                <a:latin typeface="+mj-lt"/>
              </a:rPr>
              <a:t>.</a:t>
            </a:r>
            <a:endParaRPr lang="vi-VN" dirty="0" smtClean="0">
              <a:solidFill>
                <a:schemeClr val="tx1"/>
              </a:solidFill>
              <a:latin typeface="+mj-lt"/>
            </a:endParaRPr>
          </a:p>
          <a:p>
            <a:pPr algn="just"/>
            <a:r>
              <a:rPr lang="vi-VN" dirty="0" smtClean="0">
                <a:solidFill>
                  <a:schemeClr val="tx1"/>
                </a:solidFill>
                <a:latin typeface="+mj-lt"/>
              </a:rPr>
              <a:t>Biến môi trường: vụ mùa, giá cả hiện tại</a:t>
            </a:r>
            <a:r>
              <a:rPr lang="en-US" dirty="0" smtClean="0">
                <a:solidFill>
                  <a:schemeClr val="tx1"/>
                </a:solidFill>
                <a:latin typeface="+mj-lt"/>
              </a:rPr>
              <a:t> , </a:t>
            </a:r>
            <a:r>
              <a:rPr lang="en-US" dirty="0" err="1" smtClean="0">
                <a:solidFill>
                  <a:schemeClr val="tx1"/>
                </a:solidFill>
                <a:latin typeface="+mj-lt"/>
              </a:rPr>
              <a:t>kinh</a:t>
            </a:r>
            <a:r>
              <a:rPr lang="en-US" dirty="0" smtClean="0">
                <a:solidFill>
                  <a:schemeClr val="tx1"/>
                </a:solidFill>
                <a:latin typeface="+mj-lt"/>
              </a:rPr>
              <a:t> </a:t>
            </a:r>
            <a:r>
              <a:rPr lang="en-US" dirty="0" err="1" smtClean="0">
                <a:solidFill>
                  <a:schemeClr val="tx1"/>
                </a:solidFill>
                <a:latin typeface="+mj-lt"/>
              </a:rPr>
              <a:t>nghiệm</a:t>
            </a:r>
            <a:r>
              <a:rPr lang="en-US" dirty="0" smtClean="0">
                <a:solidFill>
                  <a:schemeClr val="tx1"/>
                </a:solidFill>
                <a:latin typeface="+mj-lt"/>
              </a:rPr>
              <a:t> ,</a:t>
            </a:r>
            <a:r>
              <a:rPr lang="en-US" dirty="0" err="1" smtClean="0">
                <a:solidFill>
                  <a:schemeClr val="tx1"/>
                </a:solidFill>
                <a:latin typeface="+mj-lt"/>
              </a:rPr>
              <a:t>diện</a:t>
            </a:r>
            <a:r>
              <a:rPr lang="en-US" dirty="0" smtClean="0">
                <a:solidFill>
                  <a:schemeClr val="tx1"/>
                </a:solidFill>
                <a:latin typeface="+mj-lt"/>
              </a:rPr>
              <a:t> </a:t>
            </a:r>
            <a:r>
              <a:rPr lang="en-US" dirty="0" err="1" smtClean="0">
                <a:solidFill>
                  <a:schemeClr val="tx1"/>
                </a:solidFill>
                <a:latin typeface="+mj-lt"/>
              </a:rPr>
              <a:t>tích</a:t>
            </a:r>
            <a:r>
              <a:rPr lang="en-US" dirty="0" smtClean="0">
                <a:solidFill>
                  <a:schemeClr val="tx1"/>
                </a:solidFill>
                <a:latin typeface="+mj-lt"/>
              </a:rPr>
              <a:t> , </a:t>
            </a:r>
            <a:r>
              <a:rPr lang="en-US" dirty="0" err="1" smtClean="0">
                <a:solidFill>
                  <a:schemeClr val="tx1"/>
                </a:solidFill>
                <a:latin typeface="+mj-lt"/>
              </a:rPr>
              <a:t>vốn</a:t>
            </a:r>
            <a:r>
              <a:rPr lang="en-US" dirty="0" smtClean="0">
                <a:solidFill>
                  <a:schemeClr val="tx1"/>
                </a:solidFill>
                <a:latin typeface="+mj-lt"/>
              </a:rPr>
              <a:t> , chi </a:t>
            </a:r>
            <a:r>
              <a:rPr lang="en-US" dirty="0" err="1" smtClean="0">
                <a:solidFill>
                  <a:schemeClr val="tx1"/>
                </a:solidFill>
                <a:latin typeface="+mj-lt"/>
              </a:rPr>
              <a:t>phí</a:t>
            </a:r>
            <a:r>
              <a:rPr lang="en-US" dirty="0" smtClean="0">
                <a:solidFill>
                  <a:schemeClr val="tx1"/>
                </a:solidFill>
                <a:latin typeface="+mj-lt"/>
              </a:rPr>
              <a:t> </a:t>
            </a:r>
            <a:r>
              <a:rPr lang="vi-VN" dirty="0" smtClean="0">
                <a:latin typeface="+mj-lt"/>
              </a:rPr>
              <a:t>.</a:t>
            </a:r>
            <a:endParaRPr lang="vi-VN" dirty="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51720" y="476672"/>
            <a:ext cx="453650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Loại</a:t>
            </a:r>
            <a:r>
              <a:rPr lang="en-US" dirty="0" smtClean="0"/>
              <a:t> </a:t>
            </a:r>
            <a:r>
              <a:rPr lang="en-US" dirty="0" err="1" smtClean="0"/>
              <a:t>cây</a:t>
            </a:r>
            <a:r>
              <a:rPr lang="en-US" dirty="0" smtClean="0"/>
              <a:t> </a:t>
            </a:r>
            <a:r>
              <a:rPr lang="en-US" dirty="0" err="1" smtClean="0"/>
              <a:t>trồng</a:t>
            </a:r>
            <a:r>
              <a:rPr lang="en-US" dirty="0" smtClean="0"/>
              <a:t> </a:t>
            </a:r>
            <a:r>
              <a:rPr lang="en-US" dirty="0" err="1" smtClean="0"/>
              <a:t>và</a:t>
            </a:r>
            <a:r>
              <a:rPr lang="en-US" dirty="0" smtClean="0"/>
              <a:t> </a:t>
            </a:r>
            <a:r>
              <a:rPr lang="en-US" dirty="0" err="1" smtClean="0"/>
              <a:t>phân</a:t>
            </a:r>
            <a:r>
              <a:rPr lang="en-US" dirty="0" smtClean="0"/>
              <a:t> </a:t>
            </a:r>
            <a:r>
              <a:rPr lang="en-US" dirty="0" err="1" smtClean="0"/>
              <a:t>bố</a:t>
            </a:r>
            <a:r>
              <a:rPr lang="en-US" dirty="0" smtClean="0"/>
              <a:t> </a:t>
            </a:r>
            <a:r>
              <a:rPr lang="en-US" dirty="0" err="1" smtClean="0"/>
              <a:t>diên</a:t>
            </a:r>
            <a:r>
              <a:rPr lang="en-US" dirty="0" smtClean="0"/>
              <a:t> </a:t>
            </a:r>
            <a:r>
              <a:rPr lang="en-US" dirty="0" err="1" smtClean="0"/>
              <a:t>tích</a:t>
            </a:r>
            <a:endParaRPr lang="en-US" dirty="0" smtClean="0"/>
          </a:p>
          <a:p>
            <a:pPr algn="ctr"/>
            <a:endParaRPr lang="en-US" dirty="0"/>
          </a:p>
        </p:txBody>
      </p:sp>
      <p:sp>
        <p:nvSpPr>
          <p:cNvPr id="7" name="Oval 6"/>
          <p:cNvSpPr/>
          <p:nvPr/>
        </p:nvSpPr>
        <p:spPr>
          <a:xfrm>
            <a:off x="6876256" y="1700808"/>
            <a:ext cx="1368152"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Thời</a:t>
            </a:r>
            <a:r>
              <a:rPr lang="en-US" dirty="0" smtClean="0"/>
              <a:t> </a:t>
            </a:r>
            <a:r>
              <a:rPr lang="en-US" dirty="0" err="1" smtClean="0"/>
              <a:t>vụ</a:t>
            </a:r>
            <a:endParaRPr lang="en-US" dirty="0"/>
          </a:p>
        </p:txBody>
      </p:sp>
      <p:sp>
        <p:nvSpPr>
          <p:cNvPr id="8" name="Oval 7"/>
          <p:cNvSpPr/>
          <p:nvPr/>
        </p:nvSpPr>
        <p:spPr>
          <a:xfrm>
            <a:off x="7020272" y="4077072"/>
            <a:ext cx="180020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Cung</a:t>
            </a:r>
            <a:endParaRPr lang="en-US" dirty="0"/>
          </a:p>
        </p:txBody>
      </p:sp>
      <p:sp>
        <p:nvSpPr>
          <p:cNvPr id="9" name="Oval 8"/>
          <p:cNvSpPr/>
          <p:nvPr/>
        </p:nvSpPr>
        <p:spPr>
          <a:xfrm>
            <a:off x="7164288" y="5373216"/>
            <a:ext cx="1224136"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Cầu</a:t>
            </a:r>
            <a:endParaRPr lang="en-US" dirty="0"/>
          </a:p>
        </p:txBody>
      </p:sp>
      <p:sp>
        <p:nvSpPr>
          <p:cNvPr id="11" name="Oval 10"/>
          <p:cNvSpPr/>
          <p:nvPr/>
        </p:nvSpPr>
        <p:spPr>
          <a:xfrm>
            <a:off x="4572000" y="4797152"/>
            <a:ext cx="201622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Giá</a:t>
            </a:r>
            <a:endParaRPr lang="en-US" dirty="0"/>
          </a:p>
        </p:txBody>
      </p:sp>
      <p:sp>
        <p:nvSpPr>
          <p:cNvPr id="12" name="Oval 11"/>
          <p:cNvSpPr/>
          <p:nvPr/>
        </p:nvSpPr>
        <p:spPr>
          <a:xfrm>
            <a:off x="4577521" y="3051809"/>
            <a:ext cx="208823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Chi </a:t>
            </a:r>
            <a:r>
              <a:rPr lang="en-US" dirty="0" err="1" smtClean="0"/>
              <a:t>phí</a:t>
            </a:r>
            <a:endParaRPr lang="en-US" dirty="0"/>
          </a:p>
        </p:txBody>
      </p:sp>
      <p:sp>
        <p:nvSpPr>
          <p:cNvPr id="13" name="Oval 12"/>
          <p:cNvSpPr/>
          <p:nvPr/>
        </p:nvSpPr>
        <p:spPr>
          <a:xfrm>
            <a:off x="1835696" y="5517232"/>
            <a:ext cx="230425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Lợi</a:t>
            </a:r>
            <a:r>
              <a:rPr lang="en-US" dirty="0" smtClean="0"/>
              <a:t> </a:t>
            </a:r>
            <a:r>
              <a:rPr lang="en-US" dirty="0" err="1" smtClean="0"/>
              <a:t>nhuận</a:t>
            </a:r>
            <a:endParaRPr lang="en-US" dirty="0"/>
          </a:p>
        </p:txBody>
      </p:sp>
      <p:sp>
        <p:nvSpPr>
          <p:cNvPr id="14" name="Oval 13"/>
          <p:cNvSpPr/>
          <p:nvPr/>
        </p:nvSpPr>
        <p:spPr>
          <a:xfrm>
            <a:off x="179512" y="1772816"/>
            <a:ext cx="1368152"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Kinh</a:t>
            </a:r>
            <a:r>
              <a:rPr lang="en-US" dirty="0" smtClean="0"/>
              <a:t> </a:t>
            </a:r>
            <a:r>
              <a:rPr lang="en-US" dirty="0" err="1" smtClean="0"/>
              <a:t>nghiệm</a:t>
            </a:r>
            <a:endParaRPr lang="en-US" dirty="0" smtClean="0"/>
          </a:p>
        </p:txBody>
      </p:sp>
      <p:sp>
        <p:nvSpPr>
          <p:cNvPr id="15" name="Oval 14"/>
          <p:cNvSpPr/>
          <p:nvPr/>
        </p:nvSpPr>
        <p:spPr>
          <a:xfrm>
            <a:off x="323528" y="3647879"/>
            <a:ext cx="1512168" cy="13321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Diện</a:t>
            </a:r>
            <a:r>
              <a:rPr lang="en-US" dirty="0" smtClean="0"/>
              <a:t> </a:t>
            </a:r>
            <a:r>
              <a:rPr lang="en-US" dirty="0" err="1" smtClean="0"/>
              <a:t>tích</a:t>
            </a:r>
            <a:endParaRPr lang="en-US" dirty="0"/>
          </a:p>
        </p:txBody>
      </p:sp>
      <p:sp>
        <p:nvSpPr>
          <p:cNvPr id="16" name="Oval 15"/>
          <p:cNvSpPr/>
          <p:nvPr/>
        </p:nvSpPr>
        <p:spPr>
          <a:xfrm>
            <a:off x="1977515" y="2923031"/>
            <a:ext cx="2196244"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Năng</a:t>
            </a:r>
            <a:r>
              <a:rPr lang="en-US" dirty="0" smtClean="0"/>
              <a:t> </a:t>
            </a:r>
            <a:r>
              <a:rPr lang="en-US" dirty="0" err="1" smtClean="0"/>
              <a:t>suất</a:t>
            </a:r>
            <a:endParaRPr lang="en-US" dirty="0"/>
          </a:p>
        </p:txBody>
      </p:sp>
      <p:cxnSp>
        <p:nvCxnSpPr>
          <p:cNvPr id="18" name="Straight Arrow Connector 17"/>
          <p:cNvCxnSpPr/>
          <p:nvPr/>
        </p:nvCxnSpPr>
        <p:spPr>
          <a:xfrm flipH="1">
            <a:off x="3203848" y="1412776"/>
            <a:ext cx="216024" cy="1510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547664" y="2780928"/>
            <a:ext cx="50405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6" idx="3"/>
          </p:cNvCxnSpPr>
          <p:nvPr/>
        </p:nvCxnSpPr>
        <p:spPr>
          <a:xfrm flipV="1">
            <a:off x="1799692" y="3722046"/>
            <a:ext cx="499455" cy="355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6"/>
          </p:cNvCxnSpPr>
          <p:nvPr/>
        </p:nvCxnSpPr>
        <p:spPr>
          <a:xfrm flipV="1">
            <a:off x="1835696" y="3647879"/>
            <a:ext cx="2880320" cy="666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4"/>
            <a:endCxn id="13" idx="0"/>
          </p:cNvCxnSpPr>
          <p:nvPr/>
        </p:nvCxnSpPr>
        <p:spPr>
          <a:xfrm flipH="1">
            <a:off x="2987824" y="3859135"/>
            <a:ext cx="87813" cy="16580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2"/>
            <a:endCxn id="13" idx="7"/>
          </p:cNvCxnSpPr>
          <p:nvPr/>
        </p:nvCxnSpPr>
        <p:spPr>
          <a:xfrm flipH="1">
            <a:off x="3802502" y="5157192"/>
            <a:ext cx="769498" cy="476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3"/>
          </p:cNvCxnSpPr>
          <p:nvPr/>
        </p:nvCxnSpPr>
        <p:spPr>
          <a:xfrm flipH="1">
            <a:off x="3425393" y="3727898"/>
            <a:ext cx="1457942" cy="17721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2"/>
            <a:endCxn id="16" idx="7"/>
          </p:cNvCxnSpPr>
          <p:nvPr/>
        </p:nvCxnSpPr>
        <p:spPr>
          <a:xfrm flipH="1">
            <a:off x="3852127" y="2312876"/>
            <a:ext cx="3024129" cy="7472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2" idx="7"/>
          </p:cNvCxnSpPr>
          <p:nvPr/>
        </p:nvCxnSpPr>
        <p:spPr>
          <a:xfrm flipH="1">
            <a:off x="6359939" y="2745673"/>
            <a:ext cx="716678" cy="42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2"/>
            <a:endCxn id="8" idx="2"/>
          </p:cNvCxnSpPr>
          <p:nvPr/>
        </p:nvCxnSpPr>
        <p:spPr>
          <a:xfrm>
            <a:off x="7020272" y="4437112"/>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8" idx="2"/>
          </p:cNvCxnSpPr>
          <p:nvPr/>
        </p:nvCxnSpPr>
        <p:spPr>
          <a:xfrm rot="10800000" flipV="1">
            <a:off x="6354418" y="4437112"/>
            <a:ext cx="665854" cy="432048"/>
          </a:xfrm>
          <a:prstGeom prst="bentConnector3">
            <a:avLst>
              <a:gd name="adj1" fmla="val 5556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9" idx="2"/>
          </p:cNvCxnSpPr>
          <p:nvPr/>
        </p:nvCxnSpPr>
        <p:spPr>
          <a:xfrm rot="10800000">
            <a:off x="6354418" y="5395212"/>
            <a:ext cx="809870" cy="5540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4"/>
            <a:endCxn id="8" idx="0"/>
          </p:cNvCxnSpPr>
          <p:nvPr/>
        </p:nvCxnSpPr>
        <p:spPr>
          <a:xfrm>
            <a:off x="7560332" y="2924944"/>
            <a:ext cx="360040"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6" idx="2"/>
            <a:endCxn id="12" idx="0"/>
          </p:cNvCxnSpPr>
          <p:nvPr/>
        </p:nvCxnSpPr>
        <p:spPr>
          <a:xfrm>
            <a:off x="4319972" y="1412776"/>
            <a:ext cx="1301665" cy="1639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500042"/>
            <a:ext cx="7772400" cy="1470025"/>
          </a:xfrm>
        </p:spPr>
        <p:txBody>
          <a:bodyPr/>
          <a:lstStyle/>
          <a:p>
            <a:r>
              <a:rPr lang="vi-VN" dirty="0" smtClean="0"/>
              <a:t>Mô hình hóa bài toán</a:t>
            </a:r>
            <a:endParaRPr lang="vi-VN" dirty="0"/>
          </a:p>
        </p:txBody>
      </p:sp>
      <p:sp>
        <p:nvSpPr>
          <p:cNvPr id="4" name="Subtitle 3"/>
          <p:cNvSpPr>
            <a:spLocks noGrp="1"/>
          </p:cNvSpPr>
          <p:nvPr>
            <p:ph type="subTitle" idx="1"/>
          </p:nvPr>
        </p:nvSpPr>
        <p:spPr>
          <a:xfrm>
            <a:off x="1043608" y="1844824"/>
            <a:ext cx="6715172" cy="3857652"/>
          </a:xfrm>
        </p:spPr>
        <p:txBody>
          <a:bodyPr>
            <a:normAutofit/>
          </a:bodyPr>
          <a:lstStyle/>
          <a:p>
            <a:pPr algn="just"/>
            <a:r>
              <a:rPr lang="vi-VN" dirty="0" smtClean="0">
                <a:solidFill>
                  <a:schemeClr val="tx1"/>
                </a:solidFill>
                <a:latin typeface="+mj-lt"/>
              </a:rPr>
              <a:t>Bài toán gồm các dữ liệu đầu vào: diện tích đất gieo trồng (S), các loại cây trồng dự tính (X), chi phí tối đa có thể đầu tư (F)</a:t>
            </a:r>
            <a:r>
              <a:rPr lang="en-US" dirty="0" smtClean="0">
                <a:solidFill>
                  <a:schemeClr val="tx1"/>
                </a:solidFill>
                <a:latin typeface="+mj-lt"/>
              </a:rPr>
              <a:t>,</a:t>
            </a:r>
            <a:r>
              <a:rPr lang="en-US" dirty="0" err="1" smtClean="0">
                <a:solidFill>
                  <a:schemeClr val="tx1"/>
                </a:solidFill>
                <a:latin typeface="+mj-lt"/>
              </a:rPr>
              <a:t>kinh</a:t>
            </a:r>
            <a:r>
              <a:rPr lang="en-US" dirty="0" smtClean="0">
                <a:solidFill>
                  <a:schemeClr val="tx1"/>
                </a:solidFill>
                <a:latin typeface="+mj-lt"/>
              </a:rPr>
              <a:t> </a:t>
            </a:r>
            <a:r>
              <a:rPr lang="en-US" dirty="0" err="1" smtClean="0">
                <a:solidFill>
                  <a:schemeClr val="tx1"/>
                </a:solidFill>
                <a:latin typeface="+mj-lt"/>
              </a:rPr>
              <a:t>nghiệm</a:t>
            </a:r>
            <a:r>
              <a:rPr lang="en-US" dirty="0" smtClean="0">
                <a:solidFill>
                  <a:schemeClr val="tx1"/>
                </a:solidFill>
                <a:latin typeface="+mj-lt"/>
              </a:rPr>
              <a:t> </a:t>
            </a:r>
            <a:r>
              <a:rPr lang="en-US" dirty="0" err="1" smtClean="0">
                <a:solidFill>
                  <a:schemeClr val="tx1"/>
                </a:solidFill>
                <a:latin typeface="+mj-lt"/>
              </a:rPr>
              <a:t>gieo</a:t>
            </a:r>
            <a:r>
              <a:rPr lang="en-US" dirty="0" smtClean="0">
                <a:solidFill>
                  <a:schemeClr val="tx1"/>
                </a:solidFill>
                <a:latin typeface="+mj-lt"/>
              </a:rPr>
              <a:t> </a:t>
            </a:r>
            <a:r>
              <a:rPr lang="en-US" dirty="0" err="1" smtClean="0">
                <a:solidFill>
                  <a:schemeClr val="tx1"/>
                </a:solidFill>
                <a:latin typeface="+mj-lt"/>
              </a:rPr>
              <a:t>trồng</a:t>
            </a:r>
            <a:r>
              <a:rPr lang="en-US" dirty="0" smtClean="0">
                <a:solidFill>
                  <a:schemeClr val="tx1"/>
                </a:solidFill>
                <a:latin typeface="+mj-lt"/>
              </a:rPr>
              <a:t>(K) ,</a:t>
            </a:r>
          </a:p>
          <a:p>
            <a:pPr algn="just"/>
            <a:r>
              <a:rPr lang="en-US" dirty="0" err="1" smtClean="0">
                <a:solidFill>
                  <a:schemeClr val="tx1"/>
                </a:solidFill>
                <a:latin typeface="+mj-lt"/>
              </a:rPr>
              <a:t>tháng</a:t>
            </a:r>
            <a:r>
              <a:rPr lang="en-US" dirty="0" smtClean="0">
                <a:solidFill>
                  <a:schemeClr val="tx1"/>
                </a:solidFill>
                <a:latin typeface="+mj-lt"/>
              </a:rPr>
              <a:t>(T).</a:t>
            </a:r>
          </a:p>
          <a:p>
            <a:pPr algn="just"/>
            <a:r>
              <a:rPr lang="en-US" dirty="0">
                <a:solidFill>
                  <a:schemeClr val="tx1"/>
                </a:solidFill>
                <a:latin typeface="+mj-lt"/>
              </a:rPr>
              <a:t> </a:t>
            </a:r>
            <a:endParaRPr lang="vi-VN" baseline="30000" dirty="0" smtClean="0">
              <a:solidFill>
                <a:schemeClr val="tx1"/>
              </a:solidFill>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ahien96\Desktop\31949255_2059365840974298_4743513738861084672_n.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9512" y="692696"/>
            <a:ext cx="8630241" cy="561662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908720"/>
            <a:ext cx="8064896" cy="4031873"/>
          </a:xfrm>
          <a:prstGeom prst="rect">
            <a:avLst/>
          </a:prstGeom>
        </p:spPr>
        <p:txBody>
          <a:bodyPr wrap="square">
            <a:spAutoFit/>
          </a:bodyPr>
          <a:lstStyle/>
          <a:p>
            <a:pPr algn="just"/>
            <a:r>
              <a:rPr lang="en-US" sz="3200" dirty="0"/>
              <a:t> </a:t>
            </a:r>
            <a:r>
              <a:rPr lang="en-US" sz="3200" dirty="0" err="1"/>
              <a:t>Các</a:t>
            </a:r>
            <a:r>
              <a:rPr lang="en-US" sz="3200" dirty="0"/>
              <a:t> </a:t>
            </a:r>
            <a:r>
              <a:rPr lang="en-US" sz="3200" dirty="0" err="1"/>
              <a:t>dữ</a:t>
            </a:r>
            <a:r>
              <a:rPr lang="en-US" sz="3200" dirty="0"/>
              <a:t> </a:t>
            </a:r>
            <a:r>
              <a:rPr lang="en-US" sz="3200" dirty="0" err="1"/>
              <a:t>liệu</a:t>
            </a:r>
            <a:r>
              <a:rPr lang="en-US" sz="3200" dirty="0"/>
              <a:t> </a:t>
            </a:r>
            <a:r>
              <a:rPr lang="en-US" sz="3200" dirty="0" err="1"/>
              <a:t>được</a:t>
            </a:r>
            <a:r>
              <a:rPr lang="en-US" sz="3200" dirty="0"/>
              <a:t> </a:t>
            </a:r>
            <a:r>
              <a:rPr lang="en-US" sz="3200" dirty="0" err="1"/>
              <a:t>lưu</a:t>
            </a:r>
            <a:r>
              <a:rPr lang="en-US" sz="3200" dirty="0"/>
              <a:t> </a:t>
            </a:r>
            <a:r>
              <a:rPr lang="en-US" sz="3200" dirty="0" err="1"/>
              <a:t>trong</a:t>
            </a:r>
            <a:r>
              <a:rPr lang="en-US" sz="3200" dirty="0"/>
              <a:t> </a:t>
            </a:r>
            <a:r>
              <a:rPr lang="en-US" sz="3200" dirty="0" err="1"/>
              <a:t>cơ</a:t>
            </a:r>
            <a:r>
              <a:rPr lang="en-US" sz="3200" dirty="0"/>
              <a:t> </a:t>
            </a:r>
            <a:r>
              <a:rPr lang="en-US" sz="3200" dirty="0" err="1"/>
              <a:t>sở</a:t>
            </a:r>
            <a:r>
              <a:rPr lang="en-US" sz="3200" dirty="0"/>
              <a:t> </a:t>
            </a:r>
            <a:r>
              <a:rPr lang="en-US" sz="3200" dirty="0" err="1"/>
              <a:t>dữ</a:t>
            </a:r>
            <a:r>
              <a:rPr lang="en-US" sz="3200" dirty="0"/>
              <a:t> </a:t>
            </a:r>
            <a:r>
              <a:rPr lang="en-US" sz="3200" dirty="0" err="1"/>
              <a:t>liệu</a:t>
            </a:r>
            <a:r>
              <a:rPr lang="en-US" sz="3200" dirty="0"/>
              <a:t> </a:t>
            </a:r>
            <a:r>
              <a:rPr lang="en-US" sz="3200" dirty="0" smtClean="0"/>
              <a:t>:</a:t>
            </a:r>
          </a:p>
          <a:p>
            <a:pPr algn="just"/>
            <a:endParaRPr lang="en-US" sz="3200" dirty="0" smtClean="0"/>
          </a:p>
          <a:p>
            <a:pPr algn="just"/>
            <a:r>
              <a:rPr lang="en-US" sz="3200" dirty="0" smtClean="0"/>
              <a:t> + </a:t>
            </a:r>
            <a:r>
              <a:rPr lang="en-US" sz="3200" dirty="0" err="1" smtClean="0"/>
              <a:t>Các</a:t>
            </a:r>
            <a:r>
              <a:rPr lang="en-US" sz="3200" dirty="0" smtClean="0"/>
              <a:t> </a:t>
            </a:r>
            <a:r>
              <a:rPr lang="en-US" sz="3200" dirty="0" err="1"/>
              <a:t>tháng</a:t>
            </a:r>
            <a:r>
              <a:rPr lang="en-US" sz="3200" dirty="0"/>
              <a:t> </a:t>
            </a:r>
            <a:r>
              <a:rPr lang="en-US" sz="3200" dirty="0" err="1"/>
              <a:t>trong</a:t>
            </a:r>
            <a:r>
              <a:rPr lang="en-US" sz="3200" dirty="0"/>
              <a:t> </a:t>
            </a:r>
            <a:r>
              <a:rPr lang="en-US" sz="3200" dirty="0" err="1"/>
              <a:t>và</a:t>
            </a:r>
            <a:r>
              <a:rPr lang="en-US" sz="3200" dirty="0"/>
              <a:t> </a:t>
            </a:r>
            <a:r>
              <a:rPr lang="en-US" sz="3200" dirty="0" err="1"/>
              <a:t>ngoài</a:t>
            </a:r>
            <a:r>
              <a:rPr lang="en-US" sz="3200" dirty="0"/>
              <a:t> </a:t>
            </a:r>
            <a:r>
              <a:rPr lang="en-US" sz="3200" dirty="0" err="1"/>
              <a:t>thời</a:t>
            </a:r>
            <a:r>
              <a:rPr lang="en-US" sz="3200" dirty="0"/>
              <a:t> </a:t>
            </a:r>
            <a:r>
              <a:rPr lang="en-US" sz="3200" dirty="0" err="1"/>
              <a:t>vụ</a:t>
            </a:r>
            <a:r>
              <a:rPr lang="en-US" sz="3200" dirty="0"/>
              <a:t> </a:t>
            </a:r>
            <a:r>
              <a:rPr lang="en-US" sz="3200" dirty="0" err="1"/>
              <a:t>của</a:t>
            </a:r>
            <a:r>
              <a:rPr lang="en-US" sz="3200" dirty="0"/>
              <a:t> </a:t>
            </a:r>
            <a:r>
              <a:rPr lang="en-US" sz="3200" dirty="0" err="1"/>
              <a:t>từng</a:t>
            </a:r>
            <a:r>
              <a:rPr lang="en-US" sz="3200" dirty="0"/>
              <a:t> </a:t>
            </a:r>
            <a:r>
              <a:rPr lang="en-US" sz="3200" dirty="0" err="1"/>
              <a:t>loại</a:t>
            </a:r>
            <a:r>
              <a:rPr lang="en-US" sz="3200" dirty="0"/>
              <a:t> </a:t>
            </a:r>
            <a:r>
              <a:rPr lang="en-US" sz="3200" dirty="0" err="1"/>
              <a:t>cây</a:t>
            </a:r>
            <a:r>
              <a:rPr lang="en-US" sz="3200" dirty="0"/>
              <a:t> </a:t>
            </a:r>
            <a:r>
              <a:rPr lang="en-US" sz="3200" dirty="0" err="1"/>
              <a:t>trồng</a:t>
            </a:r>
            <a:r>
              <a:rPr lang="en-US" sz="3200" dirty="0"/>
              <a:t> </a:t>
            </a:r>
            <a:endParaRPr lang="en-US" sz="3200" dirty="0" smtClean="0"/>
          </a:p>
          <a:p>
            <a:pPr algn="just"/>
            <a:r>
              <a:rPr lang="en-US" sz="3200" dirty="0" smtClean="0"/>
              <a:t> +  Chi </a:t>
            </a:r>
            <a:r>
              <a:rPr lang="en-US" sz="3200" dirty="0" err="1"/>
              <a:t>phí</a:t>
            </a:r>
            <a:r>
              <a:rPr lang="en-US" sz="3200" dirty="0"/>
              <a:t> </a:t>
            </a:r>
            <a:r>
              <a:rPr lang="en-US" sz="3200" dirty="0" err="1"/>
              <a:t>dự</a:t>
            </a:r>
            <a:r>
              <a:rPr lang="en-US" sz="3200" dirty="0"/>
              <a:t> </a:t>
            </a:r>
            <a:r>
              <a:rPr lang="en-US" sz="3200" dirty="0" err="1"/>
              <a:t>kiến</a:t>
            </a:r>
            <a:r>
              <a:rPr lang="en-US" sz="3200" dirty="0"/>
              <a:t> </a:t>
            </a:r>
            <a:r>
              <a:rPr lang="en-US" sz="3200" dirty="0" err="1"/>
              <a:t>trên</a:t>
            </a:r>
            <a:r>
              <a:rPr lang="en-US" sz="3200" dirty="0"/>
              <a:t> </a:t>
            </a:r>
            <a:r>
              <a:rPr lang="en-US" sz="3200" dirty="0" smtClean="0"/>
              <a:t> 1m</a:t>
            </a:r>
            <a:r>
              <a:rPr lang="en-US" sz="3200" baseline="30000" dirty="0" smtClean="0"/>
              <a:t>2</a:t>
            </a:r>
            <a:endParaRPr lang="en-US" sz="3200" dirty="0" smtClean="0"/>
          </a:p>
          <a:p>
            <a:pPr algn="just"/>
            <a:r>
              <a:rPr lang="en-US" sz="3200" dirty="0" smtClean="0"/>
              <a:t> +</a:t>
            </a:r>
            <a:r>
              <a:rPr lang="en-US" sz="3200" dirty="0"/>
              <a:t> </a:t>
            </a:r>
            <a:r>
              <a:rPr lang="en-US" sz="3200" dirty="0" smtClean="0"/>
              <a:t> </a:t>
            </a:r>
            <a:r>
              <a:rPr lang="en-US" sz="3200" dirty="0" err="1" smtClean="0"/>
              <a:t>Giá</a:t>
            </a:r>
            <a:r>
              <a:rPr lang="en-US" sz="3200" dirty="0" smtClean="0"/>
              <a:t> </a:t>
            </a:r>
            <a:r>
              <a:rPr lang="en-US" sz="3200" dirty="0" err="1"/>
              <a:t>cả</a:t>
            </a:r>
            <a:r>
              <a:rPr lang="en-US" sz="3200" dirty="0"/>
              <a:t> </a:t>
            </a:r>
            <a:r>
              <a:rPr lang="en-US" sz="3200" dirty="0" err="1"/>
              <a:t>dự</a:t>
            </a:r>
            <a:r>
              <a:rPr lang="en-US" sz="3200" dirty="0"/>
              <a:t> </a:t>
            </a:r>
            <a:r>
              <a:rPr lang="en-US" sz="3200" dirty="0" err="1"/>
              <a:t>đoán</a:t>
            </a:r>
            <a:r>
              <a:rPr lang="en-US" sz="3200" dirty="0"/>
              <a:t> </a:t>
            </a:r>
            <a:endParaRPr lang="en-US" sz="3200" dirty="0" smtClean="0"/>
          </a:p>
          <a:p>
            <a:pPr algn="just"/>
            <a:r>
              <a:rPr lang="en-US" sz="3200" dirty="0" smtClean="0"/>
              <a:t> +  </a:t>
            </a:r>
            <a:r>
              <a:rPr lang="en-US" sz="3200" dirty="0" err="1"/>
              <a:t>N</a:t>
            </a:r>
            <a:r>
              <a:rPr lang="en-US" sz="3200" dirty="0" err="1" smtClean="0"/>
              <a:t>ăng</a:t>
            </a:r>
            <a:r>
              <a:rPr lang="en-US" sz="3200" dirty="0" smtClean="0"/>
              <a:t> </a:t>
            </a:r>
            <a:r>
              <a:rPr lang="en-US" sz="3200" dirty="0" err="1"/>
              <a:t>suất</a:t>
            </a:r>
            <a:r>
              <a:rPr lang="en-US" sz="3200" dirty="0"/>
              <a:t> </a:t>
            </a:r>
            <a:r>
              <a:rPr lang="en-US" sz="3200" dirty="0" err="1"/>
              <a:t>tối</a:t>
            </a:r>
            <a:r>
              <a:rPr lang="en-US" sz="3200" dirty="0"/>
              <a:t> </a:t>
            </a:r>
            <a:r>
              <a:rPr lang="en-US" sz="3200" dirty="0" err="1" smtClean="0"/>
              <a:t>đa</a:t>
            </a:r>
            <a:endParaRPr lang="en-US" sz="3200" dirty="0" smtClean="0"/>
          </a:p>
          <a:p>
            <a:pPr algn="just"/>
            <a:r>
              <a:rPr lang="en-US" sz="3200" dirty="0" smtClean="0"/>
              <a:t> +  </a:t>
            </a:r>
            <a:r>
              <a:rPr lang="en-US" sz="3200" dirty="0" err="1"/>
              <a:t>T</a:t>
            </a:r>
            <a:r>
              <a:rPr lang="en-US" sz="3200" dirty="0" err="1" smtClean="0"/>
              <a:t>ên</a:t>
            </a:r>
            <a:r>
              <a:rPr lang="en-US" sz="3200" dirty="0" smtClean="0"/>
              <a:t> </a:t>
            </a:r>
            <a:r>
              <a:rPr lang="en-US" sz="3200" dirty="0" err="1"/>
              <a:t>nông</a:t>
            </a:r>
            <a:r>
              <a:rPr lang="en-US" sz="3200" dirty="0"/>
              <a:t> </a:t>
            </a:r>
            <a:r>
              <a:rPr lang="en-US" sz="3200" dirty="0" err="1" smtClean="0"/>
              <a:t>sản</a:t>
            </a: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bahien96\Desktop\31957248_2059368620974020_4102769961930326016_n.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24744" y="692696"/>
            <a:ext cx="7607696" cy="57606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91317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bahien96\Desktop\31949172_2059372200973662_8733354811417690112_n.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39981" y="1117748"/>
            <a:ext cx="2422773" cy="4724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731995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286</TotalTime>
  <Words>385</Words>
  <Application>Microsoft Office PowerPoint</Application>
  <PresentationFormat>On-screen Show (4:3)</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Đề tài: Hệ trợ giúp gieo trồng  cây nông nghiệp</vt:lpstr>
      <vt:lpstr>Phát biểu bài toán</vt:lpstr>
      <vt:lpstr>Các biến và môi trường  ra quyết định</vt:lpstr>
      <vt:lpstr>Slide 4</vt:lpstr>
      <vt:lpstr>Mô hình hóa bài toán</vt:lpstr>
      <vt:lpstr>Slide 6</vt:lpstr>
      <vt:lpstr>Slide 7</vt:lpstr>
      <vt:lpstr>Slide 8</vt:lpstr>
      <vt:lpstr>Slide 9</vt:lpstr>
      <vt:lpstr>Mô hình hóa bài toán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Xuan Truong PC</dc:creator>
  <cp:lastModifiedBy>Xuan Truong PC</cp:lastModifiedBy>
  <cp:revision>37</cp:revision>
  <dcterms:created xsi:type="dcterms:W3CDTF">2018-03-19T00:03:34Z</dcterms:created>
  <dcterms:modified xsi:type="dcterms:W3CDTF">2018-05-07T05:38:07Z</dcterms:modified>
</cp:coreProperties>
</file>