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75" r:id="rId4"/>
    <p:sldId id="277" r:id="rId5"/>
    <p:sldId id="276" r:id="rId6"/>
    <p:sldId id="278" r:id="rId7"/>
    <p:sldId id="279" r:id="rId8"/>
    <p:sldId id="280" r:id="rId9"/>
    <p:sldId id="281" r:id="rId1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869" y="-77"/>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5/24/2018</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25400">
              <a:lnSpc>
                <a:spcPct val="100000"/>
              </a:lnSpc>
              <a:spcBef>
                <a:spcPts val="105"/>
              </a:spcBef>
            </a:pPr>
            <a:fld id="{81D60167-4931-47E6-BA6A-407CBD079E47}" type="slidenum">
              <a:rPr dirty="0"/>
              <a:pPr marL="25400">
                <a:lnSpc>
                  <a:spcPct val="100000"/>
                </a:lnSpc>
                <a:spcBef>
                  <a:spcPts val="105"/>
                </a:spcBef>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5/24/2018</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25400">
              <a:lnSpc>
                <a:spcPct val="100000"/>
              </a:lnSpc>
              <a:spcBef>
                <a:spcPts val="105"/>
              </a:spcBef>
            </a:pPr>
            <a:fld id="{81D60167-4931-47E6-BA6A-407CBD079E47}" type="slidenum">
              <a:rPr dirty="0"/>
              <a:pPr marL="25400">
                <a:lnSpc>
                  <a:spcPct val="100000"/>
                </a:lnSpc>
                <a:spcBef>
                  <a:spcPts val="105"/>
                </a:spcBef>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Verdana"/>
                <a:cs typeface="Verdan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5/24/2018</a:t>
            </a:fld>
            <a:endParaRPr lang="en-US"/>
          </a:p>
        </p:txBody>
      </p:sp>
      <p:sp>
        <p:nvSpPr>
          <p:cNvPr id="7" name="Holder 7"/>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25400">
              <a:lnSpc>
                <a:spcPct val="100000"/>
              </a:lnSpc>
              <a:spcBef>
                <a:spcPts val="105"/>
              </a:spcBef>
            </a:pPr>
            <a:fld id="{81D60167-4931-47E6-BA6A-407CBD079E47}" type="slidenum">
              <a:rPr dirty="0"/>
              <a:pPr marL="25400">
                <a:lnSpc>
                  <a:spcPct val="100000"/>
                </a:lnSpc>
                <a:spcBef>
                  <a:spcPts val="105"/>
                </a:spcBef>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5/24/2018</a:t>
            </a:fld>
            <a:endParaRPr lang="en-US"/>
          </a:p>
        </p:txBody>
      </p:sp>
      <p:sp>
        <p:nvSpPr>
          <p:cNvPr id="5" name="Holder 5"/>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25400">
              <a:lnSpc>
                <a:spcPct val="100000"/>
              </a:lnSpc>
              <a:spcBef>
                <a:spcPts val="105"/>
              </a:spcBef>
            </a:pPr>
            <a:fld id="{81D60167-4931-47E6-BA6A-407CBD079E47}" type="slidenum">
              <a:rPr dirty="0"/>
              <a:pPr marL="25400">
                <a:lnSpc>
                  <a:spcPct val="100000"/>
                </a:lnSpc>
                <a:spcBef>
                  <a:spcPts val="105"/>
                </a:spcBef>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5/24/2018</a:t>
            </a:fld>
            <a:endParaRPr lang="en-US"/>
          </a:p>
        </p:txBody>
      </p:sp>
      <p:sp>
        <p:nvSpPr>
          <p:cNvPr id="4" name="Holder 4"/>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25400">
              <a:lnSpc>
                <a:spcPct val="100000"/>
              </a:lnSpc>
              <a:spcBef>
                <a:spcPts val="105"/>
              </a:spcBef>
            </a:pPr>
            <a:fld id="{81D60167-4931-47E6-BA6A-407CBD079E47}" type="slidenum">
              <a:rPr dirty="0"/>
              <a:pPr marL="25400">
                <a:lnSpc>
                  <a:spcPct val="100000"/>
                </a:lnSpc>
                <a:spcBef>
                  <a:spcPts val="105"/>
                </a:spcBef>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1125140"/>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567690" y="265582"/>
            <a:ext cx="8008619" cy="574040"/>
          </a:xfrm>
          <a:prstGeom prst="rect">
            <a:avLst/>
          </a:prstGeom>
        </p:spPr>
        <p:txBody>
          <a:bodyPr wrap="square" lIns="0" tIns="0" rIns="0" bIns="0">
            <a:spAutoFit/>
          </a:bodyPr>
          <a:lstStyle>
            <a:lvl1pPr>
              <a:defRPr sz="3600" b="1" i="0">
                <a:solidFill>
                  <a:schemeClr val="bg1"/>
                </a:solidFill>
                <a:latin typeface="Verdana"/>
                <a:cs typeface="Verdana"/>
              </a:defRPr>
            </a:lvl1pPr>
          </a:lstStyle>
          <a:p>
            <a:endParaRPr/>
          </a:p>
        </p:txBody>
      </p:sp>
      <p:sp>
        <p:nvSpPr>
          <p:cNvPr id="3" name="Holder 3"/>
          <p:cNvSpPr>
            <a:spLocks noGrp="1"/>
          </p:cNvSpPr>
          <p:nvPr>
            <p:ph type="body" idx="1"/>
          </p:nvPr>
        </p:nvSpPr>
        <p:spPr>
          <a:xfrm>
            <a:off x="567690" y="1330959"/>
            <a:ext cx="8008619" cy="310896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5/24/2018</a:t>
            </a:fld>
            <a:endParaRPr lang="en-US"/>
          </a:p>
        </p:txBody>
      </p:sp>
      <p:sp>
        <p:nvSpPr>
          <p:cNvPr id="6" name="Holder 6"/>
          <p:cNvSpPr>
            <a:spLocks noGrp="1"/>
          </p:cNvSpPr>
          <p:nvPr>
            <p:ph type="sldNum" sz="quarter" idx="7"/>
          </p:nvPr>
        </p:nvSpPr>
        <p:spPr>
          <a:xfrm>
            <a:off x="8209813" y="6433955"/>
            <a:ext cx="245109" cy="210820"/>
          </a:xfrm>
          <a:prstGeom prst="rect">
            <a:avLst/>
          </a:prstGeom>
        </p:spPr>
        <p:txBody>
          <a:bodyPr wrap="square" lIns="0" tIns="0" rIns="0" bIns="0">
            <a:spAutoFit/>
          </a:bodyPr>
          <a:lstStyle>
            <a:lvl1pPr>
              <a:defRPr sz="1200" b="0" i="0">
                <a:solidFill>
                  <a:schemeClr val="tx1"/>
                </a:solidFill>
                <a:latin typeface="Verdana"/>
                <a:cs typeface="Verdana"/>
              </a:defRPr>
            </a:lvl1pPr>
          </a:lstStyle>
          <a:p>
            <a:pPr marL="25400">
              <a:lnSpc>
                <a:spcPct val="100000"/>
              </a:lnSpc>
              <a:spcBef>
                <a:spcPts val="105"/>
              </a:spcBef>
            </a:pPr>
            <a:fld id="{81D60167-4931-47E6-BA6A-407CBD079E47}" type="slidenum">
              <a:rPr dirty="0"/>
              <a:pPr marL="25400">
                <a:lnSpc>
                  <a:spcPct val="100000"/>
                </a:lnSpc>
                <a:spcBef>
                  <a:spcPts val="105"/>
                </a:spcBef>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image" Target="../media/image7.png"/><Relationship Id="rId16"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28601"/>
            <a:ext cx="9144000" cy="662939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143000" y="1905000"/>
            <a:ext cx="7772400" cy="1133644"/>
          </a:xfrm>
          <a:prstGeom prst="rect">
            <a:avLst/>
          </a:prstGeom>
        </p:spPr>
        <p:txBody>
          <a:bodyPr vert="horz" wrap="square" lIns="0" tIns="12700" rIns="0" bIns="0" rtlCol="0">
            <a:spAutoFit/>
          </a:bodyPr>
          <a:lstStyle/>
          <a:p>
            <a:pPr marL="12700">
              <a:lnSpc>
                <a:spcPct val="100000"/>
              </a:lnSpc>
              <a:spcBef>
                <a:spcPts val="100"/>
              </a:spcBef>
            </a:pPr>
            <a:r>
              <a:rPr lang="en-US" sz="3600" dirty="0" smtClean="0">
                <a:solidFill>
                  <a:srgbClr val="FF0000"/>
                </a:solidFill>
                <a:latin typeface="Tahoma" panose="020B0604030504040204" pitchFamily="34" charset="0"/>
                <a:ea typeface="Tahoma" panose="020B0604030504040204" pitchFamily="34" charset="0"/>
                <a:cs typeface="Tahoma" panose="020B0604030504040204" pitchFamily="34" charset="0"/>
              </a:rPr>
              <a:t>Đề tài: Tìm hiểu </a:t>
            </a:r>
          </a:p>
          <a:p>
            <a:pPr marL="12700">
              <a:lnSpc>
                <a:spcPct val="100000"/>
              </a:lnSpc>
              <a:spcBef>
                <a:spcPts val="100"/>
              </a:spcBef>
            </a:pPr>
            <a:r>
              <a:rPr lang="en-US" sz="3600" dirty="0" smtClean="0">
                <a:solidFill>
                  <a:srgbClr val="FF0000"/>
                </a:solidFill>
                <a:latin typeface="Tahoma" panose="020B0604030504040204" pitchFamily="34" charset="0"/>
                <a:ea typeface="Tahoma" panose="020B0604030504040204" pitchFamily="34" charset="0"/>
                <a:cs typeface="Tahoma" panose="020B0604030504040204" pitchFamily="34" charset="0"/>
              </a:rPr>
              <a:t>	    ngôn ngữ lập trình Python</a:t>
            </a:r>
            <a:endParaRPr sz="36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object 4"/>
          <p:cNvSpPr txBox="1"/>
          <p:nvPr/>
        </p:nvSpPr>
        <p:spPr>
          <a:xfrm>
            <a:off x="228600" y="4243181"/>
            <a:ext cx="7772400" cy="1368323"/>
          </a:xfrm>
          <a:prstGeom prst="rect">
            <a:avLst/>
          </a:prstGeom>
        </p:spPr>
        <p:txBody>
          <a:bodyPr vert="horz" wrap="square" lIns="0" tIns="125730" rIns="0" bIns="0" rtlCol="0">
            <a:spAutoFit/>
          </a:bodyPr>
          <a:lstStyle/>
          <a:p>
            <a:pPr marL="993140">
              <a:lnSpc>
                <a:spcPct val="100000"/>
              </a:lnSpc>
              <a:spcBef>
                <a:spcPts val="990"/>
              </a:spcBef>
            </a:pPr>
            <a:r>
              <a:rPr lang="en-US" sz="2400" spc="-265" dirty="0" smtClean="0">
                <a:solidFill>
                  <a:srgbClr val="FFFFFF"/>
                </a:solidFill>
                <a:latin typeface="Verdana"/>
                <a:cs typeface="Verdana"/>
              </a:rPr>
              <a:t>Giảng viên hướng dẫn: Thầy  Thân Quang Khoát</a:t>
            </a:r>
          </a:p>
          <a:p>
            <a:pPr marL="993140">
              <a:lnSpc>
                <a:spcPct val="100000"/>
              </a:lnSpc>
              <a:spcBef>
                <a:spcPts val="990"/>
              </a:spcBef>
            </a:pPr>
            <a:r>
              <a:rPr lang="en-US" sz="2000" spc="-265" dirty="0" smtClean="0">
                <a:solidFill>
                  <a:srgbClr val="FFFFFF"/>
                </a:solidFill>
                <a:latin typeface="Verdana"/>
                <a:cs typeface="Verdana"/>
              </a:rPr>
              <a:t>Sinh viên thực hiện:  Đặng Xuân Trường  20154018</a:t>
            </a:r>
          </a:p>
          <a:p>
            <a:pPr marL="993140">
              <a:lnSpc>
                <a:spcPct val="100000"/>
              </a:lnSpc>
              <a:spcBef>
                <a:spcPts val="990"/>
              </a:spcBef>
            </a:pPr>
            <a:endParaRPr lang="vi-VN" sz="2000" spc="-265" dirty="0" smtClean="0">
              <a:solidFill>
                <a:srgbClr val="FFFFFF"/>
              </a:solidFill>
              <a:latin typeface="Verdana"/>
              <a:cs typeface="Verdan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Cấu trúc bài tìm hiểu</a:t>
            </a:r>
            <a:endParaRPr lang="vi-VN" dirty="0"/>
          </a:p>
        </p:txBody>
      </p:sp>
      <p:sp>
        <p:nvSpPr>
          <p:cNvPr id="4" name="Text Placeholder 3"/>
          <p:cNvSpPr>
            <a:spLocks noGrp="1"/>
          </p:cNvSpPr>
          <p:nvPr>
            <p:ph type="body" idx="1"/>
          </p:nvPr>
        </p:nvSpPr>
        <p:spPr>
          <a:xfrm>
            <a:off x="567690" y="1330959"/>
            <a:ext cx="8008619" cy="3016210"/>
          </a:xfrm>
        </p:spPr>
        <p:txBody>
          <a:bodyPr/>
          <a:lstStyle/>
          <a:p>
            <a:r>
              <a:rPr lang="en-US" sz="2800" dirty="0" smtClean="0"/>
              <a:t>Bài tìm hiểu bao gồm:</a:t>
            </a:r>
          </a:p>
          <a:p>
            <a:r>
              <a:rPr lang="en-US" sz="2800" dirty="0" smtClean="0">
                <a:sym typeface="Wingdings"/>
              </a:rPr>
              <a:t> </a:t>
            </a:r>
            <a:r>
              <a:rPr lang="en-US" sz="2800" dirty="0" smtClean="0"/>
              <a:t>Các kiến thức cơ bản về ngôn ngữ lập trình Python</a:t>
            </a:r>
          </a:p>
          <a:p>
            <a:r>
              <a:rPr lang="en-US" sz="2800" dirty="0" smtClean="0">
                <a:sym typeface="Wingdings"/>
              </a:rPr>
              <a:t> </a:t>
            </a:r>
            <a:r>
              <a:rPr lang="en-US" sz="2800" dirty="0" smtClean="0"/>
              <a:t>Một số kiến thức nâng cao về ngôn ngữ lập trình Python</a:t>
            </a:r>
          </a:p>
          <a:p>
            <a:r>
              <a:rPr lang="en-US" sz="2800" dirty="0" smtClean="0">
                <a:sym typeface="Wingdings"/>
              </a:rPr>
              <a:t> </a:t>
            </a:r>
            <a:r>
              <a:rPr lang="en-US" sz="2800" dirty="0" smtClean="0"/>
              <a:t>Một số thư viện và công cụ hỗ trợ ngôn ngữ lập trình Python</a:t>
            </a:r>
          </a:p>
          <a:p>
            <a:r>
              <a:rPr lang="en-US" sz="2800" dirty="0" smtClean="0">
                <a:sym typeface="Wingdings"/>
              </a:rPr>
              <a:t> </a:t>
            </a:r>
            <a:r>
              <a:rPr lang="en-US" sz="2800" dirty="0" smtClean="0"/>
              <a:t>Demo</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Giới thiệu</a:t>
            </a:r>
            <a:endParaRPr lang="vi-VN" dirty="0"/>
          </a:p>
        </p:txBody>
      </p:sp>
      <p:sp>
        <p:nvSpPr>
          <p:cNvPr id="3" name="Text Placeholder 2"/>
          <p:cNvSpPr>
            <a:spLocks noGrp="1"/>
          </p:cNvSpPr>
          <p:nvPr>
            <p:ph type="body" idx="1"/>
          </p:nvPr>
        </p:nvSpPr>
        <p:spPr>
          <a:xfrm>
            <a:off x="567690" y="1330959"/>
            <a:ext cx="8008619" cy="3877985"/>
          </a:xfrm>
        </p:spPr>
        <p:txBody>
          <a:bodyPr/>
          <a:lstStyle/>
          <a:p>
            <a:r>
              <a:rPr lang="en-US" sz="2800" dirty="0" smtClean="0">
                <a:sym typeface="Wingdings"/>
              </a:rPr>
              <a:t> </a:t>
            </a:r>
            <a:r>
              <a:rPr lang="en-US" sz="2800" dirty="0" smtClean="0"/>
              <a:t>Python là một ngôn ngữ lập trình mới với bộ thư viện và công cụ tương đối mạnh để xử lí hầu hết các lĩnh vực trong ngành công nghệ thông tin</a:t>
            </a:r>
          </a:p>
          <a:p>
            <a:r>
              <a:rPr lang="en-US" sz="2800" dirty="0" smtClean="0">
                <a:sym typeface="Wingdings"/>
              </a:rPr>
              <a:t> </a:t>
            </a:r>
            <a:r>
              <a:rPr lang="vi-VN" sz="2800" dirty="0" smtClean="0">
                <a:latin typeface="Calibri" pitchFamily="34" charset="0"/>
                <a:cs typeface="Calibri" pitchFamily="34" charset="0"/>
              </a:rPr>
              <a:t>Python là một ngôn ngữ lập trình bậc cao, thông dịch, hướng đối tượng, đa mục đích và cũng là một ngôn ngữ lập trình động.</a:t>
            </a:r>
          </a:p>
          <a:p>
            <a:r>
              <a:rPr lang="en-US" sz="2800" dirty="0" smtClean="0">
                <a:sym typeface="Wingdings"/>
              </a:rPr>
              <a:t> </a:t>
            </a:r>
            <a:r>
              <a:rPr lang="vi-VN" sz="2800" dirty="0" smtClean="0">
                <a:latin typeface="Calibri" pitchFamily="34" charset="0"/>
                <a:cs typeface="Calibri" pitchFamily="34" charset="0"/>
              </a:rPr>
              <a:t>Cú pháp của Python là khá dễ dàng để học và linh hoạt không kém các ngôn ngữ khác trong việc phát triển các ứng dụng</a:t>
            </a:r>
            <a:endParaRPr lang="vi-VN" sz="28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Sự mở rộng phát triển</a:t>
            </a:r>
            <a:endParaRPr lang="vi-VN" dirty="0"/>
          </a:p>
        </p:txBody>
      </p:sp>
      <p:sp>
        <p:nvSpPr>
          <p:cNvPr id="3" name="Text Placeholder 2"/>
          <p:cNvSpPr>
            <a:spLocks noGrp="1"/>
          </p:cNvSpPr>
          <p:nvPr>
            <p:ph type="body" idx="1"/>
          </p:nvPr>
        </p:nvSpPr>
        <p:spPr/>
        <p:txBody>
          <a:bodyPr/>
          <a:lstStyle/>
          <a:p>
            <a:endParaRPr lang="vi-VN"/>
          </a:p>
        </p:txBody>
      </p:sp>
      <p:pic>
        <p:nvPicPr>
          <p:cNvPr id="4" name="Picture 3" descr="ngôn ngữ thông dụng.png"/>
          <p:cNvPicPr>
            <a:picLocks noChangeAspect="1"/>
          </p:cNvPicPr>
          <p:nvPr/>
        </p:nvPicPr>
        <p:blipFill>
          <a:blip r:embed="rId2"/>
          <a:stretch>
            <a:fillRect/>
          </a:stretch>
        </p:blipFill>
        <p:spPr>
          <a:xfrm>
            <a:off x="928662" y="1071546"/>
            <a:ext cx="7072362" cy="5000660"/>
          </a:xfrm>
          <a:prstGeom prst="rect">
            <a:avLst/>
          </a:prstGeom>
        </p:spPr>
      </p:pic>
      <p:pic>
        <p:nvPicPr>
          <p:cNvPr id="5" name="Picture 4" descr="tỉ lệ được giảng dạy trong các trường đại học.png"/>
          <p:cNvPicPr>
            <a:picLocks noChangeAspect="1"/>
          </p:cNvPicPr>
          <p:nvPr/>
        </p:nvPicPr>
        <p:blipFill>
          <a:blip r:embed="rId3"/>
          <a:stretch>
            <a:fillRect/>
          </a:stretch>
        </p:blipFill>
        <p:spPr>
          <a:xfrm>
            <a:off x="714348" y="1285860"/>
            <a:ext cx="7715304" cy="4857784"/>
          </a:xfrm>
          <a:prstGeom prst="rect">
            <a:avLst/>
          </a:prstGeom>
        </p:spPr>
      </p:pic>
      <p:pic>
        <p:nvPicPr>
          <p:cNvPr id="6" name="Picture 5" descr="1_FK5xi-zleQCUafgucPamlw.png"/>
          <p:cNvPicPr>
            <a:picLocks noChangeAspect="1"/>
          </p:cNvPicPr>
          <p:nvPr/>
        </p:nvPicPr>
        <p:blipFill>
          <a:blip r:embed="rId4"/>
          <a:stretch>
            <a:fillRect/>
          </a:stretch>
        </p:blipFill>
        <p:spPr>
          <a:xfrm>
            <a:off x="857224" y="1143000"/>
            <a:ext cx="7429552" cy="5000644"/>
          </a:xfrm>
          <a:prstGeom prst="rect">
            <a:avLst/>
          </a:prstGeom>
        </p:spPr>
      </p:pic>
      <p:pic>
        <p:nvPicPr>
          <p:cNvPr id="7" name="Picture 6" descr="6a0105360ba1c6970c01bb09a1646b970d-800wi.png"/>
          <p:cNvPicPr>
            <a:picLocks noChangeAspect="1"/>
          </p:cNvPicPr>
          <p:nvPr/>
        </p:nvPicPr>
        <p:blipFill>
          <a:blip r:embed="rId5"/>
          <a:stretch>
            <a:fillRect/>
          </a:stretch>
        </p:blipFill>
        <p:spPr>
          <a:xfrm>
            <a:off x="785786" y="1000108"/>
            <a:ext cx="7786742" cy="471490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nodeType="clickEffect">
                                  <p:stCondLst>
                                    <p:cond delay="0"/>
                                  </p:stCondLst>
                                  <p:childTnLst>
                                    <p:animEffect transition="out" filter="checkerboard(across)">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par>
                          <p:cTn id="13" fill="hold">
                            <p:stCondLst>
                              <p:cond delay="500"/>
                            </p:stCondLst>
                            <p:childTnLst>
                              <p:par>
                                <p:cTn id="14" presetID="5" presetClass="entr" presetSubtype="1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checkerboard(across)">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xit" presetSubtype="10" fill="hold" nodeType="clickEffect">
                                  <p:stCondLst>
                                    <p:cond delay="0"/>
                                  </p:stCondLst>
                                  <p:childTnLst>
                                    <p:animEffect transition="out" filter="checkerboard(across)">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childTnLst>
                          </p:cTn>
                        </p:par>
                        <p:par>
                          <p:cTn id="22" fill="hold">
                            <p:stCondLst>
                              <p:cond delay="500"/>
                            </p:stCondLst>
                            <p:childTnLst>
                              <p:par>
                                <p:cTn id="23" presetID="5" presetClass="entr" presetSubtype="1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checkerboard(across)">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xit" presetSubtype="10" fill="hold" nodeType="clickEffect">
                                  <p:stCondLst>
                                    <p:cond delay="0"/>
                                  </p:stCondLst>
                                  <p:childTnLst>
                                    <p:animEffect transition="out" filter="checkerboard(across)">
                                      <p:cBhvr>
                                        <p:cTn id="29" dur="500"/>
                                        <p:tgtEl>
                                          <p:spTgt spid="6"/>
                                        </p:tgtEl>
                                      </p:cBhvr>
                                    </p:animEffect>
                                    <p:set>
                                      <p:cBhvr>
                                        <p:cTn id="30" dur="1" fill="hold">
                                          <p:stCondLst>
                                            <p:cond delay="499"/>
                                          </p:stCondLst>
                                        </p:cTn>
                                        <p:tgtEl>
                                          <p:spTgt spid="6"/>
                                        </p:tgtEl>
                                        <p:attrNameLst>
                                          <p:attrName>style.visibility</p:attrName>
                                        </p:attrNameLst>
                                      </p:cBhvr>
                                      <p:to>
                                        <p:strVal val="hidden"/>
                                      </p:to>
                                    </p:set>
                                  </p:childTnLst>
                                </p:cTn>
                              </p:par>
                            </p:childTnLst>
                          </p:cTn>
                        </p:par>
                        <p:par>
                          <p:cTn id="31" fill="hold">
                            <p:stCondLst>
                              <p:cond delay="500"/>
                            </p:stCondLst>
                            <p:childTnLst>
                              <p:par>
                                <p:cTn id="32" presetID="5" presetClass="entr" presetSubtype="10" fill="hold"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checkerboard(across)">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xit" presetSubtype="10" fill="hold" nodeType="clickEffect">
                                  <p:stCondLst>
                                    <p:cond delay="0"/>
                                  </p:stCondLst>
                                  <p:childTnLst>
                                    <p:animEffect transition="out" filter="checkerboard(across)">
                                      <p:cBhvr>
                                        <p:cTn id="38" dur="500"/>
                                        <p:tgtEl>
                                          <p:spTgt spid="7"/>
                                        </p:tgtEl>
                                      </p:cBhvr>
                                    </p:animEffect>
                                    <p:set>
                                      <p:cBhvr>
                                        <p:cTn id="39"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690" y="265582"/>
            <a:ext cx="8008619" cy="492443"/>
          </a:xfrm>
        </p:spPr>
        <p:txBody>
          <a:bodyPr/>
          <a:lstStyle/>
          <a:p>
            <a:r>
              <a:rPr lang="vi-VN" sz="3200" dirty="0" smtClean="0"/>
              <a:t>Lịch sử hình thành và phát triển</a:t>
            </a:r>
            <a:endParaRPr lang="vi-VN" sz="3200" dirty="0"/>
          </a:p>
        </p:txBody>
      </p:sp>
      <p:sp>
        <p:nvSpPr>
          <p:cNvPr id="3" name="Text Placeholder 2"/>
          <p:cNvSpPr>
            <a:spLocks noGrp="1"/>
          </p:cNvSpPr>
          <p:nvPr>
            <p:ph type="body" idx="1"/>
          </p:nvPr>
        </p:nvSpPr>
        <p:spPr>
          <a:xfrm>
            <a:off x="567690" y="1330959"/>
            <a:ext cx="8008619" cy="2585323"/>
          </a:xfrm>
        </p:spPr>
        <p:txBody>
          <a:bodyPr/>
          <a:lstStyle/>
          <a:p>
            <a:r>
              <a:rPr lang="en-US" sz="2800" dirty="0" smtClean="0">
                <a:sym typeface="Wingdings"/>
              </a:rPr>
              <a:t> </a:t>
            </a:r>
            <a:r>
              <a:rPr lang="vi-VN" sz="2800" dirty="0" smtClean="0"/>
              <a:t>Hình thành vào cuối những năm 1980</a:t>
            </a:r>
          </a:p>
          <a:p>
            <a:r>
              <a:rPr lang="en-US" sz="2800" dirty="0" smtClean="0">
                <a:sym typeface="Wingdings"/>
              </a:rPr>
              <a:t> </a:t>
            </a:r>
            <a:r>
              <a:rPr lang="vi-VN" sz="2800" dirty="0" smtClean="0"/>
              <a:t>Từ năm 1990 đến 1995: các phiên bản python </a:t>
            </a:r>
            <a:r>
              <a:rPr lang="en-US" sz="2800" dirty="0" smtClean="0"/>
              <a:t>1.x lần lượt được phát hành</a:t>
            </a:r>
          </a:p>
          <a:p>
            <a:r>
              <a:rPr lang="en-US" sz="2800" dirty="0" smtClean="0">
                <a:sym typeface="Wingdings"/>
              </a:rPr>
              <a:t> </a:t>
            </a:r>
            <a:r>
              <a:rPr lang="en-US" sz="2800" dirty="0" smtClean="0"/>
              <a:t>Năm 2000 ra đời phiên bản 2.0</a:t>
            </a:r>
          </a:p>
          <a:p>
            <a:r>
              <a:rPr lang="en-US" sz="2800" dirty="0" smtClean="0">
                <a:sym typeface="Wingdings"/>
              </a:rPr>
              <a:t> </a:t>
            </a:r>
            <a:r>
              <a:rPr lang="en-US" sz="2800" dirty="0" smtClean="0"/>
              <a:t>Trải qua nhiều phiên bản thì python đang dần được hoàn thiện với các phiên bản 3.x.x hiện tại</a:t>
            </a:r>
            <a:endParaRPr lang="vi-VN"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Đặc điểm</a:t>
            </a:r>
            <a:endParaRPr lang="vi-VN" dirty="0"/>
          </a:p>
        </p:txBody>
      </p:sp>
      <p:sp>
        <p:nvSpPr>
          <p:cNvPr id="3" name="Text Placeholder 2"/>
          <p:cNvSpPr>
            <a:spLocks noGrp="1"/>
          </p:cNvSpPr>
          <p:nvPr>
            <p:ph type="body" idx="1"/>
          </p:nvPr>
        </p:nvSpPr>
        <p:spPr>
          <a:xfrm>
            <a:off x="567690" y="1330959"/>
            <a:ext cx="8008619" cy="2585323"/>
          </a:xfrm>
        </p:spPr>
        <p:txBody>
          <a:bodyPr/>
          <a:lstStyle/>
          <a:p>
            <a:pPr>
              <a:buFont typeface="Wingdings"/>
              <a:buChar char="Ø"/>
            </a:pPr>
            <a:r>
              <a:rPr lang="en-US" sz="2800" dirty="0" smtClean="0">
                <a:sym typeface="Wingdings"/>
              </a:rPr>
              <a:t>Tính dễ học, dễ đọc</a:t>
            </a:r>
          </a:p>
          <a:p>
            <a:pPr>
              <a:buFont typeface="Wingdings"/>
              <a:buChar char="Ø"/>
            </a:pPr>
            <a:r>
              <a:rPr lang="en-US" sz="2800" dirty="0" smtClean="0">
                <a:sym typeface="Wingdings"/>
              </a:rPr>
              <a:t> Có khả năng tương thích với nhiều nền tảng</a:t>
            </a:r>
          </a:p>
          <a:p>
            <a:pPr>
              <a:buFont typeface="Wingdings"/>
              <a:buChar char="Ø"/>
            </a:pPr>
            <a:r>
              <a:rPr lang="en-US" sz="2800" dirty="0" smtClean="0">
                <a:sym typeface="Wingdings"/>
              </a:rPr>
              <a:t> Có khả năng mở rộng</a:t>
            </a:r>
          </a:p>
          <a:p>
            <a:pPr>
              <a:buFont typeface="Wingdings"/>
              <a:buChar char="Ø"/>
            </a:pPr>
            <a:r>
              <a:rPr lang="en-US" sz="2800" dirty="0" smtClean="0">
                <a:sym typeface="Wingdings"/>
              </a:rPr>
              <a:t> Là một ngôn ngữ thông dịch</a:t>
            </a:r>
          </a:p>
          <a:p>
            <a:pPr>
              <a:buFont typeface="Wingdings"/>
              <a:buChar char="Ø"/>
            </a:pPr>
            <a:r>
              <a:rPr lang="en-US" sz="2800" dirty="0" smtClean="0">
                <a:sym typeface="Wingdings"/>
              </a:rPr>
              <a:t> Khả năng modul hóa</a:t>
            </a:r>
          </a:p>
          <a:p>
            <a:pPr>
              <a:buFont typeface="Wingdings"/>
              <a:buChar char="Ø"/>
            </a:pPr>
            <a:r>
              <a:rPr lang="en-US" sz="2800" dirty="0" smtClean="0">
                <a:sym typeface="Wingdings"/>
              </a:rPr>
              <a:t> Tính đa năng hóa và tính đa biến hóa</a:t>
            </a:r>
            <a:endParaRPr lang="vi-VN"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cơ bản</a:t>
            </a:r>
            <a:endParaRPr lang="vi-VN" dirty="0"/>
          </a:p>
        </p:txBody>
      </p:sp>
      <p:pic>
        <p:nvPicPr>
          <p:cNvPr id="1026" name="Picture 2"/>
          <p:cNvPicPr>
            <a:picLocks noChangeAspect="1" noChangeArrowheads="1"/>
          </p:cNvPicPr>
          <p:nvPr/>
        </p:nvPicPr>
        <p:blipFill>
          <a:blip r:embed="rId2"/>
          <a:srcRect/>
          <a:stretch>
            <a:fillRect/>
          </a:stretch>
        </p:blipFill>
        <p:spPr bwMode="auto">
          <a:xfrm>
            <a:off x="2143108" y="1142984"/>
            <a:ext cx="2371725" cy="12287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500562" y="1214422"/>
            <a:ext cx="2943225" cy="6953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2214546" y="2428868"/>
            <a:ext cx="2762250" cy="790575"/>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5286380" y="3071810"/>
            <a:ext cx="3648075" cy="742950"/>
          </a:xfrm>
          <a:prstGeom prst="rect">
            <a:avLst/>
          </a:prstGeom>
          <a:noFill/>
          <a:ln w="9525">
            <a:noFill/>
            <a:miter lim="800000"/>
            <a:headEnd/>
            <a:tailEnd/>
          </a:ln>
          <a:effectLst/>
        </p:spPr>
      </p:pic>
      <p:pic>
        <p:nvPicPr>
          <p:cNvPr id="1030" name="Picture 6"/>
          <p:cNvPicPr>
            <a:picLocks noChangeAspect="1" noChangeArrowheads="1"/>
          </p:cNvPicPr>
          <p:nvPr/>
        </p:nvPicPr>
        <p:blipFill>
          <a:blip r:embed="rId6"/>
          <a:srcRect/>
          <a:stretch>
            <a:fillRect/>
          </a:stretch>
        </p:blipFill>
        <p:spPr bwMode="auto">
          <a:xfrm>
            <a:off x="7410450" y="1214422"/>
            <a:ext cx="1733550" cy="1838325"/>
          </a:xfrm>
          <a:prstGeom prst="rect">
            <a:avLst/>
          </a:prstGeom>
          <a:noFill/>
          <a:ln w="9525">
            <a:noFill/>
            <a:miter lim="800000"/>
            <a:headEnd/>
            <a:tailEnd/>
          </a:ln>
          <a:effectLst/>
        </p:spPr>
      </p:pic>
      <p:pic>
        <p:nvPicPr>
          <p:cNvPr id="1031" name="Picture 7"/>
          <p:cNvPicPr>
            <a:picLocks noChangeAspect="1" noChangeArrowheads="1"/>
          </p:cNvPicPr>
          <p:nvPr/>
        </p:nvPicPr>
        <p:blipFill>
          <a:blip r:embed="rId7"/>
          <a:srcRect/>
          <a:stretch>
            <a:fillRect/>
          </a:stretch>
        </p:blipFill>
        <p:spPr bwMode="auto">
          <a:xfrm>
            <a:off x="0" y="1214422"/>
            <a:ext cx="695325" cy="38862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8"/>
          <a:srcRect/>
          <a:stretch>
            <a:fillRect/>
          </a:stretch>
        </p:blipFill>
        <p:spPr bwMode="auto">
          <a:xfrm>
            <a:off x="642910" y="1214422"/>
            <a:ext cx="752475" cy="43053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9"/>
          <a:srcRect/>
          <a:stretch>
            <a:fillRect/>
          </a:stretch>
        </p:blipFill>
        <p:spPr bwMode="auto">
          <a:xfrm>
            <a:off x="2500298" y="3214686"/>
            <a:ext cx="762000" cy="2105025"/>
          </a:xfrm>
          <a:prstGeom prst="rect">
            <a:avLst/>
          </a:prstGeom>
          <a:noFill/>
          <a:ln w="9525">
            <a:noFill/>
            <a:miter lim="800000"/>
            <a:headEnd/>
            <a:tailEnd/>
          </a:ln>
          <a:effectLst/>
        </p:spPr>
      </p:pic>
      <p:pic>
        <p:nvPicPr>
          <p:cNvPr id="1034" name="Picture 10"/>
          <p:cNvPicPr>
            <a:picLocks noChangeAspect="1" noChangeArrowheads="1"/>
          </p:cNvPicPr>
          <p:nvPr/>
        </p:nvPicPr>
        <p:blipFill>
          <a:blip r:embed="rId10"/>
          <a:srcRect/>
          <a:stretch>
            <a:fillRect/>
          </a:stretch>
        </p:blipFill>
        <p:spPr bwMode="auto">
          <a:xfrm>
            <a:off x="1428728" y="1214422"/>
            <a:ext cx="809625" cy="5000625"/>
          </a:xfrm>
          <a:prstGeom prst="rect">
            <a:avLst/>
          </a:prstGeom>
          <a:noFill/>
          <a:ln w="9525">
            <a:noFill/>
            <a:miter lim="800000"/>
            <a:headEnd/>
            <a:tailEnd/>
          </a:ln>
          <a:effectLst/>
        </p:spPr>
      </p:pic>
      <p:pic>
        <p:nvPicPr>
          <p:cNvPr id="1035" name="Picture 11"/>
          <p:cNvPicPr>
            <a:picLocks noChangeAspect="1" noChangeArrowheads="1"/>
          </p:cNvPicPr>
          <p:nvPr/>
        </p:nvPicPr>
        <p:blipFill>
          <a:blip r:embed="rId11"/>
          <a:srcRect/>
          <a:stretch>
            <a:fillRect/>
          </a:stretch>
        </p:blipFill>
        <p:spPr bwMode="auto">
          <a:xfrm>
            <a:off x="3500430" y="3214686"/>
            <a:ext cx="828675" cy="1676400"/>
          </a:xfrm>
          <a:prstGeom prst="rect">
            <a:avLst/>
          </a:prstGeom>
          <a:noFill/>
          <a:ln w="9525">
            <a:noFill/>
            <a:miter lim="800000"/>
            <a:headEnd/>
            <a:tailEnd/>
          </a:ln>
          <a:effectLst/>
        </p:spPr>
      </p:pic>
      <p:pic>
        <p:nvPicPr>
          <p:cNvPr id="1036" name="Picture 12"/>
          <p:cNvPicPr>
            <a:picLocks noChangeAspect="1" noChangeArrowheads="1"/>
          </p:cNvPicPr>
          <p:nvPr/>
        </p:nvPicPr>
        <p:blipFill>
          <a:blip r:embed="rId12"/>
          <a:srcRect/>
          <a:stretch>
            <a:fillRect/>
          </a:stretch>
        </p:blipFill>
        <p:spPr bwMode="auto">
          <a:xfrm>
            <a:off x="4500562" y="3286124"/>
            <a:ext cx="742950" cy="1581150"/>
          </a:xfrm>
          <a:prstGeom prst="rect">
            <a:avLst/>
          </a:prstGeom>
          <a:noFill/>
          <a:ln w="9525">
            <a:noFill/>
            <a:miter lim="800000"/>
            <a:headEnd/>
            <a:tailEnd/>
          </a:ln>
          <a:effectLst/>
        </p:spPr>
      </p:pic>
      <p:pic>
        <p:nvPicPr>
          <p:cNvPr id="4" name="Picture 2"/>
          <p:cNvPicPr>
            <a:picLocks noChangeAspect="1" noChangeArrowheads="1"/>
          </p:cNvPicPr>
          <p:nvPr/>
        </p:nvPicPr>
        <p:blipFill>
          <a:blip r:embed="rId13"/>
          <a:srcRect/>
          <a:stretch>
            <a:fillRect/>
          </a:stretch>
        </p:blipFill>
        <p:spPr bwMode="auto">
          <a:xfrm>
            <a:off x="3286116" y="4786322"/>
            <a:ext cx="3457575" cy="523875"/>
          </a:xfrm>
          <a:prstGeom prst="rect">
            <a:avLst/>
          </a:prstGeom>
          <a:noFill/>
          <a:ln w="9525">
            <a:noFill/>
            <a:miter lim="800000"/>
            <a:headEnd/>
            <a:tailEnd/>
          </a:ln>
          <a:effectLst/>
        </p:spPr>
      </p:pic>
      <p:pic>
        <p:nvPicPr>
          <p:cNvPr id="5" name="Picture 3"/>
          <p:cNvPicPr>
            <a:picLocks noChangeAspect="1" noChangeArrowheads="1"/>
          </p:cNvPicPr>
          <p:nvPr/>
        </p:nvPicPr>
        <p:blipFill>
          <a:blip r:embed="rId14"/>
          <a:srcRect/>
          <a:stretch>
            <a:fillRect/>
          </a:stretch>
        </p:blipFill>
        <p:spPr bwMode="auto">
          <a:xfrm>
            <a:off x="1928794" y="5214950"/>
            <a:ext cx="5400675" cy="533400"/>
          </a:xfrm>
          <a:prstGeom prst="rect">
            <a:avLst/>
          </a:prstGeom>
          <a:noFill/>
          <a:ln w="9525">
            <a:noFill/>
            <a:miter lim="800000"/>
            <a:headEnd/>
            <a:tailEnd/>
          </a:ln>
          <a:effectLst/>
        </p:spPr>
      </p:pic>
      <p:pic>
        <p:nvPicPr>
          <p:cNvPr id="6" name="Picture 4"/>
          <p:cNvPicPr>
            <a:picLocks noChangeAspect="1" noChangeArrowheads="1"/>
          </p:cNvPicPr>
          <p:nvPr/>
        </p:nvPicPr>
        <p:blipFill>
          <a:blip r:embed="rId15"/>
          <a:srcRect/>
          <a:stretch>
            <a:fillRect/>
          </a:stretch>
        </p:blipFill>
        <p:spPr bwMode="auto">
          <a:xfrm>
            <a:off x="2285984" y="5715016"/>
            <a:ext cx="4429123" cy="571500"/>
          </a:xfrm>
          <a:prstGeom prst="rect">
            <a:avLst/>
          </a:prstGeom>
          <a:noFill/>
          <a:ln w="9525">
            <a:noFill/>
            <a:miter lim="800000"/>
            <a:headEnd/>
            <a:tailEnd/>
          </a:ln>
          <a:effectLst/>
        </p:spPr>
      </p:pic>
      <p:pic>
        <p:nvPicPr>
          <p:cNvPr id="7" name="Picture 5"/>
          <p:cNvPicPr>
            <a:picLocks noChangeAspect="1" noChangeArrowheads="1"/>
          </p:cNvPicPr>
          <p:nvPr/>
        </p:nvPicPr>
        <p:blipFill>
          <a:blip r:embed="rId16"/>
          <a:srcRect/>
          <a:stretch>
            <a:fillRect/>
          </a:stretch>
        </p:blipFill>
        <p:spPr bwMode="auto">
          <a:xfrm>
            <a:off x="5286380" y="3786190"/>
            <a:ext cx="2819400" cy="390525"/>
          </a:xfrm>
          <a:prstGeom prst="rect">
            <a:avLst/>
          </a:prstGeom>
          <a:noFill/>
          <a:ln w="9525">
            <a:noFill/>
            <a:miter lim="800000"/>
            <a:headEnd/>
            <a:tailEnd/>
          </a:ln>
          <a:effectLst/>
        </p:spPr>
      </p:pic>
      <p:pic>
        <p:nvPicPr>
          <p:cNvPr id="8" name="Picture 6"/>
          <p:cNvPicPr>
            <a:picLocks noChangeAspect="1" noChangeArrowheads="1"/>
          </p:cNvPicPr>
          <p:nvPr/>
        </p:nvPicPr>
        <p:blipFill>
          <a:blip r:embed="rId17"/>
          <a:srcRect/>
          <a:stretch>
            <a:fillRect/>
          </a:stretch>
        </p:blipFill>
        <p:spPr bwMode="auto">
          <a:xfrm>
            <a:off x="5286380" y="4071942"/>
            <a:ext cx="3381375" cy="361950"/>
          </a:xfrm>
          <a:prstGeom prst="rect">
            <a:avLst/>
          </a:prstGeom>
          <a:noFill/>
          <a:ln w="9525">
            <a:noFill/>
            <a:miter lim="800000"/>
            <a:headEnd/>
            <a:tailEnd/>
          </a:ln>
          <a:effectLst/>
        </p:spPr>
      </p:pic>
      <p:pic>
        <p:nvPicPr>
          <p:cNvPr id="9" name="Picture 7"/>
          <p:cNvPicPr>
            <a:picLocks noChangeAspect="1" noChangeArrowheads="1"/>
          </p:cNvPicPr>
          <p:nvPr/>
        </p:nvPicPr>
        <p:blipFill>
          <a:blip r:embed="rId18"/>
          <a:srcRect/>
          <a:stretch>
            <a:fillRect/>
          </a:stretch>
        </p:blipFill>
        <p:spPr bwMode="auto">
          <a:xfrm>
            <a:off x="5286380" y="4357694"/>
            <a:ext cx="3514725" cy="371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Python nâng cao</a:t>
            </a:r>
            <a:endParaRPr lang="vi-VN" dirty="0"/>
          </a:p>
        </p:txBody>
      </p:sp>
      <p:sp>
        <p:nvSpPr>
          <p:cNvPr id="3" name="Text Placeholder 2"/>
          <p:cNvSpPr>
            <a:spLocks noGrp="1"/>
          </p:cNvSpPr>
          <p:nvPr>
            <p:ph type="body" idx="1"/>
          </p:nvPr>
        </p:nvSpPr>
        <p:spPr>
          <a:xfrm>
            <a:off x="567690" y="1330959"/>
            <a:ext cx="8008619" cy="2154436"/>
          </a:xfrm>
        </p:spPr>
        <p:txBody>
          <a:bodyPr/>
          <a:lstStyle/>
          <a:p>
            <a:pPr>
              <a:buFont typeface="Wingdings"/>
              <a:buChar char="Ø"/>
            </a:pPr>
            <a:r>
              <a:rPr lang="en-US" sz="2800" dirty="0" smtClean="0">
                <a:sym typeface="Wingdings"/>
              </a:rPr>
              <a:t> Hướng đối tượng</a:t>
            </a:r>
          </a:p>
          <a:p>
            <a:pPr>
              <a:buFont typeface="Wingdings"/>
              <a:buChar char="Ø"/>
            </a:pPr>
            <a:r>
              <a:rPr lang="en-US" sz="2800" dirty="0" smtClean="0">
                <a:sym typeface="Wingdings"/>
              </a:rPr>
              <a:t> </a:t>
            </a:r>
            <a:r>
              <a:rPr lang="en-US" sz="2800" dirty="0" smtClean="0">
                <a:sym typeface="Wingdings"/>
              </a:rPr>
              <a:t>Ứng dụng cơ sở dữ liệu</a:t>
            </a:r>
          </a:p>
          <a:p>
            <a:pPr>
              <a:buFont typeface="Wingdings"/>
              <a:buChar char="Ø"/>
            </a:pPr>
            <a:r>
              <a:rPr lang="en-US" sz="2800" dirty="0" smtClean="0">
                <a:sym typeface="Wingdings"/>
              </a:rPr>
              <a:t> </a:t>
            </a:r>
            <a:r>
              <a:rPr lang="en-US" sz="2800" dirty="0" smtClean="0">
                <a:sym typeface="Wingdings"/>
              </a:rPr>
              <a:t>Gửi email</a:t>
            </a:r>
          </a:p>
          <a:p>
            <a:pPr>
              <a:buFont typeface="Wingdings"/>
              <a:buChar char="Ø"/>
            </a:pPr>
            <a:r>
              <a:rPr lang="en-US" sz="2800" dirty="0" smtClean="0">
                <a:sym typeface="Wingdings"/>
              </a:rPr>
              <a:t> </a:t>
            </a:r>
            <a:r>
              <a:rPr lang="en-US" sz="2800" dirty="0" smtClean="0">
                <a:sym typeface="Wingdings"/>
              </a:rPr>
              <a:t>Lập trình mạng</a:t>
            </a:r>
          </a:p>
          <a:p>
            <a:pPr>
              <a:buFont typeface="Wingdings"/>
              <a:buChar char="Ø"/>
            </a:pPr>
            <a:r>
              <a:rPr lang="en-US" sz="2800" dirty="0" smtClean="0">
                <a:sym typeface="Wingdings"/>
              </a:rPr>
              <a:t> </a:t>
            </a:r>
            <a:r>
              <a:rPr lang="en-US" sz="2800" dirty="0" smtClean="0">
                <a:sym typeface="Wingdings"/>
              </a:rPr>
              <a:t>Xử lí đa luồng</a:t>
            </a:r>
            <a:endParaRPr lang="vi-VN"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Một số thư viện và công cụ</a:t>
            </a:r>
            <a:endParaRPr lang="vi-VN" dirty="0"/>
          </a:p>
        </p:txBody>
      </p:sp>
      <p:sp>
        <p:nvSpPr>
          <p:cNvPr id="3" name="Text Placeholder 2"/>
          <p:cNvSpPr>
            <a:spLocks noGrp="1"/>
          </p:cNvSpPr>
          <p:nvPr>
            <p:ph type="body" idx="1"/>
          </p:nvPr>
        </p:nvSpPr>
        <p:spPr>
          <a:xfrm>
            <a:off x="567690" y="1330959"/>
            <a:ext cx="8008619" cy="3877985"/>
          </a:xfrm>
        </p:spPr>
        <p:txBody>
          <a:bodyPr/>
          <a:lstStyle/>
          <a:p>
            <a:pPr>
              <a:buFont typeface="Wingdings"/>
              <a:buChar char="Ø"/>
            </a:pPr>
            <a:r>
              <a:rPr lang="en-US" sz="2800" dirty="0" smtClean="0">
                <a:sym typeface="Wingdings"/>
              </a:rPr>
              <a:t> Numpy</a:t>
            </a:r>
          </a:p>
          <a:p>
            <a:pPr>
              <a:buFont typeface="Wingdings"/>
              <a:buChar char="Ø"/>
            </a:pPr>
            <a:r>
              <a:rPr lang="en-US" sz="2800" dirty="0" smtClean="0">
                <a:sym typeface="Wingdings"/>
              </a:rPr>
              <a:t> </a:t>
            </a:r>
            <a:r>
              <a:rPr lang="en-US" sz="2800" dirty="0" smtClean="0">
                <a:sym typeface="Wingdings"/>
              </a:rPr>
              <a:t>pymysql</a:t>
            </a:r>
          </a:p>
          <a:p>
            <a:pPr>
              <a:buFont typeface="Wingdings"/>
              <a:buChar char="Ø"/>
            </a:pPr>
            <a:r>
              <a:rPr lang="en-US" sz="2800" dirty="0" smtClean="0">
                <a:sym typeface="Wingdings"/>
              </a:rPr>
              <a:t> </a:t>
            </a:r>
            <a:r>
              <a:rPr lang="en-US" sz="2800" dirty="0" smtClean="0">
                <a:sym typeface="Wingdings"/>
              </a:rPr>
              <a:t>pygame</a:t>
            </a:r>
          </a:p>
          <a:p>
            <a:pPr>
              <a:buFont typeface="Wingdings"/>
              <a:buChar char="Ø"/>
            </a:pPr>
            <a:r>
              <a:rPr lang="en-US" sz="2800" dirty="0" smtClean="0"/>
              <a:t> requests</a:t>
            </a:r>
          </a:p>
          <a:p>
            <a:pPr>
              <a:buFont typeface="Wingdings"/>
              <a:buChar char="Ø"/>
            </a:pPr>
            <a:r>
              <a:rPr lang="en-US" sz="2800" dirty="0" smtClean="0"/>
              <a:t> </a:t>
            </a:r>
            <a:r>
              <a:rPr lang="en-US" sz="2800" dirty="0" smtClean="0"/>
              <a:t>tkinter</a:t>
            </a:r>
          </a:p>
          <a:p>
            <a:pPr>
              <a:buFont typeface="Wingdings"/>
              <a:buChar char="Ø"/>
            </a:pPr>
            <a:r>
              <a:rPr lang="en-US" sz="2800" dirty="0" smtClean="0"/>
              <a:t> </a:t>
            </a:r>
            <a:r>
              <a:rPr lang="en-US" sz="2800" dirty="0" smtClean="0"/>
              <a:t>wxPython</a:t>
            </a:r>
          </a:p>
          <a:p>
            <a:pPr>
              <a:buFont typeface="Wingdings"/>
              <a:buChar char="Ø"/>
            </a:pPr>
            <a:r>
              <a:rPr lang="en-US" sz="2800" dirty="0" smtClean="0"/>
              <a:t> </a:t>
            </a:r>
            <a:r>
              <a:rPr lang="en-US" sz="2800" dirty="0" smtClean="0"/>
              <a:t>pillow</a:t>
            </a:r>
          </a:p>
          <a:p>
            <a:pPr>
              <a:buFont typeface="Wingdings"/>
              <a:buChar char="Ø"/>
            </a:pPr>
            <a:r>
              <a:rPr lang="en-US" sz="2800" dirty="0" smtClean="0"/>
              <a:t> </a:t>
            </a:r>
            <a:r>
              <a:rPr lang="en-US" sz="2800" dirty="0" smtClean="0"/>
              <a:t>Scipy</a:t>
            </a:r>
          </a:p>
          <a:p>
            <a:pPr>
              <a:buFont typeface="Wingdings"/>
              <a:buChar char="Ø"/>
            </a:pPr>
            <a:r>
              <a:rPr lang="en-US" sz="2800" dirty="0" smtClean="0"/>
              <a:t> p</a:t>
            </a:r>
            <a:r>
              <a:rPr lang="en-US" sz="2800" dirty="0" smtClean="0"/>
              <a:t>yQT</a:t>
            </a:r>
            <a:endParaRPr lang="vi-VN" sz="2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563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426</TotalTime>
  <Words>334</Words>
  <Application>Microsoft Office PowerPoint</Application>
  <PresentationFormat>On-screen Show (4:3)</PresentationFormat>
  <Paragraphs>44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Cấu trúc bài tìm hiểu</vt:lpstr>
      <vt:lpstr>Giới thiệu</vt:lpstr>
      <vt:lpstr>Sự mở rộng phát triển</vt:lpstr>
      <vt:lpstr>Lịch sử hình thành và phát triển</vt:lpstr>
      <vt:lpstr>Đặc điểm</vt:lpstr>
      <vt:lpstr>Python cơ bản</vt:lpstr>
      <vt:lpstr>Python nâng cao</vt:lpstr>
      <vt:lpstr>Một số thư viện và công cụ</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Xuan Truong PC</cp:lastModifiedBy>
  <cp:revision>51</cp:revision>
  <dcterms:created xsi:type="dcterms:W3CDTF">2018-05-05T07:59:21Z</dcterms:created>
  <dcterms:modified xsi:type="dcterms:W3CDTF">2018-05-24T13:03:57Z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2018-05-05T00:00:00Z</vt:filetime>
  </property>
</Properties>
</file>