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1" r:id="rId9"/>
    <p:sldId id="262"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9991C-27BE-4119-9F12-788E9FBA006D}" type="datetimeFigureOut">
              <a:rPr lang="vi-VN" smtClean="0"/>
              <a:pPr/>
              <a:t>19/03/2018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9991C-27BE-4119-9F12-788E9FBA006D}" type="datetimeFigureOut">
              <a:rPr lang="vi-VN" smtClean="0"/>
              <a:pPr/>
              <a:t>19/03/2018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16701-7682-4AF3-A6B2-0071F6EDA898}"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vi-VN" dirty="0" smtClean="0"/>
              <a:t>Đề tài: Hệ trợ giúp gieo trồng </a:t>
            </a:r>
            <a:br>
              <a:rPr lang="vi-VN" dirty="0" smtClean="0"/>
            </a:br>
            <a:r>
              <a:rPr lang="vi-VN" dirty="0" smtClean="0"/>
              <a:t>cây nông nghiệp</a:t>
            </a:r>
            <a:endParaRPr lang="vi-VN" dirty="0"/>
          </a:p>
        </p:txBody>
      </p:sp>
      <p:sp>
        <p:nvSpPr>
          <p:cNvPr id="7" name="Subtitle 6"/>
          <p:cNvSpPr>
            <a:spLocks noGrp="1"/>
          </p:cNvSpPr>
          <p:nvPr>
            <p:ph type="subTitle" idx="1"/>
          </p:nvPr>
        </p:nvSpPr>
        <p:spPr/>
        <p:txBody>
          <a:bodyPr/>
          <a:lstStyle/>
          <a:p>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p:spPr>
        <p:txBody>
          <a:bodyPr/>
          <a:lstStyle/>
          <a:p>
            <a:r>
              <a:rPr lang="vi-VN" dirty="0" smtClean="0"/>
              <a:t>Phát biểu bài toán</a:t>
            </a:r>
            <a:endParaRPr lang="vi-VN" dirty="0"/>
          </a:p>
        </p:txBody>
      </p:sp>
      <p:sp>
        <p:nvSpPr>
          <p:cNvPr id="4" name="Subtitle 3"/>
          <p:cNvSpPr>
            <a:spLocks noGrp="1"/>
          </p:cNvSpPr>
          <p:nvPr>
            <p:ph type="subTitle" idx="1"/>
          </p:nvPr>
        </p:nvSpPr>
        <p:spPr>
          <a:xfrm>
            <a:off x="1357290" y="2214554"/>
            <a:ext cx="6400800" cy="3571900"/>
          </a:xfrm>
        </p:spPr>
        <p:txBody>
          <a:bodyPr/>
          <a:lstStyle/>
          <a:p>
            <a:pPr algn="just"/>
            <a:r>
              <a:rPr lang="vi-VN" dirty="0" smtClean="0">
                <a:solidFill>
                  <a:schemeClr val="tx1"/>
                </a:solidFill>
                <a:latin typeface="+mj-lt"/>
              </a:rPr>
              <a:t>Tình trạng gieo trồng của bà con hiện nay vẫn còn thiếu quy hoạch thiếu sự tính toán đầu tư, được mùa mất giá. Vì vậy nhóm em muốn lập một hệ thống trợ giúp bà con gieo trồng để đảm bảo vẫn năng suất mà được giá</a:t>
            </a:r>
            <a:endParaRPr lang="vi-VN" dirty="0">
              <a:solidFill>
                <a:schemeClr val="tx1"/>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470025"/>
          </a:xfrm>
        </p:spPr>
        <p:txBody>
          <a:bodyPr>
            <a:normAutofit/>
          </a:bodyPr>
          <a:lstStyle/>
          <a:p>
            <a:r>
              <a:rPr lang="vi-VN" dirty="0" smtClean="0"/>
              <a:t>Các biến và môi trường </a:t>
            </a:r>
            <a:br>
              <a:rPr lang="vi-VN" dirty="0" smtClean="0"/>
            </a:br>
            <a:r>
              <a:rPr lang="vi-VN" dirty="0" smtClean="0"/>
              <a:t>ra quyết định</a:t>
            </a:r>
            <a:endParaRPr lang="vi-VN" dirty="0"/>
          </a:p>
        </p:txBody>
      </p:sp>
      <p:sp>
        <p:nvSpPr>
          <p:cNvPr id="4" name="Subtitle 3"/>
          <p:cNvSpPr>
            <a:spLocks noGrp="1"/>
          </p:cNvSpPr>
          <p:nvPr>
            <p:ph type="subTitle" idx="1"/>
          </p:nvPr>
        </p:nvSpPr>
        <p:spPr>
          <a:xfrm>
            <a:off x="1371600" y="2285992"/>
            <a:ext cx="6400800" cy="3352808"/>
          </a:xfrm>
        </p:spPr>
        <p:txBody>
          <a:bodyPr>
            <a:normAutofit/>
          </a:bodyPr>
          <a:lstStyle/>
          <a:p>
            <a:pPr algn="just"/>
            <a:r>
              <a:rPr lang="vi-VN" dirty="0" smtClean="0">
                <a:solidFill>
                  <a:schemeClr val="tx1"/>
                </a:solidFill>
                <a:latin typeface="+mj-lt"/>
              </a:rPr>
              <a:t>Biến mục tiêu: tối đa hóa lợi nhuận</a:t>
            </a:r>
          </a:p>
          <a:p>
            <a:pPr algn="just"/>
            <a:r>
              <a:rPr lang="vi-VN" dirty="0" smtClean="0">
                <a:solidFill>
                  <a:schemeClr val="tx1"/>
                </a:solidFill>
                <a:latin typeface="+mj-lt"/>
              </a:rPr>
              <a:t>Biến quyết định; các loại cây gieo trồng</a:t>
            </a:r>
          </a:p>
          <a:p>
            <a:pPr algn="just"/>
            <a:r>
              <a:rPr lang="vi-VN" dirty="0" smtClean="0">
                <a:solidFill>
                  <a:schemeClr val="tx1"/>
                </a:solidFill>
                <a:latin typeface="+mj-lt"/>
              </a:rPr>
              <a:t>Biến môi trường: vụ mùa, loại đất, giá cả hiện tại, mức độ cung cầu của thị trường, thời tiết</a:t>
            </a:r>
            <a:r>
              <a:rPr lang="vi-VN" dirty="0" smtClean="0">
                <a:latin typeface="+mj-lt"/>
              </a:rPr>
              <a:t>.</a:t>
            </a:r>
            <a:endParaRPr lang="vi-VN"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Biểu diễn bài toán</a:t>
            </a:r>
            <a:endParaRPr lang="vi-VN" dirty="0"/>
          </a:p>
        </p:txBody>
      </p:sp>
      <p:sp>
        <p:nvSpPr>
          <p:cNvPr id="3" name="Content Placeholder 2"/>
          <p:cNvSpPr>
            <a:spLocks noGrp="1"/>
          </p:cNvSpPr>
          <p:nvPr>
            <p:ph idx="1"/>
          </p:nvPr>
        </p:nvSpPr>
        <p:spPr/>
        <p:txBody>
          <a:bodyPr/>
          <a:lstStyle/>
          <a:p>
            <a:pPr>
              <a:buNone/>
            </a:pPr>
            <a:endParaRPr lang="vi-VN" dirty="0"/>
          </a:p>
        </p:txBody>
      </p:sp>
      <p:sp>
        <p:nvSpPr>
          <p:cNvPr id="4" name="Oval 3"/>
          <p:cNvSpPr/>
          <p:nvPr/>
        </p:nvSpPr>
        <p:spPr>
          <a:xfrm>
            <a:off x="1285852" y="1714488"/>
            <a:ext cx="1428760"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Kinh nghiệm chăm sóc</a:t>
            </a:r>
            <a:endParaRPr lang="vi-VN" dirty="0"/>
          </a:p>
        </p:txBody>
      </p:sp>
      <p:sp>
        <p:nvSpPr>
          <p:cNvPr id="6" name="Oval 5"/>
          <p:cNvSpPr/>
          <p:nvPr/>
        </p:nvSpPr>
        <p:spPr>
          <a:xfrm>
            <a:off x="6215074" y="1643050"/>
            <a:ext cx="142876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Thời tiết</a:t>
            </a:r>
            <a:endParaRPr lang="vi-VN" dirty="0"/>
          </a:p>
        </p:txBody>
      </p:sp>
      <p:sp>
        <p:nvSpPr>
          <p:cNvPr id="7" name="Oval 6"/>
          <p:cNvSpPr/>
          <p:nvPr/>
        </p:nvSpPr>
        <p:spPr>
          <a:xfrm>
            <a:off x="3786182" y="3143248"/>
            <a:ext cx="200026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Năng suất</a:t>
            </a:r>
            <a:endParaRPr lang="vi-VN" dirty="0"/>
          </a:p>
        </p:txBody>
      </p:sp>
      <p:sp>
        <p:nvSpPr>
          <p:cNvPr id="8" name="Oval 7"/>
          <p:cNvSpPr/>
          <p:nvPr/>
        </p:nvSpPr>
        <p:spPr>
          <a:xfrm>
            <a:off x="785786" y="3143248"/>
            <a:ext cx="1285884"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Chi phí</a:t>
            </a:r>
            <a:endParaRPr lang="vi-VN" dirty="0"/>
          </a:p>
        </p:txBody>
      </p:sp>
      <p:sp>
        <p:nvSpPr>
          <p:cNvPr id="9" name="Oval 8"/>
          <p:cNvSpPr/>
          <p:nvPr/>
        </p:nvSpPr>
        <p:spPr>
          <a:xfrm>
            <a:off x="1500166" y="4714884"/>
            <a:ext cx="1928826"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Lợi nhuận</a:t>
            </a:r>
            <a:endParaRPr lang="vi-VN" dirty="0"/>
          </a:p>
        </p:txBody>
      </p:sp>
      <p:sp>
        <p:nvSpPr>
          <p:cNvPr id="11" name="Oval 10"/>
          <p:cNvSpPr/>
          <p:nvPr/>
        </p:nvSpPr>
        <p:spPr>
          <a:xfrm>
            <a:off x="4143372" y="4714884"/>
            <a:ext cx="1785950"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Giá</a:t>
            </a:r>
            <a:endParaRPr lang="vi-VN" dirty="0"/>
          </a:p>
        </p:txBody>
      </p:sp>
      <p:sp>
        <p:nvSpPr>
          <p:cNvPr id="12" name="Oval 11"/>
          <p:cNvSpPr/>
          <p:nvPr/>
        </p:nvSpPr>
        <p:spPr>
          <a:xfrm>
            <a:off x="6786578" y="3857628"/>
            <a:ext cx="1214446"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Cung</a:t>
            </a:r>
            <a:endParaRPr lang="vi-VN" dirty="0"/>
          </a:p>
        </p:txBody>
      </p:sp>
      <p:sp>
        <p:nvSpPr>
          <p:cNvPr id="13" name="Oval 12"/>
          <p:cNvSpPr/>
          <p:nvPr/>
        </p:nvSpPr>
        <p:spPr>
          <a:xfrm>
            <a:off x="6929454" y="5143512"/>
            <a:ext cx="1643074"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Cầu</a:t>
            </a:r>
            <a:endParaRPr lang="vi-VN" dirty="0"/>
          </a:p>
        </p:txBody>
      </p:sp>
      <p:cxnSp>
        <p:nvCxnSpPr>
          <p:cNvPr id="15" name="Straight Arrow Connector 14"/>
          <p:cNvCxnSpPr>
            <a:stCxn id="4" idx="5"/>
          </p:cNvCxnSpPr>
          <p:nvPr/>
        </p:nvCxnSpPr>
        <p:spPr>
          <a:xfrm rot="16200000" flipH="1">
            <a:off x="2954925" y="2240556"/>
            <a:ext cx="524580" cy="142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4625578" y="2839636"/>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p:cNvCxnSpPr>
          <p:nvPr/>
        </p:nvCxnSpPr>
        <p:spPr>
          <a:xfrm rot="5400000">
            <a:off x="5669728" y="2460103"/>
            <a:ext cx="656995" cy="852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1714480" y="4357694"/>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p:cNvCxnSpPr>
          <p:nvPr/>
        </p:nvCxnSpPr>
        <p:spPr>
          <a:xfrm rot="5400000">
            <a:off x="3191216" y="3826986"/>
            <a:ext cx="839922" cy="935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p:cNvCxnSpPr>
          <p:nvPr/>
        </p:nvCxnSpPr>
        <p:spPr>
          <a:xfrm rot="10800000">
            <a:off x="3500430" y="521495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5857884" y="4429132"/>
            <a:ext cx="78581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2"/>
          </p:cNvCxnSpPr>
          <p:nvPr/>
        </p:nvCxnSpPr>
        <p:spPr>
          <a:xfrm rot="10800000">
            <a:off x="6000760" y="5357828"/>
            <a:ext cx="928694" cy="500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929586" y="2643182"/>
            <a:ext cx="92869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Khu vực </a:t>
            </a:r>
            <a:endParaRPr lang="vi-VN" dirty="0"/>
          </a:p>
        </p:txBody>
      </p:sp>
      <p:sp>
        <p:nvSpPr>
          <p:cNvPr id="24" name="Rectangle 23"/>
          <p:cNvSpPr/>
          <p:nvPr/>
        </p:nvSpPr>
        <p:spPr>
          <a:xfrm>
            <a:off x="3643306" y="1857364"/>
            <a:ext cx="221457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Loại cây trồng</a:t>
            </a:r>
            <a:endParaRPr lang="vi-VN" dirty="0"/>
          </a:p>
        </p:txBody>
      </p:sp>
      <p:cxnSp>
        <p:nvCxnSpPr>
          <p:cNvPr id="39" name="Straight Arrow Connector 38"/>
          <p:cNvCxnSpPr/>
          <p:nvPr/>
        </p:nvCxnSpPr>
        <p:spPr>
          <a:xfrm rot="5400000">
            <a:off x="7536677" y="4250537"/>
            <a:ext cx="157163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lstStyle/>
          <a:p>
            <a:r>
              <a:rPr lang="vi-VN" dirty="0" smtClean="0"/>
              <a:t>Mô hình hóa bài toán</a:t>
            </a:r>
            <a:endParaRPr lang="vi-VN" dirty="0"/>
          </a:p>
        </p:txBody>
      </p:sp>
      <p:sp>
        <p:nvSpPr>
          <p:cNvPr id="4" name="Subtitle 3"/>
          <p:cNvSpPr>
            <a:spLocks noGrp="1"/>
          </p:cNvSpPr>
          <p:nvPr>
            <p:ph type="subTitle" idx="1"/>
          </p:nvPr>
        </p:nvSpPr>
        <p:spPr>
          <a:xfrm>
            <a:off x="1214414" y="2071678"/>
            <a:ext cx="6715172" cy="3857652"/>
          </a:xfrm>
        </p:spPr>
        <p:txBody>
          <a:bodyPr/>
          <a:lstStyle/>
          <a:p>
            <a:pPr algn="just"/>
            <a:r>
              <a:rPr lang="vi-VN" dirty="0" smtClean="0">
                <a:solidFill>
                  <a:schemeClr val="tx1"/>
                </a:solidFill>
                <a:latin typeface="+mj-lt"/>
              </a:rPr>
              <a:t>Bài toán gồm các dữ liệu đầu vào: diện tích đất gieo </a:t>
            </a:r>
            <a:r>
              <a:rPr lang="vi-VN" dirty="0" smtClean="0">
                <a:solidFill>
                  <a:schemeClr val="tx1"/>
                </a:solidFill>
                <a:latin typeface="+mj-lt"/>
              </a:rPr>
              <a:t>trồng (S), </a:t>
            </a:r>
            <a:r>
              <a:rPr lang="vi-VN" dirty="0" smtClean="0">
                <a:solidFill>
                  <a:schemeClr val="tx1"/>
                </a:solidFill>
                <a:latin typeface="+mj-lt"/>
              </a:rPr>
              <a:t>các loại cây trồng dự </a:t>
            </a:r>
            <a:r>
              <a:rPr lang="vi-VN" dirty="0" smtClean="0">
                <a:solidFill>
                  <a:schemeClr val="tx1"/>
                </a:solidFill>
                <a:latin typeface="+mj-lt"/>
              </a:rPr>
              <a:t>tính (X), </a:t>
            </a:r>
            <a:r>
              <a:rPr lang="vi-VN" dirty="0" smtClean="0">
                <a:solidFill>
                  <a:schemeClr val="tx1"/>
                </a:solidFill>
                <a:latin typeface="+mj-lt"/>
              </a:rPr>
              <a:t>chi phí tối </a:t>
            </a:r>
            <a:r>
              <a:rPr lang="vi-VN" dirty="0" smtClean="0">
                <a:solidFill>
                  <a:schemeClr val="tx1"/>
                </a:solidFill>
                <a:latin typeface="+mj-lt"/>
              </a:rPr>
              <a:t>đa có thể đầu tư (F)</a:t>
            </a:r>
            <a:endParaRPr lang="vi-VN" dirty="0" smtClean="0">
              <a:solidFill>
                <a:schemeClr val="tx1"/>
              </a:solidFill>
              <a:latin typeface="+mj-lt"/>
            </a:endParaRPr>
          </a:p>
          <a:p>
            <a:pPr algn="just"/>
            <a:r>
              <a:rPr lang="vi-VN" dirty="0" smtClean="0">
                <a:solidFill>
                  <a:schemeClr val="tx1"/>
                </a:solidFill>
                <a:latin typeface="+mj-lt"/>
              </a:rPr>
              <a:t>Ta gọi các biến x</a:t>
            </a:r>
            <a:r>
              <a:rPr lang="vi-VN" baseline="-25000" dirty="0" smtClean="0">
                <a:solidFill>
                  <a:schemeClr val="tx1"/>
                </a:solidFill>
                <a:latin typeface="+mj-lt"/>
              </a:rPr>
              <a:t>i</a:t>
            </a:r>
            <a:r>
              <a:rPr lang="vi-VN" dirty="0" smtClean="0">
                <a:solidFill>
                  <a:schemeClr val="tx1"/>
                </a:solidFill>
                <a:latin typeface="+mj-lt"/>
              </a:rPr>
              <a:t> ={</a:t>
            </a:r>
            <a:r>
              <a:rPr lang="vi-VN" baseline="30000" dirty="0" smtClean="0">
                <a:solidFill>
                  <a:schemeClr val="tx1"/>
                </a:solidFill>
                <a:latin typeface="+mj-lt"/>
              </a:rPr>
              <a:t>1</a:t>
            </a:r>
            <a:r>
              <a:rPr lang="vi-VN" dirty="0" smtClean="0">
                <a:solidFill>
                  <a:schemeClr val="tx1"/>
                </a:solidFill>
                <a:latin typeface="+mj-lt"/>
              </a:rPr>
              <a:t> </a:t>
            </a:r>
            <a:r>
              <a:rPr lang="vi-VN" baseline="30000" dirty="0" smtClean="0">
                <a:solidFill>
                  <a:schemeClr val="tx1"/>
                </a:solidFill>
                <a:latin typeface="+mj-lt"/>
              </a:rPr>
              <a:t>nếu</a:t>
            </a:r>
            <a:r>
              <a:rPr lang="vi-VN" dirty="0" smtClean="0">
                <a:solidFill>
                  <a:schemeClr val="tx1"/>
                </a:solidFill>
                <a:latin typeface="+mj-lt"/>
              </a:rPr>
              <a:t> </a:t>
            </a:r>
            <a:r>
              <a:rPr lang="vi-VN" baseline="30000" dirty="0" smtClean="0">
                <a:solidFill>
                  <a:schemeClr val="tx1"/>
                </a:solidFill>
                <a:latin typeface="+mj-lt"/>
              </a:rPr>
              <a:t>được</a:t>
            </a:r>
            <a:r>
              <a:rPr lang="vi-VN" dirty="0" smtClean="0">
                <a:solidFill>
                  <a:schemeClr val="tx1"/>
                </a:solidFill>
                <a:latin typeface="+mj-lt"/>
              </a:rPr>
              <a:t> </a:t>
            </a:r>
            <a:r>
              <a:rPr lang="vi-VN" baseline="30000" dirty="0" smtClean="0">
                <a:solidFill>
                  <a:schemeClr val="tx1"/>
                </a:solidFill>
                <a:latin typeface="+mj-lt"/>
              </a:rPr>
              <a:t>chọn</a:t>
            </a:r>
            <a:r>
              <a:rPr lang="vi-VN" baseline="-25000" dirty="0" smtClean="0">
                <a:solidFill>
                  <a:schemeClr val="tx1"/>
                </a:solidFill>
                <a:latin typeface="+mj-lt"/>
              </a:rPr>
              <a:t>0 ngươc</a:t>
            </a:r>
            <a:r>
              <a:rPr lang="vi-VN" dirty="0" smtClean="0">
                <a:solidFill>
                  <a:schemeClr val="tx1"/>
                </a:solidFill>
                <a:latin typeface="+mj-lt"/>
              </a:rPr>
              <a:t> </a:t>
            </a:r>
            <a:r>
              <a:rPr lang="vi-VN" baseline="-25000" dirty="0" smtClean="0">
                <a:solidFill>
                  <a:schemeClr val="tx1"/>
                </a:solidFill>
                <a:latin typeface="+mj-lt"/>
              </a:rPr>
              <a:t>lại</a:t>
            </a:r>
            <a:r>
              <a:rPr lang="vi-VN" dirty="0" smtClean="0">
                <a:solidFill>
                  <a:schemeClr val="tx1"/>
                </a:solidFill>
                <a:latin typeface="+mj-lt"/>
              </a:rPr>
              <a:t> và </a:t>
            </a:r>
            <a:r>
              <a:rPr lang="vi-VN" dirty="0" smtClean="0">
                <a:solidFill>
                  <a:schemeClr val="tx1"/>
                </a:solidFill>
                <a:latin typeface="+mj-lt"/>
              </a:rPr>
              <a:t>y</a:t>
            </a:r>
            <a:r>
              <a:rPr lang="vi-VN" baseline="-25000" dirty="0" smtClean="0">
                <a:solidFill>
                  <a:schemeClr val="tx1"/>
                </a:solidFill>
                <a:latin typeface="+mj-lt"/>
              </a:rPr>
              <a:t>i</a:t>
            </a:r>
            <a:r>
              <a:rPr lang="vi-VN" dirty="0" smtClean="0">
                <a:solidFill>
                  <a:schemeClr val="tx1"/>
                </a:solidFill>
                <a:latin typeface="+mj-lt"/>
              </a:rPr>
              <a:t> là </a:t>
            </a:r>
            <a:r>
              <a:rPr lang="vi-VN" dirty="0" smtClean="0">
                <a:solidFill>
                  <a:schemeClr val="tx1"/>
                </a:solidFill>
                <a:latin typeface="+mj-lt"/>
              </a:rPr>
              <a:t>các chi phí gieo trồng liên quan</a:t>
            </a:r>
          </a:p>
          <a:p>
            <a:pPr algn="just"/>
            <a:r>
              <a:rPr lang="vi-VN" baseline="30000" dirty="0" smtClean="0">
                <a:solidFill>
                  <a:schemeClr val="tx1"/>
                </a:solidFill>
                <a:latin typeface="+mj-lt"/>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5786" y="642918"/>
            <a:ext cx="7772400" cy="1470025"/>
          </a:xfrm>
        </p:spPr>
        <p:txBody>
          <a:bodyPr/>
          <a:lstStyle/>
          <a:p>
            <a:r>
              <a:rPr lang="vi-VN" dirty="0" smtClean="0"/>
              <a:t>Mô hình hóa bài toán</a:t>
            </a:r>
            <a:endParaRPr lang="vi-VN" dirty="0"/>
          </a:p>
        </p:txBody>
      </p:sp>
      <p:sp>
        <p:nvSpPr>
          <p:cNvPr id="5" name="Subtitle 4"/>
          <p:cNvSpPr>
            <a:spLocks noGrp="1"/>
          </p:cNvSpPr>
          <p:nvPr>
            <p:ph type="subTitle" idx="1"/>
          </p:nvPr>
        </p:nvSpPr>
        <p:spPr>
          <a:xfrm>
            <a:off x="857224" y="2214554"/>
            <a:ext cx="7643866" cy="3424246"/>
          </a:xfrm>
        </p:spPr>
        <p:txBody>
          <a:bodyPr>
            <a:normAutofit fontScale="92500"/>
          </a:bodyPr>
          <a:lstStyle/>
          <a:p>
            <a:pPr algn="just"/>
            <a:r>
              <a:rPr lang="vi-VN" dirty="0" smtClean="0">
                <a:solidFill>
                  <a:schemeClr val="tx1"/>
                </a:solidFill>
                <a:latin typeface="+mj-lt"/>
              </a:rPr>
              <a:t>f</a:t>
            </a:r>
            <a:r>
              <a:rPr lang="vi-VN" dirty="0" smtClean="0">
                <a:solidFill>
                  <a:schemeClr val="tx1"/>
                </a:solidFill>
                <a:latin typeface="+mj-lt"/>
              </a:rPr>
              <a:t> </a:t>
            </a:r>
            <a:r>
              <a:rPr lang="vi-VN" dirty="0" smtClean="0">
                <a:solidFill>
                  <a:schemeClr val="tx1"/>
                </a:solidFill>
                <a:latin typeface="+mj-lt"/>
              </a:rPr>
              <a:t>là hàm chi phí </a:t>
            </a:r>
            <a:r>
              <a:rPr lang="vi-VN" dirty="0" smtClean="0">
                <a:solidFill>
                  <a:schemeClr val="tx1"/>
                </a:solidFill>
                <a:latin typeface="+mj-lt"/>
              </a:rPr>
              <a:t>f=</a:t>
            </a:r>
            <a:r>
              <a:rPr lang="vi-VN" dirty="0" smtClean="0">
                <a:solidFill>
                  <a:schemeClr val="tx1"/>
                </a:solidFill>
                <a:latin typeface="+mj-lt"/>
                <a:sym typeface="Symbol"/>
              </a:rPr>
              <a:t></a:t>
            </a:r>
            <a:r>
              <a:rPr lang="vi-VN" dirty="0" smtClean="0">
                <a:solidFill>
                  <a:schemeClr val="tx1"/>
                </a:solidFill>
                <a:latin typeface="+mj-lt"/>
              </a:rPr>
              <a:t>xi </a:t>
            </a:r>
            <a:r>
              <a:rPr lang="vi-VN" smtClean="0">
                <a:solidFill>
                  <a:schemeClr val="tx1"/>
                </a:solidFill>
                <a:latin typeface="+mj-lt"/>
              </a:rPr>
              <a:t>* </a:t>
            </a:r>
            <a:r>
              <a:rPr lang="vi-VN" smtClean="0">
                <a:solidFill>
                  <a:schemeClr val="tx1"/>
                </a:solidFill>
                <a:latin typeface="+mj-lt"/>
              </a:rPr>
              <a:t>yi*si</a:t>
            </a:r>
            <a:endParaRPr lang="vi-VN" dirty="0" smtClean="0">
              <a:solidFill>
                <a:schemeClr val="tx1"/>
              </a:solidFill>
              <a:latin typeface="+mj-lt"/>
            </a:endParaRPr>
          </a:p>
          <a:p>
            <a:pPr algn="just"/>
            <a:r>
              <a:rPr lang="vi-VN" dirty="0" smtClean="0">
                <a:solidFill>
                  <a:schemeClr val="tx1"/>
                </a:solidFill>
                <a:latin typeface="+mj-lt"/>
              </a:rPr>
              <a:t>N là hàm tính số tiền thu về : N=</a:t>
            </a:r>
            <a:r>
              <a:rPr lang="vi-VN" dirty="0" smtClean="0">
                <a:solidFill>
                  <a:schemeClr val="tx1"/>
                </a:solidFill>
                <a:latin typeface="+mj-lt"/>
                <a:sym typeface="Symbol"/>
              </a:rPr>
              <a:t></a:t>
            </a:r>
            <a:r>
              <a:rPr lang="vi-VN" dirty="0" smtClean="0">
                <a:solidFill>
                  <a:schemeClr val="tx1"/>
                </a:solidFill>
                <a:latin typeface="+mj-lt"/>
              </a:rPr>
              <a:t>xi*ni*si*gi </a:t>
            </a:r>
            <a:r>
              <a:rPr lang="vi-VN" dirty="0" smtClean="0">
                <a:solidFill>
                  <a:schemeClr val="tx1"/>
                </a:solidFill>
                <a:latin typeface="+mj-lt"/>
              </a:rPr>
              <a:t>với ni là năng suất tương ứng</a:t>
            </a:r>
          </a:p>
          <a:p>
            <a:pPr algn="just"/>
            <a:r>
              <a:rPr lang="vi-VN" dirty="0" smtClean="0">
                <a:solidFill>
                  <a:schemeClr val="tx1"/>
                </a:solidFill>
                <a:latin typeface="+mj-lt"/>
              </a:rPr>
              <a:t>L là hàm lợi nhuận: L= </a:t>
            </a:r>
            <a:r>
              <a:rPr lang="vi-VN" dirty="0" smtClean="0">
                <a:solidFill>
                  <a:schemeClr val="tx1"/>
                </a:solidFill>
                <a:latin typeface="+mj-lt"/>
              </a:rPr>
              <a:t>N-f</a:t>
            </a:r>
            <a:endParaRPr lang="vi-VN" dirty="0" smtClean="0">
              <a:solidFill>
                <a:schemeClr val="tx1"/>
              </a:solidFill>
              <a:latin typeface="+mj-lt"/>
            </a:endParaRPr>
          </a:p>
          <a:p>
            <a:pPr algn="just"/>
            <a:r>
              <a:rPr lang="vi-VN" dirty="0" smtClean="0">
                <a:solidFill>
                  <a:schemeClr val="tx1"/>
                </a:solidFill>
                <a:latin typeface="+mj-lt"/>
              </a:rPr>
              <a:t>Bài toán sẽ giải quyết sao cho tổng si&lt;=S</a:t>
            </a:r>
          </a:p>
          <a:p>
            <a:pPr algn="just"/>
            <a:r>
              <a:rPr lang="vi-VN" dirty="0" smtClean="0">
                <a:solidFill>
                  <a:schemeClr val="tx1"/>
                </a:solidFill>
                <a:latin typeface="+mj-lt"/>
              </a:rPr>
              <a:t>f</a:t>
            </a:r>
            <a:r>
              <a:rPr lang="vi-VN" dirty="0" smtClean="0">
                <a:solidFill>
                  <a:schemeClr val="tx1"/>
                </a:solidFill>
                <a:latin typeface="+mj-lt"/>
              </a:rPr>
              <a:t> &lt;= F</a:t>
            </a:r>
            <a:r>
              <a:rPr lang="vi-VN" dirty="0" smtClean="0">
                <a:solidFill>
                  <a:schemeClr val="tx1"/>
                </a:solidFill>
                <a:latin typeface="+mj-lt"/>
              </a:rPr>
              <a:t> </a:t>
            </a:r>
            <a:r>
              <a:rPr lang="vi-VN" dirty="0" smtClean="0">
                <a:solidFill>
                  <a:schemeClr val="tx1"/>
                </a:solidFill>
                <a:latin typeface="+mj-lt"/>
              </a:rPr>
              <a:t> </a:t>
            </a:r>
            <a:r>
              <a:rPr lang="vi-VN" dirty="0" smtClean="0">
                <a:solidFill>
                  <a:schemeClr val="tx1"/>
                </a:solidFill>
                <a:latin typeface="+mj-lt"/>
              </a:rPr>
              <a:t>và L max</a:t>
            </a:r>
            <a:endParaRPr lang="vi-VN" dirty="0">
              <a:solidFill>
                <a:schemeClr val="tx1"/>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262</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Đề tài: Hệ trợ giúp gieo trồng  cây nông nghiệp</vt:lpstr>
      <vt:lpstr>Phát biểu bài toán</vt:lpstr>
      <vt:lpstr>Các biến và môi trường  ra quyết định</vt:lpstr>
      <vt:lpstr>Biểu diễn bài toán</vt:lpstr>
      <vt:lpstr>Slide 5</vt:lpstr>
      <vt:lpstr>Slide 6</vt:lpstr>
      <vt:lpstr>Mô hình hóa bài toán</vt:lpstr>
      <vt:lpstr>Mô hình hóa bài toán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Xuan Truong PC</dc:creator>
  <cp:lastModifiedBy>Xuan Truong PC</cp:lastModifiedBy>
  <cp:revision>26</cp:revision>
  <dcterms:created xsi:type="dcterms:W3CDTF">2018-03-19T00:03:34Z</dcterms:created>
  <dcterms:modified xsi:type="dcterms:W3CDTF">2018-03-19T06:40:04Z</dcterms:modified>
</cp:coreProperties>
</file>