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59" r:id="rId8"/>
    <p:sldId id="260"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676503A4-3BAE-4E45-82D2-CDCD69A39C86}">
          <p14:sldIdLst>
            <p14:sldId id="256"/>
            <p14:sldId id="257"/>
            <p14:sldId id="258"/>
            <p14:sldId id="262"/>
            <p14:sldId id="263"/>
            <p14:sldId id="264"/>
            <p14:sldId id="259"/>
            <p14:sldId id="260"/>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118926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282009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1171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2082416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102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66062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314799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356234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177290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016A36D-5E1C-4392-A5D1-EFC3E5809732}"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402216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016A36D-5E1C-4392-A5D1-EFC3E5809732}"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184329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3016A36D-5E1C-4392-A5D1-EFC3E5809732}"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74720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3016A36D-5E1C-4392-A5D1-EFC3E5809732}"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210023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6A36D-5E1C-4392-A5D1-EFC3E5809732}"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336675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016A36D-5E1C-4392-A5D1-EFC3E5809732}"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401061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016A36D-5E1C-4392-A5D1-EFC3E5809732}"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A9FF-FA26-4A96-A960-E67FCCCE0C07}" type="slidenum">
              <a:rPr lang="en-US" smtClean="0"/>
              <a:t>‹#›</a:t>
            </a:fld>
            <a:endParaRPr lang="en-US"/>
          </a:p>
        </p:txBody>
      </p:sp>
    </p:spTree>
    <p:extLst>
      <p:ext uri="{BB962C8B-B14F-4D97-AF65-F5344CB8AC3E}">
        <p14:creationId xmlns:p14="http://schemas.microsoft.com/office/powerpoint/2010/main" val="330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16A36D-5E1C-4392-A5D1-EFC3E5809732}" type="datetimeFigureOut">
              <a:rPr lang="en-US" smtClean="0"/>
              <a:t>9/8/2024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35A9FF-FA26-4A96-A960-E67FCCCE0C07}" type="slidenum">
              <a:rPr lang="en-US" smtClean="0"/>
              <a:t>‹#›</a:t>
            </a:fld>
            <a:endParaRPr lang="en-US"/>
          </a:p>
        </p:txBody>
      </p:sp>
    </p:spTree>
    <p:extLst>
      <p:ext uri="{BB962C8B-B14F-4D97-AF65-F5344CB8AC3E}">
        <p14:creationId xmlns:p14="http://schemas.microsoft.com/office/powerpoint/2010/main" val="3052328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D9BE7C-CE92-28D9-F85F-F1AC67F38A72}"/>
              </a:ext>
            </a:extLst>
          </p:cNvPr>
          <p:cNvSpPr>
            <a:spLocks noGrp="1"/>
          </p:cNvSpPr>
          <p:nvPr>
            <p:ph type="ctrTitle"/>
          </p:nvPr>
        </p:nvSpPr>
        <p:spPr/>
        <p:txBody>
          <a:bodyPr/>
          <a:lstStyle/>
          <a:p>
            <a:r>
              <a:rPr lang="en-US" dirty="0" err="1"/>
              <a:t>Phát</a:t>
            </a:r>
            <a:r>
              <a:rPr lang="en-US" dirty="0"/>
              <a:t> Sinh </a:t>
            </a:r>
            <a:r>
              <a:rPr lang="en-US" dirty="0" err="1"/>
              <a:t>Ngẫu</a:t>
            </a:r>
            <a:r>
              <a:rPr lang="en-US" dirty="0"/>
              <a:t> </a:t>
            </a:r>
            <a:r>
              <a:rPr lang="en-US" dirty="0" err="1"/>
              <a:t>Nhiên</a:t>
            </a:r>
            <a:r>
              <a:rPr lang="en-US" dirty="0"/>
              <a:t> </a:t>
            </a:r>
            <a:r>
              <a:rPr lang="en-US" dirty="0" err="1"/>
              <a:t>Dựa</a:t>
            </a:r>
            <a:r>
              <a:rPr lang="en-US" dirty="0"/>
              <a:t> </a:t>
            </a:r>
            <a:r>
              <a:rPr lang="en-US" dirty="0" err="1"/>
              <a:t>Trên</a:t>
            </a:r>
            <a:r>
              <a:rPr lang="en-US" dirty="0"/>
              <a:t> Blockchain</a:t>
            </a:r>
          </a:p>
        </p:txBody>
      </p:sp>
      <p:sp>
        <p:nvSpPr>
          <p:cNvPr id="3" name="Tiêu đề phụ 2">
            <a:extLst>
              <a:ext uri="{FF2B5EF4-FFF2-40B4-BE49-F238E27FC236}">
                <a16:creationId xmlns:a16="http://schemas.microsoft.com/office/drawing/2014/main" id="{28C16201-AF90-A10F-81AB-9BE73C57F1D4}"/>
              </a:ext>
            </a:extLst>
          </p:cNvPr>
          <p:cNvSpPr>
            <a:spLocks noGrp="1"/>
          </p:cNvSpPr>
          <p:nvPr>
            <p:ph type="subTitle" idx="1"/>
          </p:nvPr>
        </p:nvSpPr>
        <p:spPr/>
        <p:txBody>
          <a:bodyPr/>
          <a:lstStyle/>
          <a:p>
            <a:r>
              <a:rPr lang="en-US" dirty="0"/>
              <a:t>18126039 </a:t>
            </a:r>
            <a:r>
              <a:rPr lang="en-US" dirty="0" err="1"/>
              <a:t>Trương</a:t>
            </a:r>
            <a:r>
              <a:rPr lang="en-US" dirty="0"/>
              <a:t> Chí </a:t>
            </a:r>
            <a:r>
              <a:rPr lang="en-US" dirty="0" err="1"/>
              <a:t>Vỹ</a:t>
            </a:r>
            <a:endParaRPr lang="en-US" dirty="0"/>
          </a:p>
        </p:txBody>
      </p:sp>
    </p:spTree>
    <p:extLst>
      <p:ext uri="{BB962C8B-B14F-4D97-AF65-F5344CB8AC3E}">
        <p14:creationId xmlns:p14="http://schemas.microsoft.com/office/powerpoint/2010/main" val="406031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5DACDB-D094-63AC-A594-FD73B9DCB3CC}"/>
              </a:ext>
            </a:extLst>
          </p:cNvPr>
          <p:cNvSpPr>
            <a:spLocks noGrp="1"/>
          </p:cNvSpPr>
          <p:nvPr>
            <p:ph type="title"/>
          </p:nvPr>
        </p:nvSpPr>
        <p:spPr>
          <a:xfrm>
            <a:off x="759630" y="2877312"/>
            <a:ext cx="8596668" cy="1320800"/>
          </a:xfrm>
        </p:spPr>
        <p:txBody>
          <a:bodyPr>
            <a:normAutofit/>
          </a:bodyPr>
          <a:lstStyle/>
          <a:p>
            <a:r>
              <a:rPr lang="en-US" sz="4000" b="1" dirty="0" err="1">
                <a:latin typeface="Arial" panose="020B0604020202020204" pitchFamily="34" charset="0"/>
                <a:cs typeface="Arial" panose="020B0604020202020204" pitchFamily="34" charset="0"/>
              </a:rPr>
              <a:t>Cảm</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ơn</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mọi</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người</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đã</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lắng</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nghe</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14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F84046-BAE7-1780-8CB3-26A3FB8F8483}"/>
              </a:ext>
            </a:extLst>
          </p:cNvPr>
          <p:cNvSpPr>
            <a:spLocks noGrp="1"/>
          </p:cNvSpPr>
          <p:nvPr>
            <p:ph type="title"/>
          </p:nvPr>
        </p:nvSpPr>
        <p:spPr/>
        <p:txBody>
          <a:bodyPr/>
          <a:lstStyle/>
          <a:p>
            <a:r>
              <a:rPr lang="en-US" dirty="0"/>
              <a:t>1.	Lý Do:</a:t>
            </a:r>
          </a:p>
        </p:txBody>
      </p:sp>
      <p:sp>
        <p:nvSpPr>
          <p:cNvPr id="3" name="Chỗ dành sẵn cho Nội dung 2">
            <a:extLst>
              <a:ext uri="{FF2B5EF4-FFF2-40B4-BE49-F238E27FC236}">
                <a16:creationId xmlns:a16="http://schemas.microsoft.com/office/drawing/2014/main" id="{58E8AFE6-B6EF-1D0C-D057-64DBA00927BA}"/>
              </a:ext>
            </a:extLst>
          </p:cNvPr>
          <p:cNvSpPr>
            <a:spLocks noGrp="1"/>
          </p:cNvSpPr>
          <p:nvPr>
            <p:ph idx="1"/>
          </p:nvPr>
        </p:nvSpPr>
        <p:spPr/>
        <p:txBody>
          <a:bodyPr/>
          <a:lstStyle/>
          <a:p>
            <a:r>
              <a:rPr lang="vi-VN" sz="2000" dirty="0"/>
              <a:t>Minh Bạch và Tin Cậy: Trong nhiều trò chơi hiện tại, việc phát sinh ngẫu nhiên có thể thiếu minh bạch, gây nghi ngờ về tính công bằng và độ tin cậy của kết quả. Việc sử dụng công nghệ </a:t>
            </a:r>
            <a:r>
              <a:rPr lang="vi-VN" sz="2000" dirty="0" err="1"/>
              <a:t>blockchain</a:t>
            </a:r>
            <a:r>
              <a:rPr lang="vi-VN" sz="2000" dirty="0"/>
              <a:t> giúp giải quyết vấn đề này bằng cách cung cấp một phương pháp phát sinh ngẫu nhiên mà bất kỳ ai cũng có thể kiểm tra và xác thực.</a:t>
            </a:r>
          </a:p>
          <a:p>
            <a:r>
              <a:rPr lang="vi-VN" sz="2000" dirty="0"/>
              <a:t>Bảo Mật: </a:t>
            </a:r>
            <a:r>
              <a:rPr lang="vi-VN" sz="2000" dirty="0" err="1"/>
              <a:t>Blockchain</a:t>
            </a:r>
            <a:r>
              <a:rPr lang="vi-VN" sz="2000" dirty="0"/>
              <a:t> cung cấp một nền tảng bảo mật cao, giúp đảm bảo rằng quá trình phát sinh ngẫu nhiên không thể bị gian lận hoặc thay đổi bởi bất kỳ bên nào.</a:t>
            </a:r>
          </a:p>
          <a:p>
            <a:endParaRPr lang="en-US" dirty="0"/>
          </a:p>
        </p:txBody>
      </p:sp>
    </p:spTree>
    <p:extLst>
      <p:ext uri="{BB962C8B-B14F-4D97-AF65-F5344CB8AC3E}">
        <p14:creationId xmlns:p14="http://schemas.microsoft.com/office/powerpoint/2010/main" val="31985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439D521-37A6-5101-989D-CC528DE2E9F6}"/>
              </a:ext>
            </a:extLst>
          </p:cNvPr>
          <p:cNvSpPr>
            <a:spLocks noGrp="1"/>
          </p:cNvSpPr>
          <p:nvPr>
            <p:ph type="title"/>
          </p:nvPr>
        </p:nvSpPr>
        <p:spPr/>
        <p:txBody>
          <a:bodyPr/>
          <a:lstStyle/>
          <a:p>
            <a:r>
              <a:rPr lang="vi-VN" dirty="0"/>
              <a:t>2.	Phương Pháp Phát Sinh Ngẫu Nhiên Dựa Trên </a:t>
            </a:r>
            <a:r>
              <a:rPr lang="vi-VN" dirty="0" err="1"/>
              <a:t>Blockchain</a:t>
            </a:r>
            <a:r>
              <a:rPr lang="vi-VN" dirty="0"/>
              <a:t>:</a:t>
            </a:r>
            <a:endParaRPr lang="en-US" dirty="0"/>
          </a:p>
        </p:txBody>
      </p:sp>
      <p:sp>
        <p:nvSpPr>
          <p:cNvPr id="3" name="Chỗ dành sẵn cho Nội dung 2">
            <a:extLst>
              <a:ext uri="{FF2B5EF4-FFF2-40B4-BE49-F238E27FC236}">
                <a16:creationId xmlns:a16="http://schemas.microsoft.com/office/drawing/2014/main" id="{13BC23A9-D821-D1CE-A14C-79DEF7CB0BA2}"/>
              </a:ext>
            </a:extLst>
          </p:cNvPr>
          <p:cNvSpPr>
            <a:spLocks noGrp="1"/>
          </p:cNvSpPr>
          <p:nvPr>
            <p:ph idx="1"/>
          </p:nvPr>
        </p:nvSpPr>
        <p:spPr/>
        <p:txBody>
          <a:bodyPr/>
          <a:lstStyle/>
          <a:p>
            <a:pPr>
              <a:buFont typeface="+mj-lt"/>
              <a:buAutoNum type="alphaLcParenR"/>
            </a:pPr>
            <a:r>
              <a:rPr lang="en-US" sz="2000" dirty="0">
                <a:latin typeface="Arial" panose="020B0604020202020204" pitchFamily="34" charset="0"/>
                <a:cs typeface="Arial" panose="020B0604020202020204" pitchFamily="34" charset="0"/>
              </a:rPr>
              <a:t>Hàm </a:t>
            </a:r>
            <a:r>
              <a:rPr lang="en-US" sz="2000" dirty="0" err="1">
                <a:latin typeface="Arial" panose="020B0604020202020204" pitchFamily="34" charset="0"/>
                <a:cs typeface="Arial" panose="020B0604020202020204" pitchFamily="34" charset="0"/>
              </a:rPr>
              <a:t>Băm</a:t>
            </a:r>
            <a:r>
              <a:rPr lang="en-US" sz="2000" dirty="0">
                <a:latin typeface="Arial" panose="020B0604020202020204" pitchFamily="34" charset="0"/>
                <a:cs typeface="Arial" panose="020B0604020202020204" pitchFamily="34" charset="0"/>
              </a:rPr>
              <a:t> (Hash Functions)</a:t>
            </a:r>
          </a:p>
          <a:p>
            <a:pPr>
              <a:buFont typeface="+mj-lt"/>
              <a:buAutoNum type="alphaLcParenR"/>
            </a:pPr>
            <a:r>
              <a:rPr lang="en-US" sz="2000" dirty="0">
                <a:latin typeface="Arial" panose="020B0604020202020204" pitchFamily="34" charset="0"/>
                <a:cs typeface="Arial" panose="020B0604020202020204" pitchFamily="34" charset="0"/>
              </a:rPr>
              <a:t>Oracles</a:t>
            </a:r>
          </a:p>
          <a:p>
            <a:pPr>
              <a:buFont typeface="+mj-lt"/>
              <a:buAutoNum type="alphaLcParenR"/>
            </a:pPr>
            <a:r>
              <a:rPr lang="en-US" sz="2000" dirty="0">
                <a:latin typeface="Arial" panose="020B0604020202020204" pitchFamily="34" charset="0"/>
                <a:cs typeface="Arial" panose="020B0604020202020204" pitchFamily="34" charset="0"/>
              </a:rPr>
              <a:t>Commit-Reveal Scheme</a:t>
            </a:r>
          </a:p>
          <a:p>
            <a:pPr>
              <a:buFont typeface="+mj-lt"/>
              <a:buAutoNum type="alphaLcParenR"/>
            </a:pPr>
            <a:r>
              <a:rPr lang="en-US" sz="2000" dirty="0">
                <a:latin typeface="Arial" panose="020B0604020202020204" pitchFamily="34" charset="0"/>
                <a:cs typeface="Arial" panose="020B0604020202020204" pitchFamily="34" charset="0"/>
              </a:rPr>
              <a:t>Threshold Signatures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89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F5DA91-68DB-DF34-B128-023F99A909F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Hàm </a:t>
            </a:r>
            <a:r>
              <a:rPr lang="en-US" b="1" dirty="0" err="1">
                <a:latin typeface="Arial" panose="020B0604020202020204" pitchFamily="34" charset="0"/>
                <a:cs typeface="Arial" panose="020B0604020202020204" pitchFamily="34" charset="0"/>
              </a:rPr>
              <a:t>Băm</a:t>
            </a:r>
            <a:r>
              <a:rPr lang="en-US" b="1" dirty="0">
                <a:latin typeface="Arial" panose="020B0604020202020204" pitchFamily="34" charset="0"/>
                <a:cs typeface="Arial" panose="020B0604020202020204" pitchFamily="34" charset="0"/>
              </a:rPr>
              <a:t> (Hash Functions)</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4C79FC0A-7496-7573-7CE3-52D77ECDFB01}"/>
              </a:ext>
            </a:extLst>
          </p:cNvPr>
          <p:cNvSpPr>
            <a:spLocks noGrp="1"/>
          </p:cNvSpPr>
          <p:nvPr>
            <p:ph idx="1"/>
          </p:nvPr>
        </p:nvSpPr>
        <p:spPr>
          <a:xfrm>
            <a:off x="677334" y="1857248"/>
            <a:ext cx="8596668" cy="4633403"/>
          </a:xfrm>
        </p:spPr>
        <p:txBody>
          <a:bodyPr>
            <a:normAutofit fontScale="92500" lnSpcReduction="20000"/>
          </a:bodyPr>
          <a:lstStyle/>
          <a:p>
            <a:r>
              <a:rPr lang="vi-VN" sz="2000" dirty="0"/>
              <a:t>Cách Thực Hiện:</a:t>
            </a:r>
            <a:r>
              <a:rPr lang="en-US" sz="2000" dirty="0"/>
              <a:t> </a:t>
            </a:r>
            <a:r>
              <a:rPr lang="vi-VN" sz="2000" dirty="0"/>
              <a:t>Sử dụng các hàm băm mật mã như keccak256, SHA-256, hoặc Blake2 để tạo ra số ngẫu nhiên từ dữ liệu </a:t>
            </a:r>
            <a:r>
              <a:rPr lang="vi-VN" sz="2000" dirty="0" err="1"/>
              <a:t>blockchain</a:t>
            </a:r>
            <a:r>
              <a:rPr lang="vi-VN" sz="2000" dirty="0"/>
              <a:t>, chẳng hạn như </a:t>
            </a:r>
            <a:r>
              <a:rPr lang="vi-VN" sz="2000" dirty="0" err="1"/>
              <a:t>block</a:t>
            </a:r>
            <a:r>
              <a:rPr lang="vi-VN" sz="2000" dirty="0"/>
              <a:t> </a:t>
            </a:r>
            <a:r>
              <a:rPr lang="vi-VN" sz="2000" dirty="0" err="1"/>
              <a:t>hash</a:t>
            </a:r>
            <a:r>
              <a:rPr lang="vi-VN" sz="2000" dirty="0"/>
              <a:t>, </a:t>
            </a:r>
            <a:r>
              <a:rPr lang="vi-VN" sz="2000" dirty="0" err="1"/>
              <a:t>timestamp</a:t>
            </a:r>
            <a:r>
              <a:rPr lang="vi-VN" sz="2000" dirty="0"/>
              <a:t> của </a:t>
            </a:r>
            <a:r>
              <a:rPr lang="vi-VN" sz="2000" dirty="0" err="1"/>
              <a:t>block</a:t>
            </a:r>
            <a:r>
              <a:rPr lang="vi-VN" sz="2000" dirty="0"/>
              <a:t> hoặc </a:t>
            </a:r>
            <a:r>
              <a:rPr lang="vi-VN" sz="2000" dirty="0" err="1"/>
              <a:t>transaction</a:t>
            </a:r>
            <a:r>
              <a:rPr lang="vi-VN" sz="2000" dirty="0"/>
              <a:t> </a:t>
            </a:r>
            <a:r>
              <a:rPr lang="vi-VN" sz="2000" dirty="0" err="1"/>
              <a:t>hash</a:t>
            </a:r>
            <a:r>
              <a:rPr lang="vi-VN" sz="2000" dirty="0"/>
              <a:t>.</a:t>
            </a:r>
            <a:endParaRPr lang="en-US" sz="2000" dirty="0"/>
          </a:p>
          <a:p>
            <a:r>
              <a:rPr lang="vi-VN" sz="2000" dirty="0"/>
              <a:t>Ví Dụ:</a:t>
            </a:r>
            <a:r>
              <a:rPr lang="en-US" sz="2000" dirty="0"/>
              <a:t> </a:t>
            </a:r>
            <a:r>
              <a:rPr lang="vi-VN" sz="2000" dirty="0"/>
              <a:t>Lấy </a:t>
            </a:r>
            <a:r>
              <a:rPr lang="vi-VN" sz="2000" dirty="0" err="1"/>
              <a:t>block</a:t>
            </a:r>
            <a:r>
              <a:rPr lang="vi-VN" sz="2000" dirty="0"/>
              <a:t> </a:t>
            </a:r>
            <a:r>
              <a:rPr lang="vi-VN" sz="2000" dirty="0" err="1"/>
              <a:t>hash</a:t>
            </a:r>
            <a:r>
              <a:rPr lang="vi-VN" sz="2000" dirty="0"/>
              <a:t> từ một </a:t>
            </a:r>
            <a:r>
              <a:rPr lang="vi-VN" sz="2000" dirty="0" err="1"/>
              <a:t>block</a:t>
            </a:r>
            <a:r>
              <a:rPr lang="vi-VN" sz="2000" dirty="0"/>
              <a:t> nhất định và băm nó bằng hàm keccak256 để tạo ra số ngẫu nhiên.</a:t>
            </a:r>
            <a:endParaRPr lang="en-US" sz="2000" dirty="0"/>
          </a:p>
          <a:p>
            <a:r>
              <a:rPr lang="vi-VN" sz="2000" dirty="0"/>
              <a:t>Ưu Điểm:</a:t>
            </a:r>
            <a:r>
              <a:rPr lang="en-US" sz="2000" dirty="0"/>
              <a:t> </a:t>
            </a:r>
          </a:p>
          <a:p>
            <a:pPr lvl="1">
              <a:buFont typeface="Courier New" panose="02070309020205020404" pitchFamily="49" charset="0"/>
              <a:buChar char="o"/>
            </a:pPr>
            <a:r>
              <a:rPr lang="vi-VN" sz="1800" dirty="0"/>
              <a:t>Minh Bạch: Mọi người có thể kiểm tra dữ liệu gốc trên </a:t>
            </a:r>
            <a:r>
              <a:rPr lang="vi-VN" sz="1800" dirty="0" err="1"/>
              <a:t>blockchain</a:t>
            </a:r>
            <a:r>
              <a:rPr lang="vi-VN" sz="1800" dirty="0"/>
              <a:t> và xác minh số ngẫu nhiên được tạo ra. </a:t>
            </a:r>
            <a:endParaRPr lang="en-US" sz="1800" dirty="0"/>
          </a:p>
          <a:p>
            <a:pPr lvl="1">
              <a:buFont typeface="Courier New" panose="02070309020205020404" pitchFamily="49" charset="0"/>
              <a:buChar char="o"/>
            </a:pPr>
            <a:r>
              <a:rPr lang="vi-VN" sz="1800" dirty="0"/>
              <a:t>Bảo Mật Cao: Các hàm băm mật mã rất khó bị dự đoán hoặc làm giả.</a:t>
            </a:r>
            <a:endParaRPr lang="en-US" sz="1800" dirty="0"/>
          </a:p>
          <a:p>
            <a:r>
              <a:rPr lang="vi-VN" sz="2000" dirty="0"/>
              <a:t>Nhược Điểm:</a:t>
            </a:r>
            <a:endParaRPr lang="en-US" sz="2000" dirty="0"/>
          </a:p>
          <a:p>
            <a:pPr lvl="1">
              <a:buFont typeface="Courier New" panose="02070309020205020404" pitchFamily="49" charset="0"/>
              <a:buChar char="o"/>
            </a:pPr>
            <a:r>
              <a:rPr lang="vi-VN" sz="1800" dirty="0"/>
              <a:t>Thiếu Ngẫu Nhiên Thực Sự: Mặc dù dữ liệu </a:t>
            </a:r>
            <a:r>
              <a:rPr lang="vi-VN" sz="1800" dirty="0" err="1"/>
              <a:t>blockchain</a:t>
            </a:r>
            <a:r>
              <a:rPr lang="vi-VN" sz="1800" dirty="0"/>
              <a:t> là khó dự đoán trước, nó không hoàn toàn ngẫu nhiên và có thể bị thao túng trong một số trường hợp cụ thể.</a:t>
            </a:r>
            <a:endParaRPr lang="en-US" sz="1800" dirty="0"/>
          </a:p>
          <a:p>
            <a:pPr lvl="1">
              <a:buFont typeface="Courier New" panose="02070309020205020404" pitchFamily="49" charset="0"/>
              <a:buChar char="o"/>
            </a:pPr>
            <a:r>
              <a:rPr lang="vi-VN" sz="1800" dirty="0"/>
              <a:t>Hiệu Suất: Việc tính toán hàm băm có thể tốn tài nguyên và chi phí nếu thực hiện trên nhiều dữ liệu lớn.</a:t>
            </a:r>
            <a:endParaRPr lang="en-US" dirty="0"/>
          </a:p>
        </p:txBody>
      </p:sp>
    </p:spTree>
    <p:extLst>
      <p:ext uri="{BB962C8B-B14F-4D97-AF65-F5344CB8AC3E}">
        <p14:creationId xmlns:p14="http://schemas.microsoft.com/office/powerpoint/2010/main" val="350186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BF367C-22AE-0539-EFEB-7A4E3CA8CAD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Oracles</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92D5687C-1B98-9C87-C1E7-3842D64CE95D}"/>
              </a:ext>
            </a:extLst>
          </p:cNvPr>
          <p:cNvSpPr>
            <a:spLocks noGrp="1"/>
          </p:cNvSpPr>
          <p:nvPr>
            <p:ph idx="1"/>
          </p:nvPr>
        </p:nvSpPr>
        <p:spPr>
          <a:xfrm>
            <a:off x="677334" y="1399032"/>
            <a:ext cx="8596668" cy="5303520"/>
          </a:xfrm>
        </p:spPr>
        <p:txBody>
          <a:bodyPr>
            <a:normAutofit lnSpcReduction="10000"/>
          </a:bodyPr>
          <a:lstStyle/>
          <a:p>
            <a:r>
              <a:rPr lang="vi-VN" sz="2000" dirty="0"/>
              <a:t>Cách Thực Hiện:</a:t>
            </a:r>
            <a:r>
              <a:rPr lang="en-US" sz="2000" dirty="0"/>
              <a:t> </a:t>
            </a:r>
            <a:r>
              <a:rPr lang="vi-VN" sz="2000" dirty="0"/>
              <a:t>Sử dụng dịch vụ </a:t>
            </a:r>
            <a:r>
              <a:rPr lang="vi-VN" sz="2000" dirty="0" err="1"/>
              <a:t>oracle</a:t>
            </a:r>
            <a:r>
              <a:rPr lang="vi-VN" sz="2000" dirty="0"/>
              <a:t> để lấy số ngẫu nhiên từ các nguồn bên ngoài </a:t>
            </a:r>
            <a:r>
              <a:rPr lang="vi-VN" sz="2000" dirty="0" err="1"/>
              <a:t>blockchain</a:t>
            </a:r>
            <a:r>
              <a:rPr lang="vi-VN" sz="2000" dirty="0"/>
              <a:t> (ví dụ: Random.org) và đưa số ngẫu nhiên đó vào </a:t>
            </a:r>
            <a:r>
              <a:rPr lang="vi-VN" sz="2000" dirty="0" err="1"/>
              <a:t>blockchain</a:t>
            </a:r>
            <a:r>
              <a:rPr lang="vi-VN" sz="2000" dirty="0"/>
              <a:t> thông qua một </a:t>
            </a:r>
            <a:r>
              <a:rPr lang="vi-VN" sz="2000" dirty="0" err="1"/>
              <a:t>smart</a:t>
            </a:r>
            <a:r>
              <a:rPr lang="vi-VN" sz="2000" dirty="0"/>
              <a:t> </a:t>
            </a:r>
            <a:r>
              <a:rPr lang="vi-VN" sz="2000" dirty="0" err="1"/>
              <a:t>contract</a:t>
            </a:r>
            <a:r>
              <a:rPr lang="vi-VN" sz="2000" dirty="0"/>
              <a:t>.</a:t>
            </a:r>
          </a:p>
          <a:p>
            <a:r>
              <a:rPr lang="vi-VN" sz="2000" dirty="0"/>
              <a:t>Ví Dụ:</a:t>
            </a:r>
            <a:r>
              <a:rPr lang="en-US" sz="2000" dirty="0"/>
              <a:t> </a:t>
            </a:r>
            <a:r>
              <a:rPr lang="vi-VN" sz="2000" dirty="0" err="1"/>
              <a:t>Chainlink</a:t>
            </a:r>
            <a:r>
              <a:rPr lang="vi-VN" sz="2000" dirty="0"/>
              <a:t> VRF (</a:t>
            </a:r>
            <a:r>
              <a:rPr lang="vi-VN" sz="2000" dirty="0" err="1"/>
              <a:t>Verifiable</a:t>
            </a:r>
            <a:r>
              <a:rPr lang="vi-VN" sz="2000" dirty="0"/>
              <a:t> </a:t>
            </a:r>
            <a:r>
              <a:rPr lang="vi-VN" sz="2000" dirty="0" err="1"/>
              <a:t>Random</a:t>
            </a:r>
            <a:r>
              <a:rPr lang="vi-VN" sz="2000" dirty="0"/>
              <a:t> </a:t>
            </a:r>
            <a:r>
              <a:rPr lang="vi-VN" sz="2000" dirty="0" err="1"/>
              <a:t>Function</a:t>
            </a:r>
            <a:r>
              <a:rPr lang="vi-VN" sz="2000" dirty="0"/>
              <a:t>) là một dịch vụ phổ biến cung cấp số ngẫu nhiên được đảm bảo bởi các hàm mật mã và được xác minh trên chuỗi.</a:t>
            </a:r>
          </a:p>
          <a:p>
            <a:r>
              <a:rPr lang="vi-VN" sz="2000" dirty="0"/>
              <a:t>Ưu Điểm:</a:t>
            </a:r>
          </a:p>
          <a:p>
            <a:pPr lvl="1">
              <a:buFont typeface="Courier New" panose="02070309020205020404" pitchFamily="49" charset="0"/>
              <a:buChar char="o"/>
            </a:pPr>
            <a:r>
              <a:rPr lang="vi-VN" sz="1800" dirty="0"/>
              <a:t>Ngẫu Nhiên Thực Sự: Các </a:t>
            </a:r>
            <a:r>
              <a:rPr lang="vi-VN" sz="1800" dirty="0" err="1"/>
              <a:t>oracles</a:t>
            </a:r>
            <a:r>
              <a:rPr lang="vi-VN" sz="1800" dirty="0"/>
              <a:t> có thể cung cấp số ngẫu nhiên từ các nguồn có độ tin cậy cao.</a:t>
            </a:r>
          </a:p>
          <a:p>
            <a:pPr lvl="1">
              <a:buFont typeface="Courier New" panose="02070309020205020404" pitchFamily="49" charset="0"/>
              <a:buChar char="o"/>
            </a:pPr>
            <a:r>
              <a:rPr lang="vi-VN" sz="1800" dirty="0"/>
              <a:t>Bảo Mật: Số ngẫu nhiên được cung cấp bởi các dịch vụ đáng tin cậy và được ghi lại trên </a:t>
            </a:r>
            <a:r>
              <a:rPr lang="vi-VN" sz="1800" dirty="0" err="1"/>
              <a:t>blockchain</a:t>
            </a:r>
            <a:r>
              <a:rPr lang="vi-VN" sz="1800" dirty="0"/>
              <a:t>.</a:t>
            </a:r>
          </a:p>
          <a:p>
            <a:r>
              <a:rPr lang="vi-VN" sz="2000" dirty="0"/>
              <a:t>Nhược Điểm:</a:t>
            </a:r>
          </a:p>
          <a:p>
            <a:pPr lvl="1">
              <a:buFont typeface="Courier New" panose="02070309020205020404" pitchFamily="49" charset="0"/>
              <a:buChar char="o"/>
            </a:pPr>
            <a:r>
              <a:rPr lang="vi-VN" sz="1800" dirty="0"/>
              <a:t>Phụ Thuộc vào Bên Thứ Ba: Độ tin cậy và bảo mật của số ngẫu nhiên phụ thuộc vào dịch vụ </a:t>
            </a:r>
            <a:r>
              <a:rPr lang="vi-VN" sz="1800" dirty="0" err="1"/>
              <a:t>oracle</a:t>
            </a:r>
            <a:r>
              <a:rPr lang="vi-VN" sz="1800" dirty="0"/>
              <a:t>.</a:t>
            </a:r>
          </a:p>
          <a:p>
            <a:pPr lvl="1">
              <a:buFont typeface="Courier New" panose="02070309020205020404" pitchFamily="49" charset="0"/>
              <a:buChar char="o"/>
            </a:pPr>
            <a:r>
              <a:rPr lang="vi-VN" sz="1800" dirty="0"/>
              <a:t>Chi Phí: Sử dụng dịch vụ </a:t>
            </a:r>
            <a:r>
              <a:rPr lang="vi-VN" sz="1800" dirty="0" err="1"/>
              <a:t>oracle</a:t>
            </a:r>
            <a:r>
              <a:rPr lang="vi-VN" sz="1800" dirty="0"/>
              <a:t> thường tốn chi phí</a:t>
            </a:r>
            <a:r>
              <a:rPr lang="en-US" sz="1800" dirty="0"/>
              <a:t>.</a:t>
            </a:r>
            <a:endParaRPr lang="vi-VN" sz="1800" dirty="0"/>
          </a:p>
          <a:p>
            <a:pPr marL="0" indent="0">
              <a:buNone/>
            </a:pPr>
            <a:endParaRPr lang="en-US" dirty="0"/>
          </a:p>
        </p:txBody>
      </p:sp>
    </p:spTree>
    <p:extLst>
      <p:ext uri="{BB962C8B-B14F-4D97-AF65-F5344CB8AC3E}">
        <p14:creationId xmlns:p14="http://schemas.microsoft.com/office/powerpoint/2010/main" val="141665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B005B7-26B2-0184-C7F8-5FFC0799AC1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 Commit-Reveal Scheme</a:t>
            </a:r>
          </a:p>
        </p:txBody>
      </p:sp>
      <p:sp>
        <p:nvSpPr>
          <p:cNvPr id="3" name="Chỗ dành sẵn cho Nội dung 2">
            <a:extLst>
              <a:ext uri="{FF2B5EF4-FFF2-40B4-BE49-F238E27FC236}">
                <a16:creationId xmlns:a16="http://schemas.microsoft.com/office/drawing/2014/main" id="{8FFB380D-B581-EFAA-3A85-636E97509763}"/>
              </a:ext>
            </a:extLst>
          </p:cNvPr>
          <p:cNvSpPr>
            <a:spLocks noGrp="1"/>
          </p:cNvSpPr>
          <p:nvPr>
            <p:ph idx="1"/>
          </p:nvPr>
        </p:nvSpPr>
        <p:spPr>
          <a:xfrm>
            <a:off x="677334" y="1270000"/>
            <a:ext cx="8596668" cy="5678424"/>
          </a:xfrm>
        </p:spPr>
        <p:txBody>
          <a:bodyPr>
            <a:normAutofit lnSpcReduction="10000"/>
          </a:bodyPr>
          <a:lstStyle/>
          <a:p>
            <a:r>
              <a:rPr lang="vi-VN" sz="2000" dirty="0"/>
              <a:t>Cách Thực Hiện:</a:t>
            </a:r>
            <a:r>
              <a:rPr lang="en-US" sz="2000" dirty="0"/>
              <a:t> </a:t>
            </a:r>
            <a:r>
              <a:rPr lang="vi-VN" sz="2000" dirty="0"/>
              <a:t>Người chơi "cam kết" một giá trị ngẫu nhiên bằng cách gửi một </a:t>
            </a:r>
            <a:r>
              <a:rPr lang="vi-VN" sz="2000" dirty="0" err="1"/>
              <a:t>hash</a:t>
            </a:r>
            <a:r>
              <a:rPr lang="vi-VN" sz="2000" dirty="0"/>
              <a:t> của giá trị đó lên </a:t>
            </a:r>
            <a:r>
              <a:rPr lang="vi-VN" sz="2000" dirty="0" err="1"/>
              <a:t>blockchain</a:t>
            </a:r>
            <a:r>
              <a:rPr lang="vi-VN" sz="2000" dirty="0"/>
              <a:t> trước. Sau đó, trong một giai đoạn khác, họ "tiết lộ" giá trị thực tế để xác nhận số ngẫu nhiên.</a:t>
            </a:r>
          </a:p>
          <a:p>
            <a:r>
              <a:rPr lang="vi-VN" sz="2000" dirty="0"/>
              <a:t>Ví Dụ:</a:t>
            </a:r>
            <a:r>
              <a:rPr lang="en-US" sz="2000" dirty="0"/>
              <a:t> </a:t>
            </a:r>
            <a:r>
              <a:rPr lang="vi-VN" sz="2000" dirty="0"/>
              <a:t>Trong một trò chơi đặt cược, người chơi gửi một </a:t>
            </a:r>
            <a:r>
              <a:rPr lang="vi-VN" sz="2000" dirty="0" err="1"/>
              <a:t>hash</a:t>
            </a:r>
            <a:r>
              <a:rPr lang="vi-VN" sz="2000" dirty="0"/>
              <a:t> của giá trị ngẫu nhiên lên </a:t>
            </a:r>
            <a:r>
              <a:rPr lang="vi-VN" sz="2000" dirty="0" err="1"/>
              <a:t>blockchain</a:t>
            </a:r>
            <a:r>
              <a:rPr lang="vi-VN" sz="2000" dirty="0"/>
              <a:t>. Sau khi kết quả được tiết lộ, họ phải gửi giá trị thực tế để xác minh </a:t>
            </a:r>
            <a:r>
              <a:rPr lang="vi-VN" sz="2000" dirty="0" err="1"/>
              <a:t>hash</a:t>
            </a:r>
            <a:r>
              <a:rPr lang="vi-VN" sz="2000" dirty="0"/>
              <a:t> ban đầu.</a:t>
            </a:r>
          </a:p>
          <a:p>
            <a:r>
              <a:rPr lang="vi-VN" sz="2000" dirty="0"/>
              <a:t>Ưu Điểm:</a:t>
            </a:r>
          </a:p>
          <a:p>
            <a:pPr lvl="1">
              <a:buFont typeface="Courier New" panose="02070309020205020404" pitchFamily="49" charset="0"/>
              <a:buChar char="o"/>
            </a:pPr>
            <a:r>
              <a:rPr lang="vi-VN" sz="1800" dirty="0"/>
              <a:t>Ngăn Chặn Gian Lận: Người chơi không thể thay đổi giá trị ngẫu nhiên sau khi đã cam kết.</a:t>
            </a:r>
          </a:p>
          <a:p>
            <a:pPr lvl="1">
              <a:buFont typeface="Courier New" panose="02070309020205020404" pitchFamily="49" charset="0"/>
              <a:buChar char="o"/>
            </a:pPr>
            <a:r>
              <a:rPr lang="vi-VN" sz="1800" dirty="0"/>
              <a:t>Minh Bạch: Mọi giá trị ngẫu nhiên được công khai và có thể kiểm tra bởi bất kỳ ai.</a:t>
            </a:r>
          </a:p>
          <a:p>
            <a:r>
              <a:rPr lang="vi-VN" sz="2000" dirty="0"/>
              <a:t>Nhược Điểm:</a:t>
            </a:r>
          </a:p>
          <a:p>
            <a:pPr lvl="1">
              <a:buFont typeface="Courier New" panose="02070309020205020404" pitchFamily="49" charset="0"/>
              <a:buChar char="o"/>
            </a:pPr>
            <a:r>
              <a:rPr lang="vi-VN" sz="1800" dirty="0"/>
              <a:t>Phức Tạp: Cần hai bước (cam kết và tiết lộ) để hoàn thành quá trình, điều này có thể làm phức tạp hóa quá trình chơi.</a:t>
            </a:r>
          </a:p>
          <a:p>
            <a:pPr lvl="1">
              <a:buFont typeface="Courier New" panose="02070309020205020404" pitchFamily="49" charset="0"/>
              <a:buChar char="o"/>
            </a:pPr>
            <a:r>
              <a:rPr lang="vi-VN" sz="1800" dirty="0"/>
              <a:t>Chậm Trễ: Có thể có sự chậm trễ giữa giai đoạn cam kết và tiết lộ, làm giảm trải nghiệm người dùng.</a:t>
            </a:r>
          </a:p>
          <a:p>
            <a:endParaRPr lang="en-US" dirty="0"/>
          </a:p>
        </p:txBody>
      </p:sp>
    </p:spTree>
    <p:extLst>
      <p:ext uri="{BB962C8B-B14F-4D97-AF65-F5344CB8AC3E}">
        <p14:creationId xmlns:p14="http://schemas.microsoft.com/office/powerpoint/2010/main" val="397202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6B0C90-CE7D-5474-B889-5BFA4D1ADF7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 Threshold Signatures</a:t>
            </a:r>
          </a:p>
        </p:txBody>
      </p:sp>
      <p:sp>
        <p:nvSpPr>
          <p:cNvPr id="3" name="Chỗ dành sẵn cho Nội dung 2">
            <a:extLst>
              <a:ext uri="{FF2B5EF4-FFF2-40B4-BE49-F238E27FC236}">
                <a16:creationId xmlns:a16="http://schemas.microsoft.com/office/drawing/2014/main" id="{3D8BC3DA-63DE-3D3A-9A4A-2D72B3164351}"/>
              </a:ext>
            </a:extLst>
          </p:cNvPr>
          <p:cNvSpPr>
            <a:spLocks noGrp="1"/>
          </p:cNvSpPr>
          <p:nvPr>
            <p:ph idx="1"/>
          </p:nvPr>
        </p:nvSpPr>
        <p:spPr>
          <a:xfrm>
            <a:off x="677334" y="1389888"/>
            <a:ext cx="8596668" cy="5468112"/>
          </a:xfrm>
        </p:spPr>
        <p:txBody>
          <a:bodyPr>
            <a:normAutofit lnSpcReduction="10000"/>
          </a:bodyPr>
          <a:lstStyle/>
          <a:p>
            <a:r>
              <a:rPr lang="vi-VN" sz="2000" dirty="0"/>
              <a:t>Cách Thực Hiện:</a:t>
            </a:r>
            <a:r>
              <a:rPr lang="en-US" sz="2000" dirty="0"/>
              <a:t> </a:t>
            </a:r>
            <a:r>
              <a:rPr lang="vi-VN" sz="2000" dirty="0"/>
              <a:t>Sử dụng các chữ ký ngưỡng (</a:t>
            </a:r>
            <a:r>
              <a:rPr lang="vi-VN" sz="2000" dirty="0" err="1"/>
              <a:t>threshold</a:t>
            </a:r>
            <a:r>
              <a:rPr lang="vi-VN" sz="2000" dirty="0"/>
              <a:t> </a:t>
            </a:r>
            <a:r>
              <a:rPr lang="vi-VN" sz="2000" dirty="0" err="1"/>
              <a:t>signatures</a:t>
            </a:r>
            <a:r>
              <a:rPr lang="vi-VN" sz="2000" dirty="0"/>
              <a:t>) để tạo ra số ngẫu nhiên. Một nhóm các bên tham gia cùng nhau ký vào một thông điệp để tạo ra một số ngẫu nhiên duy nhất.</a:t>
            </a:r>
          </a:p>
          <a:p>
            <a:r>
              <a:rPr lang="vi-VN" sz="2000" dirty="0"/>
              <a:t>Ví Dụ:</a:t>
            </a:r>
            <a:r>
              <a:rPr lang="en-US" sz="2000" dirty="0"/>
              <a:t> </a:t>
            </a:r>
            <a:r>
              <a:rPr lang="vi-VN" sz="2000" dirty="0"/>
              <a:t>Một nhóm người dùng hoặc các nút mạng cùng nhau ký vào một giá trị bằng một giao thức như BLS (</a:t>
            </a:r>
            <a:r>
              <a:rPr lang="vi-VN" sz="2000" dirty="0" err="1"/>
              <a:t>Boneh-Lynn-Shacham</a:t>
            </a:r>
            <a:r>
              <a:rPr lang="vi-VN" sz="2000" dirty="0"/>
              <a:t>) để tạo ra số ngẫu nhiên.</a:t>
            </a:r>
          </a:p>
          <a:p>
            <a:r>
              <a:rPr lang="vi-VN" sz="2000" dirty="0"/>
              <a:t>Ưu Điểm:</a:t>
            </a:r>
          </a:p>
          <a:p>
            <a:pPr lvl="1">
              <a:buFont typeface="Courier New" panose="02070309020205020404" pitchFamily="49" charset="0"/>
              <a:buChar char="o"/>
            </a:pPr>
            <a:r>
              <a:rPr lang="vi-VN" sz="1800" dirty="0"/>
              <a:t>Bảo Mật Cao: Khó có thể giả mạo hoặc thao túng số ngẫu nhiên vì cần nhiều bên tham gia hợp tác.</a:t>
            </a:r>
          </a:p>
          <a:p>
            <a:pPr lvl="1">
              <a:buFont typeface="Courier New" panose="02070309020205020404" pitchFamily="49" charset="0"/>
              <a:buChar char="o"/>
            </a:pPr>
            <a:r>
              <a:rPr lang="vi-VN" sz="1800" dirty="0"/>
              <a:t>Ngẫu Nhiên Thực Sự: Các chữ ký ngưỡng đảm bảo tính ngẫu nhiên thực sự.</a:t>
            </a:r>
          </a:p>
          <a:p>
            <a:r>
              <a:rPr lang="vi-VN" sz="2000" dirty="0"/>
              <a:t>Nhược Điểm:</a:t>
            </a:r>
          </a:p>
          <a:p>
            <a:pPr lvl="1">
              <a:buFont typeface="Courier New" panose="02070309020205020404" pitchFamily="49" charset="0"/>
              <a:buChar char="o"/>
            </a:pPr>
            <a:r>
              <a:rPr lang="vi-VN" sz="1800" dirty="0"/>
              <a:t>Phức Tạp: Quá trình thiết lập và thực hiện có thể phức tạp và yêu cầu sự phối hợp giữa nhiều bên.</a:t>
            </a:r>
          </a:p>
          <a:p>
            <a:pPr lvl="1">
              <a:buFont typeface="Courier New" panose="02070309020205020404" pitchFamily="49" charset="0"/>
              <a:buChar char="o"/>
            </a:pPr>
            <a:r>
              <a:rPr lang="vi-VN" sz="1800" dirty="0"/>
              <a:t>Chi Phí và Tài Nguyên: Cần nhiều tài nguyên và chi phí để triển khai và duy trì hệ thống.</a:t>
            </a:r>
          </a:p>
          <a:p>
            <a:endParaRPr lang="en-US" dirty="0"/>
          </a:p>
        </p:txBody>
      </p:sp>
    </p:spTree>
    <p:extLst>
      <p:ext uri="{BB962C8B-B14F-4D97-AF65-F5344CB8AC3E}">
        <p14:creationId xmlns:p14="http://schemas.microsoft.com/office/powerpoint/2010/main" val="417532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0A69620-3302-AB38-F230-0F5B2F9AD856}"/>
              </a:ext>
            </a:extLst>
          </p:cNvPr>
          <p:cNvSpPr>
            <a:spLocks noGrp="1"/>
          </p:cNvSpPr>
          <p:nvPr>
            <p:ph type="title"/>
          </p:nvPr>
        </p:nvSpPr>
        <p:spPr/>
        <p:txBody>
          <a:bodyPr/>
          <a:lstStyle/>
          <a:p>
            <a:r>
              <a:rPr lang="en-US" dirty="0"/>
              <a:t>3.Áp </a:t>
            </a:r>
            <a:r>
              <a:rPr lang="en-US" dirty="0" err="1"/>
              <a:t>Dụng</a:t>
            </a:r>
            <a:r>
              <a:rPr lang="en-US" dirty="0"/>
              <a:t>: </a:t>
            </a:r>
            <a:br>
              <a:rPr lang="en-US" dirty="0"/>
            </a:br>
            <a:r>
              <a:rPr lang="vi-VN" dirty="0"/>
              <a:t>Trò Chơi Ví Dụ: </a:t>
            </a:r>
            <a:r>
              <a:rPr lang="en-US" dirty="0" err="1"/>
              <a:t>Đua</a:t>
            </a:r>
            <a:r>
              <a:rPr lang="en-US" dirty="0"/>
              <a:t> </a:t>
            </a:r>
            <a:r>
              <a:rPr lang="en-US" dirty="0" err="1"/>
              <a:t>ngựa</a:t>
            </a:r>
            <a:endParaRPr lang="en-US" dirty="0"/>
          </a:p>
        </p:txBody>
      </p:sp>
      <p:sp>
        <p:nvSpPr>
          <p:cNvPr id="3" name="Chỗ dành sẵn cho Nội dung 2">
            <a:extLst>
              <a:ext uri="{FF2B5EF4-FFF2-40B4-BE49-F238E27FC236}">
                <a16:creationId xmlns:a16="http://schemas.microsoft.com/office/drawing/2014/main" id="{27CF2E2F-D3BD-4FAD-C64B-471DD8F0527E}"/>
              </a:ext>
            </a:extLst>
          </p:cNvPr>
          <p:cNvSpPr>
            <a:spLocks noGrp="1"/>
          </p:cNvSpPr>
          <p:nvPr>
            <p:ph idx="1"/>
          </p:nvPr>
        </p:nvSpPr>
        <p:spPr/>
        <p:txBody>
          <a:bodyPr>
            <a:normAutofit/>
          </a:bodyPr>
          <a:lstStyle/>
          <a:p>
            <a:r>
              <a:rPr lang="en-US" sz="2000" dirty="0" err="1">
                <a:latin typeface="Arial" panose="020B0604020202020204" pitchFamily="34" charset="0"/>
                <a:cs typeface="Arial" panose="020B0604020202020204" pitchFamily="34" charset="0"/>
              </a:rPr>
              <a:t>Phát</a:t>
            </a:r>
            <a:r>
              <a:rPr lang="en-US" sz="2000" dirty="0">
                <a:latin typeface="Arial" panose="020B0604020202020204" pitchFamily="34" charset="0"/>
                <a:cs typeface="Arial" panose="020B0604020202020204" pitchFamily="34" charset="0"/>
              </a:rPr>
              <a:t> Sinh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a:t>
            </a:r>
          </a:p>
          <a:p>
            <a:pPr lvl="1">
              <a:buFont typeface="Courier New" panose="02070309020205020404" pitchFamily="49" charset="0"/>
              <a:buChar char="o"/>
            </a:pPr>
            <a:r>
              <a:rPr lang="vi-VN" sz="1800" dirty="0">
                <a:latin typeface="Arial" panose="020B0604020202020204" pitchFamily="34" charset="0"/>
                <a:cs typeface="Arial" panose="020B0604020202020204" pitchFamily="34" charset="0"/>
              </a:rPr>
              <a:t>Phương </a:t>
            </a:r>
            <a:r>
              <a:rPr lang="en-US" sz="1800" dirty="0">
                <a:latin typeface="Arial" panose="020B0604020202020204" pitchFamily="34" charset="0"/>
                <a:cs typeface="Arial" panose="020B0604020202020204" pitchFamily="34" charset="0"/>
              </a:rPr>
              <a:t>t</a:t>
            </a:r>
            <a:r>
              <a:rPr lang="vi-VN" sz="1800" dirty="0">
                <a:latin typeface="Arial" panose="020B0604020202020204" pitchFamily="34" charset="0"/>
                <a:cs typeface="Arial" panose="020B0604020202020204" pitchFamily="34" charset="0"/>
              </a:rPr>
              <a:t>hức: Xác Suất Ngẫu Nhiên (</a:t>
            </a:r>
            <a:r>
              <a:rPr lang="vi-VN" sz="1800" dirty="0" err="1">
                <a:latin typeface="Arial" panose="020B0604020202020204" pitchFamily="34" charset="0"/>
                <a:cs typeface="Arial" panose="020B0604020202020204" pitchFamily="34" charset="0"/>
              </a:rPr>
              <a:t>Random</a:t>
            </a:r>
            <a:r>
              <a:rPr lang="vi-VN" sz="1800" dirty="0">
                <a:latin typeface="Arial" panose="020B0604020202020204" pitchFamily="34" charset="0"/>
                <a:cs typeface="Arial" panose="020B0604020202020204" pitchFamily="34" charset="0"/>
              </a:rPr>
              <a:t> </a:t>
            </a:r>
            <a:r>
              <a:rPr lang="vi-VN" sz="1800" dirty="0" err="1">
                <a:latin typeface="Arial" panose="020B0604020202020204" pitchFamily="34" charset="0"/>
                <a:cs typeface="Arial" panose="020B0604020202020204" pitchFamily="34" charset="0"/>
              </a:rPr>
              <a:t>Sampling</a:t>
            </a:r>
            <a:r>
              <a:rPr lang="vi-VN"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vi-VN" sz="1800" dirty="0"/>
              <a:t>Mô </a:t>
            </a:r>
            <a:r>
              <a:rPr lang="en-US" sz="1800" dirty="0"/>
              <a:t>t</a:t>
            </a:r>
            <a:r>
              <a:rPr lang="vi-VN" sz="1800" dirty="0"/>
              <a:t>ả: Sử dụng thư viện </a:t>
            </a:r>
            <a:r>
              <a:rPr lang="vi-VN" sz="1800" dirty="0" err="1"/>
              <a:t>secrets</a:t>
            </a:r>
            <a:r>
              <a:rPr lang="vi-VN" sz="1800" dirty="0"/>
              <a:t> trong </a:t>
            </a:r>
            <a:r>
              <a:rPr lang="vi-VN" sz="1800" dirty="0" err="1"/>
              <a:t>Python</a:t>
            </a:r>
            <a:r>
              <a:rPr lang="vi-VN" sz="1800" dirty="0"/>
              <a:t> để phát sinh số ngẫu nhiên. Cụ thể, phương thức </a:t>
            </a:r>
            <a:r>
              <a:rPr lang="vi-VN" sz="1800" dirty="0" err="1"/>
              <a:t>secrets.choice</a:t>
            </a:r>
            <a:r>
              <a:rPr lang="vi-VN" sz="1800" dirty="0"/>
              <a:t> được dùng để chọn ngẫu nhiên một số từ danh sách các số từ 1 đến </a:t>
            </a:r>
            <a:r>
              <a:rPr lang="en-US" sz="1800" dirty="0"/>
              <a:t>20</a:t>
            </a:r>
            <a:r>
              <a:rPr lang="vi-VN" sz="1800" dirty="0"/>
              <a:t>.</a:t>
            </a:r>
          </a:p>
          <a:p>
            <a:pPr lvl="1">
              <a:buFont typeface="Courier New" panose="02070309020205020404" pitchFamily="49" charset="0"/>
              <a:buChar char="o"/>
            </a:pPr>
            <a:r>
              <a:rPr lang="vi-VN" sz="1800" dirty="0"/>
              <a:t>Lợi </a:t>
            </a:r>
            <a:r>
              <a:rPr lang="en-US" sz="1800" dirty="0"/>
              <a:t>í</a:t>
            </a:r>
            <a:r>
              <a:rPr lang="vi-VN" sz="1800" dirty="0"/>
              <a:t>ch: Thư viện </a:t>
            </a:r>
            <a:r>
              <a:rPr lang="vi-VN" sz="1800" dirty="0" err="1"/>
              <a:t>secrets</a:t>
            </a:r>
            <a:r>
              <a:rPr lang="vi-VN" sz="1800" dirty="0"/>
              <a:t> được thiết kế để cung cấp các số ngẫu nhiên an toàn về mặt bảo mật, phù hợp cho các ứng dụng yêu cầu tính ngẫu nhiên cao, chẳng hạn như trò chơi.</a:t>
            </a:r>
            <a:endParaRPr lang="en-US" sz="1800" dirty="0"/>
          </a:p>
        </p:txBody>
      </p:sp>
    </p:spTree>
    <p:extLst>
      <p:ext uri="{BB962C8B-B14F-4D97-AF65-F5344CB8AC3E}">
        <p14:creationId xmlns:p14="http://schemas.microsoft.com/office/powerpoint/2010/main" val="241049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EACAE1-1259-9DE6-E60C-D72F3D16597C}"/>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0D2AFD54-203B-2202-F5C0-E11BEF588A4C}"/>
              </a:ext>
            </a:extLst>
          </p:cNvPr>
          <p:cNvSpPr>
            <a:spLocks noGrp="1"/>
          </p:cNvSpPr>
          <p:nvPr>
            <p:ph idx="1"/>
          </p:nvPr>
        </p:nvSpPr>
        <p:spPr/>
        <p:txBody>
          <a:bodyPr>
            <a:normAutofit/>
          </a:bodyPr>
          <a:lstStyle/>
          <a:p>
            <a:r>
              <a:rPr lang="vi-VN" sz="2000" dirty="0">
                <a:latin typeface="Arial" panose="020B0604020202020204" pitchFamily="34" charset="0"/>
                <a:cs typeface="Arial" panose="020B0604020202020204" pitchFamily="34" charset="0"/>
              </a:rPr>
              <a:t>Theo Dõi và Lưu Trữ Kết Quả:</a:t>
            </a:r>
          </a:p>
          <a:p>
            <a:pPr lvl="1">
              <a:buFont typeface="Courier New" panose="02070309020205020404" pitchFamily="49" charset="0"/>
              <a:buChar char="o"/>
            </a:pPr>
            <a:r>
              <a:rPr lang="vi-VN" sz="1800" dirty="0">
                <a:latin typeface="Arial" panose="020B0604020202020204" pitchFamily="34" charset="0"/>
                <a:cs typeface="Arial" panose="020B0604020202020204" pitchFamily="34" charset="0"/>
              </a:rPr>
              <a:t>Phương </a:t>
            </a:r>
            <a:r>
              <a:rPr lang="en-US" sz="1800" dirty="0">
                <a:latin typeface="Arial" panose="020B0604020202020204" pitchFamily="34" charset="0"/>
                <a:cs typeface="Arial" panose="020B0604020202020204" pitchFamily="34" charset="0"/>
              </a:rPr>
              <a:t>t</a:t>
            </a:r>
            <a:r>
              <a:rPr lang="vi-VN" sz="1800" dirty="0">
                <a:latin typeface="Arial" panose="020B0604020202020204" pitchFamily="34" charset="0"/>
                <a:cs typeface="Arial" panose="020B0604020202020204" pitchFamily="34" charset="0"/>
              </a:rPr>
              <a:t>hức: Lưu Trữ Dữ Liệu (</a:t>
            </a:r>
            <a:r>
              <a:rPr lang="vi-VN" sz="1800" dirty="0" err="1">
                <a:latin typeface="Arial" panose="020B0604020202020204" pitchFamily="34" charset="0"/>
                <a:cs typeface="Arial" panose="020B0604020202020204" pitchFamily="34" charset="0"/>
              </a:rPr>
              <a:t>Data</a:t>
            </a:r>
            <a:r>
              <a:rPr lang="vi-VN" sz="1800" dirty="0">
                <a:latin typeface="Arial" panose="020B0604020202020204" pitchFamily="34" charset="0"/>
                <a:cs typeface="Arial" panose="020B0604020202020204" pitchFamily="34" charset="0"/>
              </a:rPr>
              <a:t> </a:t>
            </a:r>
            <a:r>
              <a:rPr lang="vi-VN" sz="1800" dirty="0" err="1">
                <a:latin typeface="Arial" panose="020B0604020202020204" pitchFamily="34" charset="0"/>
                <a:cs typeface="Arial" panose="020B0604020202020204" pitchFamily="34" charset="0"/>
              </a:rPr>
              <a:t>Storage</a:t>
            </a:r>
            <a:r>
              <a:rPr lang="vi-VN" sz="1800" dirty="0">
                <a:latin typeface="Arial" panose="020B0604020202020204" pitchFamily="34" charset="0"/>
                <a:cs typeface="Arial" panose="020B0604020202020204" pitchFamily="34" charset="0"/>
              </a:rPr>
              <a:t>) và </a:t>
            </a:r>
            <a:r>
              <a:rPr lang="vi-VN" sz="1800" dirty="0" err="1">
                <a:latin typeface="Arial" panose="020B0604020202020204" pitchFamily="34" charset="0"/>
                <a:cs typeface="Arial" panose="020B0604020202020204" pitchFamily="34" charset="0"/>
              </a:rPr>
              <a:t>Blockchain</a:t>
            </a:r>
            <a:endParaRPr lang="vi-VN" sz="18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vi-VN" sz="1800" dirty="0">
                <a:latin typeface="Arial" panose="020B0604020202020204" pitchFamily="34" charset="0"/>
                <a:cs typeface="Arial" panose="020B0604020202020204" pitchFamily="34" charset="0"/>
              </a:rPr>
              <a:t>Mô </a:t>
            </a:r>
            <a:r>
              <a:rPr lang="en-US" sz="1800" dirty="0">
                <a:latin typeface="Arial" panose="020B0604020202020204" pitchFamily="34" charset="0"/>
                <a:cs typeface="Arial" panose="020B0604020202020204" pitchFamily="34" charset="0"/>
              </a:rPr>
              <a:t>t</a:t>
            </a:r>
            <a:r>
              <a:rPr lang="vi-VN" sz="1800" dirty="0">
                <a:latin typeface="Arial" panose="020B0604020202020204" pitchFamily="34" charset="0"/>
                <a:cs typeface="Arial" panose="020B0604020202020204" pitchFamily="34" charset="0"/>
              </a:rPr>
              <a:t>ả: Kết quả của mỗi lần quay (</a:t>
            </a:r>
            <a:r>
              <a:rPr lang="vi-VN" sz="1800" dirty="0" err="1">
                <a:latin typeface="Arial" panose="020B0604020202020204" pitchFamily="34" charset="0"/>
                <a:cs typeface="Arial" panose="020B0604020202020204" pitchFamily="34" charset="0"/>
              </a:rPr>
              <a:t>spin</a:t>
            </a:r>
            <a:r>
              <a:rPr lang="vi-VN" sz="1800" dirty="0">
                <a:latin typeface="Arial" panose="020B0604020202020204" pitchFamily="34" charset="0"/>
                <a:cs typeface="Arial" panose="020B0604020202020204" pitchFamily="34" charset="0"/>
              </a:rPr>
              <a:t>) và trạng thái của trò chơi được lưu trữ trên </a:t>
            </a:r>
            <a:r>
              <a:rPr lang="vi-VN" sz="1800" dirty="0" err="1">
                <a:latin typeface="Arial" panose="020B0604020202020204" pitchFamily="34" charset="0"/>
                <a:cs typeface="Arial" panose="020B0604020202020204" pitchFamily="34" charset="0"/>
              </a:rPr>
              <a:t>blockchain</a:t>
            </a:r>
            <a:r>
              <a:rPr lang="vi-VN" sz="1800" dirty="0">
                <a:latin typeface="Arial" panose="020B0604020202020204" pitchFamily="34" charset="0"/>
                <a:cs typeface="Arial" panose="020B0604020202020204" pitchFamily="34" charset="0"/>
              </a:rPr>
              <a:t>. Mỗi khối (</a:t>
            </a:r>
            <a:r>
              <a:rPr lang="vi-VN" sz="1800" dirty="0" err="1">
                <a:latin typeface="Arial" panose="020B0604020202020204" pitchFamily="34" charset="0"/>
                <a:cs typeface="Arial" panose="020B0604020202020204" pitchFamily="34" charset="0"/>
              </a:rPr>
              <a:t>block</a:t>
            </a:r>
            <a:r>
              <a:rPr lang="vi-VN" sz="1800" dirty="0">
                <a:latin typeface="Arial" panose="020B0604020202020204" pitchFamily="34" charset="0"/>
                <a:cs typeface="Arial" panose="020B0604020202020204" pitchFamily="34" charset="0"/>
              </a:rPr>
              <a:t>) mới trong </a:t>
            </a:r>
            <a:r>
              <a:rPr lang="vi-VN" sz="1800" dirty="0" err="1">
                <a:latin typeface="Arial" panose="020B0604020202020204" pitchFamily="34" charset="0"/>
                <a:cs typeface="Arial" panose="020B0604020202020204" pitchFamily="34" charset="0"/>
              </a:rPr>
              <a:t>blockchain</a:t>
            </a:r>
            <a:r>
              <a:rPr lang="vi-VN" sz="1800" dirty="0">
                <a:latin typeface="Arial" panose="020B0604020202020204" pitchFamily="34" charset="0"/>
                <a:cs typeface="Arial" panose="020B0604020202020204" pitchFamily="34" charset="0"/>
              </a:rPr>
              <a:t> chứa thông tin về kết quả của lần quay và trạng thái hiện tại của các con ngựa.</a:t>
            </a:r>
          </a:p>
          <a:p>
            <a:pPr lvl="1">
              <a:buFont typeface="Courier New" panose="02070309020205020404" pitchFamily="49" charset="0"/>
              <a:buChar char="o"/>
            </a:pPr>
            <a:r>
              <a:rPr lang="vi-VN" sz="1800" dirty="0">
                <a:latin typeface="Arial" panose="020B0604020202020204" pitchFamily="34" charset="0"/>
                <a:cs typeface="Arial" panose="020B0604020202020204" pitchFamily="34" charset="0"/>
              </a:rPr>
              <a:t>Lợi </a:t>
            </a:r>
            <a:r>
              <a:rPr lang="en-US" sz="1800" dirty="0">
                <a:latin typeface="Arial" panose="020B0604020202020204" pitchFamily="34" charset="0"/>
                <a:cs typeface="Arial" panose="020B0604020202020204" pitchFamily="34" charset="0"/>
              </a:rPr>
              <a:t>í</a:t>
            </a:r>
            <a:r>
              <a:rPr lang="vi-VN" sz="1800" dirty="0">
                <a:latin typeface="Arial" panose="020B0604020202020204" pitchFamily="34" charset="0"/>
                <a:cs typeface="Arial" panose="020B0604020202020204" pitchFamily="34" charset="0"/>
              </a:rPr>
              <a:t>ch: </a:t>
            </a:r>
            <a:r>
              <a:rPr lang="vi-VN" sz="1800" dirty="0" err="1">
                <a:latin typeface="Arial" panose="020B0604020202020204" pitchFamily="34" charset="0"/>
                <a:cs typeface="Arial" panose="020B0604020202020204" pitchFamily="34" charset="0"/>
              </a:rPr>
              <a:t>Blockchain</a:t>
            </a:r>
            <a:r>
              <a:rPr lang="vi-VN" sz="1800" dirty="0">
                <a:latin typeface="Arial" panose="020B0604020202020204" pitchFamily="34" charset="0"/>
                <a:cs typeface="Arial" panose="020B0604020202020204" pitchFamily="34" charset="0"/>
              </a:rPr>
              <a:t> cung cấp một cách lưu trữ dữ liệu phân tán và bất biến, giúp đảm bảo rằng các kết quả trò chơi không thể bị thay đổi hoặc giả mạo. Điều này làm cho kết quả trò chơi trở nên minh bạch và đáng tin cậy hơn.</a:t>
            </a:r>
            <a:endParaRPr lang="en-US" sz="1800" dirty="0"/>
          </a:p>
        </p:txBody>
      </p:sp>
    </p:spTree>
    <p:extLst>
      <p:ext uri="{BB962C8B-B14F-4D97-AF65-F5344CB8AC3E}">
        <p14:creationId xmlns:p14="http://schemas.microsoft.com/office/powerpoint/2010/main" val="2146089272"/>
      </p:ext>
    </p:extLst>
  </p:cSld>
  <p:clrMapOvr>
    <a:masterClrMapping/>
  </p:clrMapOvr>
</p:sld>
</file>

<file path=ppt/theme/theme1.xml><?xml version="1.0" encoding="utf-8"?>
<a:theme xmlns:a="http://schemas.openxmlformats.org/drawingml/2006/main" name="Phương diện">
  <a:themeElements>
    <a:clrScheme name="Phương diện">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hương diện">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hương diện">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1145</Words>
  <Application>Microsoft Office PowerPoint</Application>
  <PresentationFormat>Màn hình rộng</PresentationFormat>
  <Paragraphs>56</Paragraphs>
  <Slides>10</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10</vt:i4>
      </vt:variant>
    </vt:vector>
  </HeadingPairs>
  <TitlesOfParts>
    <vt:vector size="16" baseType="lpstr">
      <vt:lpstr>Arial</vt:lpstr>
      <vt:lpstr>Courier New</vt:lpstr>
      <vt:lpstr>Tahoma</vt:lpstr>
      <vt:lpstr>Trebuchet MS</vt:lpstr>
      <vt:lpstr>Wingdings 3</vt:lpstr>
      <vt:lpstr>Phương diện</vt:lpstr>
      <vt:lpstr>Phát Sinh Ngẫu Nhiên Dựa Trên Blockchain</vt:lpstr>
      <vt:lpstr>1. Lý Do:</vt:lpstr>
      <vt:lpstr>2. Phương Pháp Phát Sinh Ngẫu Nhiên Dựa Trên Blockchain:</vt:lpstr>
      <vt:lpstr>a) Sử Dụng Các Hàm Băm (Hash Functions)</vt:lpstr>
      <vt:lpstr>b) Oracles</vt:lpstr>
      <vt:lpstr>c) Commit-Reveal Scheme</vt:lpstr>
      <vt:lpstr>d) Threshold Signatures</vt:lpstr>
      <vt:lpstr>3.Áp Dụng:  Trò Chơi Ví Dụ: Đua ngựa</vt:lpstr>
      <vt:lpstr>Bản trình bày PowerPoint</vt:lpstr>
      <vt:lpstr>Cảm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TRƯƠNG CHÍ VỸ</dc:creator>
  <cp:lastModifiedBy>TRƯƠNG CHÍ VỸ</cp:lastModifiedBy>
  <cp:revision>11</cp:revision>
  <dcterms:created xsi:type="dcterms:W3CDTF">2024-08-06T00:58:21Z</dcterms:created>
  <dcterms:modified xsi:type="dcterms:W3CDTF">2024-09-08T02:22:47Z</dcterms:modified>
</cp:coreProperties>
</file>