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0" r:id="rId8"/>
    <p:sldId id="261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441" autoAdjust="0"/>
    <p:restoredTop sz="97269" autoAdjust="0"/>
  </p:normalViewPr>
  <p:slideViewPr>
    <p:cSldViewPr>
      <p:cViewPr>
        <p:scale>
          <a:sx n="66" d="100"/>
          <a:sy n="66" d="100"/>
        </p:scale>
        <p:origin x="-1716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ction Button: Return 9">
            <a:hlinkClick r:id="" action="ppaction://hlinkshowjump?jump=lastslideviewed" highlightClick="1"/>
          </p:cNvPr>
          <p:cNvSpPr/>
          <p:nvPr/>
        </p:nvSpPr>
        <p:spPr>
          <a:xfrm>
            <a:off x="609600" y="1447800"/>
            <a:ext cx="457200" cy="457200"/>
          </a:xfrm>
          <a:prstGeom prst="actionButtonRetur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ction Button: Forward or Next 17">
            <a:hlinkClick r:id="" action="ppaction://hlinkshowjump?jump=nextslide" highlightClick="1"/>
          </p:cNvPr>
          <p:cNvSpPr/>
          <p:nvPr/>
        </p:nvSpPr>
        <p:spPr>
          <a:xfrm>
            <a:off x="2819400" y="1219200"/>
            <a:ext cx="381000" cy="381000"/>
          </a:xfrm>
          <a:prstGeom prst="actionButtonForwardNex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ction Button: End 18">
            <a:hlinkClick r:id="" action="ppaction://hlinkshowjump?jump=lastslide" highlightClick="1"/>
          </p:cNvPr>
          <p:cNvSpPr/>
          <p:nvPr/>
        </p:nvSpPr>
        <p:spPr>
          <a:xfrm>
            <a:off x="3200400" y="1219200"/>
            <a:ext cx="381000" cy="381000"/>
          </a:xfrm>
          <a:prstGeom prst="actionButtonEn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19400" y="1600200"/>
            <a:ext cx="381000" cy="3810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/>
                </a:solidFill>
              </a:rPr>
              <a:t>[]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21" name="Action Button: Home 20">
            <a:hlinkClick r:id="" action="ppaction://noaction" highlightClick="1"/>
          </p:cNvPr>
          <p:cNvSpPr/>
          <p:nvPr/>
        </p:nvSpPr>
        <p:spPr>
          <a:xfrm>
            <a:off x="3200400" y="1600200"/>
            <a:ext cx="381000" cy="381000"/>
          </a:xfrm>
          <a:prstGeom prst="actionButtonHom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019800" y="1371600"/>
            <a:ext cx="762000" cy="762000"/>
            <a:chOff x="6705600" y="1981200"/>
            <a:chExt cx="762000" cy="762000"/>
          </a:xfrm>
        </p:grpSpPr>
        <p:sp>
          <p:nvSpPr>
            <p:cNvPr id="22" name="Action Button: Forward or Next 21">
              <a:hlinkClick r:id="" action="ppaction://hlinkshowjump?jump=nextslide" highlightClick="1"/>
            </p:cNvPr>
            <p:cNvSpPr/>
            <p:nvPr/>
          </p:nvSpPr>
          <p:spPr>
            <a:xfrm>
              <a:off x="6705600" y="1981200"/>
              <a:ext cx="381000" cy="381000"/>
            </a:xfrm>
            <a:prstGeom prst="actionButtonForwardNex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ction Button: End 22">
              <a:hlinkClick r:id="" action="ppaction://hlinkshowjump?jump=lastslide" highlightClick="1"/>
            </p:cNvPr>
            <p:cNvSpPr/>
            <p:nvPr/>
          </p:nvSpPr>
          <p:spPr>
            <a:xfrm>
              <a:off x="7086600" y="1981200"/>
              <a:ext cx="381000" cy="381000"/>
            </a:xfrm>
            <a:prstGeom prst="actionButtonEnd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705600" y="2362200"/>
              <a:ext cx="381000" cy="3810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400" b="1" smtClean="0">
                  <a:solidFill>
                    <a:schemeClr val="tx1"/>
                  </a:solidFill>
                </a:rPr>
                <a:t>-</a:t>
              </a:r>
              <a:endParaRPr lang="en-US" sz="4800" b="1">
                <a:solidFill>
                  <a:schemeClr val="tx1"/>
                </a:solidFill>
              </a:endParaRPr>
            </a:p>
          </p:txBody>
        </p:sp>
        <p:sp>
          <p:nvSpPr>
            <p:cNvPr id="25" name="Action Button: Home 24">
              <a:hlinkClick r:id="" action="ppaction://noaction" highlightClick="1"/>
            </p:cNvPr>
            <p:cNvSpPr/>
            <p:nvPr/>
          </p:nvSpPr>
          <p:spPr>
            <a:xfrm>
              <a:off x="7086600" y="2362200"/>
              <a:ext cx="381000" cy="381000"/>
            </a:xfrm>
            <a:prstGeom prst="actionButtonHom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1600200" y="1676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00200" y="1371600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Mouse </a:t>
            </a:r>
          </a:p>
          <a:p>
            <a:r>
              <a:rPr lang="en-US" smtClean="0"/>
              <a:t>over</a:t>
            </a:r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2362200" y="22860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95600" y="2057400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Mouse </a:t>
            </a:r>
          </a:p>
          <a:p>
            <a:r>
              <a:rPr lang="en-US" smtClean="0"/>
              <a:t>over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47800" y="2971800"/>
            <a:ext cx="1600200" cy="76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err="1" smtClean="0">
                <a:solidFill>
                  <a:schemeClr val="tx1"/>
                </a:solidFill>
              </a:rPr>
              <a:t>Viết</a:t>
            </a:r>
            <a:r>
              <a:rPr lang="en-US" smtClean="0">
                <a:solidFill>
                  <a:schemeClr val="tx1"/>
                </a:solidFill>
              </a:rPr>
              <a:t> test script:</a:t>
            </a:r>
          </a:p>
          <a:p>
            <a:endParaRPr lang="en-US" smtClean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124200" y="1752600"/>
            <a:ext cx="2743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14800" y="1447800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Mouse </a:t>
            </a:r>
          </a:p>
          <a:p>
            <a:r>
              <a:rPr lang="en-US" smtClean="0"/>
              <a:t>press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81800" y="1371600"/>
            <a:ext cx="1828800" cy="762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err="1" smtClean="0">
                <a:solidFill>
                  <a:schemeClr val="tx1"/>
                </a:solidFill>
              </a:rPr>
              <a:t>Viết</a:t>
            </a:r>
            <a:r>
              <a:rPr lang="en-US" smtClean="0">
                <a:solidFill>
                  <a:schemeClr val="tx1"/>
                </a:solidFill>
              </a:rPr>
              <a:t> test script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24600" y="685800"/>
            <a:ext cx="179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Giữ</a:t>
            </a:r>
            <a:r>
              <a:rPr lang="en-US" smtClean="0"/>
              <a:t> </a:t>
            </a:r>
            <a:r>
              <a:rPr lang="en-US" err="1" smtClean="0"/>
              <a:t>trạng</a:t>
            </a:r>
            <a:r>
              <a:rPr lang="en-US" smtClean="0"/>
              <a:t> </a:t>
            </a:r>
            <a:r>
              <a:rPr lang="en-US" err="1" smtClean="0"/>
              <a:t>thái</a:t>
            </a:r>
            <a:r>
              <a:rPr lang="en-US" smtClean="0"/>
              <a:t>,</a:t>
            </a:r>
          </a:p>
          <a:p>
            <a:r>
              <a:rPr lang="en-US" smtClean="0"/>
              <a:t>K </a:t>
            </a:r>
            <a:r>
              <a:rPr lang="en-US" err="1" smtClean="0"/>
              <a:t>tự</a:t>
            </a:r>
            <a:r>
              <a:rPr lang="en-US" smtClean="0"/>
              <a:t> </a:t>
            </a:r>
            <a:r>
              <a:rPr lang="en-US" err="1" smtClean="0"/>
              <a:t>thu</a:t>
            </a:r>
            <a:r>
              <a:rPr lang="en-US" smtClean="0"/>
              <a:t> </a:t>
            </a:r>
            <a:r>
              <a:rPr lang="en-US" err="1" smtClean="0"/>
              <a:t>nhỏ</a:t>
            </a:r>
            <a:r>
              <a:rPr lang="en-US" smtClean="0"/>
              <a:t> </a:t>
            </a:r>
            <a:r>
              <a:rPr lang="en-US" err="1" smtClean="0"/>
              <a:t>nữa</a:t>
            </a:r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6019800" y="2590800"/>
            <a:ext cx="1219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29400" y="2438400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Mouse </a:t>
            </a:r>
          </a:p>
          <a:p>
            <a:r>
              <a:rPr lang="en-US" smtClean="0"/>
              <a:t>press</a:t>
            </a:r>
            <a:endParaRPr lang="en-US"/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6172200" y="3276600"/>
          <a:ext cx="2133600" cy="2225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6h</a:t>
                      </a:r>
                      <a:r>
                        <a:rPr lang="en-US" baseline="0" smtClean="0"/>
                        <a:t> : 30m / 7h : 00m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Process viewer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Statistic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Future</a:t>
                      </a:r>
                      <a:r>
                        <a:rPr lang="en-US" baseline="0" smtClean="0"/>
                        <a:t> works list &gt;</a:t>
                      </a:r>
                      <a:endParaRPr lang="en-US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Option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Console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1752600" y="5181600"/>
            <a:ext cx="2057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Advanced Feature</a:t>
            </a:r>
            <a:endParaRPr lang="en-US" sz="2800" b="1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38281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Loading flow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04800" y="1600200"/>
            <a:ext cx="647293" cy="609600"/>
            <a:chOff x="228600" y="4038600"/>
            <a:chExt cx="647293" cy="609600"/>
          </a:xfrm>
        </p:grpSpPr>
        <p:sp>
          <p:nvSpPr>
            <p:cNvPr id="5" name="Oval 4"/>
            <p:cNvSpPr/>
            <p:nvPr/>
          </p:nvSpPr>
          <p:spPr>
            <a:xfrm>
              <a:off x="228600" y="4038600"/>
              <a:ext cx="609600" cy="6096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" y="4191000"/>
              <a:ext cx="647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smtClean="0"/>
                <a:t>Start</a:t>
              </a:r>
              <a:endParaRPr lang="en-US" b="1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990600" y="1905000"/>
            <a:ext cx="4572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447800" y="1524000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Load internal libraries ( inside jar file)</a:t>
            </a:r>
            <a:endParaRPr lang="en-US" sz="1400"/>
          </a:p>
        </p:txBody>
      </p:sp>
      <p:sp>
        <p:nvSpPr>
          <p:cNvPr id="23" name="Rounded Rectangle 22"/>
          <p:cNvSpPr/>
          <p:nvPr/>
        </p:nvSpPr>
        <p:spPr>
          <a:xfrm>
            <a:off x="3657600" y="15240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Load </a:t>
            </a:r>
            <a:r>
              <a:rPr lang="en-US" err="1" smtClean="0"/>
              <a:t>config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895600" y="1828800"/>
            <a:ext cx="6858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8600" y="39624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4114800"/>
            <a:ext cx="199073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Folder organization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" y="4572000"/>
            <a:ext cx="18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&lt;</a:t>
            </a:r>
            <a:r>
              <a:rPr lang="en-US" err="1" smtClean="0"/>
              <a:t>TaskName</a:t>
            </a:r>
            <a:r>
              <a:rPr lang="en-US" smtClean="0"/>
              <a:t>&gt;.jar</a:t>
            </a:r>
          </a:p>
          <a:p>
            <a:r>
              <a:rPr lang="en-US" smtClean="0"/>
              <a:t>&lt;</a:t>
            </a:r>
            <a:r>
              <a:rPr lang="en-US" err="1" smtClean="0"/>
              <a:t>TaskName</a:t>
            </a:r>
            <a:r>
              <a:rPr lang="en-US" smtClean="0"/>
              <a:t>&gt;.data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5105400"/>
            <a:ext cx="2057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>
            <a:off x="2819400" y="51816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19400" y="5257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43200" y="5334000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67000" y="541020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5257800"/>
            <a:ext cx="213233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 flipV="1">
            <a:off x="4343400" y="5562600"/>
            <a:ext cx="1447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0" y="2590800"/>
            <a:ext cx="1676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&lt;</a:t>
            </a:r>
            <a:r>
              <a:rPr lang="en-US" err="1" smtClean="0"/>
              <a:t>TaskName</a:t>
            </a:r>
            <a:r>
              <a:rPr lang="en-US" smtClean="0"/>
              <a:t>&gt;.jar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57600" y="2514600"/>
            <a:ext cx="98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Config.js</a:t>
            </a:r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410200" y="15240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Load ext-</a:t>
            </a:r>
            <a:r>
              <a:rPr lang="en-US" err="1" smtClean="0"/>
              <a:t>libs</a:t>
            </a:r>
            <a:endParaRPr lang="en-US"/>
          </a:p>
        </p:txBody>
      </p:sp>
      <p:cxnSp>
        <p:nvCxnSpPr>
          <p:cNvPr id="37" name="Straight Arrow Connector 36"/>
          <p:cNvCxnSpPr>
            <a:stCxn id="23" idx="3"/>
          </p:cNvCxnSpPr>
          <p:nvPr/>
        </p:nvCxnSpPr>
        <p:spPr>
          <a:xfrm>
            <a:off x="5029200" y="18669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62600" y="243840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Lib_poi.js</a:t>
            </a:r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467600" y="15240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start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39473" y="251460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Main.js</a:t>
            </a:r>
            <a:endParaRPr lang="en-US"/>
          </a:p>
        </p:txBody>
      </p:sp>
      <p:cxnSp>
        <p:nvCxnSpPr>
          <p:cNvPr id="42" name="Straight Arrow Connector 41"/>
          <p:cNvCxnSpPr>
            <a:stCxn id="36" idx="3"/>
          </p:cNvCxnSpPr>
          <p:nvPr/>
        </p:nvCxnSpPr>
        <p:spPr>
          <a:xfrm>
            <a:off x="6781800" y="18669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676400" y="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5000" y="228600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Load lib</a:t>
            </a:r>
          </a:p>
          <a:p>
            <a:r>
              <a:rPr lang="en-US" smtClean="0"/>
              <a:t>Console</a:t>
            </a:r>
          </a:p>
          <a:p>
            <a:r>
              <a:rPr lang="en-US" smtClean="0"/>
              <a:t>gadgets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543800" y="381000"/>
            <a:ext cx="2036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Hiden</a:t>
            </a:r>
            <a:endParaRPr lang="en-US" smtClean="0"/>
          </a:p>
          <a:p>
            <a:r>
              <a:rPr lang="en-US" smtClean="0"/>
              <a:t>Small icon</a:t>
            </a:r>
          </a:p>
          <a:p>
            <a:r>
              <a:rPr lang="en-US" smtClean="0"/>
              <a:t>Full window &amp; code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334000" y="381000"/>
            <a:ext cx="127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Load all </a:t>
            </a:r>
            <a:r>
              <a:rPr lang="en-US" err="1" smtClean="0"/>
              <a:t>libs</a:t>
            </a:r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733800" y="2133600"/>
            <a:ext cx="1676400" cy="1600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Plug-ins Loader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86600" y="381000"/>
          <a:ext cx="137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10800000" flipV="1">
            <a:off x="4495800" y="762000"/>
            <a:ext cx="2590800" cy="1524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62800" y="0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Table/form</a:t>
            </a:r>
            <a:endParaRPr lang="en-US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3429000" y="1295400"/>
            <a:ext cx="990600" cy="990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981200" y="304800"/>
            <a:ext cx="1447800" cy="1524000"/>
            <a:chOff x="1600200" y="609600"/>
            <a:chExt cx="1447800" cy="1524000"/>
          </a:xfrm>
        </p:grpSpPr>
        <p:sp>
          <p:nvSpPr>
            <p:cNvPr id="13" name="Rectangle 12"/>
            <p:cNvSpPr/>
            <p:nvPr/>
          </p:nvSpPr>
          <p:spPr>
            <a:xfrm>
              <a:off x="1600200" y="1066800"/>
              <a:ext cx="1447800" cy="1066800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mtClean="0">
                  <a:solidFill>
                    <a:srgbClr val="92D050"/>
                  </a:solidFill>
                </a:rPr>
                <a:t>D:&gt; help</a:t>
              </a:r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200" y="609600"/>
              <a:ext cx="904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console</a:t>
              </a:r>
              <a:endParaRPr lang="en-US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rot="10800000">
            <a:off x="4572000" y="2362200"/>
            <a:ext cx="251460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7086600" y="1981200"/>
            <a:ext cx="1676400" cy="1219200"/>
            <a:chOff x="6629400" y="3200400"/>
            <a:chExt cx="1676400" cy="1219200"/>
          </a:xfrm>
        </p:grpSpPr>
        <p:sp>
          <p:nvSpPr>
            <p:cNvPr id="18" name="Rectangle 17"/>
            <p:cNvSpPr/>
            <p:nvPr/>
          </p:nvSpPr>
          <p:spPr>
            <a:xfrm>
              <a:off x="6629400" y="3505200"/>
              <a:ext cx="1676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POI (excel)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29400" y="3200400"/>
              <a:ext cx="1001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Excel file</a:t>
              </a:r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1000" y="2209800"/>
            <a:ext cx="1600200" cy="1891884"/>
            <a:chOff x="1143000" y="2971800"/>
            <a:chExt cx="1600200" cy="189188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3000" y="3276600"/>
              <a:ext cx="1600200" cy="1587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1143000" y="2971800"/>
              <a:ext cx="1213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File system</a:t>
              </a:r>
              <a:endParaRPr lang="en-US"/>
            </a:p>
          </p:txBody>
        </p:sp>
      </p:grpSp>
      <p:cxnSp>
        <p:nvCxnSpPr>
          <p:cNvPr id="26" name="Straight Arrow Connector 25"/>
          <p:cNvCxnSpPr>
            <a:stCxn id="25" idx="3"/>
          </p:cNvCxnSpPr>
          <p:nvPr/>
        </p:nvCxnSpPr>
        <p:spPr>
          <a:xfrm flipV="1">
            <a:off x="1594666" y="2362200"/>
            <a:ext cx="2748734" cy="322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lded Corner 38"/>
          <p:cNvSpPr/>
          <p:nvPr/>
        </p:nvSpPr>
        <p:spPr>
          <a:xfrm>
            <a:off x="685800" y="4572000"/>
            <a:ext cx="1295400" cy="1295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External</a:t>
            </a:r>
          </a:p>
          <a:p>
            <a:pPr algn="ctr"/>
            <a:r>
              <a:rPr lang="en-US" smtClean="0"/>
              <a:t>JS library</a:t>
            </a:r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371600" y="2362200"/>
            <a:ext cx="3048000" cy="23431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lded Corner 43"/>
          <p:cNvSpPr/>
          <p:nvPr/>
        </p:nvSpPr>
        <p:spPr>
          <a:xfrm>
            <a:off x="3886200" y="4724400"/>
            <a:ext cx="1295400" cy="1295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Main.js</a:t>
            </a:r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3619500" y="4152900"/>
            <a:ext cx="14478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086600" y="3505200"/>
            <a:ext cx="1676400" cy="1219200"/>
            <a:chOff x="6629400" y="3200400"/>
            <a:chExt cx="1676400" cy="1219200"/>
          </a:xfrm>
        </p:grpSpPr>
        <p:sp>
          <p:nvSpPr>
            <p:cNvPr id="23" name="Rectangle 22"/>
            <p:cNvSpPr/>
            <p:nvPr/>
          </p:nvSpPr>
          <p:spPr>
            <a:xfrm>
              <a:off x="6629400" y="3505200"/>
              <a:ext cx="1676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Built-in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29400" y="3200400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Built-in</a:t>
              </a:r>
              <a:endParaRPr lang="en-US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H="1" flipV="1">
            <a:off x="4724400" y="2514600"/>
            <a:ext cx="2362200" cy="1600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Plug-in requirement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.jar library</a:t>
            </a:r>
          </a:p>
          <a:p>
            <a:r>
              <a:rPr lang="en-US" smtClean="0"/>
              <a:t>.</a:t>
            </a:r>
            <a:r>
              <a:rPr lang="en-US" err="1" smtClean="0"/>
              <a:t>js</a:t>
            </a:r>
            <a:r>
              <a:rPr lang="en-US" smtClean="0"/>
              <a:t> library</a:t>
            </a:r>
          </a:p>
          <a:p>
            <a:r>
              <a:rPr lang="en-US" smtClean="0"/>
              <a:t>Js &amp; jar libraries cooperated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4495800"/>
            <a:ext cx="1840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/>
              <a:t>JS + JAR</a:t>
            </a:r>
            <a:endParaRPr lang="en-US" sz="4000" b="1"/>
          </a:p>
        </p:txBody>
      </p:sp>
      <p:sp>
        <p:nvSpPr>
          <p:cNvPr id="5" name="TextBox 4"/>
          <p:cNvSpPr txBox="1"/>
          <p:nvPr/>
        </p:nvSpPr>
        <p:spPr>
          <a:xfrm>
            <a:off x="3276600" y="3505200"/>
            <a:ext cx="286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Convention: The same name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smtClean="0"/>
              <a:t>Plug-in structure</a:t>
            </a:r>
            <a:endParaRPr lang="en-US" sz="3600"/>
          </a:p>
        </p:txBody>
      </p:sp>
      <p:sp>
        <p:nvSpPr>
          <p:cNvPr id="6" name="Cube 5"/>
          <p:cNvSpPr/>
          <p:nvPr/>
        </p:nvSpPr>
        <p:spPr>
          <a:xfrm>
            <a:off x="1066800" y="3810000"/>
            <a:ext cx="1371600" cy="1066800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.jar library</a:t>
            </a:r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1295400" y="2819400"/>
            <a:ext cx="1219200" cy="609600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Lib.js wrapper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36576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" y="502920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47800" y="5105400"/>
            <a:ext cx="2514600" cy="381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Script-Lab Common APIs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52600" y="3276600"/>
            <a:ext cx="0" cy="6858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7400" y="48768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be 18"/>
          <p:cNvSpPr/>
          <p:nvPr/>
        </p:nvSpPr>
        <p:spPr>
          <a:xfrm>
            <a:off x="762000" y="5867400"/>
            <a:ext cx="15240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JVM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95400" y="4953000"/>
            <a:ext cx="0" cy="9144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057400" y="5486400"/>
            <a:ext cx="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3400" y="19050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0600" y="1905000"/>
            <a:ext cx="1828800" cy="381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Exposed Js APIs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752600" y="2286000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lded Corner 43"/>
          <p:cNvSpPr/>
          <p:nvPr/>
        </p:nvSpPr>
        <p:spPr>
          <a:xfrm>
            <a:off x="1219200" y="1066800"/>
            <a:ext cx="1219200" cy="609600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Main.js</a:t>
            </a:r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752600" y="1447800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eft Brace 51"/>
          <p:cNvSpPr/>
          <p:nvPr/>
        </p:nvSpPr>
        <p:spPr>
          <a:xfrm>
            <a:off x="304800" y="2362200"/>
            <a:ext cx="304800" cy="2057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/>
          <p:cNvSpPr/>
          <p:nvPr/>
        </p:nvSpPr>
        <p:spPr>
          <a:xfrm>
            <a:off x="304800" y="914400"/>
            <a:ext cx="304800" cy="83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-76200" y="9906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app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6200" y="28956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lib</a:t>
            </a:r>
            <a:endParaRPr lang="en-US"/>
          </a:p>
        </p:txBody>
      </p:sp>
      <p:sp>
        <p:nvSpPr>
          <p:cNvPr id="56" name="Left Brace 55"/>
          <p:cNvSpPr/>
          <p:nvPr/>
        </p:nvSpPr>
        <p:spPr>
          <a:xfrm>
            <a:off x="457200" y="5105400"/>
            <a:ext cx="304800" cy="1447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0" y="5257800"/>
            <a:ext cx="71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Script</a:t>
            </a:r>
          </a:p>
          <a:p>
            <a:r>
              <a:rPr lang="en-US" smtClean="0"/>
              <a:t>Lab</a:t>
            </a:r>
            <a:endParaRPr lang="en-US"/>
          </a:p>
        </p:txBody>
      </p:sp>
      <p:cxnSp>
        <p:nvCxnSpPr>
          <p:cNvPr id="61" name="Shape 60"/>
          <p:cNvCxnSpPr>
            <a:stCxn id="7" idx="3"/>
          </p:cNvCxnSpPr>
          <p:nvPr/>
        </p:nvCxnSpPr>
        <p:spPr>
          <a:xfrm>
            <a:off x="2514600" y="3124200"/>
            <a:ext cx="381000" cy="1981200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800" smtClean="0"/>
              <a:t>Load ext </a:t>
            </a:r>
            <a:r>
              <a:rPr lang="en-US" sz="2800" err="1" smtClean="0"/>
              <a:t>libs</a:t>
            </a:r>
            <a:r>
              <a:rPr lang="en-US" sz="2800" smtClean="0"/>
              <a:t> flow </a:t>
            </a:r>
            <a:r>
              <a:rPr lang="en-US" sz="2800" smtClean="0"/>
              <a:t>(new)</a:t>
            </a:r>
            <a:endParaRPr lang="en-US" sz="2800"/>
          </a:p>
        </p:txBody>
      </p:sp>
      <p:sp>
        <p:nvSpPr>
          <p:cNvPr id="26" name="Rounded Rectangle 25"/>
          <p:cNvSpPr/>
          <p:nvPr/>
        </p:nvSpPr>
        <p:spPr>
          <a:xfrm>
            <a:off x="457200" y="2590800"/>
            <a:ext cx="10668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Js file path</a:t>
            </a:r>
            <a:endParaRPr lang="en-US" sz="1600"/>
          </a:p>
        </p:txBody>
      </p:sp>
      <p:sp>
        <p:nvSpPr>
          <p:cNvPr id="27" name="Rounded Rectangle 26"/>
          <p:cNvSpPr/>
          <p:nvPr/>
        </p:nvSpPr>
        <p:spPr>
          <a:xfrm>
            <a:off x="2209800" y="2590800"/>
            <a:ext cx="8382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Look up in cwd</a:t>
            </a:r>
            <a:endParaRPr lang="en-US" sz="1400"/>
          </a:p>
        </p:txBody>
      </p:sp>
      <p:sp>
        <p:nvSpPr>
          <p:cNvPr id="29" name="Rounded Rectangle 28"/>
          <p:cNvSpPr/>
          <p:nvPr/>
        </p:nvSpPr>
        <p:spPr>
          <a:xfrm>
            <a:off x="3200400" y="3733800"/>
            <a:ext cx="11430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Look up in library folder</a:t>
            </a:r>
            <a:endParaRPr lang="en-US" sz="1400"/>
          </a:p>
        </p:txBody>
      </p:sp>
      <p:grpSp>
        <p:nvGrpSpPr>
          <p:cNvPr id="78" name="Group 77"/>
          <p:cNvGrpSpPr/>
          <p:nvPr/>
        </p:nvGrpSpPr>
        <p:grpSpPr>
          <a:xfrm>
            <a:off x="3429000" y="2590800"/>
            <a:ext cx="685800" cy="609600"/>
            <a:chOff x="3429000" y="2590800"/>
            <a:chExt cx="685800" cy="609600"/>
          </a:xfrm>
        </p:grpSpPr>
        <p:sp>
          <p:nvSpPr>
            <p:cNvPr id="32" name="Diamond 31"/>
            <p:cNvSpPr/>
            <p:nvPr/>
          </p:nvSpPr>
          <p:spPr>
            <a:xfrm>
              <a:off x="3429000" y="2590800"/>
              <a:ext cx="685800" cy="60960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200" y="2743200"/>
              <a:ext cx="604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exist?</a:t>
              </a:r>
              <a:endParaRPr lang="en-US" sz="1400"/>
            </a:p>
          </p:txBody>
        </p:sp>
      </p:grpSp>
      <p:cxnSp>
        <p:nvCxnSpPr>
          <p:cNvPr id="43" name="Straight Arrow Connector 42"/>
          <p:cNvCxnSpPr>
            <a:stCxn id="32" idx="2"/>
            <a:endCxn id="29" idx="0"/>
          </p:cNvCxnSpPr>
          <p:nvPr/>
        </p:nvCxnSpPr>
        <p:spPr>
          <a:xfrm rot="5400000">
            <a:off x="3505200" y="3467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3"/>
            <a:endCxn id="27" idx="1"/>
          </p:cNvCxnSpPr>
          <p:nvPr/>
        </p:nvCxnSpPr>
        <p:spPr>
          <a:xfrm>
            <a:off x="1524000" y="2895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7" idx="3"/>
            <a:endCxn id="32" idx="1"/>
          </p:cNvCxnSpPr>
          <p:nvPr/>
        </p:nvCxnSpPr>
        <p:spPr>
          <a:xfrm>
            <a:off x="3048000" y="2895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5029200" y="2590800"/>
            <a:ext cx="14478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Builtins.Eval()</a:t>
            </a:r>
            <a:endParaRPr lang="en-US" sz="1400"/>
          </a:p>
        </p:txBody>
      </p:sp>
      <p:cxnSp>
        <p:nvCxnSpPr>
          <p:cNvPr id="59" name="Straight Arrow Connector 58"/>
          <p:cNvCxnSpPr>
            <a:stCxn id="34" idx="3"/>
          </p:cNvCxnSpPr>
          <p:nvPr/>
        </p:nvCxnSpPr>
        <p:spPr>
          <a:xfrm flipV="1">
            <a:off x="4109981" y="2895600"/>
            <a:ext cx="843019" cy="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flipV="1">
            <a:off x="4267200" y="2895600"/>
            <a:ext cx="685800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457200" y="3733800"/>
            <a:ext cx="10668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Jar file path</a:t>
            </a:r>
            <a:endParaRPr lang="en-US" sz="1600"/>
          </a:p>
        </p:txBody>
      </p:sp>
      <p:cxnSp>
        <p:nvCxnSpPr>
          <p:cNvPr id="84" name="Elbow Connector 83"/>
          <p:cNvCxnSpPr>
            <a:stCxn id="82" idx="3"/>
            <a:endCxn id="27" idx="1"/>
          </p:cNvCxnSpPr>
          <p:nvPr/>
        </p:nvCxnSpPr>
        <p:spPr>
          <a:xfrm flipV="1">
            <a:off x="1524000" y="2895600"/>
            <a:ext cx="685800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5029200" y="3733800"/>
            <a:ext cx="14478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builtins.loadjar()</a:t>
            </a:r>
            <a:endParaRPr lang="en-US" sz="1400"/>
          </a:p>
        </p:txBody>
      </p:sp>
      <p:cxnSp>
        <p:nvCxnSpPr>
          <p:cNvPr id="87" name="Straight Connector 86"/>
          <p:cNvCxnSpPr/>
          <p:nvPr/>
        </p:nvCxnSpPr>
        <p:spPr>
          <a:xfrm rot="5400000">
            <a:off x="4152900" y="3390900"/>
            <a:ext cx="160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562600" y="32766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</a:t>
            </a:r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6781800" y="2590800"/>
            <a:ext cx="14478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Engine.eval()</a:t>
            </a:r>
            <a:endParaRPr lang="en-US" sz="1400"/>
          </a:p>
        </p:txBody>
      </p:sp>
      <p:cxnSp>
        <p:nvCxnSpPr>
          <p:cNvPr id="93" name="Straight Arrow Connector 92"/>
          <p:cNvCxnSpPr>
            <a:stCxn id="57" idx="3"/>
            <a:endCxn id="91" idx="1"/>
          </p:cNvCxnSpPr>
          <p:nvPr/>
        </p:nvCxnSpPr>
        <p:spPr>
          <a:xfrm>
            <a:off x="6477000" y="2895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6781800" y="3733800"/>
            <a:ext cx="14478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URLClassLoader.addURL()</a:t>
            </a:r>
            <a:endParaRPr lang="en-US" sz="140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477000" y="4038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81000"/>
            <a:ext cx="4343400" cy="381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Script-Lab Common APIs – </a:t>
            </a:r>
            <a:r>
              <a:rPr lang="en-US" err="1" smtClean="0">
                <a:solidFill>
                  <a:srgbClr val="FF0000"/>
                </a:solidFill>
              </a:rPr>
              <a:t>BuiltIns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1143000"/>
            <a:ext cx="53388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Load(x) – load an external </a:t>
            </a:r>
            <a:r>
              <a:rPr lang="en-US" err="1" smtClean="0"/>
              <a:t>js</a:t>
            </a:r>
            <a:r>
              <a:rPr lang="en-US" smtClean="0"/>
              <a:t> library</a:t>
            </a:r>
          </a:p>
          <a:p>
            <a:r>
              <a:rPr lang="en-US" smtClean="0"/>
              <a:t>out (x) – print string to console or SL or JVM</a:t>
            </a:r>
          </a:p>
          <a:p>
            <a:r>
              <a:rPr lang="en-US" err="1" smtClean="0"/>
              <a:t>Outln</a:t>
            </a:r>
            <a:r>
              <a:rPr lang="en-US" smtClean="0"/>
              <a:t>(x) – print a line of string to SL or JVM</a:t>
            </a:r>
          </a:p>
          <a:p>
            <a:r>
              <a:rPr lang="en-US" smtClean="0"/>
              <a:t>Clear() – clear SL console</a:t>
            </a:r>
          </a:p>
          <a:p>
            <a:r>
              <a:rPr lang="en-US" smtClean="0"/>
              <a:t>String input() – show question box to get string data</a:t>
            </a:r>
          </a:p>
          <a:p>
            <a:r>
              <a:rPr lang="en-US" smtClean="0"/>
              <a:t>Exit() – exit SL</a:t>
            </a:r>
          </a:p>
          <a:p>
            <a:r>
              <a:rPr lang="en-US" smtClean="0">
                <a:solidFill>
                  <a:srgbClr val="FF0000"/>
                </a:solidFill>
              </a:rPr>
              <a:t>Copy(</a:t>
            </a:r>
            <a:r>
              <a:rPr lang="en-US" err="1" smtClean="0">
                <a:solidFill>
                  <a:srgbClr val="FF0000"/>
                </a:solidFill>
              </a:rPr>
              <a:t>x,y</a:t>
            </a:r>
            <a:r>
              <a:rPr lang="en-US" smtClean="0">
                <a:solidFill>
                  <a:srgbClr val="FF0000"/>
                </a:solidFill>
              </a:rPr>
              <a:t>) – create new variable named x from string ‘x’</a:t>
            </a:r>
          </a:p>
          <a:p>
            <a:r>
              <a:rPr lang="en-US" smtClean="0">
                <a:solidFill>
                  <a:srgbClr val="FF0000"/>
                </a:solidFill>
              </a:rPr>
              <a:t>	valued by object named ‘y’</a:t>
            </a:r>
          </a:p>
          <a:p>
            <a:r>
              <a:rPr lang="en-US" smtClean="0">
                <a:solidFill>
                  <a:srgbClr val="FF0000"/>
                </a:solidFill>
              </a:rPr>
              <a:t>Find(x) – return variable named ‘x’</a:t>
            </a:r>
          </a:p>
          <a:p>
            <a:r>
              <a:rPr lang="en-US" smtClean="0">
                <a:solidFill>
                  <a:srgbClr val="FF0000"/>
                </a:solidFill>
              </a:rPr>
              <a:t>convert(s, </a:t>
            </a:r>
            <a:r>
              <a:rPr lang="en-US" err="1" smtClean="0">
                <a:solidFill>
                  <a:srgbClr val="FF0000"/>
                </a:solidFill>
              </a:rPr>
              <a:t>i</a:t>
            </a:r>
            <a:r>
              <a:rPr lang="en-US" smtClean="0">
                <a:solidFill>
                  <a:srgbClr val="FF0000"/>
                </a:solidFill>
              </a:rPr>
              <a:t>) – connect </a:t>
            </a:r>
            <a:r>
              <a:rPr lang="en-US" err="1" smtClean="0">
                <a:solidFill>
                  <a:srgbClr val="FF0000"/>
                </a:solidFill>
              </a:rPr>
              <a:t>js</a:t>
            </a:r>
            <a:r>
              <a:rPr lang="en-US" smtClean="0">
                <a:solidFill>
                  <a:srgbClr val="FF0000"/>
                </a:solidFill>
              </a:rPr>
              <a:t> object ‘s’ to java interface ‘I’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Run as portable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00200" y="3429000"/>
            <a:ext cx="11430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ScriptingLab.jar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3429000"/>
            <a:ext cx="914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config.js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1000" y="3048000"/>
            <a:ext cx="7620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libA.js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0" y="3810000"/>
            <a:ext cx="7620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libB.js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7800" y="3429000"/>
            <a:ext cx="7620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main.js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91000" y="4343400"/>
            <a:ext cx="7620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libB.jar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2743200" y="3619500"/>
            <a:ext cx="2286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11" idx="0"/>
          </p:cNvCxnSpPr>
          <p:nvPr/>
        </p:nvCxnSpPr>
        <p:spPr>
          <a:xfrm rot="5400000">
            <a:off x="4495800" y="4267200"/>
            <a:ext cx="1524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3277394" y="3886200"/>
            <a:ext cx="1675606" cy="794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4191397" y="3885803"/>
            <a:ext cx="1676400" cy="794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886200" y="3656012"/>
            <a:ext cx="2286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029200" y="3657600"/>
            <a:ext cx="2286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600200" y="4953000"/>
            <a:ext cx="1219200" cy="2286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./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19400" y="4953000"/>
            <a:ext cx="3200400" cy="2286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./ScriptingLab.data/</a:t>
            </a:r>
            <a:endParaRPr 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>
            <a:off x="0" y="5029200"/>
            <a:ext cx="2590800" cy="1828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Components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29000" y="1524000"/>
            <a:ext cx="11430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Constants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15200" y="2133600"/>
            <a:ext cx="1143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JFrame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52800" y="5638800"/>
            <a:ext cx="990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builtins</a:t>
            </a:r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352800" y="2667000"/>
            <a:ext cx="2286000" cy="2057400"/>
            <a:chOff x="3886200" y="3200400"/>
            <a:chExt cx="2667000" cy="2057400"/>
          </a:xfrm>
        </p:grpSpPr>
        <p:sp>
          <p:nvSpPr>
            <p:cNvPr id="19" name="Rectangle 18"/>
            <p:cNvSpPr/>
            <p:nvPr/>
          </p:nvSpPr>
          <p:spPr>
            <a:xfrm>
              <a:off x="3886200" y="3200400"/>
              <a:ext cx="2667000" cy="2057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Main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86200" y="3581400"/>
              <a:ext cx="2667000" cy="135421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+ engine: ScriptEngine</a:t>
              </a:r>
            </a:p>
            <a:p>
              <a:r>
                <a:rPr lang="en-US" sz="1600" smtClean="0"/>
                <a:t>+ frame: ScriptLabGUI</a:t>
              </a:r>
            </a:p>
            <a:p>
              <a:r>
                <a:rPr lang="en-US" sz="1600" smtClean="0"/>
                <a:t>+ console: JTextPane</a:t>
              </a:r>
            </a:p>
            <a:p>
              <a:r>
                <a:rPr lang="en-US" sz="1600" smtClean="0"/>
                <a:t>+ codeEditor: JTextEditor</a:t>
              </a:r>
            </a:p>
            <a:p>
              <a:r>
                <a:rPr lang="en-US" sz="1600" smtClean="0"/>
                <a:t>+ </a:t>
              </a:r>
              <a:r>
                <a:rPr lang="en-US" sz="1600" err="1" smtClean="0"/>
                <a:t>lookup_Path</a:t>
              </a:r>
              <a:r>
                <a:rPr lang="en-US" sz="1600" smtClean="0"/>
                <a:t>: String</a:t>
              </a:r>
              <a:endParaRPr lang="en-US" sz="16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86200" y="4876800"/>
              <a:ext cx="2667000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+ main()</a:t>
              </a:r>
              <a:endParaRPr lang="en-US" sz="16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200" y="2667000"/>
            <a:ext cx="1981200" cy="1600200"/>
            <a:chOff x="838200" y="3886200"/>
            <a:chExt cx="2667000" cy="1600200"/>
          </a:xfrm>
        </p:grpSpPr>
        <p:sp>
          <p:nvSpPr>
            <p:cNvPr id="27" name="Rectangle 26"/>
            <p:cNvSpPr/>
            <p:nvPr/>
          </p:nvSpPr>
          <p:spPr>
            <a:xfrm>
              <a:off x="838200" y="3886200"/>
              <a:ext cx="2667000" cy="1600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EngineLoader</a:t>
              </a:r>
              <a:endParaRPr lang="en-US" b="1" smtClean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8200" y="4267200"/>
              <a:ext cx="2667000" cy="33855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- obj_builtins: builtin</a:t>
              </a:r>
              <a:endParaRPr lang="en-US" sz="16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8200" y="4614446"/>
              <a:ext cx="2667000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+ initEngine()</a:t>
              </a:r>
            </a:p>
            <a:p>
              <a:r>
                <a:rPr lang="en-US" sz="1600" smtClean="0"/>
                <a:t>+ loadClass()</a:t>
              </a:r>
            </a:p>
            <a:p>
              <a:r>
                <a:rPr lang="en-US" sz="1600" smtClean="0"/>
                <a:t>+ loadJar()</a:t>
              </a:r>
              <a:endParaRPr lang="en-US" sz="1600"/>
            </a:p>
          </p:txBody>
        </p:sp>
      </p:grpSp>
      <p:cxnSp>
        <p:nvCxnSpPr>
          <p:cNvPr id="37" name="Elbow Connector 36"/>
          <p:cNvCxnSpPr/>
          <p:nvPr/>
        </p:nvCxnSpPr>
        <p:spPr>
          <a:xfrm flipH="1" flipV="1">
            <a:off x="5334000" y="4191000"/>
            <a:ext cx="381000" cy="321677"/>
          </a:xfrm>
          <a:prstGeom prst="bentConnector3">
            <a:avLst>
              <a:gd name="adj1" fmla="val -60000"/>
            </a:avLst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0800000" flipV="1">
            <a:off x="2057400" y="3200400"/>
            <a:ext cx="13716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 flipV="1">
            <a:off x="2057400" y="3200399"/>
            <a:ext cx="1371600" cy="610345"/>
          </a:xfrm>
          <a:prstGeom prst="bentConnector3">
            <a:avLst>
              <a:gd name="adj1" fmla="val 34242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2057401" y="3200400"/>
            <a:ext cx="1371601" cy="914400"/>
          </a:xfrm>
          <a:prstGeom prst="bentConnector3">
            <a:avLst>
              <a:gd name="adj1" fmla="val 20909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6629400" y="3200400"/>
            <a:ext cx="2514600" cy="1066800"/>
            <a:chOff x="3886200" y="3200400"/>
            <a:chExt cx="2667000" cy="1066800"/>
          </a:xfrm>
        </p:grpSpPr>
        <p:sp>
          <p:nvSpPr>
            <p:cNvPr id="50" name="Rectangle 49"/>
            <p:cNvSpPr/>
            <p:nvPr/>
          </p:nvSpPr>
          <p:spPr>
            <a:xfrm>
              <a:off x="3886200" y="3200400"/>
              <a:ext cx="2667000" cy="1066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ScriptLabGUI</a:t>
              </a:r>
              <a:endParaRPr lang="en-US" b="1" smtClean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86200" y="3581401"/>
              <a:ext cx="2667000" cy="584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+ console: </a:t>
              </a:r>
              <a:r>
                <a:rPr lang="en-US" sz="1600" smtClean="0"/>
                <a:t>JTextPane</a:t>
              </a:r>
              <a:endParaRPr lang="en-US" sz="1600" smtClean="0"/>
            </a:p>
            <a:p>
              <a:r>
                <a:rPr lang="en-US" sz="1600" smtClean="0"/>
                <a:t>+ codeEditor: JEditorPane</a:t>
              </a:r>
              <a:endParaRPr lang="en-US" sz="1600"/>
            </a:p>
          </p:txBody>
        </p:sp>
      </p:grpSp>
      <p:cxnSp>
        <p:nvCxnSpPr>
          <p:cNvPr id="55" name="Straight Arrow Connector 54"/>
          <p:cNvCxnSpPr>
            <a:endCxn id="20" idx="2"/>
          </p:cNvCxnSpPr>
          <p:nvPr/>
        </p:nvCxnSpPr>
        <p:spPr>
          <a:xfrm rot="5400000" flipH="1" flipV="1">
            <a:off x="7543800" y="2857500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0800000">
            <a:off x="5715000" y="3505200"/>
            <a:ext cx="914400" cy="1588"/>
          </a:xfrm>
          <a:prstGeom prst="bentConnector3">
            <a:avLst>
              <a:gd name="adj1" fmla="val 50000"/>
            </a:avLst>
          </a:prstGeom>
          <a:ln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257800" y="3733800"/>
            <a:ext cx="14478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562600" y="3962400"/>
            <a:ext cx="11430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629400" y="5029200"/>
            <a:ext cx="1219200" cy="1066800"/>
            <a:chOff x="838200" y="3886200"/>
            <a:chExt cx="2667000" cy="1066800"/>
          </a:xfrm>
        </p:grpSpPr>
        <p:sp>
          <p:nvSpPr>
            <p:cNvPr id="73" name="Rectangle 72"/>
            <p:cNvSpPr/>
            <p:nvPr/>
          </p:nvSpPr>
          <p:spPr>
            <a:xfrm>
              <a:off x="838200" y="3886200"/>
              <a:ext cx="2667000" cy="1066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Console</a:t>
              </a:r>
              <a:endParaRPr lang="en-US" b="1" smtClean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38200" y="4267200"/>
              <a:ext cx="2667000" cy="5847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+ print()</a:t>
              </a:r>
            </a:p>
            <a:p>
              <a:r>
                <a:rPr lang="en-US" sz="1600" smtClean="0"/>
                <a:t>+ clear()</a:t>
              </a:r>
              <a:endParaRPr lang="en-US" sz="1600"/>
            </a:p>
          </p:txBody>
        </p:sp>
      </p:grpSp>
      <p:cxnSp>
        <p:nvCxnSpPr>
          <p:cNvPr id="77" name="Elbow Connector 76"/>
          <p:cNvCxnSpPr/>
          <p:nvPr/>
        </p:nvCxnSpPr>
        <p:spPr>
          <a:xfrm rot="16200000" flipV="1">
            <a:off x="5067300" y="3924300"/>
            <a:ext cx="1828800" cy="1447800"/>
          </a:xfrm>
          <a:prstGeom prst="bentConnector3">
            <a:avLst>
              <a:gd name="adj1" fmla="val 13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16200000" flipV="1">
            <a:off x="4991100" y="4000500"/>
            <a:ext cx="1981200" cy="1447800"/>
          </a:xfrm>
          <a:prstGeom prst="bentConnector3">
            <a:avLst>
              <a:gd name="adj1" fmla="val -48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rot="5400000" flipH="1" flipV="1">
            <a:off x="3124994" y="51808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343400" y="6019800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733800" y="5181600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&lt;access&gt;</a:t>
            </a:r>
            <a:endParaRPr lang="en-US" sz="1200"/>
          </a:p>
        </p:txBody>
      </p:sp>
      <p:sp>
        <p:nvSpPr>
          <p:cNvPr id="102" name="TextBox 101"/>
          <p:cNvSpPr txBox="1"/>
          <p:nvPr/>
        </p:nvSpPr>
        <p:spPr>
          <a:xfrm>
            <a:off x="4718985" y="5791200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&lt;access&gt;</a:t>
            </a:r>
            <a:endParaRPr lang="en-US" sz="1200"/>
          </a:p>
        </p:txBody>
      </p:sp>
      <p:sp>
        <p:nvSpPr>
          <p:cNvPr id="103" name="TextBox 102"/>
          <p:cNvSpPr txBox="1"/>
          <p:nvPr/>
        </p:nvSpPr>
        <p:spPr>
          <a:xfrm>
            <a:off x="5633385" y="5562600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&lt;access&gt;</a:t>
            </a:r>
            <a:endParaRPr lang="en-US" sz="1200"/>
          </a:p>
        </p:txBody>
      </p:sp>
      <p:sp>
        <p:nvSpPr>
          <p:cNvPr id="104" name="TextBox 103"/>
          <p:cNvSpPr txBox="1"/>
          <p:nvPr/>
        </p:nvSpPr>
        <p:spPr>
          <a:xfrm>
            <a:off x="5638800" y="5334000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&lt;access&gt;</a:t>
            </a:r>
            <a:endParaRPr lang="en-US" sz="1200"/>
          </a:p>
        </p:txBody>
      </p:sp>
      <p:sp>
        <p:nvSpPr>
          <p:cNvPr id="105" name="TextBox 104"/>
          <p:cNvSpPr txBox="1"/>
          <p:nvPr/>
        </p:nvSpPr>
        <p:spPr>
          <a:xfrm>
            <a:off x="5791200" y="3733800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&lt;refer&gt;</a:t>
            </a:r>
            <a:endParaRPr lang="en-US" sz="1200"/>
          </a:p>
        </p:txBody>
      </p:sp>
      <p:sp>
        <p:nvSpPr>
          <p:cNvPr id="106" name="TextBox 105"/>
          <p:cNvSpPr txBox="1"/>
          <p:nvPr/>
        </p:nvSpPr>
        <p:spPr>
          <a:xfrm>
            <a:off x="5791200" y="3505200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&lt;refer&gt;</a:t>
            </a:r>
            <a:endParaRPr lang="en-US" sz="1200"/>
          </a:p>
        </p:txBody>
      </p:sp>
      <p:sp>
        <p:nvSpPr>
          <p:cNvPr id="107" name="TextBox 106"/>
          <p:cNvSpPr txBox="1"/>
          <p:nvPr/>
        </p:nvSpPr>
        <p:spPr>
          <a:xfrm>
            <a:off x="2286000" y="3581400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&lt;access&gt;</a:t>
            </a:r>
            <a:endParaRPr lang="en-US" sz="1200"/>
          </a:p>
        </p:txBody>
      </p:sp>
      <p:sp>
        <p:nvSpPr>
          <p:cNvPr id="108" name="TextBox 107"/>
          <p:cNvSpPr txBox="1"/>
          <p:nvPr/>
        </p:nvSpPr>
        <p:spPr>
          <a:xfrm>
            <a:off x="2286000" y="3929390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&lt;access&gt;</a:t>
            </a:r>
            <a:endParaRPr lang="en-US" sz="1200"/>
          </a:p>
        </p:txBody>
      </p:sp>
      <p:sp>
        <p:nvSpPr>
          <p:cNvPr id="109" name="TextBox 108"/>
          <p:cNvSpPr txBox="1"/>
          <p:nvPr/>
        </p:nvSpPr>
        <p:spPr>
          <a:xfrm>
            <a:off x="2133600" y="327660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(1)</a:t>
            </a:r>
            <a:endParaRPr lang="en-US" sz="1400"/>
          </a:p>
        </p:txBody>
      </p:sp>
      <p:sp>
        <p:nvSpPr>
          <p:cNvPr id="110" name="TextBox 109"/>
          <p:cNvSpPr txBox="1"/>
          <p:nvPr/>
        </p:nvSpPr>
        <p:spPr>
          <a:xfrm>
            <a:off x="2743200" y="376160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(2)</a:t>
            </a:r>
            <a:endParaRPr lang="en-US" sz="1400"/>
          </a:p>
        </p:txBody>
      </p:sp>
      <p:sp>
        <p:nvSpPr>
          <p:cNvPr id="111" name="TextBox 110"/>
          <p:cNvSpPr txBox="1"/>
          <p:nvPr/>
        </p:nvSpPr>
        <p:spPr>
          <a:xfrm>
            <a:off x="2895600" y="406640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(3)</a:t>
            </a:r>
            <a:endParaRPr lang="en-US" sz="1400"/>
          </a:p>
        </p:txBody>
      </p:sp>
      <p:sp>
        <p:nvSpPr>
          <p:cNvPr id="112" name="TextBox 111"/>
          <p:cNvSpPr txBox="1"/>
          <p:nvPr/>
        </p:nvSpPr>
        <p:spPr>
          <a:xfrm>
            <a:off x="6273212" y="327660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(4)</a:t>
            </a:r>
            <a:endParaRPr lang="en-US" sz="1400"/>
          </a:p>
        </p:txBody>
      </p:sp>
      <p:sp>
        <p:nvSpPr>
          <p:cNvPr id="113" name="TextBox 112"/>
          <p:cNvSpPr txBox="1"/>
          <p:nvPr/>
        </p:nvSpPr>
        <p:spPr>
          <a:xfrm>
            <a:off x="6273212" y="350520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(5)</a:t>
            </a:r>
            <a:endParaRPr lang="en-US" sz="1400"/>
          </a:p>
        </p:txBody>
      </p:sp>
      <p:sp>
        <p:nvSpPr>
          <p:cNvPr id="114" name="TextBox 113"/>
          <p:cNvSpPr txBox="1"/>
          <p:nvPr/>
        </p:nvSpPr>
        <p:spPr>
          <a:xfrm>
            <a:off x="6273212" y="376160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(6)</a:t>
            </a:r>
            <a:endParaRPr lang="en-US" sz="1400"/>
          </a:p>
        </p:txBody>
      </p:sp>
      <p:sp>
        <p:nvSpPr>
          <p:cNvPr id="115" name="TextBox 114"/>
          <p:cNvSpPr txBox="1"/>
          <p:nvPr/>
        </p:nvSpPr>
        <p:spPr>
          <a:xfrm>
            <a:off x="5892212" y="434340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(7)</a:t>
            </a:r>
            <a:endParaRPr lang="en-US" sz="1400"/>
          </a:p>
        </p:txBody>
      </p:sp>
      <p:sp>
        <p:nvSpPr>
          <p:cNvPr id="116" name="TextBox 115"/>
          <p:cNvSpPr txBox="1"/>
          <p:nvPr/>
        </p:nvSpPr>
        <p:spPr>
          <a:xfrm>
            <a:off x="6324600" y="528560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(8)</a:t>
            </a:r>
            <a:endParaRPr lang="en-US" sz="1400"/>
          </a:p>
        </p:txBody>
      </p:sp>
      <p:sp>
        <p:nvSpPr>
          <p:cNvPr id="117" name="TextBox 116"/>
          <p:cNvSpPr txBox="1"/>
          <p:nvPr/>
        </p:nvSpPr>
        <p:spPr>
          <a:xfrm>
            <a:off x="6324600" y="556260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(9)</a:t>
            </a:r>
            <a:endParaRPr lang="en-US" sz="1400"/>
          </a:p>
        </p:txBody>
      </p:sp>
      <p:sp>
        <p:nvSpPr>
          <p:cNvPr id="118" name="TextBox 117"/>
          <p:cNvSpPr txBox="1"/>
          <p:nvPr/>
        </p:nvSpPr>
        <p:spPr>
          <a:xfrm>
            <a:off x="6197012" y="5791200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(10)</a:t>
            </a:r>
            <a:endParaRPr lang="en-US" sz="1400"/>
          </a:p>
        </p:txBody>
      </p:sp>
      <p:sp>
        <p:nvSpPr>
          <p:cNvPr id="119" name="TextBox 118"/>
          <p:cNvSpPr txBox="1"/>
          <p:nvPr/>
        </p:nvSpPr>
        <p:spPr>
          <a:xfrm>
            <a:off x="3527666" y="4800600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(11)</a:t>
            </a:r>
            <a:endParaRPr lang="en-US" sz="1400"/>
          </a:p>
        </p:txBody>
      </p:sp>
      <p:sp>
        <p:nvSpPr>
          <p:cNvPr id="120" name="TextBox 119"/>
          <p:cNvSpPr txBox="1"/>
          <p:nvPr/>
        </p:nvSpPr>
        <p:spPr>
          <a:xfrm>
            <a:off x="3680066" y="2009001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(12)</a:t>
            </a:r>
            <a:endParaRPr lang="en-US" sz="1400"/>
          </a:p>
        </p:txBody>
      </p:sp>
      <p:sp>
        <p:nvSpPr>
          <p:cNvPr id="121" name="Rectangle 120"/>
          <p:cNvSpPr/>
          <p:nvPr/>
        </p:nvSpPr>
        <p:spPr>
          <a:xfrm>
            <a:off x="990600" y="5486400"/>
            <a:ext cx="11430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.js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endCxn id="121" idx="3"/>
          </p:cNvCxnSpPr>
          <p:nvPr/>
        </p:nvCxnSpPr>
        <p:spPr>
          <a:xfrm rot="10800000">
            <a:off x="2133600" y="57150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613266" y="5486400"/>
            <a:ext cx="529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e</a:t>
            </a:r>
            <a:r>
              <a:rPr lang="en-US" sz="1200" smtClean="0"/>
              <a:t>val()</a:t>
            </a:r>
            <a:endParaRPr lang="en-US" sz="1400"/>
          </a:p>
        </p:txBody>
      </p:sp>
      <p:sp>
        <p:nvSpPr>
          <p:cNvPr id="129" name="TextBox 128"/>
          <p:cNvSpPr txBox="1"/>
          <p:nvPr/>
        </p:nvSpPr>
        <p:spPr>
          <a:xfrm>
            <a:off x="2133600" y="5486400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(13)</a:t>
            </a:r>
            <a:endParaRPr lang="en-US" sz="1400"/>
          </a:p>
        </p:txBody>
      </p:sp>
      <p:sp>
        <p:nvSpPr>
          <p:cNvPr id="130" name="Rectangle 129"/>
          <p:cNvSpPr/>
          <p:nvPr/>
        </p:nvSpPr>
        <p:spPr>
          <a:xfrm>
            <a:off x="990600" y="6019800"/>
            <a:ext cx="11430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.jar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613266" y="6123801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Loadjar()</a:t>
            </a:r>
            <a:endParaRPr lang="en-US" sz="1400"/>
          </a:p>
        </p:txBody>
      </p:sp>
      <p:sp>
        <p:nvSpPr>
          <p:cNvPr id="133" name="TextBox 132"/>
          <p:cNvSpPr txBox="1"/>
          <p:nvPr/>
        </p:nvSpPr>
        <p:spPr>
          <a:xfrm>
            <a:off x="2133600" y="6172200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(14)</a:t>
            </a:r>
            <a:endParaRPr lang="en-US" sz="1400"/>
          </a:p>
        </p:txBody>
      </p:sp>
      <p:cxnSp>
        <p:nvCxnSpPr>
          <p:cNvPr id="135" name="Shape 134"/>
          <p:cNvCxnSpPr>
            <a:stCxn id="21" idx="2"/>
          </p:cNvCxnSpPr>
          <p:nvPr/>
        </p:nvCxnSpPr>
        <p:spPr>
          <a:xfrm rot="5400000">
            <a:off x="2838450" y="5391150"/>
            <a:ext cx="304800" cy="171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143000" y="5029200"/>
            <a:ext cx="90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Ext. libs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406</Words>
  <Application>Microsoft Office PowerPoint</Application>
  <PresentationFormat>On-screen Show (4:3)</PresentationFormat>
  <Paragraphs>150</Paragraphs>
  <Slides>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Plug-in requirement</vt:lpstr>
      <vt:lpstr>Plug-in structure</vt:lpstr>
      <vt:lpstr>Load ext libs flow (new)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pika</dc:creator>
  <cp:lastModifiedBy>pika</cp:lastModifiedBy>
  <cp:revision>113</cp:revision>
  <dcterms:created xsi:type="dcterms:W3CDTF">2006-08-16T00:00:00Z</dcterms:created>
  <dcterms:modified xsi:type="dcterms:W3CDTF">2015-04-19T10:27:51Z</dcterms:modified>
</cp:coreProperties>
</file>