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autoAdjust="0"/>
    <p:restoredTop sz="94704" autoAdjust="0"/>
  </p:normalViewPr>
  <p:slideViewPr>
    <p:cSldViewPr snapToGrid="0" showGuides="1">
      <p:cViewPr>
        <p:scale>
          <a:sx n="50" d="100"/>
          <a:sy n="50" d="100"/>
        </p:scale>
        <p:origin x="-974" y="-1656"/>
      </p:cViewPr>
      <p:guideLst>
        <p:guide orient="horz" pos="6739"/>
        <p:guide pos="47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19E66-4E48-4C2D-8002-E9D322655BD1}" type="datetimeFigureOut">
              <a:rPr lang="en-US" smtClean="0"/>
              <a:t>12/8/2020</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4206-4E45-4AFC-9DA3-D7888F22049D}" type="slidenum">
              <a:rPr lang="en-US" smtClean="0"/>
              <a:t>‹#›</a:t>
            </a:fld>
            <a:endParaRPr lang="en-US"/>
          </a:p>
        </p:txBody>
      </p:sp>
    </p:spTree>
    <p:extLst>
      <p:ext uri="{BB962C8B-B14F-4D97-AF65-F5344CB8AC3E}">
        <p14:creationId xmlns:p14="http://schemas.microsoft.com/office/powerpoint/2010/main" val="181663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thh/pyxelat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gputechconf.com/resources/poster-gallery/video-and-image-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Pyxelate: sedthh/pyxelate: Python class that generates pixel art from images (github.com)</a:t>
            </a:r>
            <a:endParaRPr lang="en-US"/>
          </a:p>
          <a:p>
            <a:r>
              <a:rPr lang="en-US">
                <a:hlinkClick r:id="rId4"/>
              </a:rPr>
              <a:t>Reference: Video And Image Processing Conference Posters | GTC 2018 (gputechconf.com)</a:t>
            </a:r>
            <a:endParaRPr lang="en-US"/>
          </a:p>
        </p:txBody>
      </p:sp>
      <p:sp>
        <p:nvSpPr>
          <p:cNvPr id="4" name="Slide Number Placeholder 3"/>
          <p:cNvSpPr>
            <a:spLocks noGrp="1"/>
          </p:cNvSpPr>
          <p:nvPr>
            <p:ph type="sldNum" sz="quarter" idx="5"/>
          </p:nvPr>
        </p:nvSpPr>
        <p:spPr/>
        <p:txBody>
          <a:bodyPr/>
          <a:lstStyle/>
          <a:p>
            <a:fld id="{FE404206-4E45-4AFC-9DA3-D7888F22049D}" type="slidenum">
              <a:rPr lang="en-US" smtClean="0"/>
              <a:t>1</a:t>
            </a:fld>
            <a:endParaRPr lang="en-US"/>
          </a:p>
        </p:txBody>
      </p:sp>
    </p:spTree>
    <p:extLst>
      <p:ext uri="{BB962C8B-B14F-4D97-AF65-F5344CB8AC3E}">
        <p14:creationId xmlns:p14="http://schemas.microsoft.com/office/powerpoint/2010/main" val="22689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4157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6956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1887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4600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8FA34-C55B-42E0-BDDE-ECBEC87106F0}"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62290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8FA34-C55B-42E0-BDDE-ECBEC87106F0}"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9624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039239" y="7815602"/>
            <a:ext cx="6382761"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7638098" y="7815602"/>
            <a:ext cx="6414195"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8FA34-C55B-42E0-BDDE-ECBEC87106F0}"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4111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8FA34-C55B-42E0-BDDE-ECBEC87106F0}"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45361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8FA34-C55B-42E0-BDDE-ECBEC87106F0}"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55320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3406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7832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BE98FA34-C55B-42E0-BDDE-ECBEC87106F0}" type="datetimeFigureOut">
              <a:rPr lang="en-US" smtClean="0"/>
              <a:t>12/8/2020</a:t>
            </a:fld>
            <a:endParaRPr 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94C0A9B5-CD6F-47C9-B3F4-E2AFCFB4DAB8}" type="slidenum">
              <a:rPr lang="en-US" smtClean="0"/>
              <a:t>‹#›</a:t>
            </a:fld>
            <a:endParaRPr lang="en-US"/>
          </a:p>
        </p:txBody>
      </p:sp>
    </p:spTree>
    <p:extLst>
      <p:ext uri="{BB962C8B-B14F-4D97-AF65-F5344CB8AC3E}">
        <p14:creationId xmlns:p14="http://schemas.microsoft.com/office/powerpoint/2010/main" val="420296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7C6C9-A4DF-4C9A-80E9-5E2E5890E71C}"/>
              </a:ext>
            </a:extLst>
          </p:cNvPr>
          <p:cNvSpPr/>
          <p:nvPr/>
        </p:nvSpPr>
        <p:spPr>
          <a:xfrm>
            <a:off x="0" y="0"/>
            <a:ext cx="15087600" cy="264200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4D1511-F8A4-4548-B82F-B5DC8E3ECFC5}"/>
              </a:ext>
            </a:extLst>
          </p:cNvPr>
          <p:cNvSpPr/>
          <p:nvPr/>
        </p:nvSpPr>
        <p:spPr>
          <a:xfrm>
            <a:off x="0" y="2642012"/>
            <a:ext cx="6134100" cy="15364636"/>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E9541-25CE-493D-9F18-4FEB3515D46D}"/>
              </a:ext>
            </a:extLst>
          </p:cNvPr>
          <p:cNvSpPr/>
          <p:nvPr/>
        </p:nvSpPr>
        <p:spPr>
          <a:xfrm>
            <a:off x="6134100" y="2642009"/>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AABACE-E9B3-4C54-A1BC-B19958341A3D}"/>
              </a:ext>
            </a:extLst>
          </p:cNvPr>
          <p:cNvSpPr/>
          <p:nvPr/>
        </p:nvSpPr>
        <p:spPr>
          <a:xfrm>
            <a:off x="0" y="18006645"/>
            <a:ext cx="15087600" cy="338968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C359D1-02B7-4BF4-BD36-2FAABA4F6E26}"/>
              </a:ext>
            </a:extLst>
          </p:cNvPr>
          <p:cNvSpPr txBox="1"/>
          <p:nvPr/>
        </p:nvSpPr>
        <p:spPr>
          <a:xfrm>
            <a:off x="444500" y="428454"/>
            <a:ext cx="12420600" cy="1015663"/>
          </a:xfrm>
          <a:prstGeom prst="rect">
            <a:avLst/>
          </a:prstGeom>
          <a:noFill/>
        </p:spPr>
        <p:txBody>
          <a:bodyPr wrap="square" rtlCol="0">
            <a:spAutoFit/>
          </a:bodyPr>
          <a:lstStyle/>
          <a:p>
            <a:r>
              <a:rPr lang="en-US" sz="6000" b="1" i="0" u="none" strike="noStrike">
                <a:solidFill>
                  <a:srgbClr val="000000"/>
                </a:solidFill>
                <a:effectLst/>
                <a:latin typeface="Arial" panose="020B0604020202020204" pitchFamily="34" charset="0"/>
              </a:rPr>
              <a:t>Mỹ thuật điểm ảnh hóa hình ảnh</a:t>
            </a:r>
            <a:endParaRPr lang="en-US" sz="6000"/>
          </a:p>
        </p:txBody>
      </p:sp>
      <p:sp>
        <p:nvSpPr>
          <p:cNvPr id="10" name="TextBox 9">
            <a:extLst>
              <a:ext uri="{FF2B5EF4-FFF2-40B4-BE49-F238E27FC236}">
                <a16:creationId xmlns:a16="http://schemas.microsoft.com/office/drawing/2014/main" id="{7AE1E3F9-CC93-4473-BC97-F61F703D78A5}"/>
              </a:ext>
            </a:extLst>
          </p:cNvPr>
          <p:cNvSpPr txBox="1"/>
          <p:nvPr/>
        </p:nvSpPr>
        <p:spPr>
          <a:xfrm>
            <a:off x="444500" y="158180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Dương Tiến, Trương Đức Hải Nguyên, Nguyễn Ngọc Toàn</a:t>
            </a:r>
            <a:endParaRPr lang="en-US" sz="2000"/>
          </a:p>
        </p:txBody>
      </p:sp>
      <p:sp>
        <p:nvSpPr>
          <p:cNvPr id="11" name="TextBox 10">
            <a:extLst>
              <a:ext uri="{FF2B5EF4-FFF2-40B4-BE49-F238E27FC236}">
                <a16:creationId xmlns:a16="http://schemas.microsoft.com/office/drawing/2014/main" id="{0900C524-4D9B-4479-BEE0-4CA4B89B318B}"/>
              </a:ext>
            </a:extLst>
          </p:cNvPr>
          <p:cNvSpPr txBox="1"/>
          <p:nvPr/>
        </p:nvSpPr>
        <p:spPr>
          <a:xfrm>
            <a:off x="444500" y="198191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Khoa Công nghệ Thông tin, Trường Đại học Sư Phạm Thành phố Hồ Chí Minh</a:t>
            </a:r>
            <a:endParaRPr lang="en-US" sz="2000"/>
          </a:p>
        </p:txBody>
      </p:sp>
      <p:pic>
        <p:nvPicPr>
          <p:cNvPr id="12" name="Picture 11">
            <a:extLst>
              <a:ext uri="{FF2B5EF4-FFF2-40B4-BE49-F238E27FC236}">
                <a16:creationId xmlns:a16="http://schemas.microsoft.com/office/drawing/2014/main" id="{26499586-447E-446D-837D-C0586284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027" y="428454"/>
            <a:ext cx="2530549" cy="1391346"/>
          </a:xfrm>
          <a:prstGeom prst="rect">
            <a:avLst/>
          </a:prstGeom>
        </p:spPr>
      </p:pic>
      <p:sp>
        <p:nvSpPr>
          <p:cNvPr id="13" name="TextBox 12">
            <a:extLst>
              <a:ext uri="{FF2B5EF4-FFF2-40B4-BE49-F238E27FC236}">
                <a16:creationId xmlns:a16="http://schemas.microsoft.com/office/drawing/2014/main" id="{11FE6256-824A-45A2-A820-6E95589E8291}"/>
              </a:ext>
            </a:extLst>
          </p:cNvPr>
          <p:cNvSpPr txBox="1"/>
          <p:nvPr/>
        </p:nvSpPr>
        <p:spPr>
          <a:xfrm>
            <a:off x="444500" y="2804126"/>
            <a:ext cx="2882900" cy="461665"/>
          </a:xfrm>
          <a:prstGeom prst="rect">
            <a:avLst/>
          </a:prstGeom>
          <a:noFill/>
        </p:spPr>
        <p:txBody>
          <a:bodyPr wrap="square" rtlCol="0">
            <a:spAutoFit/>
          </a:bodyPr>
          <a:lstStyle/>
          <a:p>
            <a:r>
              <a:rPr lang="en-US" sz="2400" b="1">
                <a:latin typeface="+mj-lt"/>
              </a:rPr>
              <a:t>Giới thiệu</a:t>
            </a:r>
          </a:p>
        </p:txBody>
      </p:sp>
      <p:sp>
        <p:nvSpPr>
          <p:cNvPr id="15" name="TextBox 14">
            <a:extLst>
              <a:ext uri="{FF2B5EF4-FFF2-40B4-BE49-F238E27FC236}">
                <a16:creationId xmlns:a16="http://schemas.microsoft.com/office/drawing/2014/main" id="{F00A339D-F33E-4DA9-B309-41A52B29D8F8}"/>
              </a:ext>
            </a:extLst>
          </p:cNvPr>
          <p:cNvSpPr txBox="1"/>
          <p:nvPr/>
        </p:nvSpPr>
        <p:spPr>
          <a:xfrm>
            <a:off x="444500" y="3265791"/>
            <a:ext cx="5245100" cy="2585323"/>
          </a:xfrm>
          <a:prstGeom prst="rect">
            <a:avLst/>
          </a:prstGeom>
          <a:noFill/>
        </p:spPr>
        <p:txBody>
          <a:bodyPr wrap="square" rtlCol="0">
            <a:spAutoFit/>
          </a:bodyPr>
          <a:lstStyle/>
          <a:p>
            <a:pPr algn="just"/>
            <a:r>
              <a:rPr lang="vi-VN" sz="1800" b="0" i="0" u="none" strike="noStrike" dirty="0">
                <a:solidFill>
                  <a:srgbClr val="000000"/>
                </a:solidFill>
                <a:effectLst/>
                <a:latin typeface="Arial" panose="020B0604020202020204" pitchFamily="34" charset="0"/>
              </a:rPr>
              <a:t>Mỹ thuật điểm ảnh (Pixel Art) là một loại nghệ thuật kỹ thuật số được sử dụng phổ biến trong các trò chơi điện tử và các biểu tượng của chương trình máy tính. Hầu hết các ấn phẩm này đều rất hạn chế về kích thước và màu sắc. Do đó, nhóm chúng tôi muốn tạo ra một thuật toán có thể chuyển đổi một hình ảnh bất kỳ thành một hình ảnh có các đặc trưng của mỹ thuật điểm ảnh.</a:t>
            </a:r>
            <a:endParaRPr lang="en-US" sz="1600" dirty="0">
              <a:latin typeface="+mj-lt"/>
            </a:endParaRPr>
          </a:p>
        </p:txBody>
      </p:sp>
      <p:pic>
        <p:nvPicPr>
          <p:cNvPr id="1026" name="Picture 2" descr="Jaebum Joo">
            <a:extLst>
              <a:ext uri="{FF2B5EF4-FFF2-40B4-BE49-F238E27FC236}">
                <a16:creationId xmlns:a16="http://schemas.microsoft.com/office/drawing/2014/main" id="{8246344A-E36C-43A6-9941-0F33B54109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67" r="16667"/>
          <a:stretch/>
        </p:blipFill>
        <p:spPr bwMode="auto">
          <a:xfrm>
            <a:off x="3362464" y="6192381"/>
            <a:ext cx="1743949" cy="17439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ncent van Gogh - Paintings, Quotes &amp; Death - Biography">
            <a:extLst>
              <a:ext uri="{FF2B5EF4-FFF2-40B4-BE49-F238E27FC236}">
                <a16:creationId xmlns:a16="http://schemas.microsoft.com/office/drawing/2014/main" id="{0DAECD43-F862-461F-99D1-EF133EF80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688" y="6192382"/>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3E8E6E-89D4-4616-A8C8-7688594D2413}"/>
              </a:ext>
            </a:extLst>
          </p:cNvPr>
          <p:cNvSpPr txBox="1"/>
          <p:nvPr/>
        </p:nvSpPr>
        <p:spPr>
          <a:xfrm>
            <a:off x="1027686" y="7936330"/>
            <a:ext cx="1743952" cy="523220"/>
          </a:xfrm>
          <a:prstGeom prst="rect">
            <a:avLst/>
          </a:prstGeom>
          <a:noFill/>
        </p:spPr>
        <p:txBody>
          <a:bodyPr wrap="square" rtlCol="0">
            <a:spAutoFit/>
          </a:bodyPr>
          <a:lstStyle/>
          <a:p>
            <a:pPr algn="ctr"/>
            <a:r>
              <a:rPr lang="en-US" sz="1400">
                <a:latin typeface="+mj-lt"/>
              </a:rPr>
              <a:t>Chân dung tự họa</a:t>
            </a:r>
          </a:p>
          <a:p>
            <a:pPr algn="ctr"/>
            <a:r>
              <a:rPr lang="en-US" sz="1400">
                <a:latin typeface="+mj-lt"/>
              </a:rPr>
              <a:t>Van Gogh</a:t>
            </a:r>
          </a:p>
        </p:txBody>
      </p:sp>
      <p:sp>
        <p:nvSpPr>
          <p:cNvPr id="20" name="TextBox 19">
            <a:extLst>
              <a:ext uri="{FF2B5EF4-FFF2-40B4-BE49-F238E27FC236}">
                <a16:creationId xmlns:a16="http://schemas.microsoft.com/office/drawing/2014/main" id="{8A8A4099-9B23-47B1-99DF-853B3757008A}"/>
              </a:ext>
            </a:extLst>
          </p:cNvPr>
          <p:cNvSpPr txBox="1"/>
          <p:nvPr/>
        </p:nvSpPr>
        <p:spPr>
          <a:xfrm>
            <a:off x="3362461" y="7936330"/>
            <a:ext cx="1743952" cy="523220"/>
          </a:xfrm>
          <a:prstGeom prst="rect">
            <a:avLst/>
          </a:prstGeom>
          <a:noFill/>
        </p:spPr>
        <p:txBody>
          <a:bodyPr wrap="square" rtlCol="0">
            <a:spAutoFit/>
          </a:bodyPr>
          <a:lstStyle/>
          <a:p>
            <a:pPr algn="ctr"/>
            <a:r>
              <a:rPr lang="en-US" sz="1400">
                <a:latin typeface="+mj-lt"/>
              </a:rPr>
              <a:t>Chân dung điểm ảnh Van Gogh</a:t>
            </a:r>
          </a:p>
        </p:txBody>
      </p:sp>
      <p:sp>
        <p:nvSpPr>
          <p:cNvPr id="21" name="TextBox 20">
            <a:extLst>
              <a:ext uri="{FF2B5EF4-FFF2-40B4-BE49-F238E27FC236}">
                <a16:creationId xmlns:a16="http://schemas.microsoft.com/office/drawing/2014/main" id="{6CCC58EF-E756-4B57-9069-A17930CBD507}"/>
              </a:ext>
            </a:extLst>
          </p:cNvPr>
          <p:cNvSpPr txBox="1"/>
          <p:nvPr/>
        </p:nvSpPr>
        <p:spPr>
          <a:xfrm>
            <a:off x="6654800" y="2803031"/>
            <a:ext cx="2882900" cy="461665"/>
          </a:xfrm>
          <a:prstGeom prst="rect">
            <a:avLst/>
          </a:prstGeom>
          <a:noFill/>
        </p:spPr>
        <p:txBody>
          <a:bodyPr wrap="square" rtlCol="0">
            <a:spAutoFit/>
          </a:bodyPr>
          <a:lstStyle/>
          <a:p>
            <a:r>
              <a:rPr lang="en-US" sz="2400" b="1">
                <a:latin typeface="+mj-lt"/>
              </a:rPr>
              <a:t>Phương pháp</a:t>
            </a:r>
          </a:p>
        </p:txBody>
      </p:sp>
      <p:sp>
        <p:nvSpPr>
          <p:cNvPr id="22" name="Rectangle 21">
            <a:extLst>
              <a:ext uri="{FF2B5EF4-FFF2-40B4-BE49-F238E27FC236}">
                <a16:creationId xmlns:a16="http://schemas.microsoft.com/office/drawing/2014/main" id="{54807420-0675-49F3-93BE-9FDD81250058}"/>
              </a:ext>
            </a:extLst>
          </p:cNvPr>
          <p:cNvSpPr/>
          <p:nvPr/>
        </p:nvSpPr>
        <p:spPr>
          <a:xfrm>
            <a:off x="6134100" y="7931178"/>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420A91-5F5E-42EE-92E8-7DD93C5CD92C}"/>
              </a:ext>
            </a:extLst>
          </p:cNvPr>
          <p:cNvSpPr/>
          <p:nvPr/>
        </p:nvSpPr>
        <p:spPr>
          <a:xfrm>
            <a:off x="6134100" y="13220347"/>
            <a:ext cx="8953500" cy="478520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BF1280-59D3-4F7A-BCA7-3C48BB2A1C97}"/>
              </a:ext>
            </a:extLst>
          </p:cNvPr>
          <p:cNvSpPr txBox="1"/>
          <p:nvPr/>
        </p:nvSpPr>
        <p:spPr>
          <a:xfrm>
            <a:off x="6654800" y="8100212"/>
            <a:ext cx="2882900" cy="461665"/>
          </a:xfrm>
          <a:prstGeom prst="rect">
            <a:avLst/>
          </a:prstGeom>
          <a:noFill/>
        </p:spPr>
        <p:txBody>
          <a:bodyPr wrap="square" rtlCol="0">
            <a:spAutoFit/>
          </a:bodyPr>
          <a:lstStyle/>
          <a:p>
            <a:r>
              <a:rPr lang="en-US" sz="2400" b="1">
                <a:latin typeface="+mj-lt"/>
              </a:rPr>
              <a:t>Thử nghiệm</a:t>
            </a:r>
          </a:p>
        </p:txBody>
      </p:sp>
      <p:sp>
        <p:nvSpPr>
          <p:cNvPr id="25" name="TextBox 24">
            <a:extLst>
              <a:ext uri="{FF2B5EF4-FFF2-40B4-BE49-F238E27FC236}">
                <a16:creationId xmlns:a16="http://schemas.microsoft.com/office/drawing/2014/main" id="{A69E5EA8-5AD5-44E1-9E98-4BBE358DEE2E}"/>
              </a:ext>
            </a:extLst>
          </p:cNvPr>
          <p:cNvSpPr txBox="1"/>
          <p:nvPr/>
        </p:nvSpPr>
        <p:spPr>
          <a:xfrm>
            <a:off x="6654800" y="13368815"/>
            <a:ext cx="2882900" cy="461665"/>
          </a:xfrm>
          <a:prstGeom prst="rect">
            <a:avLst/>
          </a:prstGeom>
          <a:noFill/>
        </p:spPr>
        <p:txBody>
          <a:bodyPr wrap="square" rtlCol="0">
            <a:spAutoFit/>
          </a:bodyPr>
          <a:lstStyle/>
          <a:p>
            <a:r>
              <a:rPr lang="en-US" sz="2400" b="1">
                <a:latin typeface="+mj-lt"/>
              </a:rPr>
              <a:t>Kết luận</a:t>
            </a:r>
          </a:p>
        </p:txBody>
      </p:sp>
      <p:pic>
        <p:nvPicPr>
          <p:cNvPr id="18" name="Picture 17">
            <a:extLst>
              <a:ext uri="{FF2B5EF4-FFF2-40B4-BE49-F238E27FC236}">
                <a16:creationId xmlns:a16="http://schemas.microsoft.com/office/drawing/2014/main" id="{E36D9522-1A94-4E62-93A5-FEC907C5C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503" y="18402747"/>
            <a:ext cx="6563487" cy="2286000"/>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B9C92FC6-B1FB-461B-90C0-12B521345D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4252" y="18402747"/>
            <a:ext cx="6728606" cy="2286000"/>
          </a:xfrm>
          <a:prstGeom prst="rect">
            <a:avLst/>
          </a:prstGeom>
        </p:spPr>
      </p:pic>
      <p:sp>
        <p:nvSpPr>
          <p:cNvPr id="27" name="TextBox 26">
            <a:extLst>
              <a:ext uri="{FF2B5EF4-FFF2-40B4-BE49-F238E27FC236}">
                <a16:creationId xmlns:a16="http://schemas.microsoft.com/office/drawing/2014/main" id="{58B133E6-CE55-4AFA-A5F7-0D6C002C662E}"/>
              </a:ext>
            </a:extLst>
          </p:cNvPr>
          <p:cNvSpPr txBox="1"/>
          <p:nvPr/>
        </p:nvSpPr>
        <p:spPr>
          <a:xfrm>
            <a:off x="6654800" y="3331264"/>
            <a:ext cx="7988300" cy="4247317"/>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chập</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downsampled</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gradient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Histogram of Oriented Gradients (</a:t>
            </a:r>
            <a:r>
              <a:rPr lang="en-US" dirty="0" err="1">
                <a:latin typeface="Arial" panose="020B0604020202020204" pitchFamily="34" charset="0"/>
                <a:cs typeface="Arial" panose="020B0604020202020204" pitchFamily="34" charset="0"/>
              </a:rPr>
              <a:t>tạm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Gradients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model  Bayesian Gaussian Mixture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K-means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ng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chồng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do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Dirichlet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endParaRPr lang="en-US"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947A72C2-A7D6-4F48-AC53-C6F7BCFD9B23}"/>
              </a:ext>
            </a:extLst>
          </p:cNvPr>
          <p:cNvSpPr txBox="1"/>
          <p:nvPr/>
        </p:nvSpPr>
        <p:spPr>
          <a:xfrm>
            <a:off x="6719992" y="8630323"/>
            <a:ext cx="7988300" cy="369332"/>
          </a:xfrm>
          <a:prstGeom prst="rect">
            <a:avLst/>
          </a:prstGeom>
          <a:noFill/>
        </p:spPr>
        <p:txBody>
          <a:bodyPr wrap="square" rtlCol="0">
            <a:spAutoFit/>
          </a:bodyPr>
          <a:lstStyle/>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224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459</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Tien</dc:creator>
  <cp:lastModifiedBy>TRUONG DUC HAI NGUYEN</cp:lastModifiedBy>
  <cp:revision>16</cp:revision>
  <dcterms:created xsi:type="dcterms:W3CDTF">2020-12-05T13:56:32Z</dcterms:created>
  <dcterms:modified xsi:type="dcterms:W3CDTF">2020-12-08T17:22:27Z</dcterms:modified>
</cp:coreProperties>
</file>