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5087600" cy="213963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9" userDrawn="1">
          <p15:clr>
            <a:srgbClr val="A4A3A4"/>
          </p15:clr>
        </p15:guide>
        <p15:guide id="2" pos="47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820"/>
    <a:srgbClr val="704840"/>
    <a:srgbClr val="A8A098"/>
    <a:srgbClr val="505050"/>
    <a:srgbClr val="C5C3C1"/>
    <a:srgbClr val="A86058"/>
    <a:srgbClr val="C89080"/>
    <a:srgbClr val="A9A098"/>
    <a:srgbClr val="D0D0D0"/>
    <a:srgbClr val="4E46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67" autoAdjust="0"/>
    <p:restoredTop sz="94704" autoAdjust="0"/>
  </p:normalViewPr>
  <p:slideViewPr>
    <p:cSldViewPr snapToGrid="0" showGuides="1">
      <p:cViewPr varScale="1">
        <p:scale>
          <a:sx n="39" d="100"/>
          <a:sy n="39" d="100"/>
        </p:scale>
        <p:origin x="2040" y="78"/>
      </p:cViewPr>
      <p:guideLst>
        <p:guide orient="horz" pos="6739"/>
        <p:guide pos="475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19E66-4E48-4C2D-8002-E9D322655BD1}" type="datetimeFigureOut">
              <a:rPr lang="en-US" smtClean="0"/>
              <a:t>12/18/2020</a:t>
            </a:fld>
            <a:endParaRPr lang="en-US"/>
          </a:p>
        </p:txBody>
      </p:sp>
      <p:sp>
        <p:nvSpPr>
          <p:cNvPr id="4" name="Slide Image Placeholder 3"/>
          <p:cNvSpPr>
            <a:spLocks noGrp="1" noRot="1" noChangeAspect="1"/>
          </p:cNvSpPr>
          <p:nvPr>
            <p:ph type="sldImg" idx="2"/>
          </p:nvPr>
        </p:nvSpPr>
        <p:spPr>
          <a:xfrm>
            <a:off x="2341563" y="1143000"/>
            <a:ext cx="21748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404206-4E45-4AFC-9DA3-D7888F22049D}" type="slidenum">
              <a:rPr lang="en-US" smtClean="0"/>
              <a:t>‹#›</a:t>
            </a:fld>
            <a:endParaRPr lang="en-US"/>
          </a:p>
        </p:txBody>
      </p:sp>
    </p:spTree>
    <p:extLst>
      <p:ext uri="{BB962C8B-B14F-4D97-AF65-F5344CB8AC3E}">
        <p14:creationId xmlns:p14="http://schemas.microsoft.com/office/powerpoint/2010/main" val="1816638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sedthh/pyxelate"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www.gputechconf.com/resources/poster-gallery/video-and-image-process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Pyxelate: sedthh/pyxelate: Python class that generates pixel art from images (github.com)</a:t>
            </a:r>
            <a:endParaRPr lang="en-US"/>
          </a:p>
          <a:p>
            <a:r>
              <a:rPr lang="en-US">
                <a:hlinkClick r:id="rId4"/>
              </a:rPr>
              <a:t>Reference: Video And Image Processing Conference Posters | GTC 2018 (gputechconf.com)</a:t>
            </a:r>
            <a:endParaRPr lang="en-US"/>
          </a:p>
        </p:txBody>
      </p:sp>
      <p:sp>
        <p:nvSpPr>
          <p:cNvPr id="4" name="Slide Number Placeholder 3"/>
          <p:cNvSpPr>
            <a:spLocks noGrp="1"/>
          </p:cNvSpPr>
          <p:nvPr>
            <p:ph type="sldNum" sz="quarter" idx="5"/>
          </p:nvPr>
        </p:nvSpPr>
        <p:spPr/>
        <p:txBody>
          <a:bodyPr/>
          <a:lstStyle/>
          <a:p>
            <a:fld id="{FE404206-4E45-4AFC-9DA3-D7888F22049D}" type="slidenum">
              <a:rPr lang="en-US" smtClean="0"/>
              <a:t>1</a:t>
            </a:fld>
            <a:endParaRPr lang="en-US"/>
          </a:p>
        </p:txBody>
      </p:sp>
    </p:spTree>
    <p:extLst>
      <p:ext uri="{BB962C8B-B14F-4D97-AF65-F5344CB8AC3E}">
        <p14:creationId xmlns:p14="http://schemas.microsoft.com/office/powerpoint/2010/main" val="2268944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1570" y="3501669"/>
            <a:ext cx="12824460" cy="7449091"/>
          </a:xfrm>
        </p:spPr>
        <p:txBody>
          <a:bodyPr anchor="b"/>
          <a:lstStyle>
            <a:lvl1pPr algn="ctr">
              <a:defRPr sz="9900"/>
            </a:lvl1pPr>
          </a:lstStyle>
          <a:p>
            <a:r>
              <a:rPr lang="en-US"/>
              <a:t>Click to edit Master title style</a:t>
            </a:r>
            <a:endParaRPr lang="en-US" dirty="0"/>
          </a:p>
        </p:txBody>
      </p:sp>
      <p:sp>
        <p:nvSpPr>
          <p:cNvPr id="3" name="Subtitle 2"/>
          <p:cNvSpPr>
            <a:spLocks noGrp="1"/>
          </p:cNvSpPr>
          <p:nvPr>
            <p:ph type="subTitle" idx="1"/>
          </p:nvPr>
        </p:nvSpPr>
        <p:spPr>
          <a:xfrm>
            <a:off x="1885950" y="11238025"/>
            <a:ext cx="11315700" cy="5165824"/>
          </a:xfrm>
        </p:spPr>
        <p:txBody>
          <a:bodyPr/>
          <a:lstStyle>
            <a:lvl1pPr marL="0" indent="0" algn="ctr">
              <a:buNone/>
              <a:defRPr sz="3960"/>
            </a:lvl1pPr>
            <a:lvl2pPr marL="754380" indent="0" algn="ctr">
              <a:buNone/>
              <a:defRPr sz="3300"/>
            </a:lvl2pPr>
            <a:lvl3pPr marL="1508760" indent="0" algn="ctr">
              <a:buNone/>
              <a:defRPr sz="2970"/>
            </a:lvl3pPr>
            <a:lvl4pPr marL="2263140" indent="0" algn="ctr">
              <a:buNone/>
              <a:defRPr sz="2640"/>
            </a:lvl4pPr>
            <a:lvl5pPr marL="3017520" indent="0" algn="ctr">
              <a:buNone/>
              <a:defRPr sz="2640"/>
            </a:lvl5pPr>
            <a:lvl6pPr marL="3771900" indent="0" algn="ctr">
              <a:buNone/>
              <a:defRPr sz="2640"/>
            </a:lvl6pPr>
            <a:lvl7pPr marL="4526280" indent="0" algn="ctr">
              <a:buNone/>
              <a:defRPr sz="2640"/>
            </a:lvl7pPr>
            <a:lvl8pPr marL="5280660" indent="0" algn="ctr">
              <a:buNone/>
              <a:defRPr sz="2640"/>
            </a:lvl8pPr>
            <a:lvl9pPr marL="6035040" indent="0" algn="ctr">
              <a:buNone/>
              <a:defRPr sz="26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98FA34-C55B-42E0-BDDE-ECBEC87106F0}"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2415783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8FA34-C55B-42E0-BDDE-ECBEC87106F0}"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369562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97064" y="1139156"/>
            <a:ext cx="3253264" cy="1813239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7273" y="1139156"/>
            <a:ext cx="9571196" cy="181323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8FA34-C55B-42E0-BDDE-ECBEC87106F0}"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3188716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8FA34-C55B-42E0-BDDE-ECBEC87106F0}"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46000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9415" y="5334229"/>
            <a:ext cx="13013055" cy="8900275"/>
          </a:xfrm>
        </p:spPr>
        <p:txBody>
          <a:bodyPr anchor="b"/>
          <a:lstStyle>
            <a:lvl1pPr>
              <a:defRPr sz="9900"/>
            </a:lvl1pPr>
          </a:lstStyle>
          <a:p>
            <a:r>
              <a:rPr lang="en-US"/>
              <a:t>Click to edit Master title style</a:t>
            </a:r>
            <a:endParaRPr lang="en-US" dirty="0"/>
          </a:p>
        </p:txBody>
      </p:sp>
      <p:sp>
        <p:nvSpPr>
          <p:cNvPr id="3" name="Text Placeholder 2"/>
          <p:cNvSpPr>
            <a:spLocks noGrp="1"/>
          </p:cNvSpPr>
          <p:nvPr>
            <p:ph type="body" idx="1"/>
          </p:nvPr>
        </p:nvSpPr>
        <p:spPr>
          <a:xfrm>
            <a:off x="1029415" y="14318704"/>
            <a:ext cx="13013055" cy="4680445"/>
          </a:xfrm>
        </p:spPr>
        <p:txBody>
          <a:bodyPr/>
          <a:lstStyle>
            <a:lvl1pPr marL="0" indent="0">
              <a:buNone/>
              <a:defRPr sz="3960">
                <a:solidFill>
                  <a:schemeClr val="tx1"/>
                </a:solidFill>
              </a:defRPr>
            </a:lvl1pPr>
            <a:lvl2pPr marL="754380" indent="0">
              <a:buNone/>
              <a:defRPr sz="3300">
                <a:solidFill>
                  <a:schemeClr val="tx1">
                    <a:tint val="75000"/>
                  </a:schemeClr>
                </a:solidFill>
              </a:defRPr>
            </a:lvl2pPr>
            <a:lvl3pPr marL="1508760" indent="0">
              <a:buNone/>
              <a:defRPr sz="2970">
                <a:solidFill>
                  <a:schemeClr val="tx1">
                    <a:tint val="75000"/>
                  </a:schemeClr>
                </a:solidFill>
              </a:defRPr>
            </a:lvl3pPr>
            <a:lvl4pPr marL="2263140" indent="0">
              <a:buNone/>
              <a:defRPr sz="2640">
                <a:solidFill>
                  <a:schemeClr val="tx1">
                    <a:tint val="75000"/>
                  </a:schemeClr>
                </a:solidFill>
              </a:defRPr>
            </a:lvl4pPr>
            <a:lvl5pPr marL="3017520" indent="0">
              <a:buNone/>
              <a:defRPr sz="2640">
                <a:solidFill>
                  <a:schemeClr val="tx1">
                    <a:tint val="75000"/>
                  </a:schemeClr>
                </a:solidFill>
              </a:defRPr>
            </a:lvl5pPr>
            <a:lvl6pPr marL="3771900" indent="0">
              <a:buNone/>
              <a:defRPr sz="2640">
                <a:solidFill>
                  <a:schemeClr val="tx1">
                    <a:tint val="75000"/>
                  </a:schemeClr>
                </a:solidFill>
              </a:defRPr>
            </a:lvl6pPr>
            <a:lvl7pPr marL="4526280" indent="0">
              <a:buNone/>
              <a:defRPr sz="2640">
                <a:solidFill>
                  <a:schemeClr val="tx1">
                    <a:tint val="75000"/>
                  </a:schemeClr>
                </a:solidFill>
              </a:defRPr>
            </a:lvl7pPr>
            <a:lvl8pPr marL="5280660" indent="0">
              <a:buNone/>
              <a:defRPr sz="2640">
                <a:solidFill>
                  <a:schemeClr val="tx1">
                    <a:tint val="75000"/>
                  </a:schemeClr>
                </a:solidFill>
              </a:defRPr>
            </a:lvl8pPr>
            <a:lvl9pPr marL="6035040" indent="0">
              <a:buNone/>
              <a:defRPr sz="26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8FA34-C55B-42E0-BDDE-ECBEC87106F0}"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1622908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7273" y="5695781"/>
            <a:ext cx="6412230" cy="13575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8098" y="5695781"/>
            <a:ext cx="6412230" cy="13575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98FA34-C55B-42E0-BDDE-ECBEC87106F0}"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396240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39238" y="1139161"/>
            <a:ext cx="13013055" cy="41356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39239" y="5245073"/>
            <a:ext cx="6382761" cy="2570529"/>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a:t>Click to edit Master text styles</a:t>
            </a:r>
          </a:p>
        </p:txBody>
      </p:sp>
      <p:sp>
        <p:nvSpPr>
          <p:cNvPr id="4" name="Content Placeholder 3"/>
          <p:cNvSpPr>
            <a:spLocks noGrp="1"/>
          </p:cNvSpPr>
          <p:nvPr>
            <p:ph sz="half" idx="2"/>
          </p:nvPr>
        </p:nvSpPr>
        <p:spPr>
          <a:xfrm>
            <a:off x="1039239" y="7815602"/>
            <a:ext cx="6382761" cy="114955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8098" y="5245073"/>
            <a:ext cx="6414195" cy="2570529"/>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a:t>Click to edit Master text styles</a:t>
            </a:r>
          </a:p>
        </p:txBody>
      </p:sp>
      <p:sp>
        <p:nvSpPr>
          <p:cNvPr id="6" name="Content Placeholder 5"/>
          <p:cNvSpPr>
            <a:spLocks noGrp="1"/>
          </p:cNvSpPr>
          <p:nvPr>
            <p:ph sz="quarter" idx="4"/>
          </p:nvPr>
        </p:nvSpPr>
        <p:spPr>
          <a:xfrm>
            <a:off x="7638098" y="7815602"/>
            <a:ext cx="6414195" cy="114955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98FA34-C55B-42E0-BDDE-ECBEC87106F0}" type="datetimeFigureOut">
              <a:rPr lang="en-US" smtClean="0"/>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34111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98FA34-C55B-42E0-BDDE-ECBEC87106F0}" type="datetimeFigureOut">
              <a:rPr lang="en-US" smtClean="0"/>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1453618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8FA34-C55B-42E0-BDDE-ECBEC87106F0}" type="datetimeFigureOut">
              <a:rPr lang="en-US" smtClean="0"/>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2553208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9238" y="1426422"/>
            <a:ext cx="4866144" cy="4992476"/>
          </a:xfrm>
        </p:spPr>
        <p:txBody>
          <a:bodyPr anchor="b"/>
          <a:lstStyle>
            <a:lvl1pPr>
              <a:defRPr sz="5280"/>
            </a:lvl1pPr>
          </a:lstStyle>
          <a:p>
            <a:r>
              <a:rPr lang="en-US"/>
              <a:t>Click to edit Master title style</a:t>
            </a:r>
            <a:endParaRPr lang="en-US" dirty="0"/>
          </a:p>
        </p:txBody>
      </p:sp>
      <p:sp>
        <p:nvSpPr>
          <p:cNvPr id="3" name="Content Placeholder 2"/>
          <p:cNvSpPr>
            <a:spLocks noGrp="1"/>
          </p:cNvSpPr>
          <p:nvPr>
            <p:ph idx="1"/>
          </p:nvPr>
        </p:nvSpPr>
        <p:spPr>
          <a:xfrm>
            <a:off x="6414195" y="3080679"/>
            <a:ext cx="7638098" cy="15205259"/>
          </a:xfrm>
        </p:spPr>
        <p:txBody>
          <a:bodyPr/>
          <a:lstStyle>
            <a:lvl1pPr>
              <a:defRPr sz="5280"/>
            </a:lvl1pPr>
            <a:lvl2pPr>
              <a:defRPr sz="4620"/>
            </a:lvl2pPr>
            <a:lvl3pPr>
              <a:defRPr sz="3960"/>
            </a:lvl3pPr>
            <a:lvl4pPr>
              <a:defRPr sz="3300"/>
            </a:lvl4pPr>
            <a:lvl5pPr>
              <a:defRPr sz="3300"/>
            </a:lvl5pPr>
            <a:lvl6pPr>
              <a:defRPr sz="3300"/>
            </a:lvl6pPr>
            <a:lvl7pPr>
              <a:defRPr sz="3300"/>
            </a:lvl7pPr>
            <a:lvl8pPr>
              <a:defRPr sz="3300"/>
            </a:lvl8pPr>
            <a:lvl9pPr>
              <a:defRPr sz="3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39238" y="6418897"/>
            <a:ext cx="4866144" cy="11891802"/>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a:t>Click to edit Master text styles</a:t>
            </a:r>
          </a:p>
        </p:txBody>
      </p:sp>
      <p:sp>
        <p:nvSpPr>
          <p:cNvPr id="5" name="Date Placeholder 4"/>
          <p:cNvSpPr>
            <a:spLocks noGrp="1"/>
          </p:cNvSpPr>
          <p:nvPr>
            <p:ph type="dt" sz="half" idx="10"/>
          </p:nvPr>
        </p:nvSpPr>
        <p:spPr/>
        <p:txBody>
          <a:bodyPr/>
          <a:lstStyle/>
          <a:p>
            <a:fld id="{BE98FA34-C55B-42E0-BDDE-ECBEC87106F0}"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1340688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9238" y="1426422"/>
            <a:ext cx="4866144" cy="4992476"/>
          </a:xfrm>
        </p:spPr>
        <p:txBody>
          <a:bodyPr anchor="b"/>
          <a:lstStyle>
            <a:lvl1pPr>
              <a:defRPr sz="5280"/>
            </a:lvl1pPr>
          </a:lstStyle>
          <a:p>
            <a:r>
              <a:rPr lang="en-US"/>
              <a:t>Click to edit Master title style</a:t>
            </a:r>
            <a:endParaRPr lang="en-US" dirty="0"/>
          </a:p>
        </p:txBody>
      </p:sp>
      <p:sp>
        <p:nvSpPr>
          <p:cNvPr id="3" name="Picture Placeholder 2"/>
          <p:cNvSpPr>
            <a:spLocks noGrp="1" noChangeAspect="1"/>
          </p:cNvSpPr>
          <p:nvPr>
            <p:ph type="pic" idx="1"/>
          </p:nvPr>
        </p:nvSpPr>
        <p:spPr>
          <a:xfrm>
            <a:off x="6414195" y="3080679"/>
            <a:ext cx="7638098" cy="15205259"/>
          </a:xfrm>
        </p:spPr>
        <p:txBody>
          <a:bodyPr anchor="t"/>
          <a:lstStyle>
            <a:lvl1pPr marL="0" indent="0">
              <a:buNone/>
              <a:defRPr sz="5280"/>
            </a:lvl1pPr>
            <a:lvl2pPr marL="754380" indent="0">
              <a:buNone/>
              <a:defRPr sz="4620"/>
            </a:lvl2pPr>
            <a:lvl3pPr marL="1508760" indent="0">
              <a:buNone/>
              <a:defRPr sz="3960"/>
            </a:lvl3pPr>
            <a:lvl4pPr marL="2263140" indent="0">
              <a:buNone/>
              <a:defRPr sz="3300"/>
            </a:lvl4pPr>
            <a:lvl5pPr marL="3017520" indent="0">
              <a:buNone/>
              <a:defRPr sz="3300"/>
            </a:lvl5pPr>
            <a:lvl6pPr marL="3771900" indent="0">
              <a:buNone/>
              <a:defRPr sz="3300"/>
            </a:lvl6pPr>
            <a:lvl7pPr marL="4526280" indent="0">
              <a:buNone/>
              <a:defRPr sz="3300"/>
            </a:lvl7pPr>
            <a:lvl8pPr marL="5280660" indent="0">
              <a:buNone/>
              <a:defRPr sz="3300"/>
            </a:lvl8pPr>
            <a:lvl9pPr marL="6035040" indent="0">
              <a:buNone/>
              <a:defRPr sz="3300"/>
            </a:lvl9pPr>
          </a:lstStyle>
          <a:p>
            <a:r>
              <a:rPr lang="en-US"/>
              <a:t>Click icon to add picture</a:t>
            </a:r>
            <a:endParaRPr lang="en-US" dirty="0"/>
          </a:p>
        </p:txBody>
      </p:sp>
      <p:sp>
        <p:nvSpPr>
          <p:cNvPr id="4" name="Text Placeholder 3"/>
          <p:cNvSpPr>
            <a:spLocks noGrp="1"/>
          </p:cNvSpPr>
          <p:nvPr>
            <p:ph type="body" sz="half" idx="2"/>
          </p:nvPr>
        </p:nvSpPr>
        <p:spPr>
          <a:xfrm>
            <a:off x="1039238" y="6418897"/>
            <a:ext cx="4866144" cy="11891802"/>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a:t>Click to edit Master text styles</a:t>
            </a:r>
          </a:p>
        </p:txBody>
      </p:sp>
      <p:sp>
        <p:nvSpPr>
          <p:cNvPr id="5" name="Date Placeholder 4"/>
          <p:cNvSpPr>
            <a:spLocks noGrp="1"/>
          </p:cNvSpPr>
          <p:nvPr>
            <p:ph type="dt" sz="half" idx="10"/>
          </p:nvPr>
        </p:nvSpPr>
        <p:spPr/>
        <p:txBody>
          <a:bodyPr/>
          <a:lstStyle/>
          <a:p>
            <a:fld id="{BE98FA34-C55B-42E0-BDDE-ECBEC87106F0}"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C0A9B5-CD6F-47C9-B3F4-E2AFCFB4DAB8}" type="slidenum">
              <a:rPr lang="en-US" smtClean="0"/>
              <a:t>‹#›</a:t>
            </a:fld>
            <a:endParaRPr lang="en-US"/>
          </a:p>
        </p:txBody>
      </p:sp>
    </p:spTree>
    <p:extLst>
      <p:ext uri="{BB962C8B-B14F-4D97-AF65-F5344CB8AC3E}">
        <p14:creationId xmlns:p14="http://schemas.microsoft.com/office/powerpoint/2010/main" val="178329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7273" y="1139161"/>
            <a:ext cx="13013055" cy="41356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7273" y="5695781"/>
            <a:ext cx="13013055" cy="135757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7273" y="19831228"/>
            <a:ext cx="3394710" cy="1139156"/>
          </a:xfrm>
          <a:prstGeom prst="rect">
            <a:avLst/>
          </a:prstGeom>
        </p:spPr>
        <p:txBody>
          <a:bodyPr vert="horz" lIns="91440" tIns="45720" rIns="91440" bIns="45720" rtlCol="0" anchor="ctr"/>
          <a:lstStyle>
            <a:lvl1pPr algn="l">
              <a:defRPr sz="1980">
                <a:solidFill>
                  <a:schemeClr val="tx1">
                    <a:tint val="75000"/>
                  </a:schemeClr>
                </a:solidFill>
              </a:defRPr>
            </a:lvl1pPr>
          </a:lstStyle>
          <a:p>
            <a:fld id="{BE98FA34-C55B-42E0-BDDE-ECBEC87106F0}" type="datetimeFigureOut">
              <a:rPr lang="en-US" smtClean="0"/>
              <a:t>12/18/2020</a:t>
            </a:fld>
            <a:endParaRPr lang="en-US"/>
          </a:p>
        </p:txBody>
      </p:sp>
      <p:sp>
        <p:nvSpPr>
          <p:cNvPr id="5" name="Footer Placeholder 4"/>
          <p:cNvSpPr>
            <a:spLocks noGrp="1"/>
          </p:cNvSpPr>
          <p:nvPr>
            <p:ph type="ftr" sz="quarter" idx="3"/>
          </p:nvPr>
        </p:nvSpPr>
        <p:spPr>
          <a:xfrm>
            <a:off x="4997768" y="19831228"/>
            <a:ext cx="5092065" cy="1139156"/>
          </a:xfrm>
          <a:prstGeom prst="rect">
            <a:avLst/>
          </a:prstGeom>
        </p:spPr>
        <p:txBody>
          <a:bodyPr vert="horz" lIns="91440" tIns="45720" rIns="91440" bIns="45720" rtlCol="0" anchor="ctr"/>
          <a:lstStyle>
            <a:lvl1pPr algn="ctr">
              <a:defRPr sz="19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55618" y="19831228"/>
            <a:ext cx="3394710" cy="1139156"/>
          </a:xfrm>
          <a:prstGeom prst="rect">
            <a:avLst/>
          </a:prstGeom>
        </p:spPr>
        <p:txBody>
          <a:bodyPr vert="horz" lIns="91440" tIns="45720" rIns="91440" bIns="45720" rtlCol="0" anchor="ctr"/>
          <a:lstStyle>
            <a:lvl1pPr algn="r">
              <a:defRPr sz="1980">
                <a:solidFill>
                  <a:schemeClr val="tx1">
                    <a:tint val="75000"/>
                  </a:schemeClr>
                </a:solidFill>
              </a:defRPr>
            </a:lvl1pPr>
          </a:lstStyle>
          <a:p>
            <a:fld id="{94C0A9B5-CD6F-47C9-B3F4-E2AFCFB4DAB8}" type="slidenum">
              <a:rPr lang="en-US" smtClean="0"/>
              <a:t>‹#›</a:t>
            </a:fld>
            <a:endParaRPr lang="en-US"/>
          </a:p>
        </p:txBody>
      </p:sp>
    </p:spTree>
    <p:extLst>
      <p:ext uri="{BB962C8B-B14F-4D97-AF65-F5344CB8AC3E}">
        <p14:creationId xmlns:p14="http://schemas.microsoft.com/office/powerpoint/2010/main" val="4202968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08760" rtl="0" eaLnBrk="1" latinLnBrk="0" hangingPunct="1">
        <a:lnSpc>
          <a:spcPct val="90000"/>
        </a:lnSpc>
        <a:spcBef>
          <a:spcPct val="0"/>
        </a:spcBef>
        <a:buNone/>
        <a:defRPr sz="7260" kern="1200">
          <a:solidFill>
            <a:schemeClr val="tx1"/>
          </a:solidFill>
          <a:latin typeface="+mj-lt"/>
          <a:ea typeface="+mj-ea"/>
          <a:cs typeface="+mj-cs"/>
        </a:defRPr>
      </a:lvl1pPr>
    </p:titleStyle>
    <p:bodyStyle>
      <a:lvl1pPr marL="377190" indent="-377190" algn="l" defTabSz="1508760" rtl="0" eaLnBrk="1" latinLnBrk="0" hangingPunct="1">
        <a:lnSpc>
          <a:spcPct val="90000"/>
        </a:lnSpc>
        <a:spcBef>
          <a:spcPts val="1650"/>
        </a:spcBef>
        <a:buFont typeface="Arial" panose="020B0604020202020204" pitchFamily="34" charset="0"/>
        <a:buChar char="•"/>
        <a:defRPr sz="4620" kern="1200">
          <a:solidFill>
            <a:schemeClr val="tx1"/>
          </a:solidFill>
          <a:latin typeface="+mn-lt"/>
          <a:ea typeface="+mn-ea"/>
          <a:cs typeface="+mn-cs"/>
        </a:defRPr>
      </a:lvl1pPr>
      <a:lvl2pPr marL="1131570" indent="-377190" algn="l" defTabSz="1508760"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950" indent="-377190" algn="l" defTabSz="1508760"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403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71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909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347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85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22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p:bodyStyle>
    <p:otherStyle>
      <a:defPPr>
        <a:defRPr lang="en-US"/>
      </a:defPPr>
      <a:lvl1pPr marL="0" algn="l" defTabSz="1508760" rtl="0" eaLnBrk="1" latinLnBrk="0" hangingPunct="1">
        <a:defRPr sz="2970" kern="1200">
          <a:solidFill>
            <a:schemeClr val="tx1"/>
          </a:solidFill>
          <a:latin typeface="+mn-lt"/>
          <a:ea typeface="+mn-ea"/>
          <a:cs typeface="+mn-cs"/>
        </a:defRPr>
      </a:lvl1pPr>
      <a:lvl2pPr marL="754380" algn="l" defTabSz="1508760" rtl="0" eaLnBrk="1" latinLnBrk="0" hangingPunct="1">
        <a:defRPr sz="2970" kern="1200">
          <a:solidFill>
            <a:schemeClr val="tx1"/>
          </a:solidFill>
          <a:latin typeface="+mn-lt"/>
          <a:ea typeface="+mn-ea"/>
          <a:cs typeface="+mn-cs"/>
        </a:defRPr>
      </a:lvl2pPr>
      <a:lvl3pPr marL="1508760" algn="l" defTabSz="1508760" rtl="0" eaLnBrk="1" latinLnBrk="0" hangingPunct="1">
        <a:defRPr sz="2970" kern="1200">
          <a:solidFill>
            <a:schemeClr val="tx1"/>
          </a:solidFill>
          <a:latin typeface="+mn-lt"/>
          <a:ea typeface="+mn-ea"/>
          <a:cs typeface="+mn-cs"/>
        </a:defRPr>
      </a:lvl3pPr>
      <a:lvl4pPr marL="2263140" algn="l" defTabSz="1508760" rtl="0" eaLnBrk="1" latinLnBrk="0" hangingPunct="1">
        <a:defRPr sz="2970" kern="1200">
          <a:solidFill>
            <a:schemeClr val="tx1"/>
          </a:solidFill>
          <a:latin typeface="+mn-lt"/>
          <a:ea typeface="+mn-ea"/>
          <a:cs typeface="+mn-cs"/>
        </a:defRPr>
      </a:lvl4pPr>
      <a:lvl5pPr marL="3017520" algn="l" defTabSz="1508760" rtl="0" eaLnBrk="1" latinLnBrk="0" hangingPunct="1">
        <a:defRPr sz="2970" kern="1200">
          <a:solidFill>
            <a:schemeClr val="tx1"/>
          </a:solidFill>
          <a:latin typeface="+mn-lt"/>
          <a:ea typeface="+mn-ea"/>
          <a:cs typeface="+mn-cs"/>
        </a:defRPr>
      </a:lvl5pPr>
      <a:lvl6pPr marL="3771900" algn="l" defTabSz="1508760" rtl="0" eaLnBrk="1" latinLnBrk="0" hangingPunct="1">
        <a:defRPr sz="2970" kern="1200">
          <a:solidFill>
            <a:schemeClr val="tx1"/>
          </a:solidFill>
          <a:latin typeface="+mn-lt"/>
          <a:ea typeface="+mn-ea"/>
          <a:cs typeface="+mn-cs"/>
        </a:defRPr>
      </a:lvl6pPr>
      <a:lvl7pPr marL="4526280" algn="l" defTabSz="1508760" rtl="0" eaLnBrk="1" latinLnBrk="0" hangingPunct="1">
        <a:defRPr sz="2970" kern="1200">
          <a:solidFill>
            <a:schemeClr val="tx1"/>
          </a:solidFill>
          <a:latin typeface="+mn-lt"/>
          <a:ea typeface="+mn-ea"/>
          <a:cs typeface="+mn-cs"/>
        </a:defRPr>
      </a:lvl7pPr>
      <a:lvl8pPr marL="5280660" algn="l" defTabSz="1508760" rtl="0" eaLnBrk="1" latinLnBrk="0" hangingPunct="1">
        <a:defRPr sz="2970" kern="1200">
          <a:solidFill>
            <a:schemeClr val="tx1"/>
          </a:solidFill>
          <a:latin typeface="+mn-lt"/>
          <a:ea typeface="+mn-ea"/>
          <a:cs typeface="+mn-cs"/>
        </a:defRPr>
      </a:lvl8pPr>
      <a:lvl9pPr marL="6035040" algn="l" defTabSz="1508760" rtl="0" eaLnBrk="1" latinLnBrk="0" hangingPunct="1">
        <a:defRPr sz="29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github.com/sedthh/pyxelat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A7C6C9-A4DF-4C9A-80E9-5E2E5890E71C}"/>
              </a:ext>
            </a:extLst>
          </p:cNvPr>
          <p:cNvSpPr/>
          <p:nvPr/>
        </p:nvSpPr>
        <p:spPr>
          <a:xfrm>
            <a:off x="0" y="0"/>
            <a:ext cx="15087600" cy="2642009"/>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E4D1511-F8A4-4548-B82F-B5DC8E3ECFC5}"/>
              </a:ext>
            </a:extLst>
          </p:cNvPr>
          <p:cNvSpPr/>
          <p:nvPr/>
        </p:nvSpPr>
        <p:spPr>
          <a:xfrm>
            <a:off x="0" y="2642012"/>
            <a:ext cx="6134100" cy="15364636"/>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ECE9541-25CE-493D-9F18-4FEB3515D46D}"/>
              </a:ext>
            </a:extLst>
          </p:cNvPr>
          <p:cNvSpPr/>
          <p:nvPr/>
        </p:nvSpPr>
        <p:spPr>
          <a:xfrm>
            <a:off x="6134100" y="2642009"/>
            <a:ext cx="8953500" cy="5294321"/>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4AABACE-E9B3-4C54-A1BC-B19958341A3D}"/>
              </a:ext>
            </a:extLst>
          </p:cNvPr>
          <p:cNvSpPr/>
          <p:nvPr/>
        </p:nvSpPr>
        <p:spPr>
          <a:xfrm>
            <a:off x="0" y="18006645"/>
            <a:ext cx="15087600" cy="338968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AC359D1-02B7-4BF4-BD36-2FAABA4F6E26}"/>
              </a:ext>
            </a:extLst>
          </p:cNvPr>
          <p:cNvSpPr txBox="1"/>
          <p:nvPr/>
        </p:nvSpPr>
        <p:spPr>
          <a:xfrm>
            <a:off x="444500" y="428454"/>
            <a:ext cx="12420600" cy="1015663"/>
          </a:xfrm>
          <a:prstGeom prst="rect">
            <a:avLst/>
          </a:prstGeom>
          <a:noFill/>
        </p:spPr>
        <p:txBody>
          <a:bodyPr wrap="square" rtlCol="0">
            <a:spAutoFit/>
          </a:bodyPr>
          <a:lstStyle/>
          <a:p>
            <a:r>
              <a:rPr lang="en-US" sz="6000" b="1" i="0" u="none" strike="noStrike">
                <a:solidFill>
                  <a:srgbClr val="000000"/>
                </a:solidFill>
                <a:effectLst/>
                <a:latin typeface="Arial" panose="020B0604020202020204" pitchFamily="34" charset="0"/>
              </a:rPr>
              <a:t>Mỹ thuật điểm ảnh hóa hình ảnh</a:t>
            </a:r>
            <a:endParaRPr lang="en-US" sz="6000"/>
          </a:p>
        </p:txBody>
      </p:sp>
      <p:sp>
        <p:nvSpPr>
          <p:cNvPr id="10" name="TextBox 9">
            <a:extLst>
              <a:ext uri="{FF2B5EF4-FFF2-40B4-BE49-F238E27FC236}">
                <a16:creationId xmlns:a16="http://schemas.microsoft.com/office/drawing/2014/main" id="{7AE1E3F9-CC93-4473-BC97-F61F703D78A5}"/>
              </a:ext>
            </a:extLst>
          </p:cNvPr>
          <p:cNvSpPr txBox="1"/>
          <p:nvPr/>
        </p:nvSpPr>
        <p:spPr>
          <a:xfrm>
            <a:off x="444500" y="1581807"/>
            <a:ext cx="13634914" cy="400110"/>
          </a:xfrm>
          <a:prstGeom prst="rect">
            <a:avLst/>
          </a:prstGeom>
          <a:noFill/>
        </p:spPr>
        <p:txBody>
          <a:bodyPr wrap="square" rtlCol="0">
            <a:spAutoFit/>
          </a:bodyPr>
          <a:lstStyle/>
          <a:p>
            <a:r>
              <a:rPr lang="en-US" sz="2000" i="0" u="none" strike="noStrike">
                <a:solidFill>
                  <a:srgbClr val="000000"/>
                </a:solidFill>
                <a:effectLst/>
                <a:latin typeface="Arial" panose="020B0604020202020204" pitchFamily="34" charset="0"/>
              </a:rPr>
              <a:t>Dương Tiến, Trương Đức Hải Nguyên, Nguyễn Ngọc Toàn</a:t>
            </a:r>
            <a:endParaRPr lang="en-US" sz="2000"/>
          </a:p>
        </p:txBody>
      </p:sp>
      <p:sp>
        <p:nvSpPr>
          <p:cNvPr id="11" name="TextBox 10">
            <a:extLst>
              <a:ext uri="{FF2B5EF4-FFF2-40B4-BE49-F238E27FC236}">
                <a16:creationId xmlns:a16="http://schemas.microsoft.com/office/drawing/2014/main" id="{0900C524-4D9B-4479-BEE0-4CA4B89B318B}"/>
              </a:ext>
            </a:extLst>
          </p:cNvPr>
          <p:cNvSpPr txBox="1"/>
          <p:nvPr/>
        </p:nvSpPr>
        <p:spPr>
          <a:xfrm>
            <a:off x="444500" y="1981917"/>
            <a:ext cx="13634914" cy="400110"/>
          </a:xfrm>
          <a:prstGeom prst="rect">
            <a:avLst/>
          </a:prstGeom>
          <a:noFill/>
        </p:spPr>
        <p:txBody>
          <a:bodyPr wrap="square" rtlCol="0">
            <a:spAutoFit/>
          </a:bodyPr>
          <a:lstStyle/>
          <a:p>
            <a:r>
              <a:rPr lang="en-US" sz="2000" i="0" u="none" strike="noStrike">
                <a:solidFill>
                  <a:srgbClr val="000000"/>
                </a:solidFill>
                <a:effectLst/>
                <a:latin typeface="Arial" panose="020B0604020202020204" pitchFamily="34" charset="0"/>
              </a:rPr>
              <a:t>Khoa Công nghệ Thông tin, Trường Đại học Sư Phạm Thành phố Hồ Chí Minh</a:t>
            </a:r>
            <a:endParaRPr lang="en-US" sz="2000"/>
          </a:p>
        </p:txBody>
      </p:sp>
      <p:pic>
        <p:nvPicPr>
          <p:cNvPr id="12" name="Picture 11">
            <a:extLst>
              <a:ext uri="{FF2B5EF4-FFF2-40B4-BE49-F238E27FC236}">
                <a16:creationId xmlns:a16="http://schemas.microsoft.com/office/drawing/2014/main" id="{26499586-447E-446D-837D-C05862845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3027" y="428454"/>
            <a:ext cx="2530549" cy="1391346"/>
          </a:xfrm>
          <a:prstGeom prst="rect">
            <a:avLst/>
          </a:prstGeom>
        </p:spPr>
      </p:pic>
      <p:sp>
        <p:nvSpPr>
          <p:cNvPr id="13" name="TextBox 12">
            <a:extLst>
              <a:ext uri="{FF2B5EF4-FFF2-40B4-BE49-F238E27FC236}">
                <a16:creationId xmlns:a16="http://schemas.microsoft.com/office/drawing/2014/main" id="{11FE6256-824A-45A2-A820-6E95589E8291}"/>
              </a:ext>
            </a:extLst>
          </p:cNvPr>
          <p:cNvSpPr txBox="1"/>
          <p:nvPr/>
        </p:nvSpPr>
        <p:spPr>
          <a:xfrm>
            <a:off x="444500" y="2642010"/>
            <a:ext cx="2882900" cy="623782"/>
          </a:xfrm>
          <a:prstGeom prst="rect">
            <a:avLst/>
          </a:prstGeom>
          <a:noFill/>
        </p:spPr>
        <p:txBody>
          <a:bodyPr wrap="square" rtlCol="0" anchor="b">
            <a:noAutofit/>
          </a:bodyPr>
          <a:lstStyle/>
          <a:p>
            <a:r>
              <a:rPr lang="en-US" sz="2400" b="1">
                <a:latin typeface="+mj-lt"/>
              </a:rPr>
              <a:t>Giới thiệu</a:t>
            </a:r>
          </a:p>
        </p:txBody>
      </p:sp>
      <p:sp>
        <p:nvSpPr>
          <p:cNvPr id="15" name="TextBox 14">
            <a:extLst>
              <a:ext uri="{FF2B5EF4-FFF2-40B4-BE49-F238E27FC236}">
                <a16:creationId xmlns:a16="http://schemas.microsoft.com/office/drawing/2014/main" id="{F00A339D-F33E-4DA9-B309-41A52B29D8F8}"/>
              </a:ext>
            </a:extLst>
          </p:cNvPr>
          <p:cNvSpPr txBox="1"/>
          <p:nvPr/>
        </p:nvSpPr>
        <p:spPr>
          <a:xfrm>
            <a:off x="444500" y="3265791"/>
            <a:ext cx="5245100" cy="2585323"/>
          </a:xfrm>
          <a:prstGeom prst="rect">
            <a:avLst/>
          </a:prstGeom>
          <a:noFill/>
        </p:spPr>
        <p:txBody>
          <a:bodyPr wrap="square" rtlCol="0">
            <a:spAutoFit/>
          </a:bodyPr>
          <a:lstStyle/>
          <a:p>
            <a:pPr algn="just"/>
            <a:r>
              <a:rPr lang="vi-VN" sz="1800" b="0" i="0" u="none" strike="noStrike" dirty="0">
                <a:solidFill>
                  <a:srgbClr val="000000"/>
                </a:solidFill>
                <a:effectLst/>
                <a:latin typeface="Arial" panose="020B0604020202020204" pitchFamily="34" charset="0"/>
              </a:rPr>
              <a:t>Mỹ thuật điểm ảnh (Pixel Art) là một loại nghệ thuật kỹ thuật số được sử dụng phổ biến trong các trò chơi điện tử và các biểu tượng của chương trình máy tính. Hầu hết các ấn phẩm này đều rất hạn chế về kích thước và màu sắc. Do đó, nhóm chúng tôi muốn tạo ra một thuật toán có thể chuyển đổi một hình ảnh bất kỳ thành một hình ảnh có các đặc trưng của mỹ thuật điểm ảnh.</a:t>
            </a:r>
            <a:endParaRPr lang="en-US" sz="1600" dirty="0">
              <a:latin typeface="+mj-lt"/>
            </a:endParaRPr>
          </a:p>
        </p:txBody>
      </p:sp>
      <p:grpSp>
        <p:nvGrpSpPr>
          <p:cNvPr id="33" name="Group 32">
            <a:extLst>
              <a:ext uri="{FF2B5EF4-FFF2-40B4-BE49-F238E27FC236}">
                <a16:creationId xmlns:a16="http://schemas.microsoft.com/office/drawing/2014/main" id="{E656D683-08E6-4F1A-9F3D-10C7AEA7C5B8}"/>
              </a:ext>
            </a:extLst>
          </p:cNvPr>
          <p:cNvGrpSpPr/>
          <p:nvPr/>
        </p:nvGrpSpPr>
        <p:grpSpPr>
          <a:xfrm>
            <a:off x="1027686" y="5851114"/>
            <a:ext cx="4078727" cy="2290982"/>
            <a:chOff x="1027686" y="6381850"/>
            <a:chExt cx="4078727" cy="2290982"/>
          </a:xfrm>
        </p:grpSpPr>
        <p:grpSp>
          <p:nvGrpSpPr>
            <p:cNvPr id="30" name="Group 29">
              <a:extLst>
                <a:ext uri="{FF2B5EF4-FFF2-40B4-BE49-F238E27FC236}">
                  <a16:creationId xmlns:a16="http://schemas.microsoft.com/office/drawing/2014/main" id="{7F468CE5-28F5-49FB-8A62-93FDFDE41D6A}"/>
                </a:ext>
              </a:extLst>
            </p:cNvPr>
            <p:cNvGrpSpPr/>
            <p:nvPr/>
          </p:nvGrpSpPr>
          <p:grpSpPr>
            <a:xfrm>
              <a:off x="1027686" y="6381850"/>
              <a:ext cx="1743952" cy="2290982"/>
              <a:chOff x="1027686" y="6381850"/>
              <a:chExt cx="1743952" cy="2290982"/>
            </a:xfrm>
          </p:grpSpPr>
          <p:pic>
            <p:nvPicPr>
              <p:cNvPr id="1030" name="Picture 6" descr="Vincent van Gogh - Paintings, Quotes &amp; Death - Biography">
                <a:extLst>
                  <a:ext uri="{FF2B5EF4-FFF2-40B4-BE49-F238E27FC236}">
                    <a16:creationId xmlns:a16="http://schemas.microsoft.com/office/drawing/2014/main" id="{0DAECD43-F862-461F-99D1-EF133EF80D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688" y="6928883"/>
                <a:ext cx="1743949" cy="174394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63E8E6E-89D4-4616-A8C8-7688594D2413}"/>
                  </a:ext>
                </a:extLst>
              </p:cNvPr>
              <p:cNvSpPr txBox="1"/>
              <p:nvPr/>
            </p:nvSpPr>
            <p:spPr>
              <a:xfrm>
                <a:off x="1027686" y="6381850"/>
                <a:ext cx="1743952" cy="523220"/>
              </a:xfrm>
              <a:prstGeom prst="rect">
                <a:avLst/>
              </a:prstGeom>
              <a:noFill/>
            </p:spPr>
            <p:txBody>
              <a:bodyPr wrap="square" rtlCol="0">
                <a:spAutoFit/>
              </a:bodyPr>
              <a:lstStyle/>
              <a:p>
                <a:pPr algn="ctr"/>
                <a:r>
                  <a:rPr lang="en-US" sz="1400">
                    <a:latin typeface="+mj-lt"/>
                  </a:rPr>
                  <a:t>Chân dung tự họa</a:t>
                </a:r>
              </a:p>
              <a:p>
                <a:pPr algn="ctr"/>
                <a:r>
                  <a:rPr lang="en-US" sz="1400">
                    <a:latin typeface="+mj-lt"/>
                  </a:rPr>
                  <a:t>Van Gogh</a:t>
                </a:r>
              </a:p>
            </p:txBody>
          </p:sp>
        </p:grpSp>
        <p:grpSp>
          <p:nvGrpSpPr>
            <p:cNvPr id="31" name="Group 30">
              <a:extLst>
                <a:ext uri="{FF2B5EF4-FFF2-40B4-BE49-F238E27FC236}">
                  <a16:creationId xmlns:a16="http://schemas.microsoft.com/office/drawing/2014/main" id="{D7886EAE-8F16-42F0-8C4F-DF9489AFE02C}"/>
                </a:ext>
              </a:extLst>
            </p:cNvPr>
            <p:cNvGrpSpPr/>
            <p:nvPr/>
          </p:nvGrpSpPr>
          <p:grpSpPr>
            <a:xfrm>
              <a:off x="3362461" y="6405662"/>
              <a:ext cx="1743952" cy="2267169"/>
              <a:chOff x="3362461" y="6405662"/>
              <a:chExt cx="1743952" cy="2267169"/>
            </a:xfrm>
          </p:grpSpPr>
          <p:pic>
            <p:nvPicPr>
              <p:cNvPr id="1026" name="Picture 2" descr="Jaebum Joo">
                <a:extLst>
                  <a:ext uri="{FF2B5EF4-FFF2-40B4-BE49-F238E27FC236}">
                    <a16:creationId xmlns:a16="http://schemas.microsoft.com/office/drawing/2014/main" id="{8246344A-E36C-43A6-9941-0F33B54109B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667" r="16667"/>
              <a:stretch/>
            </p:blipFill>
            <p:spPr bwMode="auto">
              <a:xfrm>
                <a:off x="3362464" y="6928882"/>
                <a:ext cx="1743949" cy="174394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8A8A4099-9B23-47B1-99DF-853B3757008A}"/>
                  </a:ext>
                </a:extLst>
              </p:cNvPr>
              <p:cNvSpPr txBox="1"/>
              <p:nvPr/>
            </p:nvSpPr>
            <p:spPr>
              <a:xfrm>
                <a:off x="3362461" y="6405662"/>
                <a:ext cx="1743952" cy="523220"/>
              </a:xfrm>
              <a:prstGeom prst="rect">
                <a:avLst/>
              </a:prstGeom>
              <a:noFill/>
            </p:spPr>
            <p:txBody>
              <a:bodyPr wrap="square" rtlCol="0">
                <a:spAutoFit/>
              </a:bodyPr>
              <a:lstStyle/>
              <a:p>
                <a:pPr algn="ctr"/>
                <a:r>
                  <a:rPr lang="en-US" sz="1400">
                    <a:latin typeface="+mj-lt"/>
                  </a:rPr>
                  <a:t>Chân dung điểm ảnh Van Gogh</a:t>
                </a:r>
              </a:p>
            </p:txBody>
          </p:sp>
        </p:grpSp>
      </p:grpSp>
      <p:sp>
        <p:nvSpPr>
          <p:cNvPr id="21" name="TextBox 20">
            <a:extLst>
              <a:ext uri="{FF2B5EF4-FFF2-40B4-BE49-F238E27FC236}">
                <a16:creationId xmlns:a16="http://schemas.microsoft.com/office/drawing/2014/main" id="{6CCC58EF-E756-4B57-9069-A17930CBD507}"/>
              </a:ext>
            </a:extLst>
          </p:cNvPr>
          <p:cNvSpPr txBox="1"/>
          <p:nvPr/>
        </p:nvSpPr>
        <p:spPr>
          <a:xfrm>
            <a:off x="6654800" y="2646190"/>
            <a:ext cx="2882900" cy="618507"/>
          </a:xfrm>
          <a:prstGeom prst="rect">
            <a:avLst/>
          </a:prstGeom>
          <a:noFill/>
        </p:spPr>
        <p:txBody>
          <a:bodyPr wrap="square" rtlCol="0" anchor="b">
            <a:noAutofit/>
          </a:bodyPr>
          <a:lstStyle/>
          <a:p>
            <a:r>
              <a:rPr lang="en-US" sz="2400" b="1">
                <a:latin typeface="+mj-lt"/>
              </a:rPr>
              <a:t>Phương pháp</a:t>
            </a:r>
          </a:p>
        </p:txBody>
      </p:sp>
      <p:sp>
        <p:nvSpPr>
          <p:cNvPr id="22" name="Rectangle 21">
            <a:extLst>
              <a:ext uri="{FF2B5EF4-FFF2-40B4-BE49-F238E27FC236}">
                <a16:creationId xmlns:a16="http://schemas.microsoft.com/office/drawing/2014/main" id="{54807420-0675-49F3-93BE-9FDD81250058}"/>
              </a:ext>
            </a:extLst>
          </p:cNvPr>
          <p:cNvSpPr/>
          <p:nvPr/>
        </p:nvSpPr>
        <p:spPr>
          <a:xfrm>
            <a:off x="6134100" y="7931178"/>
            <a:ext cx="8953500" cy="5294321"/>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2420A91-5F5E-42EE-92E8-7DD93C5CD92C}"/>
              </a:ext>
            </a:extLst>
          </p:cNvPr>
          <p:cNvSpPr/>
          <p:nvPr/>
        </p:nvSpPr>
        <p:spPr>
          <a:xfrm>
            <a:off x="6134100" y="13220347"/>
            <a:ext cx="8953500" cy="4785203"/>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8B133E6-CE55-4AFA-A5F7-0D6C002C662E}"/>
              </a:ext>
            </a:extLst>
          </p:cNvPr>
          <p:cNvSpPr txBox="1"/>
          <p:nvPr/>
        </p:nvSpPr>
        <p:spPr>
          <a:xfrm>
            <a:off x="6654800" y="3331264"/>
            <a:ext cx="7988300" cy="4247317"/>
          </a:xfrm>
          <a:prstGeom prst="rect">
            <a:avLst/>
          </a:prstGeom>
          <a:noFill/>
        </p:spPr>
        <p:txBody>
          <a:bodyPr wrap="square" rtlCol="0">
            <a:spAutoFit/>
          </a:bodyPr>
          <a:lstStyle/>
          <a:p>
            <a:pPr algn="just"/>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c</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lý</a:t>
            </a:r>
            <a:r>
              <a:rPr lang="en-US">
                <a:latin typeface="Arial" panose="020B0604020202020204" pitchFamily="34" charset="0"/>
                <a:cs typeface="Arial" panose="020B0604020202020204" pitchFamily="34" charset="0"/>
              </a:rPr>
              <a:t> cùng với sử dụng các tích chập đ</a:t>
            </a:r>
            <a:r>
              <a:rPr lang="vi-VN">
                <a:latin typeface="Arial" panose="020B0604020202020204" pitchFamily="34" charset="0"/>
                <a:cs typeface="Arial" panose="020B0604020202020204" pitchFamily="34" charset="0"/>
              </a:rPr>
              <a:t>ơ</a:t>
            </a:r>
            <a:r>
              <a:rPr lang="en-US">
                <a:latin typeface="Arial" panose="020B0604020202020204" pitchFamily="34" charset="0"/>
                <a:cs typeface="Arial" panose="020B0604020202020204" pitchFamily="34" charset="0"/>
              </a:rPr>
              <a:t>n giản cho ảnh,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vùng</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downsampled</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h</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ớng </a:t>
            </a:r>
            <a:r>
              <a:rPr lang="en-US" dirty="0">
                <a:latin typeface="Arial" panose="020B0604020202020204" pitchFamily="34" charset="0"/>
                <a:cs typeface="Arial" panose="020B0604020202020204" pitchFamily="34" charset="0"/>
              </a:rPr>
              <a:t>gradient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pháp</a:t>
            </a:r>
            <a:r>
              <a:rPr lang="en-US" dirty="0">
                <a:latin typeface="Arial" panose="020B0604020202020204" pitchFamily="34" charset="0"/>
                <a:cs typeface="Arial" panose="020B0604020202020204" pitchFamily="34" charset="0"/>
              </a:rPr>
              <a:t> Histogram of Oriented Gradients (</a:t>
            </a:r>
            <a:r>
              <a:rPr lang="en-US" dirty="0" err="1">
                <a:latin typeface="Arial" panose="020B0604020202020204" pitchFamily="34" charset="0"/>
                <a:cs typeface="Arial" panose="020B0604020202020204" pitchFamily="34" charset="0"/>
              </a:rPr>
              <a:t>tạm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dịch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Gradients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ớng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model  Bayesian Gaussian Mixture (</a:t>
            </a:r>
            <a:r>
              <a:rPr lang="en-US" dirty="0" err="1">
                <a:latin typeface="Arial" panose="020B0604020202020204" pitchFamily="34" charset="0"/>
                <a:cs typeface="Arial" panose="020B0604020202020204" pitchFamily="34" charset="0"/>
              </a:rPr>
              <a:t>thay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vì</a:t>
            </a:r>
            <a:r>
              <a:rPr lang="en-US" dirty="0">
                <a:latin typeface="Arial" panose="020B0604020202020204" pitchFamily="34" charset="0"/>
                <a:cs typeface="Arial" panose="020B0604020202020204" pitchFamily="34" charset="0"/>
              </a:rPr>
              <a:t> K-means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ờng</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tìm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màu</a:t>
            </a:r>
            <a:r>
              <a:rPr lang="en-US" dirty="0">
                <a:latin typeface="Arial" panose="020B0604020202020204" pitchFamily="34" charset="0"/>
                <a:cs typeface="Arial" panose="020B0604020202020204" pitchFamily="34" charset="0"/>
              </a:rPr>
              <a:t> t</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ng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c</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tâm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Gaussian </a:t>
            </a:r>
            <a:r>
              <a:rPr lang="en-US" dirty="0" err="1">
                <a:latin typeface="Arial" panose="020B0604020202020204" pitchFamily="34" charset="0"/>
                <a:cs typeface="Arial" panose="020B0604020202020204" pitchFamily="34" charset="0"/>
              </a:rPr>
              <a:t>chồng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lựa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chọn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tốt</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vì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cụm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tâm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hiếm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màu</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do </a:t>
            </a:r>
            <a:r>
              <a:rPr lang="en-US" dirty="0" err="1">
                <a:latin typeface="Arial" panose="020B0604020202020204" pitchFamily="34" charset="0"/>
                <a:cs typeface="Arial" panose="020B0604020202020204" pitchFamily="34" charset="0"/>
              </a:rPr>
              <a:t>hiệp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nhỏ</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những</a:t>
            </a:r>
            <a:r>
              <a:rPr lang="en-US" dirty="0">
                <a:latin typeface="Arial" panose="020B0604020202020204" pitchFamily="34" charset="0"/>
                <a:cs typeface="Arial" panose="020B0604020202020204" pitchFamily="34" charset="0"/>
              </a:rPr>
              <a:t> Gaussian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lớn</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gây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h</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a:t>
            </a:r>
            <a:r>
              <a:rPr lang="en-US" dirty="0" err="1">
                <a:latin typeface="Arial" panose="020B0604020202020204" pitchFamily="34" charset="0"/>
                <a:cs typeface="Arial" panose="020B0604020202020204" pitchFamily="34" charset="0"/>
              </a:rPr>
              <a:t>Vì</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cũng</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dò</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lặp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lặp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hai</a:t>
            </a:r>
            <a:r>
              <a:rPr lang="en-US" dirty="0">
                <a:latin typeface="Arial" panose="020B0604020202020204" pitchFamily="34" charset="0"/>
                <a:cs typeface="Arial" panose="020B0604020202020204" pitchFamily="34" charset="0"/>
              </a:rPr>
              <a:t> qua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màu</a:t>
            </a:r>
            <a:r>
              <a:rPr lang="en-US" dirty="0">
                <a:latin typeface="Arial" panose="020B0604020202020204" pitchFamily="34" charset="0"/>
                <a:cs typeface="Arial" panose="020B0604020202020204" pitchFamily="34" charset="0"/>
              </a:rPr>
              <a:t> đ</a:t>
            </a:r>
            <a:r>
              <a:rPr lang="vi-VN" dirty="0">
                <a:latin typeface="Arial" panose="020B0604020202020204" pitchFamily="34" charset="0"/>
                <a:cs typeface="Arial" panose="020B0604020202020204" pitchFamily="34" charset="0"/>
              </a:rPr>
              <a:t>ơ</a:t>
            </a:r>
            <a:r>
              <a:rPr lang="en-US" dirty="0">
                <a:latin typeface="Arial" panose="020B0604020202020204" pitchFamily="34" charset="0"/>
                <a:cs typeface="Arial" panose="020B0604020202020204" pitchFamily="34" charset="0"/>
              </a:rPr>
              <a:t>n </a:t>
            </a:r>
            <a:r>
              <a:rPr lang="en-US" dirty="0" err="1">
                <a:latin typeface="Arial" panose="020B0604020202020204" pitchFamily="34" charset="0"/>
                <a:cs typeface="Arial" panose="020B0604020202020204" pitchFamily="34" charset="0"/>
              </a:rPr>
              <a:t>giản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xảy</a:t>
            </a:r>
            <a:r>
              <a:rPr lang="en-US" dirty="0">
                <a:latin typeface="Arial" panose="020B0604020202020204" pitchFamily="34" charset="0"/>
                <a:cs typeface="Arial" panose="020B0604020202020204" pitchFamily="34" charset="0"/>
              </a:rPr>
              <a:t> ra. Phân phối Dirichlet cũng sẽ ít chú trọng vào các cụm không cần thiết.</a:t>
            </a:r>
          </a:p>
        </p:txBody>
      </p:sp>
      <p:sp>
        <p:nvSpPr>
          <p:cNvPr id="29" name="TextBox 28">
            <a:extLst>
              <a:ext uri="{FF2B5EF4-FFF2-40B4-BE49-F238E27FC236}">
                <a16:creationId xmlns:a16="http://schemas.microsoft.com/office/drawing/2014/main" id="{8BB5C575-A3D3-4F33-839E-2E831F6B592E}"/>
              </a:ext>
            </a:extLst>
          </p:cNvPr>
          <p:cNvSpPr txBox="1"/>
          <p:nvPr/>
        </p:nvSpPr>
        <p:spPr>
          <a:xfrm>
            <a:off x="6719992" y="11308977"/>
            <a:ext cx="7988300" cy="1477328"/>
          </a:xfrm>
          <a:prstGeom prst="rect">
            <a:avLst/>
          </a:prstGeom>
          <a:noFill/>
        </p:spPr>
        <p:txBody>
          <a:bodyPr wrap="square" rtlCol="0">
            <a:spAutoFit/>
          </a:bodyPr>
          <a:lstStyle/>
          <a:p>
            <a:pPr algn="just"/>
            <a:r>
              <a:rPr lang="en-US">
                <a:latin typeface="Arial" panose="020B0604020202020204" pitchFamily="34" charset="0"/>
                <a:cs typeface="Arial" panose="020B0604020202020204" pitchFamily="34" charset="0"/>
              </a:rPr>
              <a:t>Đây </a:t>
            </a:r>
            <a:r>
              <a:rPr lang="en-US" dirty="0">
                <a:latin typeface="Arial" panose="020B0604020202020204" pitchFamily="34" charset="0"/>
                <a:cs typeface="Arial" panose="020B0604020202020204" pitchFamily="34" charset="0"/>
              </a:rPr>
              <a:t>là kết quả thử nghiệm khi thay đổi factor ở 3 số khác nhau.</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Chạy thử trên demo của nhóm, đính kèm link </a:t>
            </a:r>
            <a:r>
              <a:rPr lang="en-US" dirty="0" err="1">
                <a:latin typeface="Arial" panose="020B0604020202020204" pitchFamily="34" charset="0"/>
                <a:cs typeface="Arial" panose="020B0604020202020204" pitchFamily="34" charset="0"/>
              </a:rPr>
              <a:t>github</a:t>
            </a:r>
            <a:r>
              <a:rPr lang="en-US" dirty="0">
                <a:latin typeface="Arial" panose="020B0604020202020204" pitchFamily="34" charset="0"/>
                <a:cs typeface="Arial" panose="020B0604020202020204" pitchFamily="34" charset="0"/>
              </a:rPr>
              <a:t> ở d</a:t>
            </a:r>
            <a:r>
              <a:rPr lang="vi-VN" dirty="0" err="1">
                <a:latin typeface="Arial" panose="020B0604020202020204" pitchFamily="34" charset="0"/>
                <a:cs typeface="Arial" panose="020B0604020202020204" pitchFamily="34" charset="0"/>
              </a:rPr>
              <a:t>ưới</a:t>
            </a:r>
            <a:r>
              <a:rPr lang="vi-VN" dirty="0">
                <a:latin typeface="Arial" panose="020B0604020202020204" pitchFamily="34" charset="0"/>
                <a:cs typeface="Arial" panose="020B0604020202020204" pitchFamily="34" charset="0"/>
              </a:rPr>
              <a:t>:</a:t>
            </a:r>
          </a:p>
          <a:p>
            <a:pPr algn="just"/>
            <a:endParaRPr lang="vi-VN"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https://github.com/truongduchainguyen/Pixelate-Me</a:t>
            </a:r>
          </a:p>
        </p:txBody>
      </p:sp>
      <p:sp>
        <p:nvSpPr>
          <p:cNvPr id="32" name="TextBox 31">
            <a:extLst>
              <a:ext uri="{FF2B5EF4-FFF2-40B4-BE49-F238E27FC236}">
                <a16:creationId xmlns:a16="http://schemas.microsoft.com/office/drawing/2014/main" id="{5DADB8DC-8BEB-440F-A08F-02F2FDE29901}"/>
              </a:ext>
            </a:extLst>
          </p:cNvPr>
          <p:cNvSpPr txBox="1"/>
          <p:nvPr/>
        </p:nvSpPr>
        <p:spPr>
          <a:xfrm>
            <a:off x="6654800" y="13886689"/>
            <a:ext cx="7988300" cy="2862322"/>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Bằng việc sử dụng </a:t>
            </a:r>
            <a:r>
              <a:rPr lang="en-US" dirty="0" err="1">
                <a:latin typeface="Arial" panose="020B0604020202020204" pitchFamily="34" charset="0"/>
                <a:cs typeface="Arial" panose="020B0604020202020204" pitchFamily="34" charset="0"/>
              </a:rPr>
              <a:t>ph</a:t>
            </a:r>
            <a:r>
              <a:rPr lang="vi-VN" dirty="0">
                <a:latin typeface="Arial" panose="020B0604020202020204" pitchFamily="34" charset="0"/>
                <a:cs typeface="Arial" panose="020B0604020202020204" pitchFamily="34" charset="0"/>
              </a:rPr>
              <a:t>ương pháp đã đề cập ở trên, về cơ bản đã hoàn thành được mục tiêu nhóm đề ra  ban đầu, đó là điểm ảnh hóa một ảnh bất kỳ bằng cách đổi màu của các nhóm điểm ảnh thành màu có cường độ giảm đi cùng với đó là </a:t>
            </a:r>
            <a:r>
              <a:rPr lang="vi-VN" dirty="0" err="1">
                <a:latin typeface="Arial" panose="020B0604020202020204" pitchFamily="34" charset="0"/>
                <a:cs typeface="Arial" panose="020B0604020202020204" pitchFamily="34" charset="0"/>
              </a:rPr>
              <a:t>downsampling</a:t>
            </a:r>
            <a:r>
              <a:rPr lang="vi-VN" dirty="0">
                <a:latin typeface="Arial" panose="020B0604020202020204" pitchFamily="34" charset="0"/>
                <a:cs typeface="Arial" panose="020B0604020202020204" pitchFamily="34" charset="0"/>
              </a:rPr>
              <a:t> các vùng ảnh bằng những tính toán dựa vào độ lớn và hướng </a:t>
            </a:r>
            <a:r>
              <a:rPr lang="vi-VN" dirty="0" err="1">
                <a:latin typeface="Arial" panose="020B0604020202020204" pitchFamily="34" charset="0"/>
                <a:cs typeface="Arial" panose="020B0604020202020204" pitchFamily="34" charset="0"/>
              </a:rPr>
              <a:t>gradient</a:t>
            </a:r>
            <a:r>
              <a:rPr lang="vi-VN" dirty="0">
                <a:latin typeface="Arial" panose="020B0604020202020204" pitchFamily="34" charset="0"/>
                <a:cs typeface="Arial" panose="020B0604020202020204" pitchFamily="34" charset="0"/>
              </a:rPr>
              <a:t> của những vùng đó.</a:t>
            </a:r>
          </a:p>
          <a:p>
            <a:pPr algn="just"/>
            <a:endParaRPr lang="vi-VN" dirty="0">
              <a:latin typeface="Arial" panose="020B0604020202020204" pitchFamily="34" charset="0"/>
              <a:cs typeface="Arial" panose="020B0604020202020204" pitchFamily="34" charset="0"/>
            </a:endParaRPr>
          </a:p>
          <a:p>
            <a:pPr algn="just"/>
            <a:r>
              <a:rPr lang="vi-VN" dirty="0">
                <a:latin typeface="Arial" panose="020B0604020202020204" pitchFamily="34" charset="0"/>
                <a:cs typeface="Arial" panose="020B0604020202020204" pitchFamily="34" charset="0"/>
              </a:rPr>
              <a:t>Mục tiêu tiếp theo nhóm hướng tới chính là điểm ảnh hóa </a:t>
            </a:r>
            <a:r>
              <a:rPr lang="vi-VN" dirty="0" err="1">
                <a:latin typeface="Arial" panose="020B0604020202020204" pitchFamily="34" charset="0"/>
                <a:cs typeface="Arial" panose="020B0604020202020204" pitchFamily="34" charset="0"/>
              </a:rPr>
              <a:t>video</a:t>
            </a:r>
            <a:r>
              <a:rPr lang="vi-VN" dirty="0">
                <a:latin typeface="Arial" panose="020B0604020202020204" pitchFamily="34" charset="0"/>
                <a:cs typeface="Arial" panose="020B0604020202020204" pitchFamily="34" charset="0"/>
              </a:rPr>
              <a:t> hay xa hơn là xử lý thời gian thực thông qua việc điểm ảnh hóa </a:t>
            </a:r>
            <a:r>
              <a:rPr lang="vi-VN" dirty="0" err="1">
                <a:latin typeface="Arial" panose="020B0604020202020204" pitchFamily="34" charset="0"/>
                <a:cs typeface="Arial" panose="020B0604020202020204" pitchFamily="34" charset="0"/>
              </a:rPr>
              <a:t>video</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livestream</a:t>
            </a:r>
            <a:r>
              <a:rPr lang="vi-VN" dirty="0">
                <a:latin typeface="Arial" panose="020B0604020202020204" pitchFamily="34" charset="0"/>
                <a:cs typeface="Arial" panose="020B0604020202020204" pitchFamily="34" charset="0"/>
              </a:rPr>
              <a:t> nhằm tiếp tục đề tài cũng như là thỏa lòng đam mê của nhóm dành cho nghệ thuật </a:t>
            </a:r>
            <a:r>
              <a:rPr lang="vi-VN">
                <a:latin typeface="Arial" panose="020B0604020202020204" pitchFamily="34" charset="0"/>
                <a:cs typeface="Arial" panose="020B0604020202020204" pitchFamily="34" charset="0"/>
              </a:rPr>
              <a:t>điểm ảnh</a:t>
            </a:r>
            <a:r>
              <a:rPr lang="en-US">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39" name="Picture 38">
            <a:extLst>
              <a:ext uri="{FF2B5EF4-FFF2-40B4-BE49-F238E27FC236}">
                <a16:creationId xmlns:a16="http://schemas.microsoft.com/office/drawing/2014/main" id="{E1D5C5C7-7118-4AFF-B6F8-65C6D953A4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5536" y="18201867"/>
            <a:ext cx="5843028" cy="2999238"/>
          </a:xfrm>
          <a:prstGeom prst="rect">
            <a:avLst/>
          </a:prstGeom>
        </p:spPr>
      </p:pic>
      <p:sp>
        <p:nvSpPr>
          <p:cNvPr id="44" name="TextBox 43">
            <a:extLst>
              <a:ext uri="{FF2B5EF4-FFF2-40B4-BE49-F238E27FC236}">
                <a16:creationId xmlns:a16="http://schemas.microsoft.com/office/drawing/2014/main" id="{2F204226-7393-4B9E-BA3D-1B85C7F76795}"/>
              </a:ext>
            </a:extLst>
          </p:cNvPr>
          <p:cNvSpPr txBox="1"/>
          <p:nvPr/>
        </p:nvSpPr>
        <p:spPr>
          <a:xfrm>
            <a:off x="6654800" y="7944353"/>
            <a:ext cx="2882900" cy="618507"/>
          </a:xfrm>
          <a:prstGeom prst="rect">
            <a:avLst/>
          </a:prstGeom>
          <a:noFill/>
        </p:spPr>
        <p:txBody>
          <a:bodyPr wrap="square" rtlCol="0" anchor="b">
            <a:noAutofit/>
          </a:bodyPr>
          <a:lstStyle/>
          <a:p>
            <a:r>
              <a:rPr lang="en-US" sz="2400" b="1">
                <a:latin typeface="+mj-lt"/>
              </a:rPr>
              <a:t>Thử nghiệm</a:t>
            </a:r>
          </a:p>
        </p:txBody>
      </p:sp>
      <p:sp>
        <p:nvSpPr>
          <p:cNvPr id="45" name="TextBox 44">
            <a:extLst>
              <a:ext uri="{FF2B5EF4-FFF2-40B4-BE49-F238E27FC236}">
                <a16:creationId xmlns:a16="http://schemas.microsoft.com/office/drawing/2014/main" id="{1E75683C-0C7D-4F86-ACDA-5421614ECF5D}"/>
              </a:ext>
            </a:extLst>
          </p:cNvPr>
          <p:cNvSpPr txBox="1"/>
          <p:nvPr/>
        </p:nvSpPr>
        <p:spPr>
          <a:xfrm>
            <a:off x="6654800" y="13216779"/>
            <a:ext cx="2882900" cy="618507"/>
          </a:xfrm>
          <a:prstGeom prst="rect">
            <a:avLst/>
          </a:prstGeom>
          <a:noFill/>
        </p:spPr>
        <p:txBody>
          <a:bodyPr wrap="square" rtlCol="0" anchor="b">
            <a:noAutofit/>
          </a:bodyPr>
          <a:lstStyle/>
          <a:p>
            <a:r>
              <a:rPr lang="en-US" sz="2400" b="1">
                <a:latin typeface="+mj-lt"/>
              </a:rPr>
              <a:t>Kết luận</a:t>
            </a:r>
          </a:p>
        </p:txBody>
      </p:sp>
      <p:sp>
        <p:nvSpPr>
          <p:cNvPr id="46" name="TextBox 45">
            <a:extLst>
              <a:ext uri="{FF2B5EF4-FFF2-40B4-BE49-F238E27FC236}">
                <a16:creationId xmlns:a16="http://schemas.microsoft.com/office/drawing/2014/main" id="{889C7843-C443-4742-A71F-7349AAA213B5}"/>
              </a:ext>
            </a:extLst>
          </p:cNvPr>
          <p:cNvSpPr txBox="1"/>
          <p:nvPr/>
        </p:nvSpPr>
        <p:spPr>
          <a:xfrm>
            <a:off x="6654800" y="17997925"/>
            <a:ext cx="2882900" cy="618507"/>
          </a:xfrm>
          <a:prstGeom prst="rect">
            <a:avLst/>
          </a:prstGeom>
          <a:noFill/>
        </p:spPr>
        <p:txBody>
          <a:bodyPr wrap="square" rtlCol="0" anchor="b">
            <a:noAutofit/>
          </a:bodyPr>
          <a:lstStyle/>
          <a:p>
            <a:r>
              <a:rPr lang="en-US" sz="2400" b="1">
                <a:latin typeface="+mj-lt"/>
              </a:rPr>
              <a:t>Tham khảo</a:t>
            </a:r>
          </a:p>
        </p:txBody>
      </p:sp>
      <p:sp>
        <p:nvSpPr>
          <p:cNvPr id="47" name="TextBox 46">
            <a:extLst>
              <a:ext uri="{FF2B5EF4-FFF2-40B4-BE49-F238E27FC236}">
                <a16:creationId xmlns:a16="http://schemas.microsoft.com/office/drawing/2014/main" id="{40D39574-19F6-4E2F-87EE-87E6B193A5F8}"/>
              </a:ext>
            </a:extLst>
          </p:cNvPr>
          <p:cNvSpPr txBox="1"/>
          <p:nvPr/>
        </p:nvSpPr>
        <p:spPr>
          <a:xfrm>
            <a:off x="6654800" y="18631788"/>
            <a:ext cx="7988300" cy="646331"/>
          </a:xfrm>
          <a:prstGeom prst="rect">
            <a:avLst/>
          </a:prstGeom>
          <a:noFill/>
        </p:spPr>
        <p:txBody>
          <a:bodyPr wrap="square" rtlCol="0">
            <a:spAutoFit/>
          </a:bodyPr>
          <a:lstStyle/>
          <a:p>
            <a:r>
              <a:rPr lang="en-US">
                <a:hlinkClick r:id="rId7"/>
              </a:rPr>
              <a:t>Pyxelate: sedthh/pyxelate: Python class that generates pixel art from images (github.com)</a:t>
            </a:r>
            <a:endParaRPr lang="en-US"/>
          </a:p>
        </p:txBody>
      </p:sp>
      <p:pic>
        <p:nvPicPr>
          <p:cNvPr id="56" name="Picture 55">
            <a:extLst>
              <a:ext uri="{FF2B5EF4-FFF2-40B4-BE49-F238E27FC236}">
                <a16:creationId xmlns:a16="http://schemas.microsoft.com/office/drawing/2014/main" id="{D78DA027-704C-4771-A2F9-E5E4C39C5A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54800" y="8594394"/>
            <a:ext cx="5027508" cy="2580629"/>
          </a:xfrm>
          <a:prstGeom prst="rect">
            <a:avLst/>
          </a:prstGeom>
        </p:spPr>
      </p:pic>
      <p:grpSp>
        <p:nvGrpSpPr>
          <p:cNvPr id="6" name="Group 5">
            <a:extLst>
              <a:ext uri="{FF2B5EF4-FFF2-40B4-BE49-F238E27FC236}">
                <a16:creationId xmlns:a16="http://schemas.microsoft.com/office/drawing/2014/main" id="{97AFFE4D-43FB-4B18-8D1D-FE7DF0EDBA52}"/>
              </a:ext>
            </a:extLst>
          </p:cNvPr>
          <p:cNvGrpSpPr/>
          <p:nvPr/>
        </p:nvGrpSpPr>
        <p:grpSpPr>
          <a:xfrm>
            <a:off x="11983043" y="9177938"/>
            <a:ext cx="219965" cy="1764249"/>
            <a:chOff x="11983043" y="8884944"/>
            <a:chExt cx="219965" cy="1764249"/>
          </a:xfrm>
        </p:grpSpPr>
        <p:sp>
          <p:nvSpPr>
            <p:cNvPr id="40" name="Rectangle 39">
              <a:extLst>
                <a:ext uri="{FF2B5EF4-FFF2-40B4-BE49-F238E27FC236}">
                  <a16:creationId xmlns:a16="http://schemas.microsoft.com/office/drawing/2014/main" id="{E6D1AB7F-C7EC-4830-B2D5-FF14F4594338}"/>
                </a:ext>
              </a:extLst>
            </p:cNvPr>
            <p:cNvSpPr/>
            <p:nvPr/>
          </p:nvSpPr>
          <p:spPr>
            <a:xfrm>
              <a:off x="11983043" y="8884944"/>
              <a:ext cx="219965" cy="219965"/>
            </a:xfrm>
            <a:prstGeom prst="rect">
              <a:avLst/>
            </a:prstGeom>
            <a:solidFill>
              <a:srgbClr val="50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346EAA8-2FBD-456B-907B-BBDB7E1BDBB2}"/>
                </a:ext>
              </a:extLst>
            </p:cNvPr>
            <p:cNvSpPr/>
            <p:nvPr/>
          </p:nvSpPr>
          <p:spPr>
            <a:xfrm>
              <a:off x="11983043" y="9105556"/>
              <a:ext cx="219965" cy="219965"/>
            </a:xfrm>
            <a:prstGeom prst="rect">
              <a:avLst/>
            </a:prstGeom>
            <a:solidFill>
              <a:srgbClr val="2018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6AC5806-93A2-4242-83FE-38515368AED6}"/>
                </a:ext>
              </a:extLst>
            </p:cNvPr>
            <p:cNvSpPr/>
            <p:nvPr/>
          </p:nvSpPr>
          <p:spPr>
            <a:xfrm>
              <a:off x="11983043" y="9326168"/>
              <a:ext cx="219965" cy="219965"/>
            </a:xfrm>
            <a:prstGeom prst="rect">
              <a:avLst/>
            </a:prstGeom>
            <a:solidFill>
              <a:srgbClr val="C89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1C06497-1A02-49ED-8A54-660324DEF928}"/>
                </a:ext>
              </a:extLst>
            </p:cNvPr>
            <p:cNvSpPr/>
            <p:nvPr/>
          </p:nvSpPr>
          <p:spPr>
            <a:xfrm>
              <a:off x="11983043" y="9546780"/>
              <a:ext cx="219965" cy="219965"/>
            </a:xfrm>
            <a:prstGeom prst="rect">
              <a:avLst/>
            </a:prstGeom>
            <a:solidFill>
              <a:srgbClr val="A86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11EC0E8-DDF4-4E00-B950-9EEEE0ACB6D5}"/>
                </a:ext>
              </a:extLst>
            </p:cNvPr>
            <p:cNvSpPr/>
            <p:nvPr/>
          </p:nvSpPr>
          <p:spPr>
            <a:xfrm>
              <a:off x="11983043" y="9767392"/>
              <a:ext cx="219965" cy="219965"/>
            </a:xfrm>
            <a:prstGeom prst="rect">
              <a:avLst/>
            </a:prstGeom>
            <a:solidFill>
              <a:srgbClr val="C5C3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AC0FBF60-EF1A-4687-A274-9F83952419B7}"/>
                </a:ext>
              </a:extLst>
            </p:cNvPr>
            <p:cNvSpPr/>
            <p:nvPr/>
          </p:nvSpPr>
          <p:spPr>
            <a:xfrm>
              <a:off x="11983043" y="9988004"/>
              <a:ext cx="219965" cy="219965"/>
            </a:xfrm>
            <a:prstGeom prst="rect">
              <a:avLst/>
            </a:prstGeom>
            <a:solidFill>
              <a:srgbClr val="A8A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AEB49EC0-FF94-4D34-A4B2-BF5458FDB4FE}"/>
                </a:ext>
              </a:extLst>
            </p:cNvPr>
            <p:cNvSpPr/>
            <p:nvPr/>
          </p:nvSpPr>
          <p:spPr>
            <a:xfrm>
              <a:off x="11983043" y="10208616"/>
              <a:ext cx="219965" cy="219965"/>
            </a:xfrm>
            <a:prstGeom prst="rect">
              <a:avLst/>
            </a:prstGeom>
            <a:solidFill>
              <a:srgbClr val="704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37777B43-BA37-4A62-91D2-9D8E309052B1}"/>
                </a:ext>
              </a:extLst>
            </p:cNvPr>
            <p:cNvSpPr/>
            <p:nvPr/>
          </p:nvSpPr>
          <p:spPr>
            <a:xfrm>
              <a:off x="11983043" y="10429228"/>
              <a:ext cx="219965" cy="219965"/>
            </a:xfrm>
            <a:prstGeom prst="rect">
              <a:avLst/>
            </a:prstGeom>
            <a:solidFill>
              <a:srgbClr val="2018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22594D4-2232-47D1-9D96-6B48DBB6B952}"/>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444500" y="8833208"/>
            <a:ext cx="2258339" cy="7611439"/>
          </a:xfrm>
          <a:prstGeom prst="rect">
            <a:avLst/>
          </a:prstGeom>
        </p:spPr>
      </p:pic>
      <p:sp>
        <p:nvSpPr>
          <p:cNvPr id="42" name="TextBox 41">
            <a:extLst>
              <a:ext uri="{FF2B5EF4-FFF2-40B4-BE49-F238E27FC236}">
                <a16:creationId xmlns:a16="http://schemas.microsoft.com/office/drawing/2014/main" id="{5E6CAF9E-EF89-4D2D-963A-C876648034C3}"/>
              </a:ext>
            </a:extLst>
          </p:cNvPr>
          <p:cNvSpPr txBox="1"/>
          <p:nvPr/>
        </p:nvSpPr>
        <p:spPr>
          <a:xfrm>
            <a:off x="444500" y="8142095"/>
            <a:ext cx="5245100" cy="623782"/>
          </a:xfrm>
          <a:prstGeom prst="rect">
            <a:avLst/>
          </a:prstGeom>
          <a:noFill/>
        </p:spPr>
        <p:txBody>
          <a:bodyPr wrap="square" rtlCol="0" anchor="b">
            <a:noAutofit/>
          </a:bodyPr>
          <a:lstStyle/>
          <a:p>
            <a:r>
              <a:rPr lang="en-US" sz="2400" b="1">
                <a:latin typeface="+mj-lt"/>
              </a:rPr>
              <a:t>Phương pháp thông thường </a:t>
            </a:r>
          </a:p>
        </p:txBody>
      </p:sp>
      <p:sp>
        <p:nvSpPr>
          <p:cNvPr id="48" name="TextBox 47">
            <a:extLst>
              <a:ext uri="{FF2B5EF4-FFF2-40B4-BE49-F238E27FC236}">
                <a16:creationId xmlns:a16="http://schemas.microsoft.com/office/drawing/2014/main" id="{0C437740-B82A-453B-B8FD-6F974DB74C35}"/>
              </a:ext>
            </a:extLst>
          </p:cNvPr>
          <p:cNvSpPr txBox="1"/>
          <p:nvPr/>
        </p:nvSpPr>
        <p:spPr>
          <a:xfrm>
            <a:off x="2884592" y="9124950"/>
            <a:ext cx="2805008" cy="7319699"/>
          </a:xfrm>
          <a:prstGeom prst="rect">
            <a:avLst/>
          </a:prstGeom>
          <a:noFill/>
        </p:spPr>
        <p:txBody>
          <a:bodyPr wrap="square" rtlCol="0">
            <a:noAutofit/>
          </a:bodyPr>
          <a:lstStyle/>
          <a:p>
            <a:pPr algn="just"/>
            <a:r>
              <a:rPr lang="en-US" sz="1600">
                <a:solidFill>
                  <a:srgbClr val="000000"/>
                </a:solidFill>
                <a:latin typeface="Arial" panose="020B0604020202020204" pitchFamily="34" charset="0"/>
              </a:rPr>
              <a:t>Để thỏa mãn tính hạn chế về màu sắc và kích thước của mỹ thuật điểm ảnh, ta cần phải giảm số màu của ảnh gốc theo một lượng nhất định và giảm kích thước sao cho các điểm ảnh có thể nhìn thấy được.</a:t>
            </a:r>
          </a:p>
          <a:p>
            <a:pPr algn="just"/>
            <a:endParaRPr lang="en-US" sz="1600">
              <a:solidFill>
                <a:srgbClr val="000000"/>
              </a:solidFill>
              <a:latin typeface="Arial" panose="020B0604020202020204" pitchFamily="34" charset="0"/>
            </a:endParaRPr>
          </a:p>
          <a:p>
            <a:pPr algn="just"/>
            <a:r>
              <a:rPr lang="en-US" sz="1600">
                <a:solidFill>
                  <a:srgbClr val="000000"/>
                </a:solidFill>
                <a:latin typeface="Arial" panose="020B0604020202020204" pitchFamily="34" charset="0"/>
              </a:rPr>
              <a:t>Ta có thể khái quát quá trình đó theo 2 bước sau:</a:t>
            </a:r>
          </a:p>
          <a:p>
            <a:pPr marL="342900" indent="-342900" algn="just">
              <a:buFont typeface="+mj-lt"/>
              <a:buAutoNum type="arabicPeriod"/>
            </a:pPr>
            <a:r>
              <a:rPr lang="en-US" sz="1600">
                <a:solidFill>
                  <a:srgbClr val="000000"/>
                </a:solidFill>
                <a:latin typeface="Arial" panose="020B0604020202020204" pitchFamily="34" charset="0"/>
              </a:rPr>
              <a:t>Lượng tử hóa số màu của ảnh gốc về một lượng nhất định,</a:t>
            </a:r>
          </a:p>
          <a:p>
            <a:pPr marL="342900" indent="-342900" algn="just">
              <a:buFont typeface="+mj-lt"/>
              <a:buAutoNum type="arabicPeriod"/>
            </a:pPr>
            <a:r>
              <a:rPr lang="en-US" sz="1600">
                <a:latin typeface="+mj-lt"/>
              </a:rPr>
              <a:t>Giảm kích thước của ảnh theo tỉ lệ cho tới khi ta thấy được điểm ảnh.</a:t>
            </a:r>
          </a:p>
          <a:p>
            <a:pPr algn="just"/>
            <a:endParaRPr lang="en-US" sz="1600">
              <a:latin typeface="+mj-lt"/>
            </a:endParaRPr>
          </a:p>
          <a:p>
            <a:pPr algn="just"/>
            <a:r>
              <a:rPr lang="en-US" sz="1600">
                <a:latin typeface="+mj-lt"/>
              </a:rPr>
              <a:t>Hình bên trái sử dụng thuật toán K-means để giảm màu, sau đó giảm kích theo nội suy Nearest</a:t>
            </a:r>
            <a:endParaRPr lang="en-US" sz="1600" dirty="0">
              <a:latin typeface="+mj-lt"/>
            </a:endParaRPr>
          </a:p>
        </p:txBody>
      </p:sp>
    </p:spTree>
    <p:extLst>
      <p:ext uri="{BB962C8B-B14F-4D97-AF65-F5344CB8AC3E}">
        <p14:creationId xmlns:p14="http://schemas.microsoft.com/office/powerpoint/2010/main" val="25082241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415</TotalTime>
  <Words>764</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Duong Tien</dc:creator>
  <cp:lastModifiedBy>Duong Tien</cp:lastModifiedBy>
  <cp:revision>46</cp:revision>
  <dcterms:created xsi:type="dcterms:W3CDTF">2020-12-05T13:56:32Z</dcterms:created>
  <dcterms:modified xsi:type="dcterms:W3CDTF">2020-12-18T14:55:18Z</dcterms:modified>
</cp:coreProperties>
</file>