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087600"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9" userDrawn="1">
          <p15:clr>
            <a:srgbClr val="A4A3A4"/>
          </p15:clr>
        </p15:guide>
        <p15:guide id="2" pos="4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820"/>
    <a:srgbClr val="704840"/>
    <a:srgbClr val="A8A098"/>
    <a:srgbClr val="505050"/>
    <a:srgbClr val="C5C3C1"/>
    <a:srgbClr val="A86058"/>
    <a:srgbClr val="C89080"/>
    <a:srgbClr val="A9A098"/>
    <a:srgbClr val="D0D0D0"/>
    <a:srgbClr val="4E4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7" autoAdjust="0"/>
    <p:restoredTop sz="94704" autoAdjust="0"/>
  </p:normalViewPr>
  <p:slideViewPr>
    <p:cSldViewPr snapToGrid="0" showGuides="1">
      <p:cViewPr>
        <p:scale>
          <a:sx n="75" d="100"/>
          <a:sy n="75" d="100"/>
        </p:scale>
        <p:origin x="1008" y="-1992"/>
      </p:cViewPr>
      <p:guideLst>
        <p:guide orient="horz" pos="6739"/>
        <p:guide pos="475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19E66-4E48-4C2D-8002-E9D322655BD1}" type="datetimeFigureOut">
              <a:rPr lang="en-US" smtClean="0"/>
              <a:t>12/17/2020</a:t>
            </a:fld>
            <a:endParaRPr lang="en-US"/>
          </a:p>
        </p:txBody>
      </p:sp>
      <p:sp>
        <p:nvSpPr>
          <p:cNvPr id="4" name="Slide Image Placeholder 3"/>
          <p:cNvSpPr>
            <a:spLocks noGrp="1" noRot="1" noChangeAspect="1"/>
          </p:cNvSpPr>
          <p:nvPr>
            <p:ph type="sldImg" idx="2"/>
          </p:nvPr>
        </p:nvSpPr>
        <p:spPr>
          <a:xfrm>
            <a:off x="2341563" y="1143000"/>
            <a:ext cx="2174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4206-4E45-4AFC-9DA3-D7888F22049D}" type="slidenum">
              <a:rPr lang="en-US" smtClean="0"/>
              <a:t>‹#›</a:t>
            </a:fld>
            <a:endParaRPr lang="en-US"/>
          </a:p>
        </p:txBody>
      </p:sp>
    </p:spTree>
    <p:extLst>
      <p:ext uri="{BB962C8B-B14F-4D97-AF65-F5344CB8AC3E}">
        <p14:creationId xmlns:p14="http://schemas.microsoft.com/office/powerpoint/2010/main" val="1816638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sedthh/pyxelat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www.gputechconf.com/resources/poster-gallery/video-and-image-process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Pyxelate: sedthh/pyxelate: Python class that generates pixel art from images (github.com)</a:t>
            </a:r>
            <a:endParaRPr lang="en-US"/>
          </a:p>
          <a:p>
            <a:r>
              <a:rPr lang="en-US">
                <a:hlinkClick r:id="rId4"/>
              </a:rPr>
              <a:t>Reference: Video And Image Processing Conference Posters | GTC 2018 (gputechconf.com)</a:t>
            </a:r>
            <a:endParaRPr lang="en-US"/>
          </a:p>
        </p:txBody>
      </p:sp>
      <p:sp>
        <p:nvSpPr>
          <p:cNvPr id="4" name="Slide Number Placeholder 3"/>
          <p:cNvSpPr>
            <a:spLocks noGrp="1"/>
          </p:cNvSpPr>
          <p:nvPr>
            <p:ph type="sldNum" sz="quarter" idx="5"/>
          </p:nvPr>
        </p:nvSpPr>
        <p:spPr/>
        <p:txBody>
          <a:bodyPr/>
          <a:lstStyle/>
          <a:p>
            <a:fld id="{FE404206-4E45-4AFC-9DA3-D7888F22049D}" type="slidenum">
              <a:rPr lang="en-US" smtClean="0"/>
              <a:t>1</a:t>
            </a:fld>
            <a:endParaRPr lang="en-US"/>
          </a:p>
        </p:txBody>
      </p:sp>
    </p:spTree>
    <p:extLst>
      <p:ext uri="{BB962C8B-B14F-4D97-AF65-F5344CB8AC3E}">
        <p14:creationId xmlns:p14="http://schemas.microsoft.com/office/powerpoint/2010/main" val="226894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3501669"/>
            <a:ext cx="12824460" cy="7449091"/>
          </a:xfrm>
        </p:spPr>
        <p:txBody>
          <a:bodyPr anchor="b"/>
          <a:lstStyle>
            <a:lvl1pPr algn="ctr">
              <a:defRPr sz="9900"/>
            </a:lvl1pPr>
          </a:lstStyle>
          <a:p>
            <a:r>
              <a:rPr lang="en-US"/>
              <a:t>Click to edit Master title style</a:t>
            </a:r>
            <a:endParaRPr lang="en-US" dirty="0"/>
          </a:p>
        </p:txBody>
      </p:sp>
      <p:sp>
        <p:nvSpPr>
          <p:cNvPr id="3" name="Subtitle 2"/>
          <p:cNvSpPr>
            <a:spLocks noGrp="1"/>
          </p:cNvSpPr>
          <p:nvPr>
            <p:ph type="subTitle" idx="1"/>
          </p:nvPr>
        </p:nvSpPr>
        <p:spPr>
          <a:xfrm>
            <a:off x="1885950" y="11238025"/>
            <a:ext cx="11315700" cy="5165824"/>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41578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69562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7064" y="1139156"/>
            <a:ext cx="3253264"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7273" y="1139156"/>
            <a:ext cx="9571196"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18871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46000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9415" y="5334229"/>
            <a:ext cx="13013055" cy="8900275"/>
          </a:xfrm>
        </p:spPr>
        <p:txBody>
          <a:bodyPr anchor="b"/>
          <a:lstStyle>
            <a:lvl1pPr>
              <a:defRPr sz="9900"/>
            </a:lvl1pPr>
          </a:lstStyle>
          <a:p>
            <a:r>
              <a:rPr lang="en-US"/>
              <a:t>Click to edit Master title style</a:t>
            </a:r>
            <a:endParaRPr lang="en-US" dirty="0"/>
          </a:p>
        </p:txBody>
      </p:sp>
      <p:sp>
        <p:nvSpPr>
          <p:cNvPr id="3" name="Text Placeholder 2"/>
          <p:cNvSpPr>
            <a:spLocks noGrp="1"/>
          </p:cNvSpPr>
          <p:nvPr>
            <p:ph type="body" idx="1"/>
          </p:nvPr>
        </p:nvSpPr>
        <p:spPr>
          <a:xfrm>
            <a:off x="1029415" y="14318704"/>
            <a:ext cx="13013055" cy="4680445"/>
          </a:xfrm>
        </p:spPr>
        <p:txBody>
          <a:bodyPr/>
          <a:lstStyle>
            <a:lvl1pPr marL="0" indent="0">
              <a:buNone/>
              <a:defRPr sz="3960">
                <a:solidFill>
                  <a:schemeClr val="tx1"/>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8FA34-C55B-42E0-BDDE-ECBEC87106F0}"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62290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7273"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8098"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8FA34-C55B-42E0-BDDE-ECBEC87106F0}"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96240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139161"/>
            <a:ext cx="1301305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39239" y="5245073"/>
            <a:ext cx="6382761"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p:cNvSpPr>
            <a:spLocks noGrp="1"/>
          </p:cNvSpPr>
          <p:nvPr>
            <p:ph sz="half" idx="2"/>
          </p:nvPr>
        </p:nvSpPr>
        <p:spPr>
          <a:xfrm>
            <a:off x="1039239" y="7815602"/>
            <a:ext cx="6382761"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8098" y="5245073"/>
            <a:ext cx="6414195"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p:cNvSpPr>
            <a:spLocks noGrp="1"/>
          </p:cNvSpPr>
          <p:nvPr>
            <p:ph sz="quarter" idx="4"/>
          </p:nvPr>
        </p:nvSpPr>
        <p:spPr>
          <a:xfrm>
            <a:off x="7638098" y="7815602"/>
            <a:ext cx="6414195"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8FA34-C55B-42E0-BDDE-ECBEC87106F0}" type="datetimeFigureOut">
              <a:rPr lang="en-US" smtClean="0"/>
              <a:t>12/17/2020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4111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8FA34-C55B-42E0-BDDE-ECBEC87106F0}" type="datetimeFigureOut">
              <a:rPr lang="en-US" smtClean="0"/>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45361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8FA34-C55B-42E0-BDDE-ECBEC87106F0}" type="datetimeFigureOut">
              <a:rPr lang="en-US" smtClean="0"/>
              <a:t>12/17/2020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55320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Content Placeholder 2"/>
          <p:cNvSpPr>
            <a:spLocks noGrp="1"/>
          </p:cNvSpPr>
          <p:nvPr>
            <p:ph idx="1"/>
          </p:nvPr>
        </p:nvSpPr>
        <p:spPr>
          <a:xfrm>
            <a:off x="6414195" y="3080679"/>
            <a:ext cx="7638098" cy="15205259"/>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3406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14195" y="3080679"/>
            <a:ext cx="7638098" cy="15205259"/>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en-US"/>
              <a:t>Click icon to add picture</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7832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7273" y="1139161"/>
            <a:ext cx="1301305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7273" y="5695781"/>
            <a:ext cx="1301305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7273" y="19831228"/>
            <a:ext cx="3394710" cy="1139156"/>
          </a:xfrm>
          <a:prstGeom prst="rect">
            <a:avLst/>
          </a:prstGeom>
        </p:spPr>
        <p:txBody>
          <a:bodyPr vert="horz" lIns="91440" tIns="45720" rIns="91440" bIns="45720" rtlCol="0" anchor="ctr"/>
          <a:lstStyle>
            <a:lvl1pPr algn="l">
              <a:defRPr sz="1980">
                <a:solidFill>
                  <a:schemeClr val="tx1">
                    <a:tint val="75000"/>
                  </a:schemeClr>
                </a:solidFill>
              </a:defRPr>
            </a:lvl1pPr>
          </a:lstStyle>
          <a:p>
            <a:fld id="{BE98FA34-C55B-42E0-BDDE-ECBEC87106F0}" type="datetimeFigureOut">
              <a:rPr lang="en-US" smtClean="0"/>
              <a:t>12/17/2020</a:t>
            </a:fld>
            <a:endParaRPr lang="en-US"/>
          </a:p>
        </p:txBody>
      </p:sp>
      <p:sp>
        <p:nvSpPr>
          <p:cNvPr id="5" name="Footer Placeholder 4"/>
          <p:cNvSpPr>
            <a:spLocks noGrp="1"/>
          </p:cNvSpPr>
          <p:nvPr>
            <p:ph type="ftr" sz="quarter" idx="3"/>
          </p:nvPr>
        </p:nvSpPr>
        <p:spPr>
          <a:xfrm>
            <a:off x="4997768" y="19831228"/>
            <a:ext cx="5092065" cy="11391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55618" y="19831228"/>
            <a:ext cx="3394710" cy="1139156"/>
          </a:xfrm>
          <a:prstGeom prst="rect">
            <a:avLst/>
          </a:prstGeom>
        </p:spPr>
        <p:txBody>
          <a:bodyPr vert="horz" lIns="91440" tIns="45720" rIns="91440" bIns="45720" rtlCol="0" anchor="ctr"/>
          <a:lstStyle>
            <a:lvl1pPr algn="r">
              <a:defRPr sz="1980">
                <a:solidFill>
                  <a:schemeClr val="tx1">
                    <a:tint val="75000"/>
                  </a:schemeClr>
                </a:solidFill>
              </a:defRPr>
            </a:lvl1pPr>
          </a:lstStyle>
          <a:p>
            <a:fld id="{94C0A9B5-CD6F-47C9-B3F4-E2AFCFB4DAB8}" type="slidenum">
              <a:rPr lang="en-US" smtClean="0"/>
              <a:t>‹#›</a:t>
            </a:fld>
            <a:endParaRPr lang="en-US"/>
          </a:p>
        </p:txBody>
      </p:sp>
    </p:spTree>
    <p:extLst>
      <p:ext uri="{BB962C8B-B14F-4D97-AF65-F5344CB8AC3E}">
        <p14:creationId xmlns:p14="http://schemas.microsoft.com/office/powerpoint/2010/main" val="4202968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github.com/sedthh/pyxelat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A7C6C9-A4DF-4C9A-80E9-5E2E5890E71C}"/>
              </a:ext>
            </a:extLst>
          </p:cNvPr>
          <p:cNvSpPr/>
          <p:nvPr/>
        </p:nvSpPr>
        <p:spPr>
          <a:xfrm>
            <a:off x="0" y="0"/>
            <a:ext cx="15087600" cy="264200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E4D1511-F8A4-4548-B82F-B5DC8E3ECFC5}"/>
              </a:ext>
            </a:extLst>
          </p:cNvPr>
          <p:cNvSpPr/>
          <p:nvPr/>
        </p:nvSpPr>
        <p:spPr>
          <a:xfrm>
            <a:off x="0" y="2642012"/>
            <a:ext cx="6134100" cy="15364636"/>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CE9541-25CE-493D-9F18-4FEB3515D46D}"/>
              </a:ext>
            </a:extLst>
          </p:cNvPr>
          <p:cNvSpPr/>
          <p:nvPr/>
        </p:nvSpPr>
        <p:spPr>
          <a:xfrm>
            <a:off x="6134100" y="2642009"/>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AABACE-E9B3-4C54-A1BC-B19958341A3D}"/>
              </a:ext>
            </a:extLst>
          </p:cNvPr>
          <p:cNvSpPr/>
          <p:nvPr/>
        </p:nvSpPr>
        <p:spPr>
          <a:xfrm>
            <a:off x="0" y="18006645"/>
            <a:ext cx="15087600" cy="338968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C359D1-02B7-4BF4-BD36-2FAABA4F6E26}"/>
              </a:ext>
            </a:extLst>
          </p:cNvPr>
          <p:cNvSpPr txBox="1"/>
          <p:nvPr/>
        </p:nvSpPr>
        <p:spPr>
          <a:xfrm>
            <a:off x="444500" y="428454"/>
            <a:ext cx="12420600" cy="1015663"/>
          </a:xfrm>
          <a:prstGeom prst="rect">
            <a:avLst/>
          </a:prstGeom>
          <a:noFill/>
        </p:spPr>
        <p:txBody>
          <a:bodyPr wrap="square" rtlCol="0">
            <a:spAutoFit/>
          </a:bodyPr>
          <a:lstStyle/>
          <a:p>
            <a:r>
              <a:rPr lang="en-US" sz="6000" b="1" i="0" u="none" strike="noStrike">
                <a:solidFill>
                  <a:srgbClr val="000000"/>
                </a:solidFill>
                <a:effectLst/>
                <a:latin typeface="Arial" panose="020B0604020202020204" pitchFamily="34" charset="0"/>
              </a:rPr>
              <a:t>Mỹ thuật điểm ảnh hóa hình ảnh</a:t>
            </a:r>
            <a:endParaRPr lang="en-US" sz="6000"/>
          </a:p>
        </p:txBody>
      </p:sp>
      <p:sp>
        <p:nvSpPr>
          <p:cNvPr id="10" name="TextBox 9">
            <a:extLst>
              <a:ext uri="{FF2B5EF4-FFF2-40B4-BE49-F238E27FC236}">
                <a16:creationId xmlns:a16="http://schemas.microsoft.com/office/drawing/2014/main" id="{7AE1E3F9-CC93-4473-BC97-F61F703D78A5}"/>
              </a:ext>
            </a:extLst>
          </p:cNvPr>
          <p:cNvSpPr txBox="1"/>
          <p:nvPr/>
        </p:nvSpPr>
        <p:spPr>
          <a:xfrm>
            <a:off x="444500" y="158180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Dương Tiến, Trương Đức Hải Nguyên, Nguyễn Ngọc Toàn</a:t>
            </a:r>
            <a:endParaRPr lang="en-US" sz="2000"/>
          </a:p>
        </p:txBody>
      </p:sp>
      <p:sp>
        <p:nvSpPr>
          <p:cNvPr id="11" name="TextBox 10">
            <a:extLst>
              <a:ext uri="{FF2B5EF4-FFF2-40B4-BE49-F238E27FC236}">
                <a16:creationId xmlns:a16="http://schemas.microsoft.com/office/drawing/2014/main" id="{0900C524-4D9B-4479-BEE0-4CA4B89B318B}"/>
              </a:ext>
            </a:extLst>
          </p:cNvPr>
          <p:cNvSpPr txBox="1"/>
          <p:nvPr/>
        </p:nvSpPr>
        <p:spPr>
          <a:xfrm>
            <a:off x="444500" y="198191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Khoa Công nghệ Thông tin, Trường Đại học Sư Phạm Thành phố Hồ Chí Minh</a:t>
            </a:r>
            <a:endParaRPr lang="en-US" sz="2000"/>
          </a:p>
        </p:txBody>
      </p:sp>
      <p:pic>
        <p:nvPicPr>
          <p:cNvPr id="12" name="Picture 11">
            <a:extLst>
              <a:ext uri="{FF2B5EF4-FFF2-40B4-BE49-F238E27FC236}">
                <a16:creationId xmlns:a16="http://schemas.microsoft.com/office/drawing/2014/main" id="{26499586-447E-446D-837D-C05862845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027" y="428454"/>
            <a:ext cx="2530549" cy="1391346"/>
          </a:xfrm>
          <a:prstGeom prst="rect">
            <a:avLst/>
          </a:prstGeom>
        </p:spPr>
      </p:pic>
      <p:sp>
        <p:nvSpPr>
          <p:cNvPr id="13" name="TextBox 12">
            <a:extLst>
              <a:ext uri="{FF2B5EF4-FFF2-40B4-BE49-F238E27FC236}">
                <a16:creationId xmlns:a16="http://schemas.microsoft.com/office/drawing/2014/main" id="{11FE6256-824A-45A2-A820-6E95589E8291}"/>
              </a:ext>
            </a:extLst>
          </p:cNvPr>
          <p:cNvSpPr txBox="1"/>
          <p:nvPr/>
        </p:nvSpPr>
        <p:spPr>
          <a:xfrm>
            <a:off x="444500" y="2642010"/>
            <a:ext cx="2882900" cy="623782"/>
          </a:xfrm>
          <a:prstGeom prst="rect">
            <a:avLst/>
          </a:prstGeom>
          <a:noFill/>
        </p:spPr>
        <p:txBody>
          <a:bodyPr wrap="square" rtlCol="0" anchor="b">
            <a:noAutofit/>
          </a:bodyPr>
          <a:lstStyle/>
          <a:p>
            <a:r>
              <a:rPr lang="en-US" sz="2400" b="1">
                <a:latin typeface="+mj-lt"/>
              </a:rPr>
              <a:t>Giới thiệu</a:t>
            </a:r>
          </a:p>
        </p:txBody>
      </p:sp>
      <p:sp>
        <p:nvSpPr>
          <p:cNvPr id="15" name="TextBox 14">
            <a:extLst>
              <a:ext uri="{FF2B5EF4-FFF2-40B4-BE49-F238E27FC236}">
                <a16:creationId xmlns:a16="http://schemas.microsoft.com/office/drawing/2014/main" id="{F00A339D-F33E-4DA9-B309-41A52B29D8F8}"/>
              </a:ext>
            </a:extLst>
          </p:cNvPr>
          <p:cNvSpPr txBox="1"/>
          <p:nvPr/>
        </p:nvSpPr>
        <p:spPr>
          <a:xfrm>
            <a:off x="444500" y="3265791"/>
            <a:ext cx="5245100" cy="2585323"/>
          </a:xfrm>
          <a:prstGeom prst="rect">
            <a:avLst/>
          </a:prstGeom>
          <a:noFill/>
        </p:spPr>
        <p:txBody>
          <a:bodyPr wrap="square" rtlCol="0">
            <a:spAutoFit/>
          </a:bodyPr>
          <a:lstStyle/>
          <a:p>
            <a:pPr algn="just"/>
            <a:r>
              <a:rPr lang="vi-VN" sz="1800" b="0" i="0" u="none" strike="noStrike" dirty="0">
                <a:solidFill>
                  <a:srgbClr val="000000"/>
                </a:solidFill>
                <a:effectLst/>
                <a:latin typeface="Arial" panose="020B0604020202020204" pitchFamily="34" charset="0"/>
              </a:rPr>
              <a:t>Mỹ thuật điểm ảnh (Pixel Art) là một loại nghệ thuật kỹ thuật số được sử dụng phổ biến trong các trò chơi điện tử và các biểu tượng của chương trình máy tính. Hầu hết các ấn phẩm này đều rất hạn chế về kích thước và màu sắc. Do đó, nhóm chúng tôi muốn tạo ra một thuật toán có thể chuyển đổi một hình ảnh bất kỳ thành một hình ảnh có các đặc trưng của mỹ thuật điểm ảnh.</a:t>
            </a:r>
            <a:endParaRPr lang="en-US" sz="1600" dirty="0">
              <a:latin typeface="+mj-lt"/>
            </a:endParaRPr>
          </a:p>
        </p:txBody>
      </p:sp>
      <p:grpSp>
        <p:nvGrpSpPr>
          <p:cNvPr id="33" name="Group 32">
            <a:extLst>
              <a:ext uri="{FF2B5EF4-FFF2-40B4-BE49-F238E27FC236}">
                <a16:creationId xmlns:a16="http://schemas.microsoft.com/office/drawing/2014/main" id="{E656D683-08E6-4F1A-9F3D-10C7AEA7C5B8}"/>
              </a:ext>
            </a:extLst>
          </p:cNvPr>
          <p:cNvGrpSpPr/>
          <p:nvPr/>
        </p:nvGrpSpPr>
        <p:grpSpPr>
          <a:xfrm>
            <a:off x="1027686" y="5851114"/>
            <a:ext cx="4078727" cy="2290982"/>
            <a:chOff x="1027686" y="6381850"/>
            <a:chExt cx="4078727" cy="2290982"/>
          </a:xfrm>
        </p:grpSpPr>
        <p:grpSp>
          <p:nvGrpSpPr>
            <p:cNvPr id="30" name="Group 29">
              <a:extLst>
                <a:ext uri="{FF2B5EF4-FFF2-40B4-BE49-F238E27FC236}">
                  <a16:creationId xmlns:a16="http://schemas.microsoft.com/office/drawing/2014/main" id="{7F468CE5-28F5-49FB-8A62-93FDFDE41D6A}"/>
                </a:ext>
              </a:extLst>
            </p:cNvPr>
            <p:cNvGrpSpPr/>
            <p:nvPr/>
          </p:nvGrpSpPr>
          <p:grpSpPr>
            <a:xfrm>
              <a:off x="1027686" y="6381850"/>
              <a:ext cx="1743952" cy="2290982"/>
              <a:chOff x="1027686" y="6381850"/>
              <a:chExt cx="1743952" cy="2290982"/>
            </a:xfrm>
          </p:grpSpPr>
          <p:pic>
            <p:nvPicPr>
              <p:cNvPr id="1030" name="Picture 6" descr="Vincent van Gogh - Paintings, Quotes &amp; Death - Biography">
                <a:extLst>
                  <a:ext uri="{FF2B5EF4-FFF2-40B4-BE49-F238E27FC236}">
                    <a16:creationId xmlns:a16="http://schemas.microsoft.com/office/drawing/2014/main" id="{0DAECD43-F862-461F-99D1-EF133EF80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688" y="6928883"/>
                <a:ext cx="1743949" cy="174394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63E8E6E-89D4-4616-A8C8-7688594D2413}"/>
                  </a:ext>
                </a:extLst>
              </p:cNvPr>
              <p:cNvSpPr txBox="1"/>
              <p:nvPr/>
            </p:nvSpPr>
            <p:spPr>
              <a:xfrm>
                <a:off x="1027686" y="6381850"/>
                <a:ext cx="1743952" cy="523220"/>
              </a:xfrm>
              <a:prstGeom prst="rect">
                <a:avLst/>
              </a:prstGeom>
              <a:noFill/>
            </p:spPr>
            <p:txBody>
              <a:bodyPr wrap="square" rtlCol="0">
                <a:spAutoFit/>
              </a:bodyPr>
              <a:lstStyle/>
              <a:p>
                <a:pPr algn="ctr"/>
                <a:r>
                  <a:rPr lang="en-US" sz="1400">
                    <a:latin typeface="+mj-lt"/>
                  </a:rPr>
                  <a:t>Chân dung tự họa</a:t>
                </a:r>
              </a:p>
              <a:p>
                <a:pPr algn="ctr"/>
                <a:r>
                  <a:rPr lang="en-US" sz="1400">
                    <a:latin typeface="+mj-lt"/>
                  </a:rPr>
                  <a:t>Van Gogh</a:t>
                </a:r>
              </a:p>
            </p:txBody>
          </p:sp>
        </p:grpSp>
        <p:grpSp>
          <p:nvGrpSpPr>
            <p:cNvPr id="31" name="Group 30">
              <a:extLst>
                <a:ext uri="{FF2B5EF4-FFF2-40B4-BE49-F238E27FC236}">
                  <a16:creationId xmlns:a16="http://schemas.microsoft.com/office/drawing/2014/main" id="{D7886EAE-8F16-42F0-8C4F-DF9489AFE02C}"/>
                </a:ext>
              </a:extLst>
            </p:cNvPr>
            <p:cNvGrpSpPr/>
            <p:nvPr/>
          </p:nvGrpSpPr>
          <p:grpSpPr>
            <a:xfrm>
              <a:off x="3362461" y="6405662"/>
              <a:ext cx="1743952" cy="2267169"/>
              <a:chOff x="3362461" y="6405662"/>
              <a:chExt cx="1743952" cy="2267169"/>
            </a:xfrm>
          </p:grpSpPr>
          <p:pic>
            <p:nvPicPr>
              <p:cNvPr id="1026" name="Picture 2" descr="Jaebum Joo">
                <a:extLst>
                  <a:ext uri="{FF2B5EF4-FFF2-40B4-BE49-F238E27FC236}">
                    <a16:creationId xmlns:a16="http://schemas.microsoft.com/office/drawing/2014/main" id="{8246344A-E36C-43A6-9941-0F33B54109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67" r="16667"/>
              <a:stretch/>
            </p:blipFill>
            <p:spPr bwMode="auto">
              <a:xfrm>
                <a:off x="3362464" y="6928882"/>
                <a:ext cx="1743949" cy="174394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A8A4099-9B23-47B1-99DF-853B3757008A}"/>
                  </a:ext>
                </a:extLst>
              </p:cNvPr>
              <p:cNvSpPr txBox="1"/>
              <p:nvPr/>
            </p:nvSpPr>
            <p:spPr>
              <a:xfrm>
                <a:off x="3362461" y="6405662"/>
                <a:ext cx="1743952" cy="523220"/>
              </a:xfrm>
              <a:prstGeom prst="rect">
                <a:avLst/>
              </a:prstGeom>
              <a:noFill/>
            </p:spPr>
            <p:txBody>
              <a:bodyPr wrap="square" rtlCol="0">
                <a:spAutoFit/>
              </a:bodyPr>
              <a:lstStyle/>
              <a:p>
                <a:pPr algn="ctr"/>
                <a:r>
                  <a:rPr lang="en-US" sz="1400">
                    <a:latin typeface="+mj-lt"/>
                  </a:rPr>
                  <a:t>Chân dung điểm ảnh Van Gogh</a:t>
                </a:r>
              </a:p>
            </p:txBody>
          </p:sp>
        </p:grpSp>
      </p:grpSp>
      <p:sp>
        <p:nvSpPr>
          <p:cNvPr id="21" name="TextBox 20">
            <a:extLst>
              <a:ext uri="{FF2B5EF4-FFF2-40B4-BE49-F238E27FC236}">
                <a16:creationId xmlns:a16="http://schemas.microsoft.com/office/drawing/2014/main" id="{6CCC58EF-E756-4B57-9069-A17930CBD507}"/>
              </a:ext>
            </a:extLst>
          </p:cNvPr>
          <p:cNvSpPr txBox="1"/>
          <p:nvPr/>
        </p:nvSpPr>
        <p:spPr>
          <a:xfrm>
            <a:off x="6654800" y="2646190"/>
            <a:ext cx="2882900" cy="618507"/>
          </a:xfrm>
          <a:prstGeom prst="rect">
            <a:avLst/>
          </a:prstGeom>
          <a:noFill/>
        </p:spPr>
        <p:txBody>
          <a:bodyPr wrap="square" rtlCol="0" anchor="b">
            <a:noAutofit/>
          </a:bodyPr>
          <a:lstStyle/>
          <a:p>
            <a:r>
              <a:rPr lang="en-US" sz="2400" b="1">
                <a:latin typeface="+mj-lt"/>
              </a:rPr>
              <a:t>Phương pháp</a:t>
            </a:r>
          </a:p>
        </p:txBody>
      </p:sp>
      <p:sp>
        <p:nvSpPr>
          <p:cNvPr id="22" name="Rectangle 21">
            <a:extLst>
              <a:ext uri="{FF2B5EF4-FFF2-40B4-BE49-F238E27FC236}">
                <a16:creationId xmlns:a16="http://schemas.microsoft.com/office/drawing/2014/main" id="{54807420-0675-49F3-93BE-9FDD81250058}"/>
              </a:ext>
            </a:extLst>
          </p:cNvPr>
          <p:cNvSpPr/>
          <p:nvPr/>
        </p:nvSpPr>
        <p:spPr>
          <a:xfrm>
            <a:off x="6134100" y="7931178"/>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2420A91-5F5E-42EE-92E8-7DD93C5CD92C}"/>
              </a:ext>
            </a:extLst>
          </p:cNvPr>
          <p:cNvSpPr/>
          <p:nvPr/>
        </p:nvSpPr>
        <p:spPr>
          <a:xfrm>
            <a:off x="6134100" y="13220347"/>
            <a:ext cx="8953500" cy="4785203"/>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8B133E6-CE55-4AFA-A5F7-0D6C002C662E}"/>
              </a:ext>
            </a:extLst>
          </p:cNvPr>
          <p:cNvSpPr txBox="1"/>
          <p:nvPr/>
        </p:nvSpPr>
        <p:spPr>
          <a:xfrm>
            <a:off x="6654800" y="3331264"/>
            <a:ext cx="7988300" cy="4247317"/>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cùng với sử dụng các tích chập đ</a:t>
            </a:r>
            <a:r>
              <a:rPr lang="vi-VN">
                <a:latin typeface="Arial" panose="020B0604020202020204" pitchFamily="34" charset="0"/>
                <a:cs typeface="Arial" panose="020B0604020202020204" pitchFamily="34" charset="0"/>
              </a:rPr>
              <a:t>ơ</a:t>
            </a:r>
            <a:r>
              <a:rPr lang="en-US">
                <a:latin typeface="Arial" panose="020B0604020202020204" pitchFamily="34" charset="0"/>
                <a:cs typeface="Arial" panose="020B0604020202020204" pitchFamily="34" charset="0"/>
              </a:rPr>
              <a:t>n giản cho ảnh,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vùng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downsampled</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ớng </a:t>
            </a:r>
            <a:r>
              <a:rPr lang="en-US" dirty="0">
                <a:latin typeface="Arial" panose="020B0604020202020204" pitchFamily="34" charset="0"/>
                <a:cs typeface="Arial" panose="020B0604020202020204" pitchFamily="34" charset="0"/>
              </a:rPr>
              <a:t>gradient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Histogram of Oriented Gradients (</a:t>
            </a:r>
            <a:r>
              <a:rPr lang="en-US" dirty="0" err="1">
                <a:latin typeface="Arial" panose="020B0604020202020204" pitchFamily="34" charset="0"/>
                <a:cs typeface="Arial" panose="020B0604020202020204" pitchFamily="34" charset="0"/>
              </a:rPr>
              <a:t>tạm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Gradients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model  Bayesian Gaussian Mixture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K-means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ng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Gaussian </a:t>
            </a:r>
            <a:r>
              <a:rPr lang="en-US" dirty="0" err="1">
                <a:latin typeface="Arial" panose="020B0604020202020204" pitchFamily="34" charset="0"/>
                <a:cs typeface="Arial" panose="020B0604020202020204" pitchFamily="34" charset="0"/>
              </a:rPr>
              <a:t>chồng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do </a:t>
            </a:r>
            <a:r>
              <a:rPr lang="en-US" dirty="0" err="1">
                <a:latin typeface="Arial" panose="020B0604020202020204" pitchFamily="34" charset="0"/>
                <a:cs typeface="Arial" panose="020B0604020202020204" pitchFamily="34" charset="0"/>
              </a:rPr>
              <a:t>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Gaussian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ra. Phân phối Dirichlet cũng sẽ ít chú trọng vào các cụm không cần thiết.</a:t>
            </a:r>
          </a:p>
        </p:txBody>
      </p:sp>
      <p:sp>
        <p:nvSpPr>
          <p:cNvPr id="28" name="TextBox 27">
            <a:extLst>
              <a:ext uri="{FF2B5EF4-FFF2-40B4-BE49-F238E27FC236}">
                <a16:creationId xmlns:a16="http://schemas.microsoft.com/office/drawing/2014/main" id="{947A72C2-A7D6-4F48-AC53-C6F7BCFD9B23}"/>
              </a:ext>
            </a:extLst>
          </p:cNvPr>
          <p:cNvSpPr txBox="1"/>
          <p:nvPr/>
        </p:nvSpPr>
        <p:spPr>
          <a:xfrm>
            <a:off x="6719992" y="8630323"/>
            <a:ext cx="7988300" cy="369332"/>
          </a:xfrm>
          <a:prstGeom prst="rect">
            <a:avLst/>
          </a:prstGeom>
          <a:noFill/>
        </p:spPr>
        <p:txBody>
          <a:bodyPr wrap="square" rtlCol="0">
            <a:spAutoFit/>
          </a:bodyPr>
          <a:lstStyle/>
          <a:p>
            <a:pPr algn="just"/>
            <a:endParaRPr lang="en-US"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8BB5C575-A3D3-4F33-839E-2E831F6B592E}"/>
              </a:ext>
            </a:extLst>
          </p:cNvPr>
          <p:cNvSpPr txBox="1"/>
          <p:nvPr/>
        </p:nvSpPr>
        <p:spPr>
          <a:xfrm>
            <a:off x="6719992" y="11308977"/>
            <a:ext cx="7988300" cy="1477328"/>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Đây </a:t>
            </a:r>
            <a:r>
              <a:rPr lang="en-US" dirty="0">
                <a:latin typeface="Arial" panose="020B0604020202020204" pitchFamily="34" charset="0"/>
                <a:cs typeface="Arial" panose="020B0604020202020204" pitchFamily="34" charset="0"/>
              </a:rPr>
              <a:t>là kết quả thử nghiệm khi thay đổi factor ở 3 số khác nhau.</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Chạy thử trên demo của nhóm, đính kèm link </a:t>
            </a:r>
            <a:r>
              <a:rPr lang="en-US" dirty="0" err="1">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ở d</a:t>
            </a:r>
            <a:r>
              <a:rPr lang="vi-VN" dirty="0" err="1">
                <a:latin typeface="Arial" panose="020B0604020202020204" pitchFamily="34" charset="0"/>
                <a:cs typeface="Arial" panose="020B0604020202020204" pitchFamily="34" charset="0"/>
              </a:rPr>
              <a:t>ưới</a:t>
            </a:r>
            <a:r>
              <a:rPr lang="vi-VN" dirty="0">
                <a:latin typeface="Arial" panose="020B0604020202020204" pitchFamily="34" charset="0"/>
                <a:cs typeface="Arial" panose="020B0604020202020204" pitchFamily="34" charset="0"/>
              </a:rPr>
              <a:t>:</a:t>
            </a:r>
          </a:p>
          <a:p>
            <a:pPr algn="just"/>
            <a:endParaRPr lang="vi-V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https://github.com/truongduchainguyen/Pixelate-Me</a:t>
            </a:r>
          </a:p>
        </p:txBody>
      </p:sp>
      <p:sp>
        <p:nvSpPr>
          <p:cNvPr id="32" name="TextBox 31">
            <a:extLst>
              <a:ext uri="{FF2B5EF4-FFF2-40B4-BE49-F238E27FC236}">
                <a16:creationId xmlns:a16="http://schemas.microsoft.com/office/drawing/2014/main" id="{5DADB8DC-8BEB-440F-A08F-02F2FDE29901}"/>
              </a:ext>
            </a:extLst>
          </p:cNvPr>
          <p:cNvSpPr txBox="1"/>
          <p:nvPr/>
        </p:nvSpPr>
        <p:spPr>
          <a:xfrm>
            <a:off x="6654800" y="13886689"/>
            <a:ext cx="7988300" cy="2862322"/>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Bằng việc sử dụng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ương pháp đã đề cập ở trên, về cơ bản đã hoàn thành được mục tiêu nhóm đề ra  ban đầu, đó là điểm ảnh hóa một ảnh bất kỳ bằng cách đổi màu của các nhóm điểm ảnh thành màu có cường độ giảm đi cùng với đó là </a:t>
            </a:r>
            <a:r>
              <a:rPr lang="vi-VN" dirty="0" err="1">
                <a:latin typeface="Arial" panose="020B0604020202020204" pitchFamily="34" charset="0"/>
                <a:cs typeface="Arial" panose="020B0604020202020204" pitchFamily="34" charset="0"/>
              </a:rPr>
              <a:t>downsampling</a:t>
            </a:r>
            <a:r>
              <a:rPr lang="vi-VN" dirty="0">
                <a:latin typeface="Arial" panose="020B0604020202020204" pitchFamily="34" charset="0"/>
                <a:cs typeface="Arial" panose="020B0604020202020204" pitchFamily="34" charset="0"/>
              </a:rPr>
              <a:t> các vùng ảnh bằng những tính toán dựa vào độ lớn và hướng </a:t>
            </a:r>
            <a:r>
              <a:rPr lang="vi-VN" dirty="0" err="1">
                <a:latin typeface="Arial" panose="020B0604020202020204" pitchFamily="34" charset="0"/>
                <a:cs typeface="Arial" panose="020B0604020202020204" pitchFamily="34" charset="0"/>
              </a:rPr>
              <a:t>gradient</a:t>
            </a:r>
            <a:r>
              <a:rPr lang="vi-VN" dirty="0">
                <a:latin typeface="Arial" panose="020B0604020202020204" pitchFamily="34" charset="0"/>
                <a:cs typeface="Arial" panose="020B0604020202020204" pitchFamily="34" charset="0"/>
              </a:rPr>
              <a:t> của những vùng đó.</a:t>
            </a:r>
          </a:p>
          <a:p>
            <a:pPr algn="just"/>
            <a:endParaRPr lang="vi-VN" dirty="0">
              <a:latin typeface="Arial" panose="020B0604020202020204" pitchFamily="34" charset="0"/>
              <a:cs typeface="Arial" panose="020B0604020202020204" pitchFamily="34" charset="0"/>
            </a:endParaRPr>
          </a:p>
          <a:p>
            <a:pPr algn="just"/>
            <a:r>
              <a:rPr lang="vi-VN" dirty="0">
                <a:latin typeface="Arial" panose="020B0604020202020204" pitchFamily="34" charset="0"/>
                <a:cs typeface="Arial" panose="020B0604020202020204" pitchFamily="34" charset="0"/>
              </a:rPr>
              <a:t>Mục tiêu tiếp theo nhóm hướng tới chính là điểm ảnh hóa </a:t>
            </a:r>
            <a:r>
              <a:rPr lang="vi-VN" dirty="0" err="1">
                <a:latin typeface="Arial" panose="020B0604020202020204" pitchFamily="34" charset="0"/>
                <a:cs typeface="Arial" panose="020B0604020202020204" pitchFamily="34" charset="0"/>
              </a:rPr>
              <a:t>video</a:t>
            </a:r>
            <a:r>
              <a:rPr lang="vi-VN" dirty="0">
                <a:latin typeface="Arial" panose="020B0604020202020204" pitchFamily="34" charset="0"/>
                <a:cs typeface="Arial" panose="020B0604020202020204" pitchFamily="34" charset="0"/>
              </a:rPr>
              <a:t> hay xa hơn là xử lý thời gian thực thông qua việc điểm ảnh hóa </a:t>
            </a:r>
            <a:r>
              <a:rPr lang="vi-VN" dirty="0" err="1">
                <a:latin typeface="Arial" panose="020B0604020202020204" pitchFamily="34" charset="0"/>
                <a:cs typeface="Arial" panose="020B0604020202020204" pitchFamily="34" charset="0"/>
              </a:rPr>
              <a:t>video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livestream</a:t>
            </a:r>
            <a:r>
              <a:rPr lang="vi-VN" dirty="0">
                <a:latin typeface="Arial" panose="020B0604020202020204" pitchFamily="34" charset="0"/>
                <a:cs typeface="Arial" panose="020B0604020202020204" pitchFamily="34" charset="0"/>
              </a:rPr>
              <a:t> nhằm tiếp tục đề tài cũng như là thỏa lòng đam mê của nhóm dành cho nghệ thuật </a:t>
            </a:r>
            <a:r>
              <a:rPr lang="vi-VN">
                <a:latin typeface="Arial" panose="020B0604020202020204" pitchFamily="34" charset="0"/>
                <a:cs typeface="Arial" panose="020B0604020202020204" pitchFamily="34" charset="0"/>
              </a:rPr>
              <a:t>điểm ảnh</a:t>
            </a:r>
            <a:r>
              <a:rPr lang="en-US">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E1D5C5C7-7118-4AFF-B6F8-65C6D953A4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536" y="18201867"/>
            <a:ext cx="5843028" cy="2999238"/>
          </a:xfrm>
          <a:prstGeom prst="rect">
            <a:avLst/>
          </a:prstGeom>
        </p:spPr>
      </p:pic>
      <p:sp>
        <p:nvSpPr>
          <p:cNvPr id="44" name="TextBox 43">
            <a:extLst>
              <a:ext uri="{FF2B5EF4-FFF2-40B4-BE49-F238E27FC236}">
                <a16:creationId xmlns:a16="http://schemas.microsoft.com/office/drawing/2014/main" id="{2F204226-7393-4B9E-BA3D-1B85C7F76795}"/>
              </a:ext>
            </a:extLst>
          </p:cNvPr>
          <p:cNvSpPr txBox="1"/>
          <p:nvPr/>
        </p:nvSpPr>
        <p:spPr>
          <a:xfrm>
            <a:off x="6654800" y="7944353"/>
            <a:ext cx="2882900" cy="618507"/>
          </a:xfrm>
          <a:prstGeom prst="rect">
            <a:avLst/>
          </a:prstGeom>
          <a:noFill/>
        </p:spPr>
        <p:txBody>
          <a:bodyPr wrap="square" rtlCol="0" anchor="b">
            <a:noAutofit/>
          </a:bodyPr>
          <a:lstStyle/>
          <a:p>
            <a:r>
              <a:rPr lang="en-US" sz="2400" b="1">
                <a:latin typeface="+mj-lt"/>
              </a:rPr>
              <a:t>Thử nghiệm</a:t>
            </a:r>
          </a:p>
        </p:txBody>
      </p:sp>
      <p:sp>
        <p:nvSpPr>
          <p:cNvPr id="45" name="TextBox 44">
            <a:extLst>
              <a:ext uri="{FF2B5EF4-FFF2-40B4-BE49-F238E27FC236}">
                <a16:creationId xmlns:a16="http://schemas.microsoft.com/office/drawing/2014/main" id="{1E75683C-0C7D-4F86-ACDA-5421614ECF5D}"/>
              </a:ext>
            </a:extLst>
          </p:cNvPr>
          <p:cNvSpPr txBox="1"/>
          <p:nvPr/>
        </p:nvSpPr>
        <p:spPr>
          <a:xfrm>
            <a:off x="6654800" y="13216779"/>
            <a:ext cx="2882900" cy="618507"/>
          </a:xfrm>
          <a:prstGeom prst="rect">
            <a:avLst/>
          </a:prstGeom>
          <a:noFill/>
        </p:spPr>
        <p:txBody>
          <a:bodyPr wrap="square" rtlCol="0" anchor="b">
            <a:noAutofit/>
          </a:bodyPr>
          <a:lstStyle/>
          <a:p>
            <a:r>
              <a:rPr lang="en-US" sz="2400" b="1">
                <a:latin typeface="+mj-lt"/>
              </a:rPr>
              <a:t>Thử nghiệm</a:t>
            </a:r>
          </a:p>
        </p:txBody>
      </p:sp>
      <p:sp>
        <p:nvSpPr>
          <p:cNvPr id="46" name="TextBox 45">
            <a:extLst>
              <a:ext uri="{FF2B5EF4-FFF2-40B4-BE49-F238E27FC236}">
                <a16:creationId xmlns:a16="http://schemas.microsoft.com/office/drawing/2014/main" id="{889C7843-C443-4742-A71F-7349AAA213B5}"/>
              </a:ext>
            </a:extLst>
          </p:cNvPr>
          <p:cNvSpPr txBox="1"/>
          <p:nvPr/>
        </p:nvSpPr>
        <p:spPr>
          <a:xfrm>
            <a:off x="6654800" y="17997925"/>
            <a:ext cx="2882900" cy="618507"/>
          </a:xfrm>
          <a:prstGeom prst="rect">
            <a:avLst/>
          </a:prstGeom>
          <a:noFill/>
        </p:spPr>
        <p:txBody>
          <a:bodyPr wrap="square" rtlCol="0" anchor="b">
            <a:noAutofit/>
          </a:bodyPr>
          <a:lstStyle/>
          <a:p>
            <a:r>
              <a:rPr lang="en-US" sz="2400" b="1">
                <a:latin typeface="+mj-lt"/>
              </a:rPr>
              <a:t>Tham khảo</a:t>
            </a:r>
          </a:p>
        </p:txBody>
      </p:sp>
      <p:sp>
        <p:nvSpPr>
          <p:cNvPr id="47" name="TextBox 46">
            <a:extLst>
              <a:ext uri="{FF2B5EF4-FFF2-40B4-BE49-F238E27FC236}">
                <a16:creationId xmlns:a16="http://schemas.microsoft.com/office/drawing/2014/main" id="{40D39574-19F6-4E2F-87EE-87E6B193A5F8}"/>
              </a:ext>
            </a:extLst>
          </p:cNvPr>
          <p:cNvSpPr txBox="1"/>
          <p:nvPr/>
        </p:nvSpPr>
        <p:spPr>
          <a:xfrm>
            <a:off x="6654800" y="18631788"/>
            <a:ext cx="7988300" cy="646331"/>
          </a:xfrm>
          <a:prstGeom prst="rect">
            <a:avLst/>
          </a:prstGeom>
          <a:noFill/>
        </p:spPr>
        <p:txBody>
          <a:bodyPr wrap="square" rtlCol="0">
            <a:spAutoFit/>
          </a:bodyPr>
          <a:lstStyle/>
          <a:p>
            <a:r>
              <a:rPr lang="en-US">
                <a:hlinkClick r:id="rId7"/>
              </a:rPr>
              <a:t>Pyxelate: sedthh/pyxelate: Python class that generates pixel art from images (github.com)</a:t>
            </a:r>
            <a:endParaRPr lang="en-US"/>
          </a:p>
        </p:txBody>
      </p:sp>
      <p:sp>
        <p:nvSpPr>
          <p:cNvPr id="40" name="Rectangle 39">
            <a:extLst>
              <a:ext uri="{FF2B5EF4-FFF2-40B4-BE49-F238E27FC236}">
                <a16:creationId xmlns:a16="http://schemas.microsoft.com/office/drawing/2014/main" id="{E6D1AB7F-C7EC-4830-B2D5-FF14F4594338}"/>
              </a:ext>
            </a:extLst>
          </p:cNvPr>
          <p:cNvSpPr/>
          <p:nvPr/>
        </p:nvSpPr>
        <p:spPr>
          <a:xfrm>
            <a:off x="11983043" y="8884944"/>
            <a:ext cx="219965" cy="219965"/>
          </a:xfrm>
          <a:prstGeom prst="rect">
            <a:avLst/>
          </a:prstGeom>
          <a:solidFill>
            <a:srgbClr val="50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D78DA027-704C-4771-A2F9-E5E4C39C5A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4800" y="8594394"/>
            <a:ext cx="5027508" cy="2580629"/>
          </a:xfrm>
          <a:prstGeom prst="rect">
            <a:avLst/>
          </a:prstGeom>
        </p:spPr>
      </p:pic>
      <p:sp>
        <p:nvSpPr>
          <p:cNvPr id="60" name="Rectangle 59">
            <a:extLst>
              <a:ext uri="{FF2B5EF4-FFF2-40B4-BE49-F238E27FC236}">
                <a16:creationId xmlns:a16="http://schemas.microsoft.com/office/drawing/2014/main" id="{0346EAA8-2FBD-456B-907B-BBDB7E1BDBB2}"/>
              </a:ext>
            </a:extLst>
          </p:cNvPr>
          <p:cNvSpPr/>
          <p:nvPr/>
        </p:nvSpPr>
        <p:spPr>
          <a:xfrm>
            <a:off x="11983043" y="9105556"/>
            <a:ext cx="219965" cy="219965"/>
          </a:xfrm>
          <a:prstGeom prst="rect">
            <a:avLst/>
          </a:prstGeom>
          <a:solidFill>
            <a:srgbClr val="2018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6AC5806-93A2-4242-83FE-38515368AED6}"/>
              </a:ext>
            </a:extLst>
          </p:cNvPr>
          <p:cNvSpPr/>
          <p:nvPr/>
        </p:nvSpPr>
        <p:spPr>
          <a:xfrm>
            <a:off x="11983043" y="9326168"/>
            <a:ext cx="219965" cy="219965"/>
          </a:xfrm>
          <a:prstGeom prst="rect">
            <a:avLst/>
          </a:prstGeom>
          <a:solidFill>
            <a:srgbClr val="C89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1C06497-1A02-49ED-8A54-660324DEF928}"/>
              </a:ext>
            </a:extLst>
          </p:cNvPr>
          <p:cNvSpPr/>
          <p:nvPr/>
        </p:nvSpPr>
        <p:spPr>
          <a:xfrm>
            <a:off x="11983043" y="9546780"/>
            <a:ext cx="219965" cy="219965"/>
          </a:xfrm>
          <a:prstGeom prst="rect">
            <a:avLst/>
          </a:prstGeom>
          <a:solidFill>
            <a:srgbClr val="A860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11EC0E8-DDF4-4E00-B950-9EEEE0ACB6D5}"/>
              </a:ext>
            </a:extLst>
          </p:cNvPr>
          <p:cNvSpPr/>
          <p:nvPr/>
        </p:nvSpPr>
        <p:spPr>
          <a:xfrm>
            <a:off x="11983043" y="9767392"/>
            <a:ext cx="219965" cy="219965"/>
          </a:xfrm>
          <a:prstGeom prst="rect">
            <a:avLst/>
          </a:prstGeom>
          <a:solidFill>
            <a:srgbClr val="C5C3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C0FBF60-EF1A-4687-A274-9F83952419B7}"/>
              </a:ext>
            </a:extLst>
          </p:cNvPr>
          <p:cNvSpPr/>
          <p:nvPr/>
        </p:nvSpPr>
        <p:spPr>
          <a:xfrm>
            <a:off x="11983043" y="9988004"/>
            <a:ext cx="219965" cy="219965"/>
          </a:xfrm>
          <a:prstGeom prst="rect">
            <a:avLst/>
          </a:prstGeom>
          <a:solidFill>
            <a:srgbClr val="A8A0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EB49EC0-FF94-4D34-A4B2-BF5458FDB4FE}"/>
              </a:ext>
            </a:extLst>
          </p:cNvPr>
          <p:cNvSpPr/>
          <p:nvPr/>
        </p:nvSpPr>
        <p:spPr>
          <a:xfrm>
            <a:off x="11983043" y="10208616"/>
            <a:ext cx="219965" cy="219965"/>
          </a:xfrm>
          <a:prstGeom prst="rect">
            <a:avLst/>
          </a:prstGeom>
          <a:solidFill>
            <a:srgbClr val="7048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7777B43-BA37-4A62-91D2-9D8E309052B1}"/>
              </a:ext>
            </a:extLst>
          </p:cNvPr>
          <p:cNvSpPr/>
          <p:nvPr/>
        </p:nvSpPr>
        <p:spPr>
          <a:xfrm>
            <a:off x="11983043" y="10429228"/>
            <a:ext cx="219965" cy="219965"/>
          </a:xfrm>
          <a:prstGeom prst="rect">
            <a:avLst/>
          </a:prstGeom>
          <a:solidFill>
            <a:srgbClr val="2018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224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TotalTime>
  <Words>649</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Tien</dc:creator>
  <cp:lastModifiedBy>Duong Tien</cp:lastModifiedBy>
  <cp:revision>38</cp:revision>
  <dcterms:created xsi:type="dcterms:W3CDTF">2020-12-05T13:56:32Z</dcterms:created>
  <dcterms:modified xsi:type="dcterms:W3CDTF">2020-12-17T11:21:33Z</dcterms:modified>
</cp:coreProperties>
</file>