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41" r:id="rId1"/>
  </p:sldMasterIdLst>
  <p:notesMasterIdLst>
    <p:notesMasterId r:id="rId11"/>
  </p:notesMasterIdLst>
  <p:sldIdLst>
    <p:sldId id="305" r:id="rId2"/>
    <p:sldId id="306" r:id="rId3"/>
    <p:sldId id="260" r:id="rId4"/>
    <p:sldId id="335" r:id="rId5"/>
    <p:sldId id="336" r:id="rId6"/>
    <p:sldId id="337" r:id="rId7"/>
    <p:sldId id="338" r:id="rId8"/>
    <p:sldId id="340" r:id="rId9"/>
    <p:sldId id="333"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378">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998271-94C7-41C7-B1F4-B5A55EEF8353}">
  <a:tblStyle styleId="{FA998271-94C7-41C7-B1F4-B5A55EEF83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50" autoAdjust="0"/>
    <p:restoredTop sz="94660"/>
  </p:normalViewPr>
  <p:slideViewPr>
    <p:cSldViewPr snapToGrid="0">
      <p:cViewPr varScale="1">
        <p:scale>
          <a:sx n="119" d="100"/>
          <a:sy n="119" d="100"/>
        </p:scale>
        <p:origin x="538" y="91"/>
      </p:cViewPr>
      <p:guideLst>
        <p:guide pos="1378"/>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251072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7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75e48a663a_0_1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75e48a663a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27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994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443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866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86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8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7844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90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642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7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67"/>
        <p:cNvGrpSpPr/>
        <p:nvPr/>
      </p:nvGrpSpPr>
      <p:grpSpPr>
        <a:xfrm>
          <a:off x="0" y="0"/>
          <a:ext cx="0" cy="0"/>
          <a:chOff x="0" y="0"/>
          <a:chExt cx="0" cy="0"/>
        </a:xfrm>
      </p:grpSpPr>
      <p:sp>
        <p:nvSpPr>
          <p:cNvPr id="113" name="Google Shape;113;p3"/>
          <p:cNvSpPr txBox="1">
            <a:spLocks noGrp="1"/>
          </p:cNvSpPr>
          <p:nvPr>
            <p:ph type="title"/>
          </p:nvPr>
        </p:nvSpPr>
        <p:spPr>
          <a:xfrm>
            <a:off x="3818025" y="1559400"/>
            <a:ext cx="5195100" cy="2024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4" name="Google Shape;114;p3"/>
          <p:cNvSpPr txBox="1">
            <a:spLocks noGrp="1"/>
          </p:cNvSpPr>
          <p:nvPr>
            <p:ph type="title" idx="2" hasCustomPrompt="1"/>
          </p:nvPr>
        </p:nvSpPr>
        <p:spPr>
          <a:xfrm>
            <a:off x="3818025" y="874450"/>
            <a:ext cx="3033600" cy="8610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15" name="Google Shape;115;p3"/>
          <p:cNvSpPr txBox="1">
            <a:spLocks noGrp="1"/>
          </p:cNvSpPr>
          <p:nvPr>
            <p:ph type="subTitle" idx="1"/>
          </p:nvPr>
        </p:nvSpPr>
        <p:spPr>
          <a:xfrm>
            <a:off x="3818025" y="3454050"/>
            <a:ext cx="3622500" cy="78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121736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512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B61BEF0D-F0BB-DE4B-95CE-6DB70DBA9567}" type="datetimeFigureOut">
              <a:rPr lang="en-US" smtClean="0"/>
              <a:pPr/>
              <a:t>8/24/2021</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88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40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99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602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942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8/24/2021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299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8/24/2021</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59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B61BEF0D-F0BB-DE4B-95CE-6DB70DBA9567}" type="datetimeFigureOut">
              <a:rPr lang="en-US" smtClean="0"/>
              <a:pPr/>
              <a:t>8/24/2021</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422710"/>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90000"/>
        </a:lnSpc>
        <a:spcBef>
          <a:spcPct val="0"/>
        </a:spcBef>
        <a:buNone/>
        <a:defRPr sz="405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12" name="Google Shape;283;p40"/>
          <p:cNvSpPr txBox="1">
            <a:spLocks noGrp="1"/>
          </p:cNvSpPr>
          <p:nvPr>
            <p:ph type="subTitle" idx="1"/>
          </p:nvPr>
        </p:nvSpPr>
        <p:spPr>
          <a:xfrm>
            <a:off x="1587175" y="1635594"/>
            <a:ext cx="6212375" cy="634903"/>
          </a:xfrm>
          <a:prstGeom prst="rect">
            <a:avLst/>
          </a:prstGeom>
        </p:spPr>
        <p:txBody>
          <a:bodyPr spcFirstLastPara="1" wrap="square" lIns="91425" tIns="91425" rIns="91425" bIns="91425" anchor="ctr" anchorCtr="0">
            <a:noAutofit/>
          </a:bodyPr>
          <a:lstStyle/>
          <a:p>
            <a:pPr algn="ctr"/>
            <a:r>
              <a:rPr lang="en-US" sz="2000" b="1">
                <a:latin typeface="Times New Roman" panose="02020603050405020304" pitchFamily="18" charset="0"/>
                <a:cs typeface="Times New Roman" panose="02020603050405020304" pitchFamily="18" charset="0"/>
              </a:rPr>
              <a:t>LUẬN VĂN TỐT NGHIỆP 2021</a:t>
            </a:r>
          </a:p>
          <a:p>
            <a:pPr algn="ctr"/>
            <a:r>
              <a:rPr lang="en-US" sz="2000" b="1">
                <a:latin typeface="Times New Roman" panose="02020603050405020304" pitchFamily="18" charset="0"/>
                <a:cs typeface="Times New Roman" panose="02020603050405020304" pitchFamily="18" charset="0"/>
              </a:rPr>
              <a:t>XÂY DỰNG WEBSITE BÁN LINH KIỆN MÁY TÍNH</a:t>
            </a:r>
            <a:endParaRPr lang="en-US" sz="2000" b="1" dirty="0">
              <a:latin typeface="Times New Roman" panose="02020603050405020304" pitchFamily="18" charset="0"/>
              <a:cs typeface="Times New Roman" panose="02020603050405020304" pitchFamily="18" charset="0"/>
            </a:endParaRPr>
          </a:p>
        </p:txBody>
      </p:sp>
      <p:sp>
        <p:nvSpPr>
          <p:cNvPr id="9" name="Google Shape;284;p40"/>
          <p:cNvSpPr txBox="1">
            <a:spLocks noGrp="1"/>
          </p:cNvSpPr>
          <p:nvPr>
            <p:ph type="subTitle" idx="4294967295"/>
          </p:nvPr>
        </p:nvSpPr>
        <p:spPr>
          <a:xfrm>
            <a:off x="3068632" y="3188275"/>
            <a:ext cx="4310962" cy="635000"/>
          </a:xfrm>
          <a:prstGeom prst="rect">
            <a:avLst/>
          </a:prstGeom>
        </p:spPr>
        <p:txBody>
          <a:bodyPr spcFirstLastPara="1" wrap="square" lIns="91425" tIns="91425" rIns="91425" bIns="91425" anchor="ctr" anchorCtr="0">
            <a:noAutofit/>
          </a:bodyPr>
          <a:lstStyle/>
          <a:p>
            <a:pPr marL="0" indent="0" algn="ctr">
              <a:buNone/>
            </a:pPr>
            <a:endParaRPr lang="en-US" sz="1800">
              <a:latin typeface="Times New Roman" panose="02020603050405020304" pitchFamily="18" charset="0"/>
              <a:cs typeface="Times New Roman" panose="02020603050405020304" pitchFamily="18" charset="0"/>
            </a:endParaRPr>
          </a:p>
          <a:p>
            <a:pPr marL="0" indent="0" algn="ctr">
              <a:buNone/>
            </a:pPr>
            <a:r>
              <a:rPr lang="en-US" sz="1800">
                <a:latin typeface="Times New Roman" panose="02020603050405020304" pitchFamily="18" charset="0"/>
                <a:cs typeface="Times New Roman" panose="02020603050405020304" pitchFamily="18" charset="0"/>
              </a:rPr>
              <a:t>SVTH : Trần Chí Hữu – DH51700289</a:t>
            </a:r>
          </a:p>
          <a:p>
            <a:pPr marL="0" indent="0" algn="ctr">
              <a:buNone/>
            </a:pPr>
            <a:r>
              <a:rPr lang="en-US">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Trương Tấn Duy – DH51700287</a:t>
            </a:r>
          </a:p>
          <a:p>
            <a:pPr marL="0" lvl="0" indent="0" algn="ctr" rtl="0">
              <a:spcBef>
                <a:spcPts val="0"/>
              </a:spcBef>
              <a:spcAft>
                <a:spcPts val="0"/>
              </a:spcAft>
              <a:buNone/>
            </a:pPr>
            <a:endParaRPr b="1" i="1" dirty="0"/>
          </a:p>
        </p:txBody>
      </p:sp>
      <p:cxnSp>
        <p:nvCxnSpPr>
          <p:cNvPr id="10" name="Google Shape;285;p40"/>
          <p:cNvCxnSpPr/>
          <p:nvPr/>
        </p:nvCxnSpPr>
        <p:spPr>
          <a:xfrm>
            <a:off x="1781113" y="1304487"/>
            <a:ext cx="5824500" cy="0"/>
          </a:xfrm>
          <a:prstGeom prst="straightConnector1">
            <a:avLst/>
          </a:prstGeom>
          <a:noFill/>
          <a:ln w="19050" cap="flat" cmpd="sng">
            <a:solidFill>
              <a:schemeClr val="accent2"/>
            </a:solidFill>
            <a:prstDash val="solid"/>
            <a:round/>
            <a:headEnd type="none" w="med" len="med"/>
            <a:tailEnd type="none" w="med" len="med"/>
          </a:ln>
        </p:spPr>
      </p:cxnSp>
      <p:cxnSp>
        <p:nvCxnSpPr>
          <p:cNvPr id="11" name="Google Shape;286;p40"/>
          <p:cNvCxnSpPr/>
          <p:nvPr/>
        </p:nvCxnSpPr>
        <p:spPr>
          <a:xfrm>
            <a:off x="1722119" y="3973381"/>
            <a:ext cx="5824500" cy="0"/>
          </a:xfrm>
          <a:prstGeom prst="straightConnector1">
            <a:avLst/>
          </a:prstGeom>
          <a:noFill/>
          <a:ln w="19050" cap="flat" cmpd="sng">
            <a:solidFill>
              <a:schemeClr val="accent2"/>
            </a:solidFill>
            <a:prstDash val="solid"/>
            <a:round/>
            <a:headEnd type="none" w="med" len="med"/>
            <a:tailEnd type="none" w="med" len="med"/>
          </a:ln>
        </p:spPr>
      </p:cxnSp>
      <p:sp>
        <p:nvSpPr>
          <p:cNvPr id="14" name="TextBox 13"/>
          <p:cNvSpPr txBox="1"/>
          <p:nvPr/>
        </p:nvSpPr>
        <p:spPr>
          <a:xfrm>
            <a:off x="3368388" y="2571750"/>
            <a:ext cx="3374466" cy="400110"/>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nchor="ctr">
            <a:spAutoFit/>
          </a:bodyPr>
          <a:lstStyle/>
          <a:p>
            <a:r>
              <a:rPr lang="en-US" sz="2000" b="1">
                <a:latin typeface="Times New Roman" panose="02020603050405020304" pitchFamily="18" charset="0"/>
                <a:cs typeface="Times New Roman" panose="02020603050405020304" pitchFamily="18" charset="0"/>
              </a:rPr>
              <a:t>GVHD : ThS. Bùi Nhật Bằng</a:t>
            </a:r>
            <a:endParaRPr lang="en-US"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5621" y="141422"/>
            <a:ext cx="1227774" cy="111492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274" y="141423"/>
            <a:ext cx="1485745" cy="1349174"/>
          </a:xfrm>
          <a:prstGeom prst="rect">
            <a:avLst/>
          </a:prstGeom>
        </p:spPr>
      </p:pic>
    </p:spTree>
    <p:extLst>
      <p:ext uri="{BB962C8B-B14F-4D97-AF65-F5344CB8AC3E}">
        <p14:creationId xmlns:p14="http://schemas.microsoft.com/office/powerpoint/2010/main" val="262907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28"/>
          <p:cNvSpPr txBox="1">
            <a:spLocks noGrp="1"/>
          </p:cNvSpPr>
          <p:nvPr>
            <p:ph type="title"/>
          </p:nvPr>
        </p:nvSpPr>
        <p:spPr>
          <a:xfrm>
            <a:off x="1485236" y="447024"/>
            <a:ext cx="6960870" cy="26403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NỘI DUNG Báo CÁo</a:t>
            </a:r>
            <a:endParaRPr sz="4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1" name="Google Shape;931;p28"/>
          <p:cNvSpPr txBox="1">
            <a:spLocks/>
          </p:cNvSpPr>
          <p:nvPr/>
        </p:nvSpPr>
        <p:spPr>
          <a:xfrm>
            <a:off x="5403830" y="278609"/>
            <a:ext cx="821773" cy="4459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Montserrat"/>
              <a:buNone/>
              <a:defRPr sz="6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6000"/>
              <a:buFont typeface="Arial"/>
              <a:buNone/>
              <a:defRPr sz="60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6000"/>
              <a:buFont typeface="Arial"/>
              <a:buNone/>
              <a:defRPr sz="60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6000"/>
              <a:buFont typeface="Arial"/>
              <a:buNone/>
              <a:defRPr sz="60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6000"/>
              <a:buFont typeface="Arial"/>
              <a:buNone/>
              <a:defRPr sz="60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6000"/>
              <a:buFont typeface="Arial"/>
              <a:buNone/>
              <a:defRPr sz="60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6000"/>
              <a:buFont typeface="Arial"/>
              <a:buNone/>
              <a:defRPr sz="60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6000"/>
              <a:buFont typeface="Arial"/>
              <a:buNone/>
              <a:defRPr sz="60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6000"/>
              <a:buFont typeface="Arial"/>
              <a:buNone/>
              <a:defRPr sz="6000" b="0" i="0" u="none" strike="noStrike" cap="none">
                <a:solidFill>
                  <a:schemeClr val="lt2"/>
                </a:solidFill>
                <a:latin typeface="Arial"/>
                <a:ea typeface="Arial"/>
                <a:cs typeface="Arial"/>
                <a:sym typeface="Arial"/>
              </a:defRPr>
            </a:lvl9pPr>
          </a:lstStyle>
          <a:p>
            <a:endParaRPr lang="en-US" sz="3600" dirty="0"/>
          </a:p>
        </p:txBody>
      </p:sp>
      <p:graphicFrame>
        <p:nvGraphicFramePr>
          <p:cNvPr id="32" name="Table 31">
            <a:extLst>
              <a:ext uri="{FF2B5EF4-FFF2-40B4-BE49-F238E27FC236}">
                <a16:creationId xmlns:a16="http://schemas.microsoft.com/office/drawing/2014/main" id="{D012EA64-A83E-4E8A-9AA3-52D4BF7AB8E3}"/>
              </a:ext>
            </a:extLst>
          </p:cNvPr>
          <p:cNvGraphicFramePr>
            <a:graphicFrameLocks noGrp="1"/>
          </p:cNvGraphicFramePr>
          <p:nvPr>
            <p:extLst>
              <p:ext uri="{D42A27DB-BD31-4B8C-83A1-F6EECF244321}">
                <p14:modId xmlns:p14="http://schemas.microsoft.com/office/powerpoint/2010/main" val="3258550217"/>
              </p:ext>
            </p:extLst>
          </p:nvPr>
        </p:nvGraphicFramePr>
        <p:xfrm>
          <a:off x="2072388" y="1154723"/>
          <a:ext cx="5511678" cy="2488799"/>
        </p:xfrm>
        <a:graphic>
          <a:graphicData uri="http://schemas.openxmlformats.org/drawingml/2006/table">
            <a:tbl>
              <a:tblPr firstRow="1" bandRow="1">
                <a:tableStyleId>{5C22544A-7EE6-4342-B048-85BDC9FD1C3A}</a:tableStyleId>
              </a:tblPr>
              <a:tblGrid>
                <a:gridCol w="2684510">
                  <a:extLst>
                    <a:ext uri="{9D8B030D-6E8A-4147-A177-3AD203B41FA5}">
                      <a16:colId xmlns:a16="http://schemas.microsoft.com/office/drawing/2014/main" val="1898591513"/>
                    </a:ext>
                  </a:extLst>
                </a:gridCol>
                <a:gridCol w="2827168">
                  <a:extLst>
                    <a:ext uri="{9D8B030D-6E8A-4147-A177-3AD203B41FA5}">
                      <a16:colId xmlns:a16="http://schemas.microsoft.com/office/drawing/2014/main" val="87684688"/>
                    </a:ext>
                  </a:extLst>
                </a:gridCol>
              </a:tblGrid>
              <a:tr h="554123">
                <a:tc>
                  <a:txBody>
                    <a:bodyPr/>
                    <a:lstStyle/>
                    <a:p>
                      <a:pPr algn="just"/>
                      <a:r>
                        <a:rPr lang="en-US" sz="1800" b="0">
                          <a:solidFill>
                            <a:schemeClr val="tx1"/>
                          </a:solidFill>
                          <a:latin typeface="Maiandra GD" panose="020E0502030308020204" pitchFamily="34" charset="0"/>
                          <a:cs typeface="Times New Roman" panose="02020603050405020304" pitchFamily="18" charset="0"/>
                        </a:rPr>
                        <a:t>1. Giới </a:t>
                      </a:r>
                      <a:r>
                        <a:rPr lang="en-US" sz="1800" b="0" dirty="0" err="1">
                          <a:solidFill>
                            <a:schemeClr val="tx1"/>
                          </a:solidFill>
                          <a:latin typeface="Maiandra GD" panose="020E0502030308020204" pitchFamily="34" charset="0"/>
                          <a:cs typeface="Times New Roman" panose="02020603050405020304" pitchFamily="18" charset="0"/>
                        </a:rPr>
                        <a:t>thiệu</a:t>
                      </a:r>
                      <a:r>
                        <a:rPr lang="en-US" sz="1800" b="0" dirty="0">
                          <a:solidFill>
                            <a:schemeClr val="tx1"/>
                          </a:solidFill>
                          <a:latin typeface="Maiandra GD" panose="020E0502030308020204" pitchFamily="34" charset="0"/>
                          <a:cs typeface="Times New Roman" panose="02020603050405020304" pitchFamily="18" charset="0"/>
                        </a:rPr>
                        <a:t> </a:t>
                      </a:r>
                      <a:r>
                        <a:rPr lang="en-US" sz="1800" b="0" err="1">
                          <a:solidFill>
                            <a:schemeClr val="tx1"/>
                          </a:solidFill>
                          <a:latin typeface="Maiandra GD" panose="020E0502030308020204" pitchFamily="34" charset="0"/>
                          <a:cs typeface="Times New Roman" panose="02020603050405020304" pitchFamily="18" charset="0"/>
                        </a:rPr>
                        <a:t>đề</a:t>
                      </a:r>
                      <a:r>
                        <a:rPr lang="en-US" sz="1800" b="0">
                          <a:solidFill>
                            <a:schemeClr val="tx1"/>
                          </a:solidFill>
                          <a:latin typeface="Maiandra GD" panose="020E0502030308020204" pitchFamily="34" charset="0"/>
                          <a:cs typeface="Times New Roman" panose="02020603050405020304" pitchFamily="18" charset="0"/>
                        </a:rPr>
                        <a:t> tài &amp; mục tiêu đề tài</a:t>
                      </a:r>
                      <a:endParaRPr lang="en-US" sz="1800" b="0" dirty="0">
                        <a:solidFill>
                          <a:schemeClr val="tx1"/>
                        </a:solidFill>
                        <a:latin typeface="Maiandra GD" panose="020E0502030308020204" pitchFamily="34" charset="0"/>
                        <a:cs typeface="Times New Roman" panose="02020603050405020304" pitchFamily="18" charset="0"/>
                      </a:endParaRPr>
                    </a:p>
                  </a:txBody>
                  <a:tcPr marL="64381" marR="64381" marT="32191" marB="32191">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Maiandra GD" panose="020E0502030308020204" pitchFamily="34" charset="0"/>
                          <a:cs typeface="Times New Roman" panose="02020603050405020304" pitchFamily="18" charset="0"/>
                        </a:rPr>
                        <a:t>4. </a:t>
                      </a:r>
                      <a:r>
                        <a:rPr lang="en-US" sz="1800" b="0">
                          <a:solidFill>
                            <a:schemeClr val="tx1"/>
                          </a:solidFill>
                          <a:latin typeface="Maiandra GD" panose="020E0502030308020204" pitchFamily="34" charset="0"/>
                          <a:cs typeface="Times New Roman" panose="02020603050405020304" pitchFamily="18" charset="0"/>
                        </a:rPr>
                        <a:t>S</a:t>
                      </a:r>
                      <a:r>
                        <a:rPr lang="vi-VN" sz="1800" b="0">
                          <a:solidFill>
                            <a:schemeClr val="tx1"/>
                          </a:solidFill>
                          <a:latin typeface="Rockwell Condensed (Headings)"/>
                          <a:cs typeface="Times New Roman" panose="02020603050405020304" pitchFamily="18" charset="0"/>
                        </a:rPr>
                        <a:t>ơ</a:t>
                      </a:r>
                      <a:r>
                        <a:rPr lang="en-US" sz="1800" b="0">
                          <a:solidFill>
                            <a:schemeClr val="tx1"/>
                          </a:solidFill>
                          <a:latin typeface="Maiandra GD" panose="020E0502030308020204" pitchFamily="34" charset="0"/>
                          <a:cs typeface="Times New Roman" panose="02020603050405020304" pitchFamily="18" charset="0"/>
                        </a:rPr>
                        <a:t> đồ use case tổng quát</a:t>
                      </a:r>
                      <a:endParaRPr lang="en-US" sz="1800">
                        <a:solidFill>
                          <a:schemeClr val="tx1"/>
                        </a:solidFill>
                        <a:latin typeface="Maiandra GD" panose="020E0502030308020204" pitchFamily="34" charset="0"/>
                        <a:cs typeface="Times New Roman" panose="02020603050405020304" pitchFamily="18" charset="0"/>
                      </a:endParaRPr>
                    </a:p>
                    <a:p>
                      <a:pPr algn="just"/>
                      <a:endParaRPr lang="en-US" sz="1800" dirty="0">
                        <a:solidFill>
                          <a:schemeClr val="tx1"/>
                        </a:solidFill>
                        <a:latin typeface="Maiandra GD" panose="020E0502030308020204" pitchFamily="34" charset="0"/>
                        <a:cs typeface="Times New Roman" panose="02020603050405020304" pitchFamily="18" charset="0"/>
                      </a:endParaRPr>
                    </a:p>
                  </a:txBody>
                  <a:tcPr marL="64381" marR="64381" marT="32191" marB="32191">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8827425"/>
                  </a:ext>
                </a:extLst>
              </a:tr>
              <a:tr h="554123">
                <a:tc>
                  <a:txBody>
                    <a:bodyPr/>
                    <a:lstStyle/>
                    <a:p>
                      <a:pPr algn="just"/>
                      <a:r>
                        <a:rPr lang="en-US" sz="1800">
                          <a:solidFill>
                            <a:schemeClr val="tx1"/>
                          </a:solidFill>
                          <a:latin typeface="Maiandra GD" panose="020E0502030308020204" pitchFamily="34" charset="0"/>
                          <a:cs typeface="Times New Roman" panose="02020603050405020304" pitchFamily="18" charset="0"/>
                        </a:rPr>
                        <a:t>2. Các chức năng của đề tài</a:t>
                      </a:r>
                      <a:endParaRPr lang="en-US" sz="1800" dirty="0">
                        <a:solidFill>
                          <a:schemeClr val="tx1"/>
                        </a:solidFill>
                        <a:latin typeface="Maiandra GD" panose="020E0502030308020204" pitchFamily="34" charset="0"/>
                        <a:cs typeface="Times New Roman" panose="02020603050405020304" pitchFamily="18" charset="0"/>
                      </a:endParaRPr>
                    </a:p>
                  </a:txBody>
                  <a:tcPr marL="64381" marR="64381" marT="32191" marB="32191">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Maiandra GD" panose="020E0502030308020204" pitchFamily="34" charset="0"/>
                          <a:cs typeface="Times New Roman" panose="02020603050405020304" pitchFamily="18" charset="0"/>
                        </a:rPr>
                        <a:t>5. </a:t>
                      </a:r>
                      <a:r>
                        <a:rPr lang="en-US" sz="1800" b="0">
                          <a:solidFill>
                            <a:schemeClr val="tx1"/>
                          </a:solidFill>
                          <a:latin typeface="Maiandra GD" panose="020E0502030308020204" pitchFamily="34" charset="0"/>
                          <a:cs typeface="Times New Roman" panose="02020603050405020304" pitchFamily="18" charset="0"/>
                        </a:rPr>
                        <a:t>Lược đồ cơ sở dữ liệu</a:t>
                      </a:r>
                    </a:p>
                    <a:p>
                      <a:pPr marL="0" marR="0" lvl="0" indent="0" algn="just" defTabSz="6858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Maiandra GD" panose="020E0502030308020204" pitchFamily="34" charset="0"/>
                        <a:cs typeface="Times New Roman" panose="02020603050405020304" pitchFamily="18" charset="0"/>
                      </a:endParaRPr>
                    </a:p>
                  </a:txBody>
                  <a:tcPr marL="64381" marR="64381" marT="32191" marB="32191">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7507689"/>
                  </a:ext>
                </a:extLst>
              </a:tr>
              <a:tr h="554123">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Maiandra GD" panose="020E0502030308020204" pitchFamily="34" charset="0"/>
                          <a:cs typeface="Times New Roman" panose="02020603050405020304" pitchFamily="18" charset="0"/>
                        </a:rPr>
                        <a:t>3. Công nghệ sử dụng</a:t>
                      </a:r>
                      <a:endParaRPr lang="en-US" sz="1800" dirty="0">
                        <a:solidFill>
                          <a:schemeClr val="tx1"/>
                        </a:solidFill>
                        <a:latin typeface="Maiandra GD" panose="020E0502030308020204" pitchFamily="34" charset="0"/>
                        <a:cs typeface="Times New Roman" panose="02020603050405020304" pitchFamily="18" charset="0"/>
                      </a:endParaRPr>
                    </a:p>
                  </a:txBody>
                  <a:tcPr marL="64381" marR="64381" marT="32191" marB="32191">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Maiandra GD" panose="020E0502030308020204" pitchFamily="34" charset="0"/>
                          <a:cs typeface="Times New Roman" panose="02020603050405020304" pitchFamily="18" charset="0"/>
                        </a:rPr>
                        <a:t>6. Một số hình ảnh về web</a:t>
                      </a:r>
                    </a:p>
                    <a:p>
                      <a:pPr algn="just"/>
                      <a:endParaRPr lang="en-US" sz="1800" dirty="0">
                        <a:solidFill>
                          <a:schemeClr val="tx1"/>
                        </a:solidFill>
                        <a:latin typeface="Maiandra GD" panose="020E0502030308020204" pitchFamily="34" charset="0"/>
                        <a:cs typeface="Times New Roman" panose="02020603050405020304" pitchFamily="18" charset="0"/>
                      </a:endParaRPr>
                    </a:p>
                  </a:txBody>
                  <a:tcPr marL="64381" marR="64381" marT="32191" marB="32191">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6878115"/>
                  </a:ext>
                </a:extLst>
              </a:tr>
              <a:tr h="649733">
                <a:tc gridSpan="2">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Maiandra GD" panose="020E0502030308020204" pitchFamily="34" charset="0"/>
                        <a:cs typeface="Times New Roman" panose="02020603050405020304" pitchFamily="18" charset="0"/>
                      </a:endParaRPr>
                    </a:p>
                  </a:txBody>
                  <a:tcPr marL="64381" marR="64381" marT="32191" marB="32191">
                    <a:lnT w="19050" cap="flat" cmpd="sng" algn="ctr">
                      <a:solidFill>
                        <a:schemeClr val="tx1"/>
                      </a:solidFill>
                      <a:prstDash val="solid"/>
                      <a:round/>
                      <a:headEnd type="none" w="med" len="med"/>
                      <a:tailEnd type="none" w="med" len="med"/>
                    </a:lnT>
                    <a:noFill/>
                  </a:tcPr>
                </a:tc>
                <a:tc hMerge="1">
                  <a:txBody>
                    <a:bodyPr/>
                    <a:lstStyle/>
                    <a:p>
                      <a:pPr algn="just"/>
                      <a:endParaRPr lang="en-US" sz="1800" dirty="0">
                        <a:solidFill>
                          <a:schemeClr val="tx1"/>
                        </a:solidFill>
                        <a:latin typeface="Maiandra GD" panose="020E0502030308020204" pitchFamily="34" charset="0"/>
                        <a:cs typeface="Times New Roman" panose="02020603050405020304" pitchFamily="18" charset="0"/>
                      </a:endParaRPr>
                    </a:p>
                  </a:txBody>
                  <a:tcPr marL="64381" marR="64381" marT="32191" marB="32191">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3142305"/>
                  </a:ext>
                </a:extLst>
              </a:tr>
            </a:tbl>
          </a:graphicData>
        </a:graphic>
      </p:graphicFrame>
    </p:spTree>
    <p:extLst>
      <p:ext uri="{BB962C8B-B14F-4D97-AF65-F5344CB8AC3E}">
        <p14:creationId xmlns:p14="http://schemas.microsoft.com/office/powerpoint/2010/main" val="185421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title"/>
          </p:nvPr>
        </p:nvSpPr>
        <p:spPr>
          <a:xfrm>
            <a:off x="6222059" y="0"/>
            <a:ext cx="3653544" cy="1303020"/>
          </a:xfrm>
          <a:prstGeom prst="rect">
            <a:avLst/>
          </a:prstGeom>
        </p:spPr>
        <p:txBody>
          <a:bodyPr spcFirstLastPara="1" wrap="square" lIns="91425" tIns="91425" rIns="91425" bIns="91425" anchor="ctr" anchorCtr="0">
            <a:noAutofit/>
          </a:bodyPr>
          <a:lstStyle/>
          <a:p>
            <a:pPr indent="360045">
              <a:lnSpc>
                <a:spcPct val="120000"/>
              </a:lnSpc>
              <a:spcBef>
                <a:spcPts val="600"/>
              </a:spcBef>
              <a:spcAft>
                <a:spcPts val="600"/>
              </a:spcAft>
              <a:tabLst>
                <a:tab pos="0" algn="l"/>
              </a:tabLst>
            </a:pPr>
            <a:r>
              <a:rPr lang="en-US" sz="2000">
                <a:latin typeface="Maiandra GD" panose="020E0502030308020204" pitchFamily="34" charset="0"/>
                <a:cs typeface="Aharoni" panose="02010803020104030203" pitchFamily="2" charset="-79"/>
              </a:rPr>
              <a:t>1.Giới thiệu đề tài</a:t>
            </a:r>
            <a:r>
              <a:rPr lang="en-US" sz="2000">
                <a:solidFill>
                  <a:schemeClr val="tx1"/>
                </a:solidFill>
                <a:latin typeface="Maiandra GD" panose="020E0502030308020204" pitchFamily="34" charset="0"/>
                <a:cs typeface="Aharoni" panose="02010803020104030203" pitchFamily="2" charset="-79"/>
              </a:rPr>
              <a:t> </a:t>
            </a:r>
            <a:br>
              <a:rPr lang="en-US" sz="2000">
                <a:solidFill>
                  <a:schemeClr val="tx1"/>
                </a:solidFill>
                <a:latin typeface="Maiandra GD" panose="020E0502030308020204" pitchFamily="34" charset="0"/>
                <a:cs typeface="Aharoni" panose="02010803020104030203" pitchFamily="2" charset="-79"/>
              </a:rPr>
            </a:br>
            <a:r>
              <a:rPr lang="en-US" sz="2000">
                <a:solidFill>
                  <a:schemeClr val="tx1"/>
                </a:solidFill>
                <a:latin typeface="Maiandra GD" panose="020E0502030308020204" pitchFamily="34" charset="0"/>
                <a:cs typeface="Aharoni" panose="02010803020104030203" pitchFamily="2" charset="-79"/>
              </a:rPr>
              <a:t>&amp; MỤC TIÊU </a:t>
            </a:r>
            <a:br>
              <a:rPr lang="en-US" sz="800">
                <a:latin typeface="+mj-lt"/>
              </a:rPr>
            </a:br>
            <a:endParaRPr sz="800" dirty="0"/>
          </a:p>
        </p:txBody>
      </p:sp>
      <p:sp>
        <p:nvSpPr>
          <p:cNvPr id="2" name="Text Placeholder 1">
            <a:extLst>
              <a:ext uri="{FF2B5EF4-FFF2-40B4-BE49-F238E27FC236}">
                <a16:creationId xmlns:a16="http://schemas.microsoft.com/office/drawing/2014/main" id="{65E53EE6-6AF7-4714-8F6E-E0B7DAAAF3E4}"/>
              </a:ext>
            </a:extLst>
          </p:cNvPr>
          <p:cNvSpPr>
            <a:spLocks noGrp="1"/>
          </p:cNvSpPr>
          <p:nvPr>
            <p:ph idx="1"/>
          </p:nvPr>
        </p:nvSpPr>
        <p:spPr/>
        <p:txBody>
          <a:bodyPr>
            <a:normAutofit fontScale="92500" lnSpcReduction="10000"/>
          </a:bodyPr>
          <a:lstStyle/>
          <a:p>
            <a:pPr>
              <a:lnSpc>
                <a:spcPct val="150000"/>
              </a:lnSpc>
            </a:pPr>
            <a:r>
              <a:rPr lang="en-US" sz="1400">
                <a:effectLst/>
                <a:latin typeface="Times New Roman" panose="02020603050405020304" pitchFamily="18" charset="0"/>
                <a:ea typeface="Calibri" panose="020F0502020204030204" pitchFamily="34" charset="0"/>
              </a:rPr>
              <a:t>Ngày nay, Website đã đóng một vai trò quan trọng đối với con người chúng ta từ giải trí cho đến quảng cáo, thương mại, quản lý…</a:t>
            </a:r>
          </a:p>
          <a:p>
            <a:pPr>
              <a:lnSpc>
                <a:spcPct val="150000"/>
              </a:lnSpc>
            </a:pPr>
            <a:r>
              <a:rPr lang="en-US" sz="1400">
                <a:effectLst/>
                <a:latin typeface="Times New Roman" panose="02020603050405020304" pitchFamily="18" charset="0"/>
                <a:ea typeface="Calibri" panose="020F0502020204030204" pitchFamily="34" charset="0"/>
                <a:cs typeface="Times New Roman" panose="02020603050405020304" pitchFamily="18" charset="0"/>
              </a:rPr>
              <a:t>Từ những lý do được nêu trên, nhóm em chọn đề tài “XÂY DỰNG WEBSITE BÁN LINH KIỆN MÁY TÍNH”. Việc xây dựng website sẽ giúp cho công việc kinh doanh trở nên thuận lợi và dễ dàng hơn, đáp ứng được nhu cầu mua sắm mọi lúc, mọi nơi của mọi đối tượng khách hàng.</a:t>
            </a:r>
          </a:p>
          <a:p>
            <a:pPr>
              <a:lnSpc>
                <a:spcPct val="150000"/>
              </a:lnSpc>
            </a:pPr>
            <a:r>
              <a:rPr lang="vi-VN" sz="1400">
                <a:effectLst/>
                <a:latin typeface="Times New Roman" panose="02020603050405020304" pitchFamily="18" charset="0"/>
                <a:ea typeface="Calibri" panose="020F0502020204030204" pitchFamily="34" charset="0"/>
                <a:cs typeface="Times New Roman" panose="02020603050405020304" pitchFamily="18" charset="0"/>
              </a:rPr>
              <a:t>Website được thiết kế và xây dựng hướng đến tất cả các khách hàng có nhu cầu mua bán các mặt hàng về máy tính, laptop và linh kiện máy tính nhưng có ít thời gian đến cửa hàng..</a:t>
            </a:r>
          </a:p>
          <a:p>
            <a:pPr marL="0" indent="0">
              <a:lnSpc>
                <a:spcPct val="150000"/>
              </a:lnSpc>
              <a:buNone/>
            </a:pPr>
            <a:br>
              <a:rPr lang="en-US" sz="1000">
                <a:effectLst/>
                <a:latin typeface="Times New Roman" panose="02020603050405020304" pitchFamily="18" charset="0"/>
                <a:ea typeface="Calibri" panose="020F0502020204030204" pitchFamily="34" charset="0"/>
                <a:cs typeface="Times New Roman" panose="02020603050405020304" pitchFamily="18" charset="0"/>
              </a:rPr>
            </a:br>
            <a:endParaRPr lang="en-US" sz="1000"/>
          </a:p>
        </p:txBody>
      </p:sp>
      <p:pic>
        <p:nvPicPr>
          <p:cNvPr id="9" name="Picture 8">
            <a:extLst>
              <a:ext uri="{FF2B5EF4-FFF2-40B4-BE49-F238E27FC236}">
                <a16:creationId xmlns:a16="http://schemas.microsoft.com/office/drawing/2014/main" id="{8C5C59B1-F75B-45AC-8031-F93932BF56CD}"/>
              </a:ext>
            </a:extLst>
          </p:cNvPr>
          <p:cNvPicPr>
            <a:picLocks noChangeAspect="1"/>
          </p:cNvPicPr>
          <p:nvPr/>
        </p:nvPicPr>
        <p:blipFill>
          <a:blip r:embed="rId3"/>
          <a:stretch>
            <a:fillRect/>
          </a:stretch>
        </p:blipFill>
        <p:spPr>
          <a:xfrm>
            <a:off x="6195233" y="953014"/>
            <a:ext cx="2948767" cy="26234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title"/>
          </p:nvPr>
        </p:nvSpPr>
        <p:spPr>
          <a:xfrm>
            <a:off x="6139385" y="0"/>
            <a:ext cx="4508950" cy="1303020"/>
          </a:xfrm>
          <a:prstGeom prst="rect">
            <a:avLst/>
          </a:prstGeom>
        </p:spPr>
        <p:txBody>
          <a:bodyPr spcFirstLastPara="1" wrap="square" lIns="91425" tIns="91425" rIns="91425" bIns="91425" anchor="ctr" anchorCtr="0">
            <a:noAutofit/>
          </a:bodyPr>
          <a:lstStyle/>
          <a:p>
            <a:pPr indent="360045">
              <a:lnSpc>
                <a:spcPct val="120000"/>
              </a:lnSpc>
              <a:spcBef>
                <a:spcPts val="600"/>
              </a:spcBef>
              <a:spcAft>
                <a:spcPts val="600"/>
              </a:spcAft>
              <a:tabLst>
                <a:tab pos="0" algn="l"/>
              </a:tabLst>
            </a:pPr>
            <a:r>
              <a:rPr lang="en-US" sz="2000">
                <a:latin typeface="Maiandra GD" panose="020E0502030308020204" pitchFamily="34" charset="0"/>
                <a:cs typeface="Aharoni" panose="02010803020104030203" pitchFamily="2" charset="-79"/>
              </a:rPr>
              <a:t>2. Các chức năng </a:t>
            </a:r>
            <a:br>
              <a:rPr lang="en-US" sz="2000">
                <a:latin typeface="Maiandra GD" panose="020E0502030308020204" pitchFamily="34" charset="0"/>
                <a:cs typeface="Aharoni" panose="02010803020104030203" pitchFamily="2" charset="-79"/>
              </a:rPr>
            </a:br>
            <a:r>
              <a:rPr lang="en-US" sz="2000">
                <a:latin typeface="Maiandra GD" panose="020E0502030308020204" pitchFamily="34" charset="0"/>
                <a:cs typeface="Aharoni" panose="02010803020104030203" pitchFamily="2" charset="-79"/>
              </a:rPr>
              <a:t>CỦA ĐỀ TÀI</a:t>
            </a:r>
            <a:br>
              <a:rPr lang="en-US" sz="2000">
                <a:latin typeface="Maiandra GD" panose="020E0502030308020204" pitchFamily="34" charset="0"/>
                <a:cs typeface="Aharoni" panose="02010803020104030203" pitchFamily="2" charset="-79"/>
              </a:rPr>
            </a:br>
            <a:br>
              <a:rPr lang="en-US" sz="800">
                <a:latin typeface="+mj-lt"/>
              </a:rPr>
            </a:br>
            <a:endParaRPr lang="en-US" sz="800" dirty="0"/>
          </a:p>
        </p:txBody>
      </p:sp>
      <p:sp>
        <p:nvSpPr>
          <p:cNvPr id="2" name="Text Placeholder 1">
            <a:extLst>
              <a:ext uri="{FF2B5EF4-FFF2-40B4-BE49-F238E27FC236}">
                <a16:creationId xmlns:a16="http://schemas.microsoft.com/office/drawing/2014/main" id="{65E53EE6-6AF7-4714-8F6E-E0B7DAAAF3E4}"/>
              </a:ext>
            </a:extLst>
          </p:cNvPr>
          <p:cNvSpPr>
            <a:spLocks noGrp="1"/>
          </p:cNvSpPr>
          <p:nvPr>
            <p:ph idx="1"/>
          </p:nvPr>
        </p:nvSpPr>
        <p:spPr/>
        <p:txBody>
          <a:bodyPr>
            <a:normAutofit/>
          </a:bodyPr>
          <a:lstStyle/>
          <a:p>
            <a:pPr marL="0" indent="0">
              <a:lnSpc>
                <a:spcPct val="150000"/>
              </a:lnSpc>
              <a:buNone/>
            </a:pPr>
            <a:endParaRPr lang="vi-VN" sz="1300">
              <a:effectLst/>
              <a:latin typeface="Times New Roman" panose="02020603050405020304" pitchFamily="18" charset="0"/>
              <a:ea typeface="Calibri" panose="020F0502020204030204" pitchFamily="34" charset="0"/>
            </a:endParaRPr>
          </a:p>
          <a:p>
            <a:pPr marL="0" indent="0">
              <a:lnSpc>
                <a:spcPct val="150000"/>
              </a:lnSpc>
              <a:buNone/>
            </a:pPr>
            <a:br>
              <a:rPr lang="en-US" sz="1000">
                <a:effectLst/>
                <a:latin typeface="Times New Roman" panose="02020603050405020304" pitchFamily="18" charset="0"/>
                <a:ea typeface="Calibri" panose="020F0502020204030204" pitchFamily="34" charset="0"/>
                <a:cs typeface="Times New Roman" panose="02020603050405020304" pitchFamily="18" charset="0"/>
              </a:rPr>
            </a:br>
            <a:endParaRPr lang="en-US" sz="1000"/>
          </a:p>
        </p:txBody>
      </p:sp>
      <p:pic>
        <p:nvPicPr>
          <p:cNvPr id="9" name="Picture 8">
            <a:extLst>
              <a:ext uri="{FF2B5EF4-FFF2-40B4-BE49-F238E27FC236}">
                <a16:creationId xmlns:a16="http://schemas.microsoft.com/office/drawing/2014/main" id="{8C5C59B1-F75B-45AC-8031-F93932BF56CD}"/>
              </a:ext>
            </a:extLst>
          </p:cNvPr>
          <p:cNvPicPr>
            <a:picLocks noChangeAspect="1"/>
          </p:cNvPicPr>
          <p:nvPr/>
        </p:nvPicPr>
        <p:blipFill>
          <a:blip r:embed="rId3"/>
          <a:stretch>
            <a:fillRect/>
          </a:stretch>
        </p:blipFill>
        <p:spPr>
          <a:xfrm>
            <a:off x="6195233" y="953014"/>
            <a:ext cx="2948767" cy="2623470"/>
          </a:xfrm>
          <a:prstGeom prst="rect">
            <a:avLst/>
          </a:prstGeom>
        </p:spPr>
      </p:pic>
      <p:graphicFrame>
        <p:nvGraphicFramePr>
          <p:cNvPr id="3" name="Table 3">
            <a:extLst>
              <a:ext uri="{FF2B5EF4-FFF2-40B4-BE49-F238E27FC236}">
                <a16:creationId xmlns:a16="http://schemas.microsoft.com/office/drawing/2014/main" id="{F97BA4AF-3765-4AF9-9A63-E263DDC71EF6}"/>
              </a:ext>
            </a:extLst>
          </p:cNvPr>
          <p:cNvGraphicFramePr>
            <a:graphicFrameLocks noGrp="1"/>
          </p:cNvGraphicFramePr>
          <p:nvPr>
            <p:extLst>
              <p:ext uri="{D42A27DB-BD31-4B8C-83A1-F6EECF244321}">
                <p14:modId xmlns:p14="http://schemas.microsoft.com/office/powerpoint/2010/main" val="1445625255"/>
              </p:ext>
            </p:extLst>
          </p:nvPr>
        </p:nvGraphicFramePr>
        <p:xfrm>
          <a:off x="93406" y="309880"/>
          <a:ext cx="6096000" cy="401795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364527057"/>
                    </a:ext>
                  </a:extLst>
                </a:gridCol>
                <a:gridCol w="2032000">
                  <a:extLst>
                    <a:ext uri="{9D8B030D-6E8A-4147-A177-3AD203B41FA5}">
                      <a16:colId xmlns:a16="http://schemas.microsoft.com/office/drawing/2014/main" val="3012102662"/>
                    </a:ext>
                  </a:extLst>
                </a:gridCol>
                <a:gridCol w="2032000">
                  <a:extLst>
                    <a:ext uri="{9D8B030D-6E8A-4147-A177-3AD203B41FA5}">
                      <a16:colId xmlns:a16="http://schemas.microsoft.com/office/drawing/2014/main" val="869941740"/>
                    </a:ext>
                  </a:extLst>
                </a:gridCol>
              </a:tblGrid>
              <a:tr h="219277">
                <a:tc rowSpan="8">
                  <a:txBody>
                    <a:bodyPr/>
                    <a:lstStyle/>
                    <a:p>
                      <a:pPr algn="ctr"/>
                      <a:endParaRPr lang="en-US" sz="1000">
                        <a:latin typeface="Times New Roman" panose="02020603050405020304" pitchFamily="18" charset="0"/>
                        <a:cs typeface="Times New Roman" panose="02020603050405020304" pitchFamily="18" charset="0"/>
                      </a:endParaRPr>
                    </a:p>
                  </a:txBody>
                  <a:tcPr/>
                </a:tc>
                <a:tc>
                  <a:txBody>
                    <a:bodyPr/>
                    <a:lstStyle/>
                    <a:p>
                      <a:pPr algn="ctr"/>
                      <a:r>
                        <a:rPr lang="en-US" sz="1050">
                          <a:latin typeface="Times New Roman" panose="02020603050405020304" pitchFamily="18" charset="0"/>
                          <a:cs typeface="Times New Roman" panose="02020603050405020304" pitchFamily="18" charset="0"/>
                        </a:rPr>
                        <a:t>Khách hàng</a:t>
                      </a:r>
                    </a:p>
                  </a:txBody>
                  <a:tcPr/>
                </a:tc>
                <a:tc>
                  <a:txBody>
                    <a:bodyPr/>
                    <a:lstStyle/>
                    <a:p>
                      <a:pPr algn="ctr"/>
                      <a:r>
                        <a:rPr lang="en-US" sz="1050">
                          <a:latin typeface="Times New Roman" panose="02020603050405020304" pitchFamily="18" charset="0"/>
                          <a:cs typeface="Times New Roman" panose="02020603050405020304" pitchFamily="18" charset="0"/>
                        </a:rPr>
                        <a:t>Admin</a:t>
                      </a:r>
                    </a:p>
                  </a:txBody>
                  <a:tcPr/>
                </a:tc>
                <a:extLst>
                  <a:ext uri="{0D108BD9-81ED-4DB2-BD59-A6C34878D82A}">
                    <a16:rowId xmlns:a16="http://schemas.microsoft.com/office/drawing/2014/main" val="4202946467"/>
                  </a:ext>
                </a:extLst>
              </a:tr>
              <a:tr h="365461">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Đăng ký/ Đăng nhập / Đăng xuất</a:t>
                      </a:r>
                    </a:p>
                    <a:p>
                      <a:endParaRPr lang="en-US" sz="100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Đăng ký/ Đăng nhập / Đăng xuất</a:t>
                      </a:r>
                    </a:p>
                    <a:p>
                      <a:endParaRPr lang="en-US" sz="1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4230494"/>
                  </a:ext>
                </a:extLst>
              </a:tr>
              <a:tr h="511645">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Quên</a:t>
                      </a:r>
                      <a:r>
                        <a:rPr lang="en-US" sz="1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mật khẩu/ </a:t>
                      </a: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1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mật khẩu</a:t>
                      </a:r>
                      <a:endPar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00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Quản lý sản phẩm (Thêm, xóa, sửa)</a:t>
                      </a:r>
                    </a:p>
                    <a:p>
                      <a:endParaRPr lang="en-US" sz="1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97203"/>
                  </a:ext>
                </a:extLst>
              </a:tr>
              <a:tr h="511645">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Tìm kiếm</a:t>
                      </a:r>
                    </a:p>
                    <a:p>
                      <a:endParaRPr lang="en-US" sz="100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Quản lý danh mục (Thêm, xóa, sửa)</a:t>
                      </a:r>
                    </a:p>
                    <a:p>
                      <a:endParaRPr lang="en-US" sz="1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5284354"/>
                  </a:ext>
                </a:extLst>
              </a:tr>
              <a:tr h="365035">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Quản lý thông tin người dùng/ Cập</a:t>
                      </a:r>
                      <a:r>
                        <a:rPr lang="en-US" sz="1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nhật thông tin</a:t>
                      </a:r>
                      <a:endPar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00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Quản lý thương hiệu (Thêm, xóa, sửa)</a:t>
                      </a:r>
                    </a:p>
                    <a:p>
                      <a:endParaRPr lang="en-US" sz="1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6733208"/>
                  </a:ext>
                </a:extLst>
              </a:tr>
              <a:tr h="511645">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Xem sản</a:t>
                      </a:r>
                      <a:r>
                        <a:rPr lang="en-US" sz="1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phẩm</a:t>
                      </a:r>
                      <a:endPar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00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Quản lý bài viết (Thêm, xóa, sửa)</a:t>
                      </a:r>
                    </a:p>
                    <a:p>
                      <a:endParaRPr lang="en-US" sz="1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7469422"/>
                  </a:ext>
                </a:extLst>
              </a:tr>
              <a:tr h="511645">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Thêm/ Cập nhật</a:t>
                      </a:r>
                      <a:r>
                        <a:rPr lang="en-US" sz="1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sản phẩm vào giỏ hàng</a:t>
                      </a:r>
                      <a:endPar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00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Quản lý đơn bảo hành, sửa chữa (Thêm, xóa)</a:t>
                      </a:r>
                    </a:p>
                    <a:p>
                      <a:endParaRPr lang="en-US" sz="1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6855672"/>
                  </a:ext>
                </a:extLst>
              </a:tr>
              <a:tr h="262233">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hàng</a:t>
                      </a:r>
                      <a:endPar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00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Quản lý thông tin khách hàng (Xem, xóa)</a:t>
                      </a:r>
                    </a:p>
                    <a:p>
                      <a:endParaRPr lang="en-US" sz="1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14275216"/>
                  </a:ext>
                </a:extLst>
              </a:tr>
            </a:tbl>
          </a:graphicData>
        </a:graphic>
      </p:graphicFrame>
      <p:sp>
        <p:nvSpPr>
          <p:cNvPr id="4" name="Rectangle 3">
            <a:extLst>
              <a:ext uri="{FF2B5EF4-FFF2-40B4-BE49-F238E27FC236}">
                <a16:creationId xmlns:a16="http://schemas.microsoft.com/office/drawing/2014/main" id="{867BAEB4-75F1-4351-9D92-FB7913A2E353}"/>
              </a:ext>
            </a:extLst>
          </p:cNvPr>
          <p:cNvSpPr/>
          <p:nvPr/>
        </p:nvSpPr>
        <p:spPr>
          <a:xfrm>
            <a:off x="258096" y="1968910"/>
            <a:ext cx="1592826" cy="91440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Chức năng</a:t>
            </a:r>
          </a:p>
          <a:p>
            <a:pPr algn="ctr"/>
            <a:endParaRPr lang="en-US"/>
          </a:p>
        </p:txBody>
      </p:sp>
    </p:spTree>
    <p:extLst>
      <p:ext uri="{BB962C8B-B14F-4D97-AF65-F5344CB8AC3E}">
        <p14:creationId xmlns:p14="http://schemas.microsoft.com/office/powerpoint/2010/main" val="180989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0"/>
        <p:cNvGrpSpPr/>
        <p:nvPr/>
      </p:nvGrpSpPr>
      <p:grpSpPr>
        <a:xfrm>
          <a:off x="0" y="0"/>
          <a:ext cx="0" cy="0"/>
          <a:chOff x="0" y="0"/>
          <a:chExt cx="0" cy="0"/>
        </a:xfrm>
      </p:grpSpPr>
      <p:grpSp>
        <p:nvGrpSpPr>
          <p:cNvPr id="128" name="Group 127">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29" name="Oval 128">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0" name="Oval 129">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51" name="Google Shape;951;p30"/>
          <p:cNvSpPr txBox="1">
            <a:spLocks noGrp="1"/>
          </p:cNvSpPr>
          <p:nvPr>
            <p:ph type="title"/>
          </p:nvPr>
        </p:nvSpPr>
        <p:spPr>
          <a:xfrm>
            <a:off x="802386" y="598795"/>
            <a:ext cx="3547838" cy="1228298"/>
          </a:xfrm>
          <a:prstGeom prst="rect">
            <a:avLst/>
          </a:prstGeom>
        </p:spPr>
        <p:txBody>
          <a:bodyPr spcFirstLastPara="1" vert="horz" lIns="91440" tIns="45720" rIns="91440" bIns="45720" rtlCol="0" anchor="ctr" anchorCtr="0">
            <a:normAutofit/>
          </a:bodyPr>
          <a:lstStyle/>
          <a:p>
            <a:pPr indent="360045" defTabSz="914400">
              <a:spcAft>
                <a:spcPts val="600"/>
              </a:spcAft>
              <a:tabLst>
                <a:tab pos="0" algn="l"/>
              </a:tabLst>
            </a:pPr>
            <a:r>
              <a:rPr lang="en-US" sz="2300"/>
              <a:t>3. CÔNG NGHỆ SỬ DỤNG</a:t>
            </a:r>
            <a:br>
              <a:rPr lang="en-US" sz="2300"/>
            </a:br>
            <a:endParaRPr lang="en-US" sz="2300"/>
          </a:p>
        </p:txBody>
      </p:sp>
      <p:sp>
        <p:nvSpPr>
          <p:cNvPr id="2" name="Text Placeholder 1">
            <a:extLst>
              <a:ext uri="{FF2B5EF4-FFF2-40B4-BE49-F238E27FC236}">
                <a16:creationId xmlns:a16="http://schemas.microsoft.com/office/drawing/2014/main" id="{65E53EE6-6AF7-4714-8F6E-E0B7DAAAF3E4}"/>
              </a:ext>
            </a:extLst>
          </p:cNvPr>
          <p:cNvSpPr>
            <a:spLocks noGrp="1"/>
          </p:cNvSpPr>
          <p:nvPr>
            <p:ph idx="1"/>
          </p:nvPr>
        </p:nvSpPr>
        <p:spPr>
          <a:xfrm>
            <a:off x="802386" y="1933956"/>
            <a:ext cx="3547838" cy="2695194"/>
          </a:xfrm>
        </p:spPr>
        <p:txBody>
          <a:bodyPr vert="horz" lIns="91440" tIns="45720" rIns="91440" bIns="45720" rtlCol="0">
            <a:normAutofit/>
          </a:bodyPr>
          <a:lstStyle/>
          <a:p>
            <a:pPr indent="-182880" defTabSz="914400"/>
            <a:r>
              <a:rPr lang="en-US" sz="1300">
                <a:latin typeface="Times New Roman" panose="02020603050405020304" pitchFamily="18" charset="0"/>
                <a:cs typeface="Times New Roman" panose="02020603050405020304" pitchFamily="18" charset="0"/>
              </a:rPr>
              <a:t>Laravel là một PHP Framework mã nguồn mở miễn phí, với phiên bản đầu tiên được ra mắt vào tháng 6 năm 2011. Laravel ra đời nhằm mục đích hỗ trợ phát triển các ứng dụng web, dựa trên mô hình MVC (Model – View – Controller)</a:t>
            </a:r>
          </a:p>
          <a:p>
            <a:pPr marL="0" indent="0" defTabSz="914400">
              <a:buNone/>
            </a:pPr>
            <a:endParaRPr lang="en-US" sz="1300">
              <a:latin typeface="Times New Roman" panose="02020603050405020304" pitchFamily="18" charset="0"/>
              <a:cs typeface="Times New Roman" panose="02020603050405020304" pitchFamily="18" charset="0"/>
            </a:endParaRPr>
          </a:p>
          <a:p>
            <a:pPr indent="-182880" defTabSz="914400"/>
            <a:r>
              <a:rPr lang="en-US" sz="1300">
                <a:latin typeface="Times New Roman" panose="02020603050405020304" pitchFamily="18" charset="0"/>
                <a:cs typeface="Times New Roman" panose="02020603050405020304" pitchFamily="18" charset="0"/>
              </a:rPr>
              <a:t>Bootstrap là một khuôn khổ CSS mã nguồn mở và miễn phí hướng đến phát triển web front-end đáp ứng trên thiết bị di động . </a:t>
            </a:r>
          </a:p>
          <a:p>
            <a:pPr marL="0" indent="0" defTabSz="914400">
              <a:buNone/>
            </a:pPr>
            <a:br>
              <a:rPr lang="en-US" sz="1100">
                <a:effectLst/>
              </a:rPr>
            </a:br>
            <a:endParaRPr lang="en-US" sz="1100"/>
          </a:p>
        </p:txBody>
      </p:sp>
      <p:sp>
        <p:nvSpPr>
          <p:cNvPr id="132" name="Freeform: Shape 131">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4843" y="0"/>
            <a:ext cx="4709157" cy="51435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5" name="Picture 14" descr="A picture containing graphical user interface&#10;&#10;Description automatically generated">
            <a:extLst>
              <a:ext uri="{FF2B5EF4-FFF2-40B4-BE49-F238E27FC236}">
                <a16:creationId xmlns:a16="http://schemas.microsoft.com/office/drawing/2014/main" id="{7F7570E0-57FF-48F0-95B3-D3CF4B0F601A}"/>
              </a:ext>
            </a:extLst>
          </p:cNvPr>
          <p:cNvPicPr>
            <a:picLocks noChangeAspect="1"/>
          </p:cNvPicPr>
          <p:nvPr/>
        </p:nvPicPr>
        <p:blipFill>
          <a:blip r:embed="rId5"/>
          <a:stretch>
            <a:fillRect/>
          </a:stretch>
        </p:blipFill>
        <p:spPr>
          <a:xfrm>
            <a:off x="5155769" y="204192"/>
            <a:ext cx="3753874" cy="2468173"/>
          </a:xfrm>
          <a:prstGeom prst="rect">
            <a:avLst/>
          </a:prstGeom>
        </p:spPr>
      </p:pic>
      <p:pic>
        <p:nvPicPr>
          <p:cNvPr id="8" name="Picture 7">
            <a:extLst>
              <a:ext uri="{FF2B5EF4-FFF2-40B4-BE49-F238E27FC236}">
                <a16:creationId xmlns:a16="http://schemas.microsoft.com/office/drawing/2014/main" id="{C058EA5C-E423-4434-8852-EAB7B92CB9AF}"/>
              </a:ext>
            </a:extLst>
          </p:cNvPr>
          <p:cNvPicPr>
            <a:picLocks noChangeAspect="1"/>
          </p:cNvPicPr>
          <p:nvPr/>
        </p:nvPicPr>
        <p:blipFill>
          <a:blip r:embed="rId6"/>
          <a:stretch>
            <a:fillRect/>
          </a:stretch>
        </p:blipFill>
        <p:spPr>
          <a:xfrm>
            <a:off x="6686959" y="3005085"/>
            <a:ext cx="1885920" cy="1424917"/>
          </a:xfrm>
          <a:prstGeom prst="rect">
            <a:avLst/>
          </a:prstGeom>
        </p:spPr>
      </p:pic>
    </p:spTree>
    <p:extLst>
      <p:ext uri="{BB962C8B-B14F-4D97-AF65-F5344CB8AC3E}">
        <p14:creationId xmlns:p14="http://schemas.microsoft.com/office/powerpoint/2010/main" val="153280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title"/>
          </p:nvPr>
        </p:nvSpPr>
        <p:spPr>
          <a:xfrm>
            <a:off x="6127956" y="0"/>
            <a:ext cx="3244645" cy="1303020"/>
          </a:xfrm>
          <a:prstGeom prst="rect">
            <a:avLst/>
          </a:prstGeom>
        </p:spPr>
        <p:txBody>
          <a:bodyPr spcFirstLastPara="1" wrap="square" lIns="91425" tIns="91425" rIns="91425" bIns="91425" anchor="ctr" anchorCtr="0">
            <a:noAutofit/>
          </a:bodyPr>
          <a:lstStyle/>
          <a:p>
            <a:pPr indent="360045">
              <a:lnSpc>
                <a:spcPct val="120000"/>
              </a:lnSpc>
              <a:spcBef>
                <a:spcPts val="600"/>
              </a:spcBef>
              <a:spcAft>
                <a:spcPts val="600"/>
              </a:spcAft>
              <a:tabLst>
                <a:tab pos="0" algn="l"/>
              </a:tabLst>
            </a:pPr>
            <a:r>
              <a:rPr lang="en-US" sz="2000">
                <a:latin typeface="Maiandra GD" panose="020E0502030308020204" pitchFamily="34" charset="0"/>
                <a:cs typeface="Aharoni" panose="02010803020104030203" pitchFamily="2" charset="-79"/>
              </a:rPr>
              <a:t>4. SƠ ĐỒ USECAE TỔNG QUÁT</a:t>
            </a:r>
            <a:endParaRPr sz="800" dirty="0"/>
          </a:p>
        </p:txBody>
      </p:sp>
      <p:pic>
        <p:nvPicPr>
          <p:cNvPr id="9" name="Picture 8">
            <a:extLst>
              <a:ext uri="{FF2B5EF4-FFF2-40B4-BE49-F238E27FC236}">
                <a16:creationId xmlns:a16="http://schemas.microsoft.com/office/drawing/2014/main" id="{8C5C59B1-F75B-45AC-8031-F93932BF56CD}"/>
              </a:ext>
            </a:extLst>
          </p:cNvPr>
          <p:cNvPicPr>
            <a:picLocks noChangeAspect="1"/>
          </p:cNvPicPr>
          <p:nvPr/>
        </p:nvPicPr>
        <p:blipFill>
          <a:blip r:embed="rId3"/>
          <a:stretch>
            <a:fillRect/>
          </a:stretch>
        </p:blipFill>
        <p:spPr>
          <a:xfrm>
            <a:off x="6195233" y="953014"/>
            <a:ext cx="2948767" cy="2623470"/>
          </a:xfrm>
          <a:prstGeom prst="rect">
            <a:avLst/>
          </a:prstGeom>
        </p:spPr>
      </p:pic>
      <p:sp>
        <p:nvSpPr>
          <p:cNvPr id="4" name="Content Placeholder 3">
            <a:extLst>
              <a:ext uri="{FF2B5EF4-FFF2-40B4-BE49-F238E27FC236}">
                <a16:creationId xmlns:a16="http://schemas.microsoft.com/office/drawing/2014/main" id="{6C089340-F914-4844-8080-E667B9FCCFEA}"/>
              </a:ext>
            </a:extLst>
          </p:cNvPr>
          <p:cNvSpPr>
            <a:spLocks noGrp="1"/>
          </p:cNvSpPr>
          <p:nvPr>
            <p:ph idx="1"/>
          </p:nvPr>
        </p:nvSpPr>
        <p:spPr>
          <a:xfrm>
            <a:off x="613903" y="4713437"/>
            <a:ext cx="5033772" cy="341573"/>
          </a:xfrm>
        </p:spPr>
        <p:txBody>
          <a:bodyPr>
            <a:normAutofit/>
          </a:bodyPr>
          <a:lstStyle/>
          <a:p>
            <a:pPr marL="0" indent="0" algn="ctr">
              <a:buNone/>
            </a:pPr>
            <a:r>
              <a:rPr lang="en-US" sz="1200">
                <a:latin typeface="Times New Roman" panose="02020603050405020304" pitchFamily="18" charset="0"/>
                <a:cs typeface="Times New Roman" panose="02020603050405020304" pitchFamily="18" charset="0"/>
              </a:rPr>
              <a:t>Hình 4-1. Sơ đồ usecase tổng quát</a:t>
            </a:r>
          </a:p>
        </p:txBody>
      </p:sp>
      <p:pic>
        <p:nvPicPr>
          <p:cNvPr id="8" name="Picture 7">
            <a:extLst>
              <a:ext uri="{FF2B5EF4-FFF2-40B4-BE49-F238E27FC236}">
                <a16:creationId xmlns:a16="http://schemas.microsoft.com/office/drawing/2014/main" id="{2F20F91F-1816-48FE-9139-719772F1F222}"/>
              </a:ext>
            </a:extLst>
          </p:cNvPr>
          <p:cNvPicPr/>
          <p:nvPr/>
        </p:nvPicPr>
        <p:blipFill>
          <a:blip r:embed="rId4"/>
          <a:stretch>
            <a:fillRect/>
          </a:stretch>
        </p:blipFill>
        <p:spPr>
          <a:xfrm>
            <a:off x="604592" y="243348"/>
            <a:ext cx="5191524" cy="4461387"/>
          </a:xfrm>
          <a:prstGeom prst="rect">
            <a:avLst/>
          </a:prstGeom>
        </p:spPr>
      </p:pic>
    </p:spTree>
    <p:extLst>
      <p:ext uri="{BB962C8B-B14F-4D97-AF65-F5344CB8AC3E}">
        <p14:creationId xmlns:p14="http://schemas.microsoft.com/office/powerpoint/2010/main" val="29083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title"/>
          </p:nvPr>
        </p:nvSpPr>
        <p:spPr>
          <a:xfrm>
            <a:off x="6257374" y="-7374"/>
            <a:ext cx="3048860" cy="1303020"/>
          </a:xfrm>
          <a:prstGeom prst="rect">
            <a:avLst/>
          </a:prstGeom>
        </p:spPr>
        <p:txBody>
          <a:bodyPr spcFirstLastPara="1" wrap="square" lIns="91425" tIns="91425" rIns="91425" bIns="91425" anchor="ctr" anchorCtr="0">
            <a:noAutofit/>
          </a:bodyPr>
          <a:lstStyle/>
          <a:p>
            <a:pPr indent="360045">
              <a:lnSpc>
                <a:spcPct val="120000"/>
              </a:lnSpc>
              <a:spcBef>
                <a:spcPts val="600"/>
              </a:spcBef>
              <a:spcAft>
                <a:spcPts val="600"/>
              </a:spcAft>
              <a:tabLst>
                <a:tab pos="0" algn="l"/>
              </a:tabLst>
            </a:pPr>
            <a:r>
              <a:rPr lang="en-US" sz="2000">
                <a:latin typeface="Maiandra GD" panose="020E0502030308020204" pitchFamily="34" charset="0"/>
                <a:cs typeface="Aharoni" panose="02010803020104030203" pitchFamily="2" charset="-79"/>
              </a:rPr>
              <a:t>5. LƯỢC ĐỒ CƠ SỞ DỮ LIỆU</a:t>
            </a:r>
            <a:br>
              <a:rPr lang="en-US" sz="800">
                <a:latin typeface="+mj-lt"/>
              </a:rPr>
            </a:br>
            <a:endParaRPr sz="800" dirty="0"/>
          </a:p>
        </p:txBody>
      </p:sp>
      <p:sp>
        <p:nvSpPr>
          <p:cNvPr id="2" name="Text Placeholder 1">
            <a:extLst>
              <a:ext uri="{FF2B5EF4-FFF2-40B4-BE49-F238E27FC236}">
                <a16:creationId xmlns:a16="http://schemas.microsoft.com/office/drawing/2014/main" id="{65E53EE6-6AF7-4714-8F6E-E0B7DAAAF3E4}"/>
              </a:ext>
            </a:extLst>
          </p:cNvPr>
          <p:cNvSpPr>
            <a:spLocks noGrp="1"/>
          </p:cNvSpPr>
          <p:nvPr>
            <p:ph idx="1"/>
          </p:nvPr>
        </p:nvSpPr>
        <p:spPr>
          <a:xfrm>
            <a:off x="577030" y="4704734"/>
            <a:ext cx="5033772" cy="260457"/>
          </a:xfrm>
        </p:spPr>
        <p:txBody>
          <a:bodyPr>
            <a:normAutofit/>
          </a:bodyPr>
          <a:lstStyle/>
          <a:p>
            <a:pPr marL="0" indent="0" algn="ctr">
              <a:buNone/>
            </a:pPr>
            <a:r>
              <a:rPr lang="en-US" sz="1200">
                <a:latin typeface="Times New Roman" panose="02020603050405020304" pitchFamily="18" charset="0"/>
                <a:cs typeface="Times New Roman" panose="02020603050405020304" pitchFamily="18" charset="0"/>
              </a:rPr>
              <a:t>Hình 5-1. Lược dồ cơ sở dữ liệu</a:t>
            </a:r>
          </a:p>
        </p:txBody>
      </p:sp>
      <p:pic>
        <p:nvPicPr>
          <p:cNvPr id="9" name="Picture 8">
            <a:extLst>
              <a:ext uri="{FF2B5EF4-FFF2-40B4-BE49-F238E27FC236}">
                <a16:creationId xmlns:a16="http://schemas.microsoft.com/office/drawing/2014/main" id="{8C5C59B1-F75B-45AC-8031-F93932BF56CD}"/>
              </a:ext>
            </a:extLst>
          </p:cNvPr>
          <p:cNvPicPr>
            <a:picLocks noChangeAspect="1"/>
          </p:cNvPicPr>
          <p:nvPr/>
        </p:nvPicPr>
        <p:blipFill>
          <a:blip r:embed="rId3"/>
          <a:stretch>
            <a:fillRect/>
          </a:stretch>
        </p:blipFill>
        <p:spPr>
          <a:xfrm>
            <a:off x="6195233" y="953014"/>
            <a:ext cx="2948767" cy="2623470"/>
          </a:xfrm>
          <a:prstGeom prst="rect">
            <a:avLst/>
          </a:prstGeom>
        </p:spPr>
      </p:pic>
      <p:pic>
        <p:nvPicPr>
          <p:cNvPr id="5" name="Picture 4">
            <a:extLst>
              <a:ext uri="{FF2B5EF4-FFF2-40B4-BE49-F238E27FC236}">
                <a16:creationId xmlns:a16="http://schemas.microsoft.com/office/drawing/2014/main" id="{9743F061-FF52-48F2-8299-E6FB49978664}"/>
              </a:ext>
            </a:extLst>
          </p:cNvPr>
          <p:cNvPicPr/>
          <p:nvPr/>
        </p:nvPicPr>
        <p:blipFill>
          <a:blip r:embed="rId4"/>
          <a:stretch>
            <a:fillRect/>
          </a:stretch>
        </p:blipFill>
        <p:spPr>
          <a:xfrm>
            <a:off x="95772" y="128413"/>
            <a:ext cx="6120765" cy="4458970"/>
          </a:xfrm>
          <a:prstGeom prst="rect">
            <a:avLst/>
          </a:prstGeom>
        </p:spPr>
      </p:pic>
    </p:spTree>
    <p:extLst>
      <p:ext uri="{BB962C8B-B14F-4D97-AF65-F5344CB8AC3E}">
        <p14:creationId xmlns:p14="http://schemas.microsoft.com/office/powerpoint/2010/main" val="351060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ctrTitle"/>
          </p:nvPr>
        </p:nvSpPr>
        <p:spPr>
          <a:prstGeom prst="rect">
            <a:avLst/>
          </a:prstGeom>
        </p:spPr>
        <p:txBody>
          <a:bodyPr spcFirstLastPara="1" wrap="square" lIns="91425" tIns="91425" rIns="91425" bIns="91425" anchor="ctr" anchorCtr="0">
            <a:noAutofit/>
          </a:bodyPr>
          <a:lstStyle/>
          <a:p>
            <a:pPr indent="360045">
              <a:lnSpc>
                <a:spcPct val="120000"/>
              </a:lnSpc>
              <a:spcBef>
                <a:spcPts val="600"/>
              </a:spcBef>
              <a:spcAft>
                <a:spcPts val="600"/>
              </a:spcAft>
              <a:tabLst>
                <a:tab pos="0" algn="l"/>
              </a:tabLst>
            </a:pPr>
            <a:r>
              <a:rPr lang="en-US" sz="2000">
                <a:latin typeface="Maiandra GD" panose="020E0502030308020204" pitchFamily="34" charset="0"/>
                <a:cs typeface="Aharoni" panose="02010803020104030203" pitchFamily="2" charset="-79"/>
              </a:rPr>
              <a:t>6. MỘT SỐ HÌNH ẢNH TRANG WEB</a:t>
            </a:r>
            <a:endParaRPr sz="800" dirty="0"/>
          </a:p>
        </p:txBody>
      </p:sp>
      <p:sp>
        <p:nvSpPr>
          <p:cNvPr id="2" name="Text Placeholder 1">
            <a:extLst>
              <a:ext uri="{FF2B5EF4-FFF2-40B4-BE49-F238E27FC236}">
                <a16:creationId xmlns:a16="http://schemas.microsoft.com/office/drawing/2014/main" id="{65E53EE6-6AF7-4714-8F6E-E0B7DAAAF3E4}"/>
              </a:ext>
            </a:extLst>
          </p:cNvPr>
          <p:cNvSpPr>
            <a:spLocks noGrp="1"/>
          </p:cNvSpPr>
          <p:nvPr>
            <p:ph type="subTitle" idx="1"/>
          </p:nvPr>
        </p:nvSpPr>
        <p:spPr>
          <a:xfrm>
            <a:off x="847462" y="4019496"/>
            <a:ext cx="5918454" cy="802386"/>
          </a:xfrm>
        </p:spPr>
        <p:txBody>
          <a:bodyPr>
            <a:normAutofit fontScale="47500" lnSpcReduction="20000"/>
          </a:bodyPr>
          <a:lstStyle/>
          <a:p>
            <a:pPr>
              <a:lnSpc>
                <a:spcPct val="150000"/>
              </a:lnSpc>
            </a:pPr>
            <a:endParaRPr lang="en-US" sz="1300">
              <a:effectLst/>
              <a:latin typeface="Times New Roman" panose="02020603050405020304" pitchFamily="18" charset="0"/>
              <a:ea typeface="Calibri" panose="020F0502020204030204" pitchFamily="34" charset="0"/>
            </a:endParaRPr>
          </a:p>
          <a:p>
            <a:pPr>
              <a:lnSpc>
                <a:spcPct val="150000"/>
              </a:lnSpc>
            </a:pPr>
            <a:endParaRPr lang="vi-VN" sz="1300">
              <a:effectLst/>
              <a:latin typeface="Times New Roman" panose="02020603050405020304" pitchFamily="18" charset="0"/>
              <a:ea typeface="Calibri" panose="020F0502020204030204" pitchFamily="34" charset="0"/>
            </a:endParaRPr>
          </a:p>
          <a:p>
            <a:pPr marL="0" indent="0">
              <a:lnSpc>
                <a:spcPct val="150000"/>
              </a:lnSpc>
              <a:buNone/>
            </a:pPr>
            <a:br>
              <a:rPr lang="en-US" sz="1000">
                <a:effectLst/>
                <a:latin typeface="Times New Roman" panose="02020603050405020304" pitchFamily="18" charset="0"/>
                <a:ea typeface="Calibri" panose="020F0502020204030204" pitchFamily="34" charset="0"/>
                <a:cs typeface="Times New Roman" panose="02020603050405020304" pitchFamily="18" charset="0"/>
              </a:rPr>
            </a:br>
            <a:endParaRPr lang="en-US" sz="1000"/>
          </a:p>
        </p:txBody>
      </p:sp>
      <p:pic>
        <p:nvPicPr>
          <p:cNvPr id="9" name="Picture 8">
            <a:extLst>
              <a:ext uri="{FF2B5EF4-FFF2-40B4-BE49-F238E27FC236}">
                <a16:creationId xmlns:a16="http://schemas.microsoft.com/office/drawing/2014/main" id="{8C5C59B1-F75B-45AC-8031-F93932BF56CD}"/>
              </a:ext>
            </a:extLst>
          </p:cNvPr>
          <p:cNvPicPr>
            <a:picLocks noChangeAspect="1"/>
          </p:cNvPicPr>
          <p:nvPr/>
        </p:nvPicPr>
        <p:blipFill>
          <a:blip r:embed="rId3"/>
          <a:stretch>
            <a:fillRect/>
          </a:stretch>
        </p:blipFill>
        <p:spPr>
          <a:xfrm>
            <a:off x="5369323" y="1012008"/>
            <a:ext cx="2948767" cy="2623470"/>
          </a:xfrm>
          <a:prstGeom prst="rect">
            <a:avLst/>
          </a:prstGeom>
        </p:spPr>
      </p:pic>
    </p:spTree>
    <p:extLst>
      <p:ext uri="{BB962C8B-B14F-4D97-AF65-F5344CB8AC3E}">
        <p14:creationId xmlns:p14="http://schemas.microsoft.com/office/powerpoint/2010/main" val="242181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4" name="Subtitle 3"/>
          <p:cNvSpPr>
            <a:spLocks noGrp="1"/>
          </p:cNvSpPr>
          <p:nvPr>
            <p:ph type="subTitle" idx="1"/>
          </p:nvPr>
        </p:nvSpPr>
        <p:spPr>
          <a:xfrm>
            <a:off x="707827" y="1652482"/>
            <a:ext cx="7731094" cy="1773763"/>
          </a:xfrm>
        </p:spPr>
        <p:txBody>
          <a:bodyPr>
            <a:normAutofit/>
            <a:scene3d>
              <a:camera prst="perspectiveFront"/>
              <a:lightRig rig="threePt" dir="t"/>
            </a:scene3d>
            <a:sp3d extrusionH="57150">
              <a:bevelT w="38100" h="38100" prst="convex"/>
            </a:sp3d>
          </a:bodyPr>
          <a:lstStyle/>
          <a:p>
            <a:r>
              <a:rPr lang="en-US" sz="3200">
                <a:latin typeface="Maiandra GD" panose="020E0502030308020204" pitchFamily="34" charset="0"/>
                <a:cs typeface="Times New Roman" panose="02020603050405020304" pitchFamily="18" charset="0"/>
              </a:rPr>
              <a:t>CẢM ƠN THẦY CÔ ĐÃ LẮNG NGHE PHẦN THUYẾT TRÌNH CỦA NHÓM EM!</a:t>
            </a:r>
            <a:endParaRPr lang="en-US" sz="3200" dirty="0">
              <a:latin typeface="Maiandra GD" panose="020E0502030308020204" pitchFamily="34" charset="0"/>
              <a:cs typeface="Times New Roman" panose="02020603050405020304" pitchFamily="18" charset="0"/>
            </a:endParaRPr>
          </a:p>
        </p:txBody>
      </p:sp>
    </p:spTree>
    <p:extLst>
      <p:ext uri="{BB962C8B-B14F-4D97-AF65-F5344CB8AC3E}">
        <p14:creationId xmlns:p14="http://schemas.microsoft.com/office/powerpoint/2010/main" val="348635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1892</TotalTime>
  <Words>512</Words>
  <Application>Microsoft Office PowerPoint</Application>
  <PresentationFormat>On-screen Show (16:9)</PresentationFormat>
  <Paragraphs>52</Paragraphs>
  <Slides>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Calibri</vt:lpstr>
      <vt:lpstr>Maiandra GD</vt:lpstr>
      <vt:lpstr>Montserrat</vt:lpstr>
      <vt:lpstr>Rockwell</vt:lpstr>
      <vt:lpstr>Rockwell Condensed</vt:lpstr>
      <vt:lpstr>Rockwell Condensed (Headings)</vt:lpstr>
      <vt:lpstr>Rockwell Extra Bold</vt:lpstr>
      <vt:lpstr>Times New Roman</vt:lpstr>
      <vt:lpstr>Wingdings</vt:lpstr>
      <vt:lpstr>Wood Type</vt:lpstr>
      <vt:lpstr>PowerPoint Presentation</vt:lpstr>
      <vt:lpstr>NỘI DUNG Báo CÁo</vt:lpstr>
      <vt:lpstr>1.Giới thiệu đề tài  &amp; MỤC TIÊU  </vt:lpstr>
      <vt:lpstr>2. Các chức năng  CỦA ĐỀ TÀI  </vt:lpstr>
      <vt:lpstr>3. CÔNG NGHỆ SỬ DỤNG </vt:lpstr>
      <vt:lpstr>4. SƠ ĐỒ USECAE TỔNG QUÁT</vt:lpstr>
      <vt:lpstr>5. LƯỢC ĐỒ CƠ SỞ DỮ LIỆU </vt:lpstr>
      <vt:lpstr>6. MỘT SỐ HÌNH ẢNH TRANG WEB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X</dc:creator>
  <cp:lastModifiedBy>Trần Chí Hữuu</cp:lastModifiedBy>
  <cp:revision>257</cp:revision>
  <dcterms:modified xsi:type="dcterms:W3CDTF">2021-08-24T13:13:28Z</dcterms:modified>
</cp:coreProperties>
</file>