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1" r:id="rId6"/>
    <p:sldId id="265" r:id="rId7"/>
    <p:sldId id="274" r:id="rId8"/>
    <p:sldId id="275" r:id="rId9"/>
    <p:sldId id="276" r:id="rId10"/>
    <p:sldId id="277" r:id="rId11"/>
    <p:sldId id="278"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95209" autoAdjust="0"/>
  </p:normalViewPr>
  <p:slideViewPr>
    <p:cSldViewPr snapToGrid="0">
      <p:cViewPr varScale="1">
        <p:scale>
          <a:sx n="83" d="100"/>
          <a:sy n="83" d="100"/>
        </p:scale>
        <p:origin x="58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D92AF-9391-4809-A50B-639221992F7A}" type="datetimeFigureOut">
              <a:rPr lang="en-US" smtClean="0"/>
              <a:t>7/27/2021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DEB14-7634-4F99-8506-1A117CDFBDA5}" type="slidenum">
              <a:rPr lang="en-US" smtClean="0"/>
              <a:t>‹#›</a:t>
            </a:fld>
            <a:endParaRPr lang="en-US"/>
          </a:p>
        </p:txBody>
      </p:sp>
    </p:spTree>
    <p:extLst>
      <p:ext uri="{BB962C8B-B14F-4D97-AF65-F5344CB8AC3E}">
        <p14:creationId xmlns:p14="http://schemas.microsoft.com/office/powerpoint/2010/main" val="2914573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556F63-44B5-481E-80F1-0E17046213D3}" type="datetimeFigureOut">
              <a:rPr lang="en-US" smtClean="0"/>
              <a:t>7/27/2021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14D699E-5F53-42D1-8707-BFDDDF170088}" type="slidenum">
              <a:rPr lang="en-US" smtClean="0"/>
              <a:t>‹#›</a:t>
            </a:fld>
            <a:endParaRPr lang="en-US"/>
          </a:p>
        </p:txBody>
      </p:sp>
    </p:spTree>
    <p:extLst>
      <p:ext uri="{BB962C8B-B14F-4D97-AF65-F5344CB8AC3E}">
        <p14:creationId xmlns:p14="http://schemas.microsoft.com/office/powerpoint/2010/main" val="31729605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556F63-44B5-481E-80F1-0E17046213D3}"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D699E-5F53-42D1-8707-BFDDDF170088}" type="slidenum">
              <a:rPr lang="en-US" smtClean="0"/>
              <a:t>‹#›</a:t>
            </a:fld>
            <a:endParaRPr lang="en-US"/>
          </a:p>
        </p:txBody>
      </p:sp>
    </p:spTree>
    <p:extLst>
      <p:ext uri="{BB962C8B-B14F-4D97-AF65-F5344CB8AC3E}">
        <p14:creationId xmlns:p14="http://schemas.microsoft.com/office/powerpoint/2010/main" val="395192066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556F63-44B5-481E-80F1-0E17046213D3}"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D699E-5F53-42D1-8707-BFDDDF170088}" type="slidenum">
              <a:rPr lang="en-US" smtClean="0"/>
              <a:t>‹#›</a:t>
            </a:fld>
            <a:endParaRPr lang="en-US"/>
          </a:p>
        </p:txBody>
      </p:sp>
    </p:spTree>
    <p:extLst>
      <p:ext uri="{BB962C8B-B14F-4D97-AF65-F5344CB8AC3E}">
        <p14:creationId xmlns:p14="http://schemas.microsoft.com/office/powerpoint/2010/main" val="88316471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556F63-44B5-481E-80F1-0E17046213D3}"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D699E-5F53-42D1-8707-BFDDDF170088}" type="slidenum">
              <a:rPr lang="en-US" smtClean="0"/>
              <a:t>‹#›</a:t>
            </a:fld>
            <a:endParaRPr lang="en-US"/>
          </a:p>
        </p:txBody>
      </p:sp>
    </p:spTree>
    <p:extLst>
      <p:ext uri="{BB962C8B-B14F-4D97-AF65-F5344CB8AC3E}">
        <p14:creationId xmlns:p14="http://schemas.microsoft.com/office/powerpoint/2010/main" val="216984991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556F63-44B5-481E-80F1-0E17046213D3}"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D699E-5F53-42D1-8707-BFDDDF170088}" type="slidenum">
              <a:rPr lang="en-US" smtClean="0"/>
              <a:t>‹#›</a:t>
            </a:fld>
            <a:endParaRPr lang="en-US"/>
          </a:p>
        </p:txBody>
      </p:sp>
    </p:spTree>
    <p:extLst>
      <p:ext uri="{BB962C8B-B14F-4D97-AF65-F5344CB8AC3E}">
        <p14:creationId xmlns:p14="http://schemas.microsoft.com/office/powerpoint/2010/main" val="300273575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556F63-44B5-481E-80F1-0E17046213D3}"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D699E-5F53-42D1-8707-BFDDDF170088}" type="slidenum">
              <a:rPr lang="en-US" smtClean="0"/>
              <a:t>‹#›</a:t>
            </a:fld>
            <a:endParaRPr lang="en-US"/>
          </a:p>
        </p:txBody>
      </p:sp>
    </p:spTree>
    <p:extLst>
      <p:ext uri="{BB962C8B-B14F-4D97-AF65-F5344CB8AC3E}">
        <p14:creationId xmlns:p14="http://schemas.microsoft.com/office/powerpoint/2010/main" val="339304469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556F63-44B5-481E-80F1-0E17046213D3}"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D699E-5F53-42D1-8707-BFDDDF170088}" type="slidenum">
              <a:rPr lang="en-US" smtClean="0"/>
              <a:t>‹#›</a:t>
            </a:fld>
            <a:endParaRPr lang="en-US"/>
          </a:p>
        </p:txBody>
      </p:sp>
    </p:spTree>
    <p:extLst>
      <p:ext uri="{BB962C8B-B14F-4D97-AF65-F5344CB8AC3E}">
        <p14:creationId xmlns:p14="http://schemas.microsoft.com/office/powerpoint/2010/main" val="36141816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556F63-44B5-481E-80F1-0E17046213D3}"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D699E-5F53-42D1-8707-BFDDDF170088}" type="slidenum">
              <a:rPr lang="en-US" smtClean="0"/>
              <a:t>‹#›</a:t>
            </a:fld>
            <a:endParaRPr lang="en-US"/>
          </a:p>
        </p:txBody>
      </p:sp>
    </p:spTree>
    <p:extLst>
      <p:ext uri="{BB962C8B-B14F-4D97-AF65-F5344CB8AC3E}">
        <p14:creationId xmlns:p14="http://schemas.microsoft.com/office/powerpoint/2010/main" val="122933368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556F63-44B5-481E-80F1-0E17046213D3}"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D699E-5F53-42D1-8707-BFDDDF170088}" type="slidenum">
              <a:rPr lang="en-US" smtClean="0"/>
              <a:t>‹#›</a:t>
            </a:fld>
            <a:endParaRPr lang="en-US"/>
          </a:p>
        </p:txBody>
      </p:sp>
    </p:spTree>
    <p:extLst>
      <p:ext uri="{BB962C8B-B14F-4D97-AF65-F5344CB8AC3E}">
        <p14:creationId xmlns:p14="http://schemas.microsoft.com/office/powerpoint/2010/main" val="47225547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556F63-44B5-481E-80F1-0E17046213D3}"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14D699E-5F53-42D1-8707-BFDDDF170088}" type="slidenum">
              <a:rPr lang="en-US" smtClean="0"/>
              <a:t>‹#›</a:t>
            </a:fld>
            <a:endParaRPr lang="en-US"/>
          </a:p>
        </p:txBody>
      </p:sp>
    </p:spTree>
    <p:extLst>
      <p:ext uri="{BB962C8B-B14F-4D97-AF65-F5344CB8AC3E}">
        <p14:creationId xmlns:p14="http://schemas.microsoft.com/office/powerpoint/2010/main" val="224373035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556F63-44B5-481E-80F1-0E17046213D3}"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D699E-5F53-42D1-8707-BFDDDF170088}" type="slidenum">
              <a:rPr lang="en-US" smtClean="0"/>
              <a:t>‹#›</a:t>
            </a:fld>
            <a:endParaRPr lang="en-US"/>
          </a:p>
        </p:txBody>
      </p:sp>
    </p:spTree>
    <p:extLst>
      <p:ext uri="{BB962C8B-B14F-4D97-AF65-F5344CB8AC3E}">
        <p14:creationId xmlns:p14="http://schemas.microsoft.com/office/powerpoint/2010/main" val="24756720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556F63-44B5-481E-80F1-0E17046213D3}"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D699E-5F53-42D1-8707-BFDDDF170088}" type="slidenum">
              <a:rPr lang="en-US" smtClean="0"/>
              <a:t>‹#›</a:t>
            </a:fld>
            <a:endParaRPr lang="en-US"/>
          </a:p>
        </p:txBody>
      </p:sp>
    </p:spTree>
    <p:extLst>
      <p:ext uri="{BB962C8B-B14F-4D97-AF65-F5344CB8AC3E}">
        <p14:creationId xmlns:p14="http://schemas.microsoft.com/office/powerpoint/2010/main" val="39864530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556F63-44B5-481E-80F1-0E17046213D3}" type="datetimeFigureOut">
              <a:rPr lang="en-US" smtClean="0"/>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4D699E-5F53-42D1-8707-BFDDDF170088}" type="slidenum">
              <a:rPr lang="en-US" smtClean="0"/>
              <a:t>‹#›</a:t>
            </a:fld>
            <a:endParaRPr lang="en-US"/>
          </a:p>
        </p:txBody>
      </p:sp>
    </p:spTree>
    <p:extLst>
      <p:ext uri="{BB962C8B-B14F-4D97-AF65-F5344CB8AC3E}">
        <p14:creationId xmlns:p14="http://schemas.microsoft.com/office/powerpoint/2010/main" val="184844801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556F63-44B5-481E-80F1-0E17046213D3}" type="datetimeFigureOut">
              <a:rPr lang="en-US" smtClean="0"/>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4D699E-5F53-42D1-8707-BFDDDF170088}" type="slidenum">
              <a:rPr lang="en-US" smtClean="0"/>
              <a:t>‹#›</a:t>
            </a:fld>
            <a:endParaRPr lang="en-US"/>
          </a:p>
        </p:txBody>
      </p:sp>
    </p:spTree>
    <p:extLst>
      <p:ext uri="{BB962C8B-B14F-4D97-AF65-F5344CB8AC3E}">
        <p14:creationId xmlns:p14="http://schemas.microsoft.com/office/powerpoint/2010/main" val="15876188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556F63-44B5-481E-80F1-0E17046213D3}" type="datetimeFigureOut">
              <a:rPr lang="en-US" smtClean="0"/>
              <a:t>7/27/2021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4D699E-5F53-42D1-8707-BFDDDF170088}" type="slidenum">
              <a:rPr lang="en-US" smtClean="0"/>
              <a:t>‹#›</a:t>
            </a:fld>
            <a:endParaRPr lang="en-US"/>
          </a:p>
        </p:txBody>
      </p:sp>
    </p:spTree>
    <p:extLst>
      <p:ext uri="{BB962C8B-B14F-4D97-AF65-F5344CB8AC3E}">
        <p14:creationId xmlns:p14="http://schemas.microsoft.com/office/powerpoint/2010/main" val="26647487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556F63-44B5-481E-80F1-0E17046213D3}"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D699E-5F53-42D1-8707-BFDDDF170088}" type="slidenum">
              <a:rPr lang="en-US" smtClean="0"/>
              <a:t>‹#›</a:t>
            </a:fld>
            <a:endParaRPr lang="en-US"/>
          </a:p>
        </p:txBody>
      </p:sp>
    </p:spTree>
    <p:extLst>
      <p:ext uri="{BB962C8B-B14F-4D97-AF65-F5344CB8AC3E}">
        <p14:creationId xmlns:p14="http://schemas.microsoft.com/office/powerpoint/2010/main" val="124339555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556F63-44B5-481E-80F1-0E17046213D3}"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D699E-5F53-42D1-8707-BFDDDF170088}" type="slidenum">
              <a:rPr lang="en-US" smtClean="0"/>
              <a:t>‹#›</a:t>
            </a:fld>
            <a:endParaRPr lang="en-US"/>
          </a:p>
        </p:txBody>
      </p:sp>
    </p:spTree>
    <p:extLst>
      <p:ext uri="{BB962C8B-B14F-4D97-AF65-F5344CB8AC3E}">
        <p14:creationId xmlns:p14="http://schemas.microsoft.com/office/powerpoint/2010/main" val="3977907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556F63-44B5-481E-80F1-0E17046213D3}" type="datetimeFigureOut">
              <a:rPr lang="en-US" smtClean="0"/>
              <a:t>7/27/2021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4D699E-5F53-42D1-8707-BFDDDF170088}" type="slidenum">
              <a:rPr lang="en-US" smtClean="0"/>
              <a:t>‹#›</a:t>
            </a:fld>
            <a:endParaRPr lang="en-US"/>
          </a:p>
        </p:txBody>
      </p:sp>
    </p:spTree>
    <p:extLst>
      <p:ext uri="{BB962C8B-B14F-4D97-AF65-F5344CB8AC3E}">
        <p14:creationId xmlns:p14="http://schemas.microsoft.com/office/powerpoint/2010/main" val="28079279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29133" y="3241959"/>
            <a:ext cx="9665784" cy="2162994"/>
          </a:xfrm>
        </p:spPr>
        <p:txBody>
          <a:bodyPr>
            <a:normAutofit/>
          </a:bodyPr>
          <a:lstStyle/>
          <a:p>
            <a:pPr algn="ctr"/>
            <a:r>
              <a:rPr lang="en-US" sz="3200" b="1" dirty="0">
                <a:latin typeface="Times New Roman" panose="02020603050405020304" pitchFamily="18" charset="0"/>
                <a:cs typeface="Times New Roman" panose="02020603050405020304" pitchFamily="18" charset="0"/>
              </a:rPr>
              <a:t>LUẬN VĂN TỐT </a:t>
            </a:r>
            <a:r>
              <a:rPr lang="en-US" sz="3200" b="1">
                <a:latin typeface="Times New Roman" panose="02020603050405020304" pitchFamily="18" charset="0"/>
                <a:cs typeface="Times New Roman" panose="02020603050405020304" pitchFamily="18" charset="0"/>
              </a:rPr>
              <a:t>NGHIỆP 2021</a:t>
            </a:r>
            <a:endParaRPr lang="en-US" sz="3200" b="1"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XÂY DỰNG </a:t>
            </a:r>
            <a:r>
              <a:rPr lang="en-US" sz="2800" b="1">
                <a:latin typeface="Times New Roman" panose="02020603050405020304" pitchFamily="18" charset="0"/>
                <a:cs typeface="Times New Roman" panose="02020603050405020304" pitchFamily="18" charset="0"/>
              </a:rPr>
              <a:t>WEBSITE BÁN LINH KIỆN MÁY TÍNH</a:t>
            </a:r>
            <a:endParaRPr lang="en-US"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197598" y="5285768"/>
            <a:ext cx="7026101"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SVTH </a:t>
            </a:r>
            <a:r>
              <a:rPr lang="en-US" sz="3600">
                <a:latin typeface="Times New Roman" panose="02020603050405020304" pitchFamily="18" charset="0"/>
                <a:cs typeface="Times New Roman" panose="02020603050405020304" pitchFamily="18" charset="0"/>
              </a:rPr>
              <a:t>: Trương Tấn Duy</a:t>
            </a:r>
            <a:endParaRPr lang="en-US" sz="36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9133" y="252613"/>
            <a:ext cx="2460575" cy="2033387"/>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1591" y="281589"/>
            <a:ext cx="2699274" cy="2053050"/>
          </a:xfrm>
          <a:prstGeom prst="rect">
            <a:avLst/>
          </a:prstGeom>
        </p:spPr>
      </p:pic>
      <p:sp>
        <p:nvSpPr>
          <p:cNvPr id="11" name="TextBox 10"/>
          <p:cNvSpPr txBox="1"/>
          <p:nvPr/>
        </p:nvSpPr>
        <p:spPr>
          <a:xfrm>
            <a:off x="4806390" y="4711743"/>
            <a:ext cx="6392174"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GVHD : </a:t>
            </a:r>
            <a:r>
              <a:rPr lang="en-US" sz="3600" dirty="0" err="1">
                <a:latin typeface="Times New Roman" panose="02020603050405020304" pitchFamily="18" charset="0"/>
                <a:cs typeface="Times New Roman" panose="02020603050405020304" pitchFamily="18" charset="0"/>
              </a:rPr>
              <a:t>ThS</a:t>
            </a:r>
            <a:r>
              <a:rPr lang="en-US" sz="3600">
                <a:latin typeface="Times New Roman" panose="02020603050405020304" pitchFamily="18" charset="0"/>
                <a:cs typeface="Times New Roman" panose="02020603050405020304" pitchFamily="18" charset="0"/>
              </a:rPr>
              <a:t>. Bùi Nhật Bằng</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8592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8861" y="223737"/>
            <a:ext cx="2688340" cy="1817500"/>
          </a:xfrm>
          <a:prstGeom prst="rect">
            <a:avLst/>
          </a:prstGeom>
        </p:spPr>
      </p:pic>
      <p:sp>
        <p:nvSpPr>
          <p:cNvPr id="7" name="Rectangle 4"/>
          <p:cNvSpPr>
            <a:spLocks noChangeArrowheads="1"/>
          </p:cNvSpPr>
          <p:nvPr/>
        </p:nvSpPr>
        <p:spPr bwMode="auto">
          <a:xfrm>
            <a:off x="5589917" y="4054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4670724" y="405442"/>
            <a:ext cx="5451895" cy="1200329"/>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7</a:t>
            </a:r>
            <a:r>
              <a:rPr lang="en-US" sz="3600" b="1" smtClean="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Một số hình ảnh về trang web</a:t>
            </a:r>
            <a:endParaRPr lang="en-US" sz="3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8329EF5-D916-4161-A865-0B8C988976CD}"/>
              </a:ext>
            </a:extLst>
          </p:cNvPr>
          <p:cNvPicPr/>
          <p:nvPr/>
        </p:nvPicPr>
        <p:blipFill>
          <a:blip r:embed="rId3"/>
          <a:stretch>
            <a:fillRect/>
          </a:stretch>
        </p:blipFill>
        <p:spPr>
          <a:xfrm>
            <a:off x="4582314" y="2067512"/>
            <a:ext cx="6380758" cy="3778811"/>
          </a:xfrm>
          <a:prstGeom prst="rect">
            <a:avLst/>
          </a:prstGeom>
        </p:spPr>
      </p:pic>
      <p:sp>
        <p:nvSpPr>
          <p:cNvPr id="6" name="Content Placeholder 7">
            <a:extLst>
              <a:ext uri="{FF2B5EF4-FFF2-40B4-BE49-F238E27FC236}">
                <a16:creationId xmlns:a16="http://schemas.microsoft.com/office/drawing/2014/main" id="{55157780-EB32-45DE-B13F-731FA1ADC3A3}"/>
              </a:ext>
            </a:extLst>
          </p:cNvPr>
          <p:cNvSpPr>
            <a:spLocks noGrp="1"/>
          </p:cNvSpPr>
          <p:nvPr>
            <p:ph idx="1"/>
          </p:nvPr>
        </p:nvSpPr>
        <p:spPr>
          <a:xfrm>
            <a:off x="1523220" y="3153382"/>
            <a:ext cx="10018713" cy="3124201"/>
          </a:xfrm>
        </p:spPr>
        <p:txBody>
          <a:bodyPr>
            <a:normAutofit/>
          </a:bodyPr>
          <a:lstStyle/>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lgn="ctr">
              <a:buNone/>
            </a:pPr>
            <a:r>
              <a:rPr lang="en-US" sz="1300">
                <a:latin typeface="Times New Roman" panose="02020603050405020304" pitchFamily="18" charset="0"/>
                <a:cs typeface="Times New Roman" panose="02020603050405020304" pitchFamily="18" charset="0"/>
              </a:rPr>
              <a:t>					Hình 9.2 Giao diện trang đăng ký, đăng nhập</a:t>
            </a:r>
          </a:p>
        </p:txBody>
      </p:sp>
    </p:spTree>
    <p:extLst>
      <p:ext uri="{BB962C8B-B14F-4D97-AF65-F5344CB8AC3E}">
        <p14:creationId xmlns:p14="http://schemas.microsoft.com/office/powerpoint/2010/main" val="12064746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8861" y="223737"/>
            <a:ext cx="2688340" cy="1817500"/>
          </a:xfrm>
          <a:prstGeom prst="rect">
            <a:avLst/>
          </a:prstGeom>
        </p:spPr>
      </p:pic>
      <p:sp>
        <p:nvSpPr>
          <p:cNvPr id="7" name="Rectangle 4"/>
          <p:cNvSpPr>
            <a:spLocks noChangeArrowheads="1"/>
          </p:cNvSpPr>
          <p:nvPr/>
        </p:nvSpPr>
        <p:spPr bwMode="auto">
          <a:xfrm>
            <a:off x="5589917" y="4054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4670724" y="405442"/>
            <a:ext cx="5451895" cy="1200329"/>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7</a:t>
            </a:r>
            <a:r>
              <a:rPr lang="en-US" sz="3600" b="1" smtClean="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Một số hình ảnh về trang web</a:t>
            </a:r>
            <a:endParaRPr lang="en-US" sz="3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E9BC50D-6370-4BA1-889C-FA731819E026}"/>
              </a:ext>
            </a:extLst>
          </p:cNvPr>
          <p:cNvPicPr/>
          <p:nvPr/>
        </p:nvPicPr>
        <p:blipFill>
          <a:blip r:embed="rId3"/>
          <a:stretch>
            <a:fillRect/>
          </a:stretch>
        </p:blipFill>
        <p:spPr>
          <a:xfrm>
            <a:off x="4582315" y="2080301"/>
            <a:ext cx="6536400" cy="3785478"/>
          </a:xfrm>
          <a:prstGeom prst="rect">
            <a:avLst/>
          </a:prstGeom>
        </p:spPr>
      </p:pic>
      <p:sp>
        <p:nvSpPr>
          <p:cNvPr id="6" name="Content Placeholder 7">
            <a:extLst>
              <a:ext uri="{FF2B5EF4-FFF2-40B4-BE49-F238E27FC236}">
                <a16:creationId xmlns:a16="http://schemas.microsoft.com/office/drawing/2014/main" id="{181BD166-75C6-4713-B796-1AC91ED82846}"/>
              </a:ext>
            </a:extLst>
          </p:cNvPr>
          <p:cNvSpPr>
            <a:spLocks noGrp="1"/>
          </p:cNvSpPr>
          <p:nvPr>
            <p:ph idx="1"/>
          </p:nvPr>
        </p:nvSpPr>
        <p:spPr>
          <a:xfrm>
            <a:off x="1523220" y="3202021"/>
            <a:ext cx="10018713" cy="3124201"/>
          </a:xfrm>
        </p:spPr>
        <p:txBody>
          <a:bodyPr>
            <a:normAutofit/>
          </a:bodyPr>
          <a:lstStyle/>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lgn="ctr">
              <a:buNone/>
            </a:pPr>
            <a:r>
              <a:rPr lang="en-US" sz="1300">
                <a:latin typeface="Times New Roman" panose="02020603050405020304" pitchFamily="18" charset="0"/>
                <a:cs typeface="Times New Roman" panose="02020603050405020304" pitchFamily="18" charset="0"/>
              </a:rPr>
              <a:t>					Hình 9.2 Giao diện trang chi tiết sản phẩm</a:t>
            </a:r>
          </a:p>
        </p:txBody>
      </p:sp>
    </p:spTree>
    <p:extLst>
      <p:ext uri="{BB962C8B-B14F-4D97-AF65-F5344CB8AC3E}">
        <p14:creationId xmlns:p14="http://schemas.microsoft.com/office/powerpoint/2010/main" val="27650806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9486" y="673606"/>
            <a:ext cx="3304034" cy="2488696"/>
          </a:xfrm>
          <a:prstGeom prst="rect">
            <a:avLst/>
          </a:prstGeom>
        </p:spPr>
      </p:pic>
      <p:sp>
        <p:nvSpPr>
          <p:cNvPr id="6" name="TextBox 5"/>
          <p:cNvSpPr txBox="1"/>
          <p:nvPr/>
        </p:nvSpPr>
        <p:spPr>
          <a:xfrm>
            <a:off x="2316480" y="3352800"/>
            <a:ext cx="9166860" cy="2585323"/>
          </a:xfrm>
          <a:prstGeom prst="rect">
            <a:avLst/>
          </a:prstGeom>
          <a:noFill/>
        </p:spPr>
        <p:txBody>
          <a:bodyPr wrap="square" rtlCol="0">
            <a:spAutoFit/>
          </a:bodyPr>
          <a:lstStyle/>
          <a:p>
            <a:pPr algn="ctr"/>
            <a:r>
              <a:rPr lang="en-US" sz="5400">
                <a:latin typeface="Times New Roman" panose="02020603050405020304" pitchFamily="18" charset="0"/>
                <a:cs typeface="Times New Roman" panose="02020603050405020304" pitchFamily="18" charset="0"/>
              </a:rPr>
              <a:t>CẢM </a:t>
            </a:r>
            <a:r>
              <a:rPr lang="en-US" sz="5400" dirty="0">
                <a:latin typeface="Times New Roman" panose="02020603050405020304" pitchFamily="18" charset="0"/>
                <a:cs typeface="Times New Roman" panose="02020603050405020304" pitchFamily="18" charset="0"/>
              </a:rPr>
              <a:t>ƠN QUÝ THẦY CÔ ĐÃ LẮNG NGHE PHẦN TRÌNH BÀY CỦA EM</a:t>
            </a:r>
          </a:p>
        </p:txBody>
      </p:sp>
      <p:pic>
        <p:nvPicPr>
          <p:cNvPr id="7" name="Picture 6">
            <a:extLst>
              <a:ext uri="{FF2B5EF4-FFF2-40B4-BE49-F238E27FC236}">
                <a16:creationId xmlns:a16="http://schemas.microsoft.com/office/drawing/2014/main" id="{1F617761-B33A-46EF-8EC1-80F70BA41C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7309" y="427503"/>
            <a:ext cx="3581755" cy="2724259"/>
          </a:xfrm>
          <a:prstGeom prst="rect">
            <a:avLst/>
          </a:prstGeom>
        </p:spPr>
      </p:pic>
    </p:spTree>
    <p:extLst>
      <p:ext uri="{BB962C8B-B14F-4D97-AF65-F5344CB8AC3E}">
        <p14:creationId xmlns:p14="http://schemas.microsoft.com/office/powerpoint/2010/main" val="10462216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5397343-D748-4E71-9303-BC3462DC1575}"/>
              </a:ext>
            </a:extLst>
          </p:cNvPr>
          <p:cNvGraphicFramePr>
            <a:graphicFrameLocks noGrp="1"/>
          </p:cNvGraphicFramePr>
          <p:nvPr>
            <p:extLst>
              <p:ext uri="{D42A27DB-BD31-4B8C-83A1-F6EECF244321}">
                <p14:modId xmlns:p14="http://schemas.microsoft.com/office/powerpoint/2010/main" val="1056206340"/>
              </p:ext>
            </p:extLst>
          </p:nvPr>
        </p:nvGraphicFramePr>
        <p:xfrm>
          <a:off x="1854939" y="3365212"/>
          <a:ext cx="8514746" cy="2072640"/>
        </p:xfrm>
        <a:graphic>
          <a:graphicData uri="http://schemas.openxmlformats.org/drawingml/2006/table">
            <a:tbl>
              <a:tblPr firstRow="1" bandRow="1">
                <a:tableStyleId>{5C22544A-7EE6-4342-B048-85BDC9FD1C3A}</a:tableStyleId>
              </a:tblPr>
              <a:tblGrid>
                <a:gridCol w="4190754">
                  <a:extLst>
                    <a:ext uri="{9D8B030D-6E8A-4147-A177-3AD203B41FA5}">
                      <a16:colId xmlns:a16="http://schemas.microsoft.com/office/drawing/2014/main" val="1898591513"/>
                    </a:ext>
                  </a:extLst>
                </a:gridCol>
                <a:gridCol w="4323992">
                  <a:extLst>
                    <a:ext uri="{9D8B030D-6E8A-4147-A177-3AD203B41FA5}">
                      <a16:colId xmlns:a16="http://schemas.microsoft.com/office/drawing/2014/main" val="87684688"/>
                    </a:ext>
                  </a:extLst>
                </a:gridCol>
              </a:tblGrid>
              <a:tr h="370840">
                <a:tc>
                  <a:txBody>
                    <a:bodyPr/>
                    <a:lstStyle/>
                    <a:p>
                      <a:r>
                        <a:rPr lang="en-US" sz="2800" b="0" dirty="0">
                          <a:latin typeface="Times New Roman" panose="02020603050405020304" pitchFamily="18" charset="0"/>
                          <a:cs typeface="Times New Roman" panose="02020603050405020304" pitchFamily="18" charset="0"/>
                        </a:rPr>
                        <a:t>1.Giới </a:t>
                      </a:r>
                      <a:r>
                        <a:rPr lang="en-US" sz="2800" b="0" dirty="0" err="1">
                          <a:latin typeface="Times New Roman" panose="02020603050405020304" pitchFamily="18" charset="0"/>
                          <a:cs typeface="Times New Roman" panose="02020603050405020304" pitchFamily="18" charset="0"/>
                        </a:rPr>
                        <a:t>thiệu</a:t>
                      </a:r>
                      <a:r>
                        <a:rPr lang="en-US" sz="2800" b="0" dirty="0">
                          <a:latin typeface="Times New Roman" panose="02020603050405020304" pitchFamily="18" charset="0"/>
                          <a:cs typeface="Times New Roman" panose="02020603050405020304" pitchFamily="18" charset="0"/>
                        </a:rPr>
                        <a:t> </a:t>
                      </a:r>
                      <a:r>
                        <a:rPr lang="en-US" sz="2800" b="0" dirty="0" err="1">
                          <a:latin typeface="Times New Roman" panose="02020603050405020304" pitchFamily="18" charset="0"/>
                          <a:cs typeface="Times New Roman" panose="02020603050405020304" pitchFamily="18" charset="0"/>
                        </a:rPr>
                        <a:t>đề</a:t>
                      </a:r>
                      <a:r>
                        <a:rPr lang="en-US" sz="2800" b="0" dirty="0">
                          <a:latin typeface="Times New Roman" panose="02020603050405020304" pitchFamily="18" charset="0"/>
                          <a:cs typeface="Times New Roman" panose="02020603050405020304" pitchFamily="18" charset="0"/>
                        </a:rPr>
                        <a:t> </a:t>
                      </a:r>
                      <a:r>
                        <a:rPr lang="en-US" sz="2800" b="0" dirty="0" err="1">
                          <a:latin typeface="Times New Roman" panose="02020603050405020304" pitchFamily="18" charset="0"/>
                          <a:cs typeface="Times New Roman" panose="02020603050405020304" pitchFamily="18" charset="0"/>
                        </a:rPr>
                        <a:t>tài</a:t>
                      </a:r>
                      <a:endParaRPr lang="en-US" sz="2800" b="0" dirty="0">
                        <a:latin typeface="Times New Roman" panose="02020603050405020304" pitchFamily="18" charset="0"/>
                        <a:cs typeface="Times New Roman" panose="02020603050405020304" pitchFamily="18" charset="0"/>
                      </a:endParaRPr>
                    </a:p>
                  </a:txBody>
                  <a:tcPr/>
                </a:tc>
                <a:tc>
                  <a:txBody>
                    <a:bodyPr/>
                    <a:lstStyle/>
                    <a:p>
                      <a:r>
                        <a:rPr lang="en-US" sz="2800" b="0" dirty="0">
                          <a:latin typeface="Times New Roman" panose="02020603050405020304" pitchFamily="18" charset="0"/>
                          <a:cs typeface="Times New Roman" panose="02020603050405020304" pitchFamily="18" charset="0"/>
                        </a:rPr>
                        <a:t>4</a:t>
                      </a:r>
                      <a:r>
                        <a:rPr lang="en-US" sz="2800" b="0" smtClean="0">
                          <a:latin typeface="Times New Roman" panose="02020603050405020304" pitchFamily="18" charset="0"/>
                          <a:cs typeface="Times New Roman" panose="02020603050405020304" pitchFamily="18" charset="0"/>
                        </a:rPr>
                        <a:t>.S</a:t>
                      </a:r>
                      <a:r>
                        <a:rPr lang="vi-VN" sz="2800" b="0" dirty="0">
                          <a:latin typeface="Times New Roman" panose="02020603050405020304" pitchFamily="18" charset="0"/>
                          <a:cs typeface="Times New Roman" panose="02020603050405020304" pitchFamily="18" charset="0"/>
                        </a:rPr>
                        <a:t>ơ</a:t>
                      </a:r>
                      <a:r>
                        <a:rPr lang="en-US" sz="2800" b="0" dirty="0">
                          <a:latin typeface="Times New Roman" panose="02020603050405020304" pitchFamily="18" charset="0"/>
                          <a:cs typeface="Times New Roman" panose="02020603050405020304" pitchFamily="18" charset="0"/>
                        </a:rPr>
                        <a:t> </a:t>
                      </a:r>
                      <a:r>
                        <a:rPr lang="en-US" sz="2800" b="0" dirty="0" err="1">
                          <a:latin typeface="Times New Roman" panose="02020603050405020304" pitchFamily="18" charset="0"/>
                          <a:cs typeface="Times New Roman" panose="02020603050405020304" pitchFamily="18" charset="0"/>
                        </a:rPr>
                        <a:t>đồ</a:t>
                      </a:r>
                      <a:r>
                        <a:rPr lang="en-US" sz="2800" b="0" dirty="0">
                          <a:latin typeface="Times New Roman" panose="02020603050405020304" pitchFamily="18" charset="0"/>
                          <a:cs typeface="Times New Roman" panose="02020603050405020304" pitchFamily="18" charset="0"/>
                        </a:rPr>
                        <a:t> use case </a:t>
                      </a:r>
                      <a:r>
                        <a:rPr lang="en-US" sz="2800" b="0" dirty="0" err="1">
                          <a:latin typeface="Times New Roman" panose="02020603050405020304" pitchFamily="18" charset="0"/>
                          <a:cs typeface="Times New Roman" panose="02020603050405020304" pitchFamily="18" charset="0"/>
                        </a:rPr>
                        <a:t>tổng</a:t>
                      </a:r>
                      <a:r>
                        <a:rPr lang="en-US" sz="2800" b="0" dirty="0">
                          <a:latin typeface="Times New Roman" panose="02020603050405020304" pitchFamily="18" charset="0"/>
                          <a:cs typeface="Times New Roman" panose="02020603050405020304" pitchFamily="18" charset="0"/>
                        </a:rPr>
                        <a:t> </a:t>
                      </a:r>
                      <a:r>
                        <a:rPr lang="en-US" sz="2800" b="0" dirty="0" err="1">
                          <a:latin typeface="Times New Roman" panose="02020603050405020304" pitchFamily="18" charset="0"/>
                          <a:cs typeface="Times New Roman" panose="02020603050405020304" pitchFamily="18" charset="0"/>
                        </a:rPr>
                        <a:t>quát</a:t>
                      </a:r>
                      <a:endParaRPr lang="en-US"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8827425"/>
                  </a:ext>
                </a:extLst>
              </a:tr>
              <a:tr h="370840">
                <a:tc>
                  <a:txBody>
                    <a:bodyPr/>
                    <a:lstStyle/>
                    <a:p>
                      <a:r>
                        <a:rPr lang="en-US" sz="2800" dirty="0">
                          <a:latin typeface="Times New Roman" panose="02020603050405020304" pitchFamily="18" charset="0"/>
                          <a:cs typeface="Times New Roman" panose="02020603050405020304" pitchFamily="18" charset="0"/>
                        </a:rPr>
                        <a:t>2.Mục </a:t>
                      </a:r>
                      <a:r>
                        <a:rPr lang="en-US" sz="2800" dirty="0" err="1">
                          <a:latin typeface="Times New Roman" panose="02020603050405020304" pitchFamily="18" charset="0"/>
                          <a:cs typeface="Times New Roman" panose="02020603050405020304" pitchFamily="18" charset="0"/>
                        </a:rPr>
                        <a:t>tiêu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tài</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smtClean="0">
                          <a:latin typeface="Times New Roman" panose="02020603050405020304" pitchFamily="18" charset="0"/>
                          <a:cs typeface="Times New Roman" panose="02020603050405020304" pitchFamily="18" charset="0"/>
                        </a:rPr>
                        <a:t>5</a:t>
                      </a:r>
                      <a:r>
                        <a:rPr lang="vi-VN" sz="2800" smtClean="0">
                          <a:latin typeface="Times New Roman" panose="02020603050405020304" pitchFamily="18" charset="0"/>
                          <a:cs typeface="Times New Roman" panose="02020603050405020304" pitchFamily="18" charset="0"/>
                        </a:rPr>
                        <a:t>.Sơ </a:t>
                      </a:r>
                      <a:r>
                        <a:rPr lang="vi-VN" sz="2800">
                          <a:latin typeface="Times New Roman" panose="02020603050405020304" pitchFamily="18" charset="0"/>
                          <a:cs typeface="Times New Roman" panose="02020603050405020304" pitchFamily="18" charset="0"/>
                        </a:rPr>
                        <a:t>đồ lớp</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97507689"/>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smtClean="0">
                          <a:latin typeface="Times New Roman" panose="02020603050405020304" pitchFamily="18" charset="0"/>
                          <a:cs typeface="Times New Roman" panose="02020603050405020304" pitchFamily="18" charset="0"/>
                        </a:rPr>
                        <a:t>3.Công nghệ sử dụng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a:latin typeface="Times New Roman" panose="02020603050405020304" pitchFamily="18" charset="0"/>
                          <a:cs typeface="Times New Roman" panose="02020603050405020304" pitchFamily="18" charset="0"/>
                        </a:rPr>
                        <a:t>6</a:t>
                      </a:r>
                      <a:r>
                        <a:rPr lang="en-US" sz="2800" smtClean="0">
                          <a:latin typeface="Times New Roman" panose="02020603050405020304" pitchFamily="18" charset="0"/>
                          <a:cs typeface="Times New Roman" panose="02020603050405020304" pitchFamily="18" charset="0"/>
                        </a:rPr>
                        <a:t>.Lược </a:t>
                      </a:r>
                      <a:r>
                        <a:rPr lang="en-US" sz="2800">
                          <a:latin typeface="Times New Roman" panose="02020603050405020304" pitchFamily="18" charset="0"/>
                          <a:cs typeface="Times New Roman" panose="02020603050405020304" pitchFamily="18" charset="0"/>
                        </a:rPr>
                        <a:t>đồ cơ sở dữ liệu</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6878115"/>
                  </a:ext>
                </a:extLst>
              </a:tr>
              <a:tr h="33396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800" smtClean="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smtClean="0">
                          <a:latin typeface="Times New Roman" panose="02020603050405020304" pitchFamily="18" charset="0"/>
                          <a:cs typeface="Times New Roman" panose="02020603050405020304" pitchFamily="18" charset="0"/>
                        </a:rPr>
                        <a:t>7. </a:t>
                      </a:r>
                      <a:r>
                        <a:rPr lang="en-US" sz="2800">
                          <a:latin typeface="Times New Roman" panose="02020603050405020304" pitchFamily="18" charset="0"/>
                          <a:cs typeface="Times New Roman" panose="02020603050405020304" pitchFamily="18" charset="0"/>
                        </a:rPr>
                        <a:t>Một vài hình ảnh về web</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3142305"/>
                  </a:ext>
                </a:extLst>
              </a:tr>
            </a:tbl>
          </a:graphicData>
        </a:graphic>
      </p:graphicFrame>
      <p:pic>
        <p:nvPicPr>
          <p:cNvPr id="9" name="Picture 8">
            <a:extLst>
              <a:ext uri="{FF2B5EF4-FFF2-40B4-BE49-F238E27FC236}">
                <a16:creationId xmlns:a16="http://schemas.microsoft.com/office/drawing/2014/main" id="{A87DB828-450D-419A-A7DE-5A445E575D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9133" y="252613"/>
            <a:ext cx="2369327" cy="1957981"/>
          </a:xfrm>
          <a:prstGeom prst="rect">
            <a:avLst/>
          </a:prstGeom>
        </p:spPr>
      </p:pic>
      <p:pic>
        <p:nvPicPr>
          <p:cNvPr id="10" name="Picture 9">
            <a:extLst>
              <a:ext uri="{FF2B5EF4-FFF2-40B4-BE49-F238E27FC236}">
                <a16:creationId xmlns:a16="http://schemas.microsoft.com/office/drawing/2014/main" id="{B6A978E9-848D-43B2-8191-43F81FF1A1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1590" y="281589"/>
            <a:ext cx="2589533" cy="1969582"/>
          </a:xfrm>
          <a:prstGeom prst="rect">
            <a:avLst/>
          </a:prstGeom>
        </p:spPr>
      </p:pic>
    </p:spTree>
    <p:extLst>
      <p:ext uri="{BB962C8B-B14F-4D97-AF65-F5344CB8AC3E}">
        <p14:creationId xmlns:p14="http://schemas.microsoft.com/office/powerpoint/2010/main" val="34564471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19088" y="234873"/>
            <a:ext cx="2446048" cy="2123803"/>
          </a:xfrm>
        </p:spPr>
      </p:pic>
      <p:sp>
        <p:nvSpPr>
          <p:cNvPr id="5" name="TextBox 4"/>
          <p:cNvSpPr txBox="1"/>
          <p:nvPr/>
        </p:nvSpPr>
        <p:spPr>
          <a:xfrm>
            <a:off x="3676333" y="62340"/>
            <a:ext cx="5400134" cy="646331"/>
          </a:xfrm>
          <a:prstGeom prst="rect">
            <a:avLst/>
          </a:prstGeom>
          <a:noFill/>
        </p:spPr>
        <p:txBody>
          <a:bodyPr wrap="square" rtlCol="0">
            <a:spAutoFit/>
          </a:bodyPr>
          <a:lstStyle/>
          <a:p>
            <a:pPr algn="ctr"/>
            <a:r>
              <a:rPr lang="en-US" sz="3600" b="1">
                <a:latin typeface="Times New Roman" panose="02020603050405020304" pitchFamily="18" charset="0"/>
                <a:cs typeface="Times New Roman" panose="02020603050405020304" pitchFamily="18" charset="0"/>
              </a:rPr>
              <a:t>1. Giới </a:t>
            </a:r>
            <a:r>
              <a:rPr lang="en-US" sz="3600" b="1" dirty="0" err="1">
                <a:latin typeface="Times New Roman" panose="02020603050405020304" pitchFamily="18" charset="0"/>
                <a:cs typeface="Times New Roman" panose="02020603050405020304" pitchFamily="18" charset="0"/>
              </a:rPr>
              <a:t>thiệu</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đề</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tài</a:t>
            </a:r>
            <a:endParaRPr lang="en-US" sz="36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175479" y="2531209"/>
            <a:ext cx="10825460" cy="2862322"/>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Website được thiết kế và xây dựng hướng đến tất cả các khách hàng có nhu cầu mua bán các mặt hàng về máy tính, laptop và linh kiện máy tính nhưng có ít thời gian đến cửa hàng. Ngoài ra, website còn cung cấp trang tin tức để giúp khách hàng nắm bắt và cập nhật thông tin nhanh chóng</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algn="just"/>
            <a:endParaRPr lang="en-US" sz="2000" smtClean="0">
              <a:latin typeface="Times New Roman" panose="02020603050405020304" pitchFamily="18" charset="0"/>
              <a:cs typeface="Times New Roman" panose="02020603050405020304" pitchFamily="18" charset="0"/>
            </a:endParaRPr>
          </a:p>
          <a:p>
            <a:pPr algn="just"/>
            <a:r>
              <a:rPr lang="vi-VN" sz="2000" smtClean="0">
                <a:latin typeface="Times New Roman" panose="02020603050405020304" pitchFamily="18" charset="0"/>
                <a:cs typeface="Times New Roman" panose="02020603050405020304" pitchFamily="18" charset="0"/>
              </a:rPr>
              <a:t>Giúp </a:t>
            </a:r>
            <a:r>
              <a:rPr lang="vi-VN" sz="2000">
                <a:latin typeface="Times New Roman" panose="02020603050405020304" pitchFamily="18" charset="0"/>
                <a:cs typeface="Times New Roman" panose="02020603050405020304" pitchFamily="18" charset="0"/>
              </a:rPr>
              <a:t>khách hàng có thể quản lý giỏ hàng của mình trong đó chứa thông tin về các linh kiện và số lượng linh kiện cần mua, tổng tiền mặt khách hàng trả để có được linh kiện đó. </a:t>
            </a:r>
            <a:endParaRPr lang="en-US" sz="2000">
              <a:latin typeface="Times New Roman" panose="02020603050405020304" pitchFamily="18" charset="0"/>
              <a:cs typeface="Times New Roman" panose="02020603050405020304" pitchFamily="18" charset="0"/>
            </a:endParaRPr>
          </a:p>
          <a:p>
            <a:pPr algn="just"/>
            <a:r>
              <a:rPr lang="vi-VN" sz="2000">
                <a:latin typeface="Times New Roman" panose="02020603050405020304" pitchFamily="18" charset="0"/>
                <a:cs typeface="Times New Roman" panose="02020603050405020304" pitchFamily="18" charset="0"/>
              </a:rPr>
              <a:t>Hiện nay, có rất nhiều framework để chúng ta xây dựng một trang web như: Laravel, Phalcon, Zend, CodeIgniter,…Nhưng được nhiều người sử sụng nhất là Laravel bởi tính phổ biến và cách sử dụng đơn giản, chính vì vậy chúng em sẽ xây dựng website bằng framework này.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2364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5822" y="239432"/>
            <a:ext cx="3207733" cy="2160922"/>
          </a:xfrm>
          <a:prstGeom prst="rect">
            <a:avLst/>
          </a:prstGeom>
        </p:spPr>
      </p:pic>
      <p:sp>
        <p:nvSpPr>
          <p:cNvPr id="5" name="TextBox 4"/>
          <p:cNvSpPr txBox="1"/>
          <p:nvPr/>
        </p:nvSpPr>
        <p:spPr>
          <a:xfrm>
            <a:off x="5346696" y="366436"/>
            <a:ext cx="5348377" cy="646331"/>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2. Mục </a:t>
            </a:r>
            <a:r>
              <a:rPr lang="en-US" sz="3600" b="1" dirty="0" err="1">
                <a:latin typeface="Times New Roman" panose="02020603050405020304" pitchFamily="18" charset="0"/>
                <a:cs typeface="Times New Roman" panose="02020603050405020304" pitchFamily="18" charset="0"/>
              </a:rPr>
              <a:t>tiêu</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của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đề</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tài</a:t>
            </a:r>
            <a:endParaRPr lang="en-US" sz="36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945895" y="2553308"/>
            <a:ext cx="9026269" cy="3785652"/>
          </a:xfrm>
          <a:prstGeom prst="rect">
            <a:avLst/>
          </a:prstGeom>
          <a:noFill/>
        </p:spPr>
        <p:txBody>
          <a:bodyPr wrap="square" rtlCol="0">
            <a:spAutoFit/>
          </a:bodyPr>
          <a:lstStyle/>
          <a:p>
            <a:pPr algn="just"/>
            <a:r>
              <a:rPr lang="en-US" sz="2000">
                <a:latin typeface="Times New Roman" panose="02020603050405020304" pitchFamily="18" charset="0"/>
                <a:cs typeface="Times New Roman" panose="02020603050405020304" pitchFamily="18" charset="0"/>
              </a:rPr>
              <a:t>Website được thiết kế và xây dựng hướng đến tất cả các khách hàng có nhu cầu mua bán các mặt hàng về máy tính, laptop và linh kiện máy tính nhưng có ít thời gian đến cửa hàng. Ngoài ra, website còn cung cấp trang tin tức để giúp khách hàng nắm bắt và cập nhật thông tin nhanh chóng.</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Giúp khách hàng tìm kiếm sản phẩm theo danh mục, theo trạng thái, ngay trên điện thoại hoặc máy tính của mình mà không cần đến cửa hàng.</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Giúp khách hàng có thể quản lý giỏ hàng của mình trong đó chứa thông tin về các linh kiện và số lượng linh kiện cần mua, tổng tiền mặt khách hàng trả để có được linh kiện đó. Hệ thống sẽ gửi thông tin giỏ hàng cho người quản trị website xem và thực hiện đơn hàng.</a:t>
            </a:r>
          </a:p>
        </p:txBody>
      </p:sp>
    </p:spTree>
    <p:extLst>
      <p:ext uri="{BB962C8B-B14F-4D97-AF65-F5344CB8AC3E}">
        <p14:creationId xmlns:p14="http://schemas.microsoft.com/office/powerpoint/2010/main" val="66229848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18705" y="279801"/>
            <a:ext cx="6357668" cy="1200329"/>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3</a:t>
            </a:r>
            <a:r>
              <a:rPr lang="en-US" sz="3600" b="1" smtClean="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Công </a:t>
            </a:r>
            <a:r>
              <a:rPr lang="en-US" sz="3600" b="1" dirty="0" err="1">
                <a:latin typeface="Times New Roman" panose="02020603050405020304" pitchFamily="18" charset="0"/>
                <a:cs typeface="Times New Roman" panose="02020603050405020304" pitchFamily="18" charset="0"/>
              </a:rPr>
              <a:t>nghệ</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sử</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dụng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cho</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đề</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tài</a:t>
            </a:r>
            <a:endParaRPr lang="en-US" sz="3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605760" y="1464429"/>
            <a:ext cx="6090249" cy="1754326"/>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Laravel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PHP Framework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Taylor </a:t>
            </a:r>
            <a:r>
              <a:rPr lang="en-US" dirty="0" err="1">
                <a:latin typeface="Times New Roman" panose="02020603050405020304" pitchFamily="18" charset="0"/>
                <a:cs typeface="Times New Roman" panose="02020603050405020304" pitchFamily="18" charset="0"/>
              </a:rPr>
              <a:t>Otwell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6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2011. </a:t>
            </a:r>
            <a:r>
              <a:rPr lang="en-US" dirty="0" err="1">
                <a:latin typeface="Times New Roman" panose="02020603050405020304" pitchFamily="18" charset="0"/>
                <a:cs typeface="Times New Roman" panose="02020603050405020304" pitchFamily="18" charset="0"/>
              </a:rPr>
              <a:t>Laravel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MVC (Model – View – Controller)</a:t>
            </a:r>
          </a:p>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0184" y="272763"/>
            <a:ext cx="2545489" cy="159093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742" y="3048321"/>
            <a:ext cx="9253358" cy="4440670"/>
          </a:xfrm>
          <a:prstGeom prst="rect">
            <a:avLst/>
          </a:prstGeom>
        </p:spPr>
      </p:pic>
    </p:spTree>
    <p:extLst>
      <p:ext uri="{BB962C8B-B14F-4D97-AF65-F5344CB8AC3E}">
        <p14:creationId xmlns:p14="http://schemas.microsoft.com/office/powerpoint/2010/main" val="283972917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8861" y="223737"/>
            <a:ext cx="2688340" cy="1817500"/>
          </a:xfrm>
          <a:prstGeom prst="rect">
            <a:avLst/>
          </a:prstGeom>
        </p:spPr>
      </p:pic>
      <p:sp>
        <p:nvSpPr>
          <p:cNvPr id="7" name="Rectangle 4"/>
          <p:cNvSpPr>
            <a:spLocks noChangeArrowheads="1"/>
          </p:cNvSpPr>
          <p:nvPr/>
        </p:nvSpPr>
        <p:spPr bwMode="auto">
          <a:xfrm>
            <a:off x="5589917" y="4054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4670724" y="405442"/>
            <a:ext cx="5451895" cy="646331"/>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4</a:t>
            </a:r>
            <a:r>
              <a:rPr lang="en-US" sz="3600" b="1" smtClean="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Sơ </a:t>
            </a:r>
            <a:r>
              <a:rPr lang="en-US" sz="3600" b="1" dirty="0" err="1">
                <a:latin typeface="Times New Roman" panose="02020603050405020304" pitchFamily="18" charset="0"/>
                <a:cs typeface="Times New Roman" panose="02020603050405020304" pitchFamily="18" charset="0"/>
              </a:rPr>
              <a:t>đồ</a:t>
            </a:r>
            <a:r>
              <a:rPr lang="en-US" sz="3600" b="1" dirty="0">
                <a:latin typeface="Times New Roman" panose="02020603050405020304" pitchFamily="18" charset="0"/>
                <a:cs typeface="Times New Roman" panose="02020603050405020304" pitchFamily="18" charset="0"/>
              </a:rPr>
              <a:t> use case </a:t>
            </a:r>
            <a:r>
              <a:rPr lang="en-US" sz="3600" b="1" dirty="0" err="1">
                <a:latin typeface="Times New Roman" panose="02020603050405020304" pitchFamily="18" charset="0"/>
                <a:cs typeface="Times New Roman" panose="02020603050405020304" pitchFamily="18" charset="0"/>
              </a:rPr>
              <a:t>tổng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quát</a:t>
            </a:r>
            <a:endParaRPr lang="en-US" sz="36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E0D5640-2FCE-434B-9BC2-48F387684D22}"/>
              </a:ext>
            </a:extLst>
          </p:cNvPr>
          <p:cNvPicPr>
            <a:picLocks noChangeAspect="1"/>
          </p:cNvPicPr>
          <p:nvPr/>
        </p:nvPicPr>
        <p:blipFill>
          <a:blip r:embed="rId3"/>
          <a:stretch>
            <a:fillRect/>
          </a:stretch>
        </p:blipFill>
        <p:spPr>
          <a:xfrm>
            <a:off x="4481705" y="1174825"/>
            <a:ext cx="5878253" cy="4888470"/>
          </a:xfrm>
          <a:prstGeom prst="rect">
            <a:avLst/>
          </a:prstGeom>
        </p:spPr>
      </p:pic>
      <p:sp>
        <p:nvSpPr>
          <p:cNvPr id="6" name="Content Placeholder 5">
            <a:extLst>
              <a:ext uri="{FF2B5EF4-FFF2-40B4-BE49-F238E27FC236}">
                <a16:creationId xmlns:a16="http://schemas.microsoft.com/office/drawing/2014/main" id="{2A2A2A45-8A97-4434-A50E-10C2E3D943CB}"/>
              </a:ext>
            </a:extLst>
          </p:cNvPr>
          <p:cNvSpPr>
            <a:spLocks noGrp="1"/>
          </p:cNvSpPr>
          <p:nvPr>
            <p:ph idx="1"/>
          </p:nvPr>
        </p:nvSpPr>
        <p:spPr>
          <a:xfrm>
            <a:off x="1532948" y="3484123"/>
            <a:ext cx="10018713" cy="3124201"/>
          </a:xfrm>
        </p:spPr>
        <p:txBody>
          <a:bodyPr>
            <a:normAutofit/>
          </a:bodyPr>
          <a:lstStyle/>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lgn="ctr">
              <a:buNone/>
            </a:pPr>
            <a:r>
              <a:rPr lang="en-US" sz="1300">
                <a:latin typeface="Times New Roman" panose="02020603050405020304" pitchFamily="18" charset="0"/>
                <a:cs typeface="Times New Roman" panose="02020603050405020304" pitchFamily="18" charset="0"/>
              </a:rPr>
              <a:t>			Hình </a:t>
            </a:r>
            <a:r>
              <a:rPr lang="en-US" sz="1300" smtClean="0">
                <a:latin typeface="Times New Roman" panose="02020603050405020304" pitchFamily="18" charset="0"/>
                <a:cs typeface="Times New Roman" panose="02020603050405020304" pitchFamily="18" charset="0"/>
              </a:rPr>
              <a:t>5.1 </a:t>
            </a:r>
            <a:r>
              <a:rPr lang="en-US" sz="1300">
                <a:latin typeface="Times New Roman" panose="02020603050405020304" pitchFamily="18" charset="0"/>
                <a:cs typeface="Times New Roman" panose="02020603050405020304" pitchFamily="18" charset="0"/>
              </a:rPr>
              <a:t>Sơ đồ usecase tổng quát</a:t>
            </a:r>
          </a:p>
        </p:txBody>
      </p:sp>
    </p:spTree>
    <p:extLst>
      <p:ext uri="{BB962C8B-B14F-4D97-AF65-F5344CB8AC3E}">
        <p14:creationId xmlns:p14="http://schemas.microsoft.com/office/powerpoint/2010/main" val="175548599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8860" y="223737"/>
            <a:ext cx="2023321" cy="1254081"/>
          </a:xfrm>
          <a:prstGeom prst="rect">
            <a:avLst/>
          </a:prstGeom>
        </p:spPr>
      </p:pic>
      <p:sp>
        <p:nvSpPr>
          <p:cNvPr id="7" name="Rectangle 4"/>
          <p:cNvSpPr>
            <a:spLocks noChangeArrowheads="1"/>
          </p:cNvSpPr>
          <p:nvPr/>
        </p:nvSpPr>
        <p:spPr bwMode="auto">
          <a:xfrm>
            <a:off x="5589917" y="4054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4670724" y="405442"/>
            <a:ext cx="5451895" cy="646331"/>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5</a:t>
            </a:r>
            <a:r>
              <a:rPr lang="en-US" sz="3600" b="1" smtClean="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Sơ </a:t>
            </a:r>
            <a:r>
              <a:rPr lang="en-US" sz="3600" b="1" err="1">
                <a:latin typeface="Times New Roman" panose="02020603050405020304" pitchFamily="18" charset="0"/>
                <a:cs typeface="Times New Roman" panose="02020603050405020304" pitchFamily="18" charset="0"/>
              </a:rPr>
              <a:t>đồ</a:t>
            </a:r>
            <a:r>
              <a:rPr lang="en-US" sz="3600" b="1">
                <a:latin typeface="Times New Roman" panose="02020603050405020304" pitchFamily="18" charset="0"/>
                <a:cs typeface="Times New Roman" panose="02020603050405020304" pitchFamily="18" charset="0"/>
              </a:rPr>
              <a:t> lớp</a:t>
            </a:r>
            <a:endParaRPr lang="en-US" sz="3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7F480C3-67B1-4552-B70F-6B96464A3699}"/>
              </a:ext>
            </a:extLst>
          </p:cNvPr>
          <p:cNvPicPr/>
          <p:nvPr/>
        </p:nvPicPr>
        <p:blipFill>
          <a:blip r:embed="rId3"/>
          <a:stretch>
            <a:fillRect/>
          </a:stretch>
        </p:blipFill>
        <p:spPr>
          <a:xfrm>
            <a:off x="1798215" y="1560945"/>
            <a:ext cx="9017567" cy="4511997"/>
          </a:xfrm>
          <a:prstGeom prst="rect">
            <a:avLst/>
          </a:prstGeom>
        </p:spPr>
      </p:pic>
      <p:sp>
        <p:nvSpPr>
          <p:cNvPr id="3" name="Content Placeholder 2">
            <a:extLst>
              <a:ext uri="{FF2B5EF4-FFF2-40B4-BE49-F238E27FC236}">
                <a16:creationId xmlns:a16="http://schemas.microsoft.com/office/drawing/2014/main" id="{F618C369-8A14-49F7-AFF1-DDCCC03E1462}"/>
              </a:ext>
            </a:extLst>
          </p:cNvPr>
          <p:cNvSpPr>
            <a:spLocks noGrp="1"/>
          </p:cNvSpPr>
          <p:nvPr>
            <p:ph idx="1"/>
          </p:nvPr>
        </p:nvSpPr>
        <p:spPr>
          <a:xfrm>
            <a:off x="103906" y="3357663"/>
            <a:ext cx="10018713" cy="3500337"/>
          </a:xfrm>
        </p:spPr>
        <p:txBody>
          <a:bodyPr>
            <a:normAutofit/>
          </a:bodyPr>
          <a:lstStyle/>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lgn="ctr">
              <a:buNone/>
            </a:pPr>
            <a:r>
              <a:rPr lang="en-US" sz="1300">
                <a:latin typeface="Times New Roman" panose="02020603050405020304" pitchFamily="18" charset="0"/>
                <a:cs typeface="Times New Roman" panose="02020603050405020304" pitchFamily="18" charset="0"/>
              </a:rPr>
              <a:t>						Hình </a:t>
            </a:r>
            <a:r>
              <a:rPr lang="en-US" sz="1300" smtClean="0">
                <a:latin typeface="Times New Roman" panose="02020603050405020304" pitchFamily="18" charset="0"/>
                <a:cs typeface="Times New Roman" panose="02020603050405020304" pitchFamily="18" charset="0"/>
              </a:rPr>
              <a:t>6.1 </a:t>
            </a:r>
            <a:r>
              <a:rPr lang="en-US" sz="1300">
                <a:latin typeface="Times New Roman" panose="02020603050405020304" pitchFamily="18" charset="0"/>
                <a:cs typeface="Times New Roman" panose="02020603050405020304" pitchFamily="18" charset="0"/>
              </a:rPr>
              <a:t>Sơ đồ lớp</a:t>
            </a:r>
          </a:p>
        </p:txBody>
      </p:sp>
    </p:spTree>
    <p:extLst>
      <p:ext uri="{BB962C8B-B14F-4D97-AF65-F5344CB8AC3E}">
        <p14:creationId xmlns:p14="http://schemas.microsoft.com/office/powerpoint/2010/main" val="138605260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8861" y="223737"/>
            <a:ext cx="1579975" cy="828036"/>
          </a:xfrm>
          <a:prstGeom prst="rect">
            <a:avLst/>
          </a:prstGeom>
        </p:spPr>
      </p:pic>
      <p:sp>
        <p:nvSpPr>
          <p:cNvPr id="7" name="Rectangle 4"/>
          <p:cNvSpPr>
            <a:spLocks noChangeArrowheads="1"/>
          </p:cNvSpPr>
          <p:nvPr/>
        </p:nvSpPr>
        <p:spPr bwMode="auto">
          <a:xfrm>
            <a:off x="5589917" y="4054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3479233" y="223737"/>
            <a:ext cx="5451895" cy="646331"/>
          </a:xfrm>
          <a:prstGeom prst="rect">
            <a:avLst/>
          </a:prstGeom>
          <a:noFill/>
        </p:spPr>
        <p:txBody>
          <a:bodyPr wrap="square" rtlCol="0">
            <a:spAutoFit/>
          </a:bodyPr>
          <a:lstStyle/>
          <a:p>
            <a:r>
              <a:rPr lang="en-US" sz="3600" b="1" smtClean="0">
                <a:latin typeface="Times New Roman" panose="02020603050405020304" pitchFamily="18" charset="0"/>
                <a:cs typeface="Times New Roman" panose="02020603050405020304" pitchFamily="18" charset="0"/>
              </a:rPr>
              <a:t>6. </a:t>
            </a:r>
            <a:r>
              <a:rPr lang="en-US" sz="3600" b="1">
                <a:latin typeface="Times New Roman" panose="02020603050405020304" pitchFamily="18" charset="0"/>
                <a:cs typeface="Times New Roman" panose="02020603050405020304" pitchFamily="18" charset="0"/>
              </a:rPr>
              <a:t>Lược </a:t>
            </a:r>
            <a:r>
              <a:rPr lang="en-US" sz="3600" b="1" err="1">
                <a:latin typeface="Times New Roman" panose="02020603050405020304" pitchFamily="18" charset="0"/>
                <a:cs typeface="Times New Roman" panose="02020603050405020304" pitchFamily="18" charset="0"/>
              </a:rPr>
              <a:t>đồ</a:t>
            </a:r>
            <a:r>
              <a:rPr lang="en-US" sz="3600" b="1">
                <a:latin typeface="Times New Roman" panose="02020603050405020304" pitchFamily="18" charset="0"/>
                <a:cs typeface="Times New Roman" panose="02020603050405020304" pitchFamily="18" charset="0"/>
              </a:rPr>
              <a:t> cơ sở dữ liệu</a:t>
            </a:r>
            <a:endParaRPr lang="en-US" sz="3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F2FB592-8AFD-4831-A42C-837F17999773}"/>
              </a:ext>
            </a:extLst>
          </p:cNvPr>
          <p:cNvPicPr/>
          <p:nvPr/>
        </p:nvPicPr>
        <p:blipFill>
          <a:blip r:embed="rId3"/>
          <a:stretch>
            <a:fillRect/>
          </a:stretch>
        </p:blipFill>
        <p:spPr>
          <a:xfrm>
            <a:off x="2059709" y="1135239"/>
            <a:ext cx="9605818" cy="5148830"/>
          </a:xfrm>
          <a:prstGeom prst="rect">
            <a:avLst/>
          </a:prstGeom>
        </p:spPr>
      </p:pic>
      <p:sp>
        <p:nvSpPr>
          <p:cNvPr id="3" name="Content Placeholder 2">
            <a:extLst>
              <a:ext uri="{FF2B5EF4-FFF2-40B4-BE49-F238E27FC236}">
                <a16:creationId xmlns:a16="http://schemas.microsoft.com/office/drawing/2014/main" id="{1911E277-D72A-45F5-AC8C-10A1CE8FF81D}"/>
              </a:ext>
            </a:extLst>
          </p:cNvPr>
          <p:cNvSpPr>
            <a:spLocks noGrp="1"/>
          </p:cNvSpPr>
          <p:nvPr>
            <p:ph idx="1"/>
          </p:nvPr>
        </p:nvSpPr>
        <p:spPr>
          <a:xfrm>
            <a:off x="1464854" y="3454939"/>
            <a:ext cx="10018713" cy="3124201"/>
          </a:xfrm>
        </p:spPr>
        <p:txBody>
          <a:bodyPr>
            <a:normAutofit/>
          </a:bodyPr>
          <a:lstStyle/>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lgn="ctr">
              <a:buNone/>
            </a:pPr>
            <a:r>
              <a:rPr lang="en-US" sz="1300">
                <a:latin typeface="Times New Roman" panose="02020603050405020304" pitchFamily="18" charset="0"/>
                <a:cs typeface="Times New Roman" panose="02020603050405020304" pitchFamily="18" charset="0"/>
              </a:rPr>
              <a:t>				Hình </a:t>
            </a:r>
            <a:r>
              <a:rPr lang="en-US" sz="1300" smtClean="0">
                <a:latin typeface="Times New Roman" panose="02020603050405020304" pitchFamily="18" charset="0"/>
                <a:cs typeface="Times New Roman" panose="02020603050405020304" pitchFamily="18" charset="0"/>
              </a:rPr>
              <a:t>7.1 </a:t>
            </a:r>
            <a:r>
              <a:rPr lang="en-US" sz="1300">
                <a:latin typeface="Times New Roman" panose="02020603050405020304" pitchFamily="18" charset="0"/>
                <a:cs typeface="Times New Roman" panose="02020603050405020304" pitchFamily="18" charset="0"/>
              </a:rPr>
              <a:t>Lược đồ cơ sở dữ liệu</a:t>
            </a:r>
          </a:p>
        </p:txBody>
      </p:sp>
    </p:spTree>
    <p:extLst>
      <p:ext uri="{BB962C8B-B14F-4D97-AF65-F5344CB8AC3E}">
        <p14:creationId xmlns:p14="http://schemas.microsoft.com/office/powerpoint/2010/main" val="32408651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8861" y="223737"/>
            <a:ext cx="2688340" cy="1817500"/>
          </a:xfrm>
          <a:prstGeom prst="rect">
            <a:avLst/>
          </a:prstGeom>
        </p:spPr>
      </p:pic>
      <p:sp>
        <p:nvSpPr>
          <p:cNvPr id="7" name="Rectangle 4"/>
          <p:cNvSpPr>
            <a:spLocks noChangeArrowheads="1"/>
          </p:cNvSpPr>
          <p:nvPr/>
        </p:nvSpPr>
        <p:spPr bwMode="auto">
          <a:xfrm>
            <a:off x="5589917" y="4054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4670724" y="405442"/>
            <a:ext cx="5451895" cy="1200329"/>
          </a:xfrm>
          <a:prstGeom prst="rect">
            <a:avLst/>
          </a:prstGeom>
          <a:noFill/>
        </p:spPr>
        <p:txBody>
          <a:bodyPr wrap="square" rtlCol="0">
            <a:spAutoFit/>
          </a:bodyPr>
          <a:lstStyle/>
          <a:p>
            <a:r>
              <a:rPr lang="en-US" sz="3600" b="1">
                <a:latin typeface="Times New Roman" panose="02020603050405020304" pitchFamily="18" charset="0"/>
                <a:cs typeface="Times New Roman" panose="02020603050405020304" pitchFamily="18" charset="0"/>
              </a:rPr>
              <a:t>7</a:t>
            </a:r>
            <a:r>
              <a:rPr lang="en-US" sz="3600" b="1" smtClean="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Một số hình ảnh về trang web</a:t>
            </a:r>
            <a:endParaRPr lang="en-US" sz="3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FF9B0E7-36CE-478C-83A9-92CA59378C64}"/>
              </a:ext>
            </a:extLst>
          </p:cNvPr>
          <p:cNvPicPr/>
          <p:nvPr/>
        </p:nvPicPr>
        <p:blipFill>
          <a:blip r:embed="rId3"/>
          <a:stretch>
            <a:fillRect/>
          </a:stretch>
        </p:blipFill>
        <p:spPr>
          <a:xfrm>
            <a:off x="4368305" y="1800103"/>
            <a:ext cx="6711499" cy="3939216"/>
          </a:xfrm>
          <a:prstGeom prst="rect">
            <a:avLst/>
          </a:prstGeom>
        </p:spPr>
      </p:pic>
      <p:sp>
        <p:nvSpPr>
          <p:cNvPr id="8" name="Content Placeholder 7">
            <a:extLst>
              <a:ext uri="{FF2B5EF4-FFF2-40B4-BE49-F238E27FC236}">
                <a16:creationId xmlns:a16="http://schemas.microsoft.com/office/drawing/2014/main" id="{8F14A5BB-4B12-46C0-815C-F68DE8BAC251}"/>
              </a:ext>
            </a:extLst>
          </p:cNvPr>
          <p:cNvSpPr>
            <a:spLocks noGrp="1"/>
          </p:cNvSpPr>
          <p:nvPr>
            <p:ph idx="1"/>
          </p:nvPr>
        </p:nvSpPr>
        <p:spPr>
          <a:xfrm>
            <a:off x="1523220" y="3153382"/>
            <a:ext cx="10018713" cy="3124201"/>
          </a:xfrm>
        </p:spPr>
        <p:txBody>
          <a:bodyPr>
            <a:normAutofit/>
          </a:bodyPr>
          <a:lstStyle/>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buNone/>
            </a:pPr>
            <a:endParaRPr lang="en-US" sz="1300">
              <a:latin typeface="Times New Roman" panose="02020603050405020304" pitchFamily="18" charset="0"/>
              <a:cs typeface="Times New Roman" panose="02020603050405020304" pitchFamily="18" charset="0"/>
            </a:endParaRPr>
          </a:p>
          <a:p>
            <a:pPr marL="0" indent="0" algn="ctr">
              <a:buNone/>
            </a:pPr>
            <a:r>
              <a:rPr lang="en-US" sz="1300">
                <a:latin typeface="Times New Roman" panose="02020603050405020304" pitchFamily="18" charset="0"/>
                <a:cs typeface="Times New Roman" panose="02020603050405020304" pitchFamily="18" charset="0"/>
              </a:rPr>
              <a:t>					Hình 9.1 Giao diện trang chủ của trang web</a:t>
            </a:r>
          </a:p>
        </p:txBody>
      </p:sp>
    </p:spTree>
    <p:extLst>
      <p:ext uri="{BB962C8B-B14F-4D97-AF65-F5344CB8AC3E}">
        <p14:creationId xmlns:p14="http://schemas.microsoft.com/office/powerpoint/2010/main" val="117578325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337</TotalTime>
  <Words>468</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Corbel</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danhchapnhan2016@gmail.com</dc:creator>
  <cp:lastModifiedBy>DELL</cp:lastModifiedBy>
  <cp:revision>70</cp:revision>
  <dcterms:created xsi:type="dcterms:W3CDTF">2020-08-31T12:14:37Z</dcterms:created>
  <dcterms:modified xsi:type="dcterms:W3CDTF">2021-07-27T01:38:13Z</dcterms:modified>
</cp:coreProperties>
</file>