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9" r:id="rId5"/>
    <p:sldId id="261" r:id="rId6"/>
    <p:sldId id="262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9" r:id="rId19"/>
    <p:sldId id="281" r:id="rId20"/>
    <p:sldId id="280" r:id="rId21"/>
    <p:sldId id="282" r:id="rId22"/>
    <p:sldId id="283" r:id="rId23"/>
    <p:sldId id="277" r:id="rId24"/>
    <p:sldId id="278" r:id="rId25"/>
    <p:sldId id="284" r:id="rId26"/>
    <p:sldId id="286" r:id="rId27"/>
    <p:sldId id="285" r:id="rId28"/>
    <p:sldId id="287" r:id="rId29"/>
    <p:sldId id="259" r:id="rId30"/>
    <p:sldId id="260" r:id="rId31"/>
    <p:sldId id="288" r:id="rId32"/>
    <p:sldId id="289" r:id="rId33"/>
    <p:sldId id="290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64" autoAdjust="0"/>
  </p:normalViewPr>
  <p:slideViewPr>
    <p:cSldViewPr snapToGrid="0">
      <p:cViewPr varScale="1">
        <p:scale>
          <a:sx n="84" d="100"/>
          <a:sy n="84" d="100"/>
        </p:scale>
        <p:origin x="102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7200" b="0" u="none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794" y="421798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u="none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 rot="16200000">
            <a:off x="7873492" y="5587492"/>
            <a:ext cx="1271016" cy="1270000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-1876602" y="1694705"/>
            <a:ext cx="11020602" cy="4929120"/>
            <a:chOff x="-1876602" y="1694705"/>
            <a:chExt cx="11020602" cy="49291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4705"/>
              <a:ext cx="9144000" cy="2341463"/>
            </a:xfrm>
            <a:prstGeom prst="rect">
              <a:avLst/>
            </a:prstGeom>
            <a:effectLst/>
          </p:spPr>
        </p:pic>
        <p:sp>
          <p:nvSpPr>
            <p:cNvPr id="7" name="Moon 6"/>
            <p:cNvSpPr/>
            <p:nvPr/>
          </p:nvSpPr>
          <p:spPr>
            <a:xfrm rot="17945249">
              <a:off x="2485973" y="9936"/>
              <a:ext cx="2251314" cy="10976464"/>
            </a:xfrm>
            <a:prstGeom prst="moon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060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25225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137276" y="1531456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239728"/>
            <a:ext cx="8229600" cy="114300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2675064" y="-430330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924300" y="4733540"/>
            <a:ext cx="1295400" cy="1286933"/>
          </a:xfrm>
          <a:prstGeom prst="ellipse">
            <a:avLst/>
          </a:prstGeom>
          <a:noFill/>
          <a:ln w="2254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03073" y="4200698"/>
            <a:ext cx="4707082" cy="8769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137276" y="1531456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03073" y="5077691"/>
            <a:ext cx="4756001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986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55326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04393" y="1193663"/>
            <a:ext cx="3465286" cy="4348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137276" y="1531456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99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" y="1489809"/>
            <a:ext cx="5988167" cy="33274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17945249">
            <a:off x="368711" y="943707"/>
            <a:ext cx="2251314" cy="7188200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7828" y="2582009"/>
            <a:ext cx="55753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44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7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C:\Users\tdqua_000\Desktop\coffe_tea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55" y="4114800"/>
            <a:ext cx="2231811" cy="262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1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724400"/>
          </a:xfrm>
        </p:spPr>
        <p:txBody>
          <a:bodyPr>
            <a:normAutofit/>
          </a:bodyPr>
          <a:lstStyle>
            <a:lvl1pPr marL="457200" indent="-457200">
              <a:buClr>
                <a:srgbClr val="0066FF"/>
              </a:buClr>
              <a:buFont typeface="Wingdings" panose="05000000000000000000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8001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5426" y="-1836471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5426" y="-1836471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457200" indent="-4572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8001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2573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573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1145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427149" y="2"/>
            <a:ext cx="10976464" cy="4777416"/>
            <a:chOff x="-1427149" y="2"/>
            <a:chExt cx="10976464" cy="47774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"/>
              <a:ext cx="9144000" cy="1371600"/>
            </a:xfrm>
            <a:prstGeom prst="rect">
              <a:avLst/>
            </a:prstGeom>
          </p:spPr>
        </p:pic>
        <p:sp>
          <p:nvSpPr>
            <p:cNvPr id="7" name="Moon 6"/>
            <p:cNvSpPr/>
            <p:nvPr/>
          </p:nvSpPr>
          <p:spPr>
            <a:xfrm rot="17945249">
              <a:off x="2935426" y="-1836471"/>
              <a:ext cx="2251314" cy="10976464"/>
            </a:xfrm>
            <a:prstGeom prst="moon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287" y="1554978"/>
            <a:ext cx="4169664" cy="6548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1" y="1547452"/>
            <a:ext cx="4270248" cy="645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5975861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313779" y="1546224"/>
            <a:ext cx="4268788" cy="639762"/>
          </a:xfrm>
        </p:spPr>
        <p:txBody>
          <a:bodyPr anchor="ctr" anchorCtr="1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8212" y="1563233"/>
            <a:ext cx="4167188" cy="639762"/>
          </a:xfrm>
        </p:spPr>
        <p:txBody>
          <a:bodyPr anchor="ctr" anchorCtr="1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13779" y="2193469"/>
            <a:ext cx="4268788" cy="4340226"/>
          </a:xfrm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757737" y="2207211"/>
            <a:ext cx="4167187" cy="4322763"/>
          </a:xfrm>
          <a:noFill/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67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5426" y="-1836471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E:\04_Image Collection\01_ICON\Question\Hel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1500" y="1782762"/>
            <a:ext cx="5105400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529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228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4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2"/>
            <a:ext cx="9144000" cy="228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7" r:id="rId5"/>
    <p:sldLayoutId id="2147483668" r:id="rId6"/>
    <p:sldLayoutId id="2147483663" r:id="rId7"/>
    <p:sldLayoutId id="2147483665" r:id="rId8"/>
    <p:sldLayoutId id="2147483666" r:id="rId9"/>
    <p:sldLayoutId id="2147483651" r:id="rId10"/>
    <p:sldLayoutId id="2147483661" r:id="rId11"/>
    <p:sldLayoutId id="2147483669" r:id="rId12"/>
    <p:sldLayoutId id="2147483670" r:id="rId13"/>
    <p:sldLayoutId id="2147483662" r:id="rId14"/>
    <p:sldLayoutId id="214748365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sdn.microsoft.com/en-us/data/ef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/>
              <a:t>Entity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6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Chọn bảng muốn lấy thông tin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5382882"/>
            <a:ext cx="8610600" cy="941717"/>
          </a:xfrm>
        </p:spPr>
        <p:txBody>
          <a:bodyPr/>
          <a:lstStyle/>
          <a:p>
            <a:r>
              <a:rPr lang="en-US"/>
              <a:t>Chọn Finish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1324"/>
            <a:ext cx="8175861" cy="3199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647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Bạn sẽ có file Model1.edmx như sau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2275343"/>
            <a:ext cx="5942010" cy="38018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76500" y="6325373"/>
            <a:ext cx="2286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Chú ý hai thuộc tính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17420" y="5509260"/>
            <a:ext cx="0" cy="9979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177790" y="5806440"/>
            <a:ext cx="3810" cy="769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05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Khảo sát nội dung file edmx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503" y="3959543"/>
            <a:ext cx="5189220" cy="1520190"/>
          </a:xfrm>
        </p:spPr>
        <p:txBody>
          <a:bodyPr/>
          <a:lstStyle/>
          <a:p>
            <a:r>
              <a:rPr lang="en-US"/>
              <a:t>Model1.context.cs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65639"/>
            <a:ext cx="3348480" cy="27989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862" y="4634865"/>
            <a:ext cx="7021007" cy="20096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381000" y="6057900"/>
            <a:ext cx="1024890" cy="16002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2704590" y="3547110"/>
            <a:ext cx="1295910" cy="142194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74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9540"/>
            <a:ext cx="8763000" cy="1143000"/>
          </a:xfrm>
        </p:spPr>
        <p:txBody>
          <a:bodyPr/>
          <a:lstStyle/>
          <a:p>
            <a:r>
              <a:rPr lang="en-US" sz="4800"/>
              <a:t>Nội dung lớp Class và Student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70" y="1643708"/>
            <a:ext cx="5136934" cy="2631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846" y="4448377"/>
            <a:ext cx="4340182" cy="224134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937260" y="3760470"/>
            <a:ext cx="80010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937260" y="6181725"/>
            <a:ext cx="80010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31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thao tác cơ bản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" y="2510492"/>
            <a:ext cx="9525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60" y="2495252"/>
            <a:ext cx="9525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010" y="2495252"/>
            <a:ext cx="9525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895" y="2472392"/>
            <a:ext cx="952500" cy="9525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7215" y="3626167"/>
            <a:ext cx="12716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US" sz="2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60535" y="3626167"/>
            <a:ext cx="9807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r>
              <a:rPr lang="en-US" sz="2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93832" y="3626167"/>
            <a:ext cx="13471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</a:t>
            </a:r>
            <a:r>
              <a:rPr lang="en-US" sz="2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PDATE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72275" y="3626167"/>
            <a:ext cx="12554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r>
              <a:rPr lang="en-US" sz="2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ELETE</a:t>
            </a:r>
          </a:p>
        </p:txBody>
      </p:sp>
    </p:spTree>
    <p:extLst>
      <p:ext uri="{BB962C8B-B14F-4D97-AF65-F5344CB8AC3E}">
        <p14:creationId xmlns:p14="http://schemas.microsoft.com/office/powerpoint/2010/main" val="378068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nguồn ví dụ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2353003" cy="1019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439" y="1600199"/>
            <a:ext cx="2410161" cy="838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119" y="1600198"/>
            <a:ext cx="2353003" cy="838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29" y="4934413"/>
            <a:ext cx="4715533" cy="876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819569"/>
            <a:ext cx="3048425" cy="19147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119" y="2819569"/>
            <a:ext cx="2343477" cy="10955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1439" y="3206341"/>
            <a:ext cx="2162477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98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mới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68512"/>
            <a:ext cx="8610600" cy="4724400"/>
          </a:xfrm>
        </p:spPr>
        <p:txBody>
          <a:bodyPr/>
          <a:lstStyle/>
          <a:p>
            <a:r>
              <a:rPr lang="en-US" b="1"/>
              <a:t>Add</a:t>
            </a:r>
            <a:r>
              <a:rPr lang="en-US"/>
              <a:t> &gt; </a:t>
            </a:r>
            <a:r>
              <a:rPr lang="en-US" b="1"/>
              <a:t>New</a:t>
            </a:r>
            <a:r>
              <a:rPr lang="en-US"/>
              <a:t> </a:t>
            </a:r>
            <a:r>
              <a:rPr lang="en-US" b="1"/>
              <a:t>Item</a:t>
            </a:r>
            <a:r>
              <a:rPr lang="en-US"/>
              <a:t> &gt; </a:t>
            </a:r>
            <a:r>
              <a:rPr lang="en-US" b="1"/>
              <a:t>ADO.Net Entity Model</a:t>
            </a:r>
          </a:p>
          <a:p>
            <a:r>
              <a:rPr lang="en-US"/>
              <a:t>Đặt tên </a:t>
            </a:r>
            <a:r>
              <a:rPr lang="en-US" b="1"/>
              <a:t>Model1</a:t>
            </a:r>
          </a:p>
          <a:p>
            <a:r>
              <a:rPr lang="en-US"/>
              <a:t>Chọn </a:t>
            </a:r>
            <a:r>
              <a:rPr lang="en-US" b="1"/>
              <a:t>Empty EF Designer model </a:t>
            </a:r>
            <a:r>
              <a:rPr lang="en-US"/>
              <a:t>&gt; </a:t>
            </a:r>
            <a:r>
              <a:rPr lang="en-US" b="1"/>
              <a:t>Finish</a:t>
            </a:r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r>
              <a:rPr lang="en-US"/>
              <a:t>Vào </a:t>
            </a:r>
            <a:r>
              <a:rPr lang="en-US" b="1"/>
              <a:t>Properties </a:t>
            </a:r>
            <a:r>
              <a:rPr lang="en-US"/>
              <a:t>của Model1, sửa </a:t>
            </a:r>
            <a:r>
              <a:rPr lang="en-US" b="1"/>
              <a:t>Entity Container Name</a:t>
            </a:r>
            <a:r>
              <a:rPr lang="en-US"/>
              <a:t> thành </a:t>
            </a:r>
            <a:r>
              <a:rPr lang="en-US" b="1"/>
              <a:t>BloggingContext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84" y="3190788"/>
            <a:ext cx="3086531" cy="1238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213" y="5634186"/>
            <a:ext cx="3921462" cy="8729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2265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New Entity &gt; Blog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Mặc định khi thêm một Entity ====&gt;</a:t>
            </a:r>
          </a:p>
          <a:p>
            <a:r>
              <a:rPr lang="en-US" b="1"/>
              <a:t>Add</a:t>
            </a:r>
            <a:r>
              <a:rPr lang="en-US"/>
              <a:t> &gt; </a:t>
            </a:r>
            <a:r>
              <a:rPr lang="en-US" b="1"/>
              <a:t>Scalar Property</a:t>
            </a:r>
          </a:p>
          <a:p>
            <a:pPr marL="457200" lvl="1" indent="0">
              <a:buNone/>
            </a:pPr>
            <a:r>
              <a:rPr lang="en-US"/>
              <a:t>+ Name</a:t>
            </a:r>
          </a:p>
          <a:p>
            <a:pPr marL="457200" lvl="1" indent="0">
              <a:buNone/>
            </a:pPr>
            <a:r>
              <a:rPr lang="en-US"/>
              <a:t>+ Url</a:t>
            </a:r>
          </a:p>
          <a:p>
            <a:r>
              <a:rPr lang="en-US"/>
              <a:t>Sửa tên </a:t>
            </a:r>
            <a:r>
              <a:rPr lang="en-US" b="1"/>
              <a:t>Entity</a:t>
            </a:r>
            <a:r>
              <a:rPr lang="en-US"/>
              <a:t> thành </a:t>
            </a:r>
            <a:r>
              <a:rPr lang="en-US" b="1"/>
              <a:t>Blog</a:t>
            </a:r>
          </a:p>
          <a:p>
            <a:r>
              <a:rPr lang="en-US"/>
              <a:t>Entity Set Name tự động sinh ra là Blogs!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701" y="1600200"/>
            <a:ext cx="1381318" cy="1105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720" y="2323892"/>
            <a:ext cx="1381318" cy="1486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683" y="4821524"/>
            <a:ext cx="3161448" cy="699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4174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một entity khác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Post</a:t>
            </a:r>
            <a:r>
              <a:rPr lang="en-US"/>
              <a:t> (</a:t>
            </a:r>
            <a:r>
              <a:rPr lang="en-US" u="sng"/>
              <a:t>PostId</a:t>
            </a:r>
            <a:r>
              <a:rPr lang="en-US"/>
              <a:t>, Title, Content)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11" y="2347793"/>
            <a:ext cx="7702884" cy="3767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140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là 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https://msdn.microsoft.com/en-us/data/ef.aspx</a:t>
            </a:r>
            <a:r>
              <a:rPr lang="en-US"/>
              <a:t> </a:t>
            </a:r>
          </a:p>
          <a:p>
            <a:r>
              <a:rPr lang="en-US"/>
              <a:t>Công cụ ORM (Object relational mapping)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2291"/>
            <a:ext cx="4129709" cy="4129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28" y="3259110"/>
            <a:ext cx="1566561" cy="15665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62984" y="2805992"/>
            <a:ext cx="13647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Application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424519" y="3867145"/>
            <a:ext cx="7773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709" y="2984046"/>
            <a:ext cx="1651907" cy="16519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0929" y="4051526"/>
            <a:ext cx="952500" cy="952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8000" y="5064148"/>
            <a:ext cx="13735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Tables</a:t>
            </a:r>
          </a:p>
        </p:txBody>
      </p:sp>
      <p:sp>
        <p:nvSpPr>
          <p:cNvPr id="13" name="Left-Right Arrow 12"/>
          <p:cNvSpPr/>
          <p:nvPr/>
        </p:nvSpPr>
        <p:spPr>
          <a:xfrm>
            <a:off x="3903736" y="3491919"/>
            <a:ext cx="2239332" cy="67591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mapping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00433" y="5430362"/>
            <a:ext cx="6357567" cy="1212707"/>
            <a:chOff x="381000" y="5424806"/>
            <a:chExt cx="6357567" cy="1212707"/>
          </a:xfrm>
        </p:grpSpPr>
        <p:sp>
          <p:nvSpPr>
            <p:cNvPr id="14" name="Rectangle 13"/>
            <p:cNvSpPr/>
            <p:nvPr/>
          </p:nvSpPr>
          <p:spPr>
            <a:xfrm>
              <a:off x="1662984" y="5424807"/>
              <a:ext cx="5075583" cy="121270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 anchorCtr="0"/>
            <a:lstStyle/>
            <a:p>
              <a:pPr marL="285750" indent="-285750">
                <a:buFontTx/>
                <a:buChar char="-"/>
              </a:pPr>
              <a:r>
                <a:rPr lang="en-US"/>
                <a:t>Thao tác với bảng trong CSDL quan hệ như đối tượng trong bộ nhớ</a:t>
              </a:r>
            </a:p>
            <a:p>
              <a:pPr marL="285750" indent="-285750">
                <a:buFontTx/>
                <a:buChar char="-"/>
              </a:pPr>
              <a:r>
                <a:rPr lang="en-US"/>
                <a:t>Che giấu sự phức tạp của các bảng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1000" y="5424806"/>
              <a:ext cx="1281984" cy="12127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/>
                <a:t>ORM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7112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bản số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Một blog có nhiều post</a:t>
            </a:r>
          </a:p>
          <a:p>
            <a:r>
              <a:rPr lang="en-US"/>
              <a:t>Một post thuộc về một blog</a:t>
            </a:r>
          </a:p>
          <a:p>
            <a:endParaRPr lang="en-US"/>
          </a:p>
          <a:p>
            <a:r>
              <a:rPr lang="en-US"/>
              <a:t>Toolbox: Click chọn </a:t>
            </a:r>
            <a:r>
              <a:rPr lang="en-US" b="1"/>
              <a:t>Association</a:t>
            </a:r>
          </a:p>
          <a:p>
            <a:r>
              <a:rPr lang="en-US"/>
              <a:t>Kéo thả hướng từ </a:t>
            </a:r>
            <a:r>
              <a:rPr lang="en-US" b="1"/>
              <a:t>Blog</a:t>
            </a:r>
            <a:r>
              <a:rPr lang="en-US"/>
              <a:t> sang </a:t>
            </a:r>
            <a:r>
              <a:rPr lang="en-US" b="1"/>
              <a:t>Post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05" y="4236595"/>
            <a:ext cx="4594695" cy="23928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0667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Sinh dữ liệu vào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Right click &gt; </a:t>
            </a:r>
            <a:r>
              <a:rPr lang="en-US" b="1"/>
              <a:t>Generate database from model…</a:t>
            </a:r>
          </a:p>
          <a:p>
            <a:r>
              <a:rPr lang="en-US" b="1"/>
              <a:t>New Connection</a:t>
            </a:r>
            <a:r>
              <a:rPr lang="en-US"/>
              <a:t>, tạo mới CSDL </a:t>
            </a:r>
            <a:r>
              <a:rPr lang="en-US" b="1"/>
              <a:t>Blogging</a:t>
            </a:r>
          </a:p>
          <a:p>
            <a:endParaRPr lang="en-US" b="1"/>
          </a:p>
          <a:p>
            <a:endParaRPr lang="en-US" b="1"/>
          </a:p>
          <a:p>
            <a:r>
              <a:rPr lang="en-US"/>
              <a:t>Thao tác CRUD như bình thường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10" y="2745064"/>
            <a:ext cx="7100088" cy="7410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6343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Thay đổi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Thêm một entity mới, chọn Generate database from model… để có file ánh xạ mới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11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17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hai class cơ bản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72" y="1805766"/>
            <a:ext cx="5656031" cy="19432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041" y="4259406"/>
            <a:ext cx="4411647" cy="2198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9027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BloggingContext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14398"/>
            <a:ext cx="5597461" cy="20956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55406" y="1881485"/>
            <a:ext cx="258859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Tên database </a:t>
            </a:r>
          </a:p>
          <a:p>
            <a:pPr algn="ctr"/>
            <a:r>
              <a:rPr lang="en-US" sz="32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sẽ được tạo ra</a:t>
            </a:r>
          </a:p>
        </p:txBody>
      </p:sp>
      <p:sp>
        <p:nvSpPr>
          <p:cNvPr id="8" name="Left Arrow 7"/>
          <p:cNvSpPr/>
          <p:nvPr/>
        </p:nvSpPr>
        <p:spPr>
          <a:xfrm>
            <a:off x="5978461" y="2148840"/>
            <a:ext cx="576945" cy="271254"/>
          </a:xfrm>
          <a:prstGeom prst="leftArrow">
            <a:avLst/>
          </a:prstGeom>
          <a:solidFill>
            <a:srgbClr val="FF0000">
              <a:alpha val="4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18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db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Server Explorer &gt; Add new Connection..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93" y="2411496"/>
            <a:ext cx="4510098" cy="3753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860" y="2406077"/>
            <a:ext cx="2959656" cy="3758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553793" y="3177540"/>
            <a:ext cx="920677" cy="35433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14131" y="5713095"/>
            <a:ext cx="1214719" cy="35433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0074" y="6308593"/>
            <a:ext cx="83868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Mặc định CSDL là sql express hoặc localdb: (localdb)\mssqllocaldb</a:t>
            </a:r>
          </a:p>
        </p:txBody>
      </p:sp>
    </p:spTree>
    <p:extLst>
      <p:ext uri="{BB962C8B-B14F-4D97-AF65-F5344CB8AC3E}">
        <p14:creationId xmlns:p14="http://schemas.microsoft.com/office/powerpoint/2010/main" val="766378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12570"/>
            <a:ext cx="6317835" cy="4812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492" y="1512570"/>
            <a:ext cx="2029108" cy="6477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030714" y="6320393"/>
            <a:ext cx="27430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Dữ liệu sẽ được lưu ở đâu?</a:t>
            </a:r>
          </a:p>
        </p:txBody>
      </p:sp>
    </p:spTree>
    <p:extLst>
      <p:ext uri="{BB962C8B-B14F-4D97-AF65-F5344CB8AC3E}">
        <p14:creationId xmlns:p14="http://schemas.microsoft.com/office/powerpoint/2010/main" val="4118240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Linh động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Lưu trong app.config hoặc web.config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Chỉ định trong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58" y="2267823"/>
            <a:ext cx="6151192" cy="16412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121" y="4866240"/>
            <a:ext cx="4600879" cy="1603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319853" y="2686050"/>
            <a:ext cx="2783767" cy="35433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48503" y="5490645"/>
            <a:ext cx="2738047" cy="35433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65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Góc suy ngẫm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 đợi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93160"/>
            <a:ext cx="8475552" cy="492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14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Entity framework vs LINQ?</a:t>
            </a:r>
          </a:p>
          <a:p>
            <a:r>
              <a:rPr lang="en-US"/>
              <a:t>Chính xác hơn</a:t>
            </a:r>
          </a:p>
          <a:p>
            <a:pPr lvl="1"/>
            <a:r>
              <a:rPr lang="en-US"/>
              <a:t>LINQ 2 Entity vs LINQ 2 SQL?</a:t>
            </a:r>
          </a:p>
        </p:txBody>
      </p:sp>
      <p:sp>
        <p:nvSpPr>
          <p:cNvPr id="5" name="Rectangle 4"/>
          <p:cNvSpPr/>
          <p:nvPr/>
        </p:nvSpPr>
        <p:spPr>
          <a:xfrm>
            <a:off x="593035" y="3329608"/>
            <a:ext cx="3886200" cy="2395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ENTITY FRAMEWORK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Hỗ trợ nhiều ADO.Net data provider</a:t>
            </a:r>
          </a:p>
          <a:p>
            <a:r>
              <a:rPr lang="en-US">
                <a:solidFill>
                  <a:schemeClr val="bg1"/>
                </a:solidFill>
              </a:rPr>
              <a:t>Ánh xạ một class thành nhiều table</a:t>
            </a:r>
          </a:p>
          <a:p>
            <a:r>
              <a:rPr lang="en-US">
                <a:solidFill>
                  <a:schemeClr val="bg1"/>
                </a:solidFill>
              </a:rPr>
              <a:t>Xử lí được quan hệ nhiều – nhiều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Thích hợp: n-tier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92317" y="3329608"/>
            <a:ext cx="3886200" cy="2395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LINQ 2 SQL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Chỉ làm việc với SQL</a:t>
            </a:r>
          </a:p>
          <a:p>
            <a:r>
              <a:rPr lang="en-US">
                <a:solidFill>
                  <a:schemeClr val="bg1"/>
                </a:solidFill>
              </a:rPr>
              <a:t>Chỉ ánh xạ được với một db schema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Thích hợp: Phát triển nhanh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68" y="3482010"/>
            <a:ext cx="383484" cy="3834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419476"/>
            <a:ext cx="508552" cy="5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38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Sử dụng mdf cùng exe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Trích xuất mdf ra để copy</a:t>
            </a:r>
          </a:p>
          <a:p>
            <a:pPr lvl="1"/>
            <a:r>
              <a:rPr lang="en-US"/>
              <a:t>Nhấn phải &gt; Tasks &gt; Detach…</a:t>
            </a:r>
          </a:p>
          <a:p>
            <a:pPr lvl="1"/>
            <a:r>
              <a:rPr lang="en-US"/>
              <a:t>Nhớ check Drop connections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Đ</a:t>
            </a:r>
            <a:r>
              <a:rPr lang="vi-VN"/>
              <a:t>ư</a:t>
            </a:r>
            <a:r>
              <a:rPr lang="en-US"/>
              <a:t>ờng dẫn database:</a:t>
            </a:r>
          </a:p>
          <a:p>
            <a:pPr lvl="1"/>
            <a:r>
              <a:rPr lang="en-US"/>
              <a:t>C:\Program Files\Microsoft SQL Server\MSSQL13.SQLEXPRESS\MSSQL\DATA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082" y="3268980"/>
            <a:ext cx="38766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51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Chỉnh sửa App.config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199"/>
            <a:ext cx="8610600" cy="5089525"/>
          </a:xfrm>
        </p:spPr>
        <p:txBody>
          <a:bodyPr>
            <a:normAutofit/>
          </a:bodyPr>
          <a:lstStyle/>
          <a:p>
            <a:r>
              <a:rPr lang="en-US"/>
              <a:t>Thay đổi connectionstring</a:t>
            </a:r>
          </a:p>
          <a:p>
            <a:r>
              <a:rPr lang="en-US"/>
              <a:t>Sửa Data Source thành</a:t>
            </a:r>
          </a:p>
          <a:p>
            <a:pPr lvl="1"/>
            <a:r>
              <a:rPr lang="en-US"/>
              <a:t>Data Source= (LocalDB)\MSSQLLocalDB; AttachDbFilename=|DataDirectory|\</a:t>
            </a:r>
            <a:r>
              <a:rPr lang="en-US" b="1">
                <a:solidFill>
                  <a:srgbClr val="0070C0"/>
                </a:solidFill>
              </a:rPr>
              <a:t>DatabaseName</a:t>
            </a:r>
            <a:r>
              <a:rPr lang="en-US"/>
              <a:t>.mdf</a:t>
            </a:r>
          </a:p>
          <a:p>
            <a:pPr lvl="1"/>
            <a:endParaRPr lang="en-US"/>
          </a:p>
          <a:p>
            <a:r>
              <a:rPr lang="en-US"/>
              <a:t>Chú ý nếu không đ</a:t>
            </a:r>
            <a:r>
              <a:rPr lang="vi-VN"/>
              <a:t>ư</a:t>
            </a:r>
            <a:r>
              <a:rPr lang="en-US"/>
              <a:t>ợc thì hàm main set nh</a:t>
            </a:r>
            <a:r>
              <a:rPr lang="vi-VN"/>
              <a:t>ư</a:t>
            </a:r>
            <a:r>
              <a:rPr lang="en-US"/>
              <a:t> sau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Khi code: Để trong thư mục debug cùng file exe</a:t>
            </a:r>
          </a:p>
          <a:p>
            <a:r>
              <a:rPr lang="en-US"/>
              <a:t>Deploy: Copy kèm là đ</a:t>
            </a:r>
            <a:r>
              <a:rPr lang="vi-VN"/>
              <a:t>ư</a:t>
            </a:r>
            <a:r>
              <a:rPr lang="en-US"/>
              <a:t>ợc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34" y="4439602"/>
            <a:ext cx="8139731" cy="8410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448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Export thành file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Nhấn phải &gt; Task &gt; Generate scripts</a:t>
            </a:r>
          </a:p>
          <a:p>
            <a:r>
              <a:rPr lang="en-US"/>
              <a:t>Trong b</a:t>
            </a:r>
            <a:r>
              <a:rPr lang="vi-VN"/>
              <a:t>ư</a:t>
            </a:r>
            <a:r>
              <a:rPr lang="en-US"/>
              <a:t>ớc 3 – Set scripting options &gt; Advanced</a:t>
            </a:r>
          </a:p>
          <a:p>
            <a:r>
              <a:rPr lang="en-US"/>
              <a:t>Chọn export cả l</a:t>
            </a:r>
            <a:r>
              <a:rPr lang="vi-VN"/>
              <a:t>ư</a:t>
            </a:r>
            <a:r>
              <a:rPr lang="en-US"/>
              <a:t>ợc đồ và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59" y="3484244"/>
            <a:ext cx="6469679" cy="1556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330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237" y="1743870"/>
            <a:ext cx="5132763" cy="49458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 tiết kiến trúc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50616"/>
            <a:ext cx="3324836" cy="433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2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cách làm việc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D:\HOCTAP\NAM_4\LTW\Seminar\Image\EF-overview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118" y="1640800"/>
            <a:ext cx="5401589" cy="48663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66204" y="1868040"/>
            <a:ext cx="2539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 first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777" y="3489206"/>
            <a:ext cx="1816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 first</a:t>
            </a:r>
          </a:p>
        </p:txBody>
      </p:sp>
      <p:sp>
        <p:nvSpPr>
          <p:cNvPr id="8" name="Rectangle 7"/>
          <p:cNvSpPr/>
          <p:nvPr/>
        </p:nvSpPr>
        <p:spPr>
          <a:xfrm>
            <a:off x="706751" y="5404146"/>
            <a:ext cx="2058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first</a:t>
            </a:r>
          </a:p>
        </p:txBody>
      </p:sp>
    </p:spTree>
    <p:extLst>
      <p:ext uri="{BB962C8B-B14F-4D97-AF65-F5344CB8AC3E}">
        <p14:creationId xmlns:p14="http://schemas.microsoft.com/office/powerpoint/2010/main" val="235248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Chuột phải vào project muốn sử dụng EF, chọn </a:t>
            </a:r>
            <a:r>
              <a:rPr lang="en-US" b="1"/>
              <a:t>Manage Nuget Packages</a:t>
            </a:r>
            <a:r>
              <a:rPr lang="en-US"/>
              <a:t>....</a:t>
            </a:r>
          </a:p>
          <a:p>
            <a:r>
              <a:rPr lang="en-US"/>
              <a:t>Ở tab </a:t>
            </a:r>
            <a:r>
              <a:rPr lang="en-US" b="1"/>
              <a:t>Browse</a:t>
            </a:r>
            <a:r>
              <a:rPr lang="en-US"/>
              <a:t> gõ </a:t>
            </a:r>
            <a:r>
              <a:rPr lang="en-US" b="1"/>
              <a:t>entity</a:t>
            </a:r>
            <a:r>
              <a:rPr lang="en-US"/>
              <a:t>, bấm </a:t>
            </a:r>
            <a:r>
              <a:rPr lang="en-US" b="1"/>
              <a:t>Install</a:t>
            </a:r>
            <a:r>
              <a:rPr lang="en-US"/>
              <a:t> để cài đặt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234922"/>
            <a:ext cx="8346253" cy="222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2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Chuẩn bị CSDL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17" y="1526721"/>
            <a:ext cx="7203083" cy="3019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845" y="4775019"/>
            <a:ext cx="1293822" cy="1238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952" y="4697219"/>
            <a:ext cx="4105848" cy="1476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774570" y="6307107"/>
            <a:ext cx="53361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Phiên bản Visual Studio: 2015 Community Edition</a:t>
            </a:r>
          </a:p>
        </p:txBody>
      </p:sp>
    </p:spTree>
    <p:extLst>
      <p:ext uri="{BB962C8B-B14F-4D97-AF65-F5344CB8AC3E}">
        <p14:creationId xmlns:p14="http://schemas.microsoft.com/office/powerpoint/2010/main" val="105434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806258"/>
            <a:ext cx="8564686" cy="8579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Entity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Add</a:t>
            </a:r>
            <a:r>
              <a:rPr lang="en-US"/>
              <a:t> &gt; </a:t>
            </a:r>
            <a:r>
              <a:rPr lang="en-US" b="1"/>
              <a:t>New Item </a:t>
            </a:r>
            <a:r>
              <a:rPr lang="en-US"/>
              <a:t>&gt; </a:t>
            </a:r>
            <a:r>
              <a:rPr lang="en-US" b="1"/>
              <a:t>ADO.Net Entity Data Model</a:t>
            </a:r>
          </a:p>
          <a:p>
            <a:r>
              <a:rPr lang="en-US"/>
              <a:t>Chọn </a:t>
            </a:r>
            <a:r>
              <a:rPr lang="en-US" b="1"/>
              <a:t>Generate from database </a:t>
            </a:r>
            <a:r>
              <a:rPr lang="en-US"/>
              <a:t>&gt; </a:t>
            </a:r>
            <a:r>
              <a:rPr lang="en-US" b="1"/>
              <a:t>Next</a:t>
            </a:r>
          </a:p>
          <a:p>
            <a:r>
              <a:rPr lang="en-US"/>
              <a:t>Chọn kiểu model là </a:t>
            </a:r>
            <a:r>
              <a:rPr lang="en-US" b="1"/>
              <a:t>EF Designer from database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Chọn </a:t>
            </a:r>
            <a:r>
              <a:rPr lang="en-US" b="1"/>
              <a:t>New Connection </a:t>
            </a:r>
            <a:r>
              <a:rPr lang="en-US"/>
              <a:t>và chọn CSDL </a:t>
            </a:r>
            <a:r>
              <a:rPr lang="en-US" b="1"/>
              <a:t>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231" y="3337260"/>
            <a:ext cx="4175204" cy="1648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8853454"/>
      </p:ext>
    </p:extLst>
  </p:cSld>
  <p:clrMapOvr>
    <a:masterClrMapping/>
  </p:clrMapOvr>
</p:sld>
</file>

<file path=ppt/theme/theme1.xml><?xml version="1.0" encoding="utf-8"?>
<a:theme xmlns:a="http://schemas.openxmlformats.org/drawingml/2006/main" name="BlueTheme2015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Theme2015" id="{4529E031-53C0-481D-96A0-D9C731C48EB2}" vid="{55877FA6-4B9E-406B-8FD5-8E4700D06C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BlueTheme2015</Template>
  <TotalTime>535</TotalTime>
  <Words>660</Words>
  <Application>Microsoft Office PowerPoint</Application>
  <PresentationFormat>On-screen Show (4:3)</PresentationFormat>
  <Paragraphs>169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Segoe UI</vt:lpstr>
      <vt:lpstr>Wingdings</vt:lpstr>
      <vt:lpstr>BlueTheme2015</vt:lpstr>
      <vt:lpstr>Entity framework</vt:lpstr>
      <vt:lpstr>Entity framework là gì?</vt:lpstr>
      <vt:lpstr>Mong đợi</vt:lpstr>
      <vt:lpstr>Chi tiết kiến trúc</vt:lpstr>
      <vt:lpstr>3 cách làm việc</vt:lpstr>
      <vt:lpstr>Cài đặt</vt:lpstr>
      <vt:lpstr>Database first</vt:lpstr>
      <vt:lpstr>Chuẩn bị CSDL</vt:lpstr>
      <vt:lpstr>Thêm Entity Data Model</vt:lpstr>
      <vt:lpstr>Chọn bảng muốn lấy thông tin</vt:lpstr>
      <vt:lpstr>Checkpoint</vt:lpstr>
      <vt:lpstr>Khảo sát nội dung file edmx</vt:lpstr>
      <vt:lpstr>Nội dung lớp Class và Student</vt:lpstr>
      <vt:lpstr>Các thao tác cơ bản</vt:lpstr>
      <vt:lpstr>Mã nguồn ví dụ</vt:lpstr>
      <vt:lpstr>Model first</vt:lpstr>
      <vt:lpstr>Thêm mới model</vt:lpstr>
      <vt:lpstr>Add New Entity &gt; Blog</vt:lpstr>
      <vt:lpstr>Thêm một entity khác</vt:lpstr>
      <vt:lpstr>Thêm bản số</vt:lpstr>
      <vt:lpstr>Sinh dữ liệu vào database</vt:lpstr>
      <vt:lpstr>Thay đổi mô hình</vt:lpstr>
      <vt:lpstr>Code first</vt:lpstr>
      <vt:lpstr>Thêm hai class cơ bản</vt:lpstr>
      <vt:lpstr>Thêm BloggingContext</vt:lpstr>
      <vt:lpstr>Thêm db connection</vt:lpstr>
      <vt:lpstr>Checkpoint</vt:lpstr>
      <vt:lpstr>Linh động Database</vt:lpstr>
      <vt:lpstr>Góc suy ngẫm</vt:lpstr>
      <vt:lpstr>Câu hỏi</vt:lpstr>
      <vt:lpstr>Sử dụng mdf cùng exe</vt:lpstr>
      <vt:lpstr>Chỉnh sửa App.config</vt:lpstr>
      <vt:lpstr>Export thành file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Tran Duy</dc:creator>
  <cp:lastModifiedBy>Quang Tran Duy</cp:lastModifiedBy>
  <cp:revision>154</cp:revision>
  <dcterms:created xsi:type="dcterms:W3CDTF">2016-05-17T20:13:04Z</dcterms:created>
  <dcterms:modified xsi:type="dcterms:W3CDTF">2017-04-12T06:09:09Z</dcterms:modified>
</cp:coreProperties>
</file>