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9" r:id="rId1"/>
    <p:sldMasterId id="2147483664" r:id="rId2"/>
  </p:sldMasterIdLst>
  <p:notesMasterIdLst>
    <p:notesMasterId r:id="rId55"/>
  </p:notesMasterIdLst>
  <p:handoutMasterIdLst>
    <p:handoutMasterId r:id="rId56"/>
  </p:handoutMasterIdLst>
  <p:sldIdLst>
    <p:sldId id="256" r:id="rId3"/>
    <p:sldId id="257" r:id="rId4"/>
    <p:sldId id="262" r:id="rId5"/>
    <p:sldId id="263" r:id="rId6"/>
    <p:sldId id="268" r:id="rId7"/>
    <p:sldId id="266" r:id="rId8"/>
    <p:sldId id="274" r:id="rId9"/>
    <p:sldId id="269" r:id="rId10"/>
    <p:sldId id="270" r:id="rId11"/>
    <p:sldId id="275" r:id="rId12"/>
    <p:sldId id="277" r:id="rId13"/>
    <p:sldId id="278" r:id="rId14"/>
    <p:sldId id="279" r:id="rId15"/>
    <p:sldId id="280" r:id="rId16"/>
    <p:sldId id="276" r:id="rId17"/>
    <p:sldId id="281" r:id="rId18"/>
    <p:sldId id="285" r:id="rId19"/>
    <p:sldId id="282" r:id="rId20"/>
    <p:sldId id="283" r:id="rId21"/>
    <p:sldId id="284" r:id="rId22"/>
    <p:sldId id="286" r:id="rId23"/>
    <p:sldId id="288" r:id="rId24"/>
    <p:sldId id="287" r:id="rId25"/>
    <p:sldId id="289" r:id="rId26"/>
    <p:sldId id="290" r:id="rId27"/>
    <p:sldId id="291" r:id="rId28"/>
    <p:sldId id="292" r:id="rId29"/>
    <p:sldId id="293" r:id="rId30"/>
    <p:sldId id="294" r:id="rId31"/>
    <p:sldId id="295" r:id="rId32"/>
    <p:sldId id="296" r:id="rId33"/>
    <p:sldId id="297" r:id="rId34"/>
    <p:sldId id="298" r:id="rId35"/>
    <p:sldId id="346" r:id="rId36"/>
    <p:sldId id="344"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48" r:id="rId52"/>
    <p:sldId id="343" r:id="rId53"/>
    <p:sldId id="347" r:id="rId54"/>
  </p:sldIdLst>
  <p:sldSz cx="9144000" cy="5715000" type="screen16x10"/>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614">
          <p15:clr>
            <a:srgbClr val="A4A3A4"/>
          </p15:clr>
        </p15:guide>
        <p15:guide id="2" pos="14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8E8E8E"/>
    <a:srgbClr val="114D9E"/>
    <a:srgbClr val="295AA2"/>
    <a:srgbClr val="646464"/>
    <a:srgbClr val="313131"/>
    <a:srgbClr val="E39506"/>
    <a:srgbClr val="1063AE"/>
    <a:srgbClr val="262C72"/>
    <a:srgbClr val="96A5C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27" autoAdjust="0"/>
    <p:restoredTop sz="91429" autoAdjust="0"/>
  </p:normalViewPr>
  <p:slideViewPr>
    <p:cSldViewPr snapToGrid="0" snapToObjects="1">
      <p:cViewPr>
        <p:scale>
          <a:sx n="100" d="100"/>
          <a:sy n="100" d="100"/>
        </p:scale>
        <p:origin x="-666" y="-324"/>
      </p:cViewPr>
      <p:guideLst>
        <p:guide orient="horz" pos="614"/>
        <p:guide pos="1441"/>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5368E5-DCDA-FA4B-9BBB-2BEA8830E4ED}" type="datetimeFigureOut">
              <a:rPr lang="en-US" smtClean="0"/>
              <a:t>3/9/2018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1F7C25A-9318-3E40-B2BD-CB77C0C6B308}" type="slidenum">
              <a:rPr lang="en-US" smtClean="0"/>
              <a:t>‹#›</a:t>
            </a:fld>
            <a:endParaRPr lang="en-US"/>
          </a:p>
        </p:txBody>
      </p:sp>
    </p:spTree>
    <p:extLst>
      <p:ext uri="{BB962C8B-B14F-4D97-AF65-F5344CB8AC3E}">
        <p14:creationId xmlns:p14="http://schemas.microsoft.com/office/powerpoint/2010/main" val="15539223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AC7FD0-FBA6-3044-87C9-0C9C0AE7CAF7}" type="datetimeFigureOut">
              <a:rPr lang="en-US" smtClean="0"/>
              <a:t>3/9/2018</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261C8C-5CB0-794B-B319-65D182DE9201}" type="slidenum">
              <a:rPr lang="en-US" smtClean="0"/>
              <a:t>‹#›</a:t>
            </a:fld>
            <a:endParaRPr lang="en-US"/>
          </a:p>
        </p:txBody>
      </p:sp>
    </p:spTree>
    <p:extLst>
      <p:ext uri="{BB962C8B-B14F-4D97-AF65-F5344CB8AC3E}">
        <p14:creationId xmlns:p14="http://schemas.microsoft.com/office/powerpoint/2010/main" val="106368043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685800" y="693738"/>
            <a:ext cx="54864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r>
              <a:rPr lang="en-US" dirty="0" smtClean="0"/>
              <a:t>10 min</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685800" y="693738"/>
            <a:ext cx="54864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342900" indent="-342900">
              <a:buFont typeface="+mj-lt"/>
              <a:buAutoNum type="arabicPeriod"/>
            </a:pPr>
            <a:r>
              <a:rPr lang="en-US" sz="1200" b="1" u="sng" dirty="0" smtClean="0"/>
              <a:t>Id</a:t>
            </a:r>
            <a:r>
              <a:rPr lang="en-US" sz="1200" dirty="0" smtClean="0"/>
              <a:t> (This is a number to identify a requirement), </a:t>
            </a:r>
            <a:r>
              <a:rPr lang="en-US" sz="1200" b="1" u="sng" dirty="0" smtClean="0"/>
              <a:t>Version</a:t>
            </a:r>
            <a:r>
              <a:rPr lang="en-US" sz="1200" dirty="0" smtClean="0"/>
              <a:t> (the number to indicate the version number of a requirement), </a:t>
            </a:r>
            <a:r>
              <a:rPr lang="en-US" sz="1200" b="1" u="sng" dirty="0" smtClean="0"/>
              <a:t>Identifier</a:t>
            </a:r>
            <a:r>
              <a:rPr lang="en-US" sz="1200" dirty="0" smtClean="0"/>
              <a:t> (Identifier is the composition of id and version to completely identify a requirement with version information), </a:t>
            </a:r>
            <a:r>
              <a:rPr lang="en-US" sz="1200" b="1" u="sng" dirty="0" smtClean="0"/>
              <a:t>Test guarantee priority</a:t>
            </a:r>
            <a:r>
              <a:rPr lang="en-US" sz="1200" dirty="0" smtClean="0"/>
              <a:t> (The priority to indicate the necessary of test for the requirement).</a:t>
            </a:r>
          </a:p>
          <a:p>
            <a:pPr marL="342900" indent="-342900">
              <a:buFont typeface="+mj-lt"/>
              <a:buAutoNum type="arabicPeriod"/>
            </a:pPr>
            <a:r>
              <a:rPr lang="en-US" sz="1200" b="1" u="sng" dirty="0" smtClean="0"/>
              <a:t>Author</a:t>
            </a:r>
            <a:r>
              <a:rPr lang="en-US" sz="1200" dirty="0" smtClean="0"/>
              <a:t> (The creator of requirement), </a:t>
            </a:r>
            <a:r>
              <a:rPr lang="en-US" sz="1200" b="1" u="sng" dirty="0" smtClean="0"/>
              <a:t>Product</a:t>
            </a:r>
            <a:r>
              <a:rPr lang="en-US" sz="1200" dirty="0" smtClean="0"/>
              <a:t> (The product of software on which the requirement is defined), </a:t>
            </a:r>
            <a:r>
              <a:rPr lang="en-US" sz="1200" b="1" u="sng" dirty="0" smtClean="0"/>
              <a:t>Feature</a:t>
            </a:r>
            <a:r>
              <a:rPr lang="en-US" sz="1200" dirty="0" smtClean="0"/>
              <a:t> (The feature on which the requirement describes ), </a:t>
            </a:r>
            <a:r>
              <a:rPr lang="en-US" sz="1200" b="1" u="sng" dirty="0" smtClean="0"/>
              <a:t>Applied from version</a:t>
            </a:r>
            <a:r>
              <a:rPr lang="en-US" sz="1200" dirty="0" smtClean="0"/>
              <a:t> (The product version from which the requirement is applied), </a:t>
            </a:r>
            <a:r>
              <a:rPr lang="en-US" sz="1200" b="1" u="sng" dirty="0" smtClean="0"/>
              <a:t>Applied to version</a:t>
            </a:r>
            <a:r>
              <a:rPr lang="en-US" sz="1200" dirty="0" smtClean="0"/>
              <a:t> (The product version to which the requirement is applied).</a:t>
            </a:r>
          </a:p>
          <a:p>
            <a:pPr marL="342900" indent="-342900">
              <a:buFont typeface="+mj-lt"/>
              <a:buAutoNum type="arabicPeriod"/>
            </a:pPr>
            <a:r>
              <a:rPr lang="en-US" sz="1200" dirty="0" smtClean="0"/>
              <a:t>Short and detailed description of the requirement.</a:t>
            </a:r>
          </a:p>
          <a:p>
            <a:pPr marL="342900" indent="-342900">
              <a:buFont typeface="+mj-lt"/>
              <a:buAutoNum type="arabicPeriod"/>
            </a:pPr>
            <a:r>
              <a:rPr lang="en-US" sz="1200" dirty="0" smtClean="0"/>
              <a:t>The people who are responsible for validating the requirement.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685800" y="693738"/>
            <a:ext cx="54864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342900" indent="-342900">
              <a:buFont typeface="+mj-lt"/>
              <a:buAutoNum type="arabicPeriod"/>
            </a:pPr>
            <a:r>
              <a:rPr lang="en-US" sz="1200" dirty="0" smtClean="0"/>
              <a:t>Test coverage status: </a:t>
            </a:r>
            <a:r>
              <a:rPr lang="en-US" sz="1200" b="1" dirty="0" smtClean="0"/>
              <a:t>'OK</a:t>
            </a:r>
            <a:r>
              <a:rPr lang="en-US" sz="1200" dirty="0" smtClean="0"/>
              <a:t>' if test coverage estimation is equal to or greater than test coverage goal, otherwise status is </a:t>
            </a:r>
            <a:r>
              <a:rPr lang="en-US" sz="1200" b="1" dirty="0" smtClean="0"/>
              <a:t>'KO</a:t>
            </a:r>
            <a:r>
              <a:rPr lang="en-US" sz="1200" dirty="0" smtClean="0"/>
              <a:t>'. </a:t>
            </a:r>
            <a:br>
              <a:rPr lang="en-US" sz="1200" dirty="0" smtClean="0"/>
            </a:br>
            <a:r>
              <a:rPr lang="en-US" sz="1200" dirty="0" smtClean="0"/>
              <a:t>'Undefined' if test coverage goal or test coverage estimation are not defined or equals 0. </a:t>
            </a:r>
          </a:p>
          <a:p>
            <a:pPr marL="342900" indent="-342900">
              <a:buFont typeface="+mj-lt"/>
              <a:buAutoNum type="arabicPeriod"/>
            </a:pPr>
            <a:r>
              <a:rPr lang="en-US" sz="1200" dirty="0" smtClean="0"/>
              <a:t>Status is filled by </a:t>
            </a:r>
            <a:r>
              <a:rPr lang="en-US" sz="1200" b="1" dirty="0" smtClean="0"/>
              <a:t>green</a:t>
            </a:r>
            <a:r>
              <a:rPr lang="en-US" sz="1200" dirty="0" smtClean="0"/>
              <a:t>, </a:t>
            </a:r>
            <a:r>
              <a:rPr lang="en-US" sz="1200" b="1" dirty="0" smtClean="0"/>
              <a:t>orange</a:t>
            </a:r>
            <a:r>
              <a:rPr lang="en-US" sz="1200" dirty="0" smtClean="0"/>
              <a:t> and </a:t>
            </a:r>
            <a:r>
              <a:rPr lang="en-US" sz="1200" b="1" dirty="0" smtClean="0"/>
              <a:t>grey</a:t>
            </a:r>
            <a:r>
              <a:rPr lang="en-US" sz="1200" dirty="0" smtClean="0"/>
              <a:t> for OK,KO, and Undefined respectively.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685800" y="693738"/>
            <a:ext cx="54864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342900" indent="-342900">
              <a:buFont typeface="+mj-lt"/>
              <a:buAutoNum type="arabicPeriod"/>
            </a:pPr>
            <a:r>
              <a:rPr lang="en-US" sz="1200" dirty="0" smtClean="0"/>
              <a:t>The list of literal specifications relate to requirement.</a:t>
            </a:r>
          </a:p>
          <a:p>
            <a:pPr marL="342900" indent="-342900">
              <a:buFont typeface="+mj-lt"/>
              <a:buAutoNum type="arabicPeriod"/>
            </a:pPr>
            <a:r>
              <a:rPr lang="en-US" sz="1200" dirty="0" smtClean="0"/>
              <a:t>Click on the (+) button or select ‘Associate’  from the ‘Actions’ menu to define more literal specification test cases.</a:t>
            </a: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685800" y="693738"/>
            <a:ext cx="54864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342900" indent="-342900">
              <a:buFont typeface="+mj-lt"/>
              <a:buAutoNum type="arabicPeriod"/>
            </a:pPr>
            <a:r>
              <a:rPr lang="en-US" sz="1200" dirty="0" smtClean="0"/>
              <a:t>The list of the other requirements relate to this requirement.</a:t>
            </a:r>
          </a:p>
          <a:p>
            <a:pPr marL="342900" indent="-342900">
              <a:buFont typeface="+mj-lt"/>
              <a:buAutoNum type="arabicPeriod"/>
            </a:pPr>
            <a:r>
              <a:rPr lang="en-US" sz="1200" dirty="0" smtClean="0"/>
              <a:t>Click on the (+) button to define the relationship between this requirement with others.</a:t>
            </a:r>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685800" y="693738"/>
            <a:ext cx="54864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342900" indent="-342900">
              <a:buFont typeface="+mj-lt"/>
              <a:buAutoNum type="arabicPeriod"/>
            </a:pPr>
            <a:r>
              <a:rPr lang="en-US" sz="1200" dirty="0" smtClean="0"/>
              <a:t>Note is the means for requirement makers to add more information and enrich the requirements.</a:t>
            </a:r>
          </a:p>
          <a:p>
            <a:pPr marL="342900" indent="-342900">
              <a:buFont typeface="+mj-lt"/>
              <a:buAutoNum type="arabicPeriod"/>
            </a:pPr>
            <a:r>
              <a:rPr lang="en-US" sz="1200" dirty="0" smtClean="0"/>
              <a:t>Run the ‘Create a note’ service from the  ‘Services’ menu to create a note for the requirement.</a:t>
            </a:r>
          </a:p>
          <a:p>
            <a:pPr marL="342900" indent="-342900">
              <a:buFont typeface="+mj-lt"/>
              <a:buAutoNum type="arabicPeriod"/>
            </a:pPr>
            <a:r>
              <a:rPr lang="en-US" sz="1200" dirty="0" smtClean="0"/>
              <a:t>Select the node, then run the ‘Answer’ service from the ‘Actions’ menu to create the answer note.</a:t>
            </a:r>
          </a:p>
          <a:p>
            <a:pPr marL="342900" indent="-342900">
              <a:buFont typeface="+mj-lt"/>
              <a:buAutoNum type="arabicPeriod"/>
            </a:pPr>
            <a:r>
              <a:rPr lang="en-US" sz="1200" dirty="0" smtClean="0"/>
              <a:t>The display of note and answer note.</a:t>
            </a: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685800" y="693738"/>
            <a:ext cx="54864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342900" indent="-342900">
              <a:buFont typeface="+mj-lt"/>
              <a:buAutoNum type="arabicPeriod"/>
            </a:pPr>
            <a:r>
              <a:rPr lang="en-US" sz="1200" dirty="0" smtClean="0"/>
              <a:t>The list of mantis relate to this requirement.</a:t>
            </a:r>
          </a:p>
          <a:p>
            <a:pPr marL="342900" indent="-342900">
              <a:buFont typeface="+mj-lt"/>
              <a:buAutoNum type="arabicPeriod"/>
            </a:pPr>
            <a:r>
              <a:rPr lang="en-US" sz="1200" dirty="0" smtClean="0"/>
              <a:t>Select ‘Associate’ from the ‘Actions’ menu to add more Mantis to the requirement.</a:t>
            </a: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685800" y="693738"/>
            <a:ext cx="54864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685800" y="693738"/>
            <a:ext cx="54864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342900" indent="-342900">
              <a:buFont typeface="+mj-lt"/>
              <a:buAutoNum type="arabicPeriod"/>
            </a:pPr>
            <a:r>
              <a:rPr lang="en-US" sz="1200" dirty="0" smtClean="0"/>
              <a:t>The relation between campaign definition and scenario/ scenario and step on the hierarchy view.</a:t>
            </a:r>
          </a:p>
          <a:p>
            <a:pPr marL="800100" lvl="1" indent="-342900">
              <a:buFont typeface="+mj-lt"/>
              <a:buAutoNum type="arabicPeriod"/>
            </a:pPr>
            <a:r>
              <a:rPr lang="en-US" sz="1200" dirty="0" smtClean="0"/>
              <a:t>Campaign definition.</a:t>
            </a:r>
          </a:p>
          <a:p>
            <a:pPr marL="800100" lvl="1" indent="-342900">
              <a:buFont typeface="+mj-lt"/>
              <a:buAutoNum type="arabicPeriod"/>
            </a:pPr>
            <a:r>
              <a:rPr lang="en-US" sz="1200" dirty="0" smtClean="0"/>
              <a:t>Scenario.</a:t>
            </a:r>
          </a:p>
          <a:p>
            <a:pPr marL="800100" lvl="1" indent="-342900">
              <a:buFont typeface="+mj-lt"/>
              <a:buAutoNum type="arabicPeriod"/>
            </a:pPr>
            <a:r>
              <a:rPr lang="en-US" sz="1200" dirty="0" smtClean="0"/>
              <a:t>Step.</a:t>
            </a:r>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685800" y="693738"/>
            <a:ext cx="54864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0" indent="0">
              <a:buNone/>
            </a:pPr>
            <a:r>
              <a:rPr lang="en-US" sz="1200" dirty="0" smtClean="0"/>
              <a:t>There are many ways to create a new campaign definition/ Literal specification/ Scenario/ Step/ their relations.</a:t>
            </a:r>
          </a:p>
          <a:p>
            <a:pPr marL="342900" indent="-342900">
              <a:buFont typeface="+mj-lt"/>
              <a:buAutoNum type="arabicPeriod"/>
            </a:pPr>
            <a:r>
              <a:rPr lang="en-US" sz="1200" dirty="0" smtClean="0"/>
              <a:t>Click on the (+) button in the tabular view.</a:t>
            </a:r>
          </a:p>
          <a:p>
            <a:pPr marL="342900" indent="-342900">
              <a:buFont typeface="+mj-lt"/>
              <a:buAutoNum type="arabicPeriod"/>
            </a:pPr>
            <a:r>
              <a:rPr lang="en-US" sz="1200" dirty="0" smtClean="0"/>
              <a:t>Run the  ‘Create a record’ service from service menu of a node on the hierarchy view in Test domain.</a:t>
            </a:r>
          </a:p>
          <a:p>
            <a:pPr marL="342900" indent="-342900">
              <a:buFont typeface="+mj-lt"/>
              <a:buAutoNum type="arabicPeriod"/>
            </a:pPr>
            <a:r>
              <a:rPr lang="en-US" sz="1200" dirty="0" smtClean="0"/>
              <a:t>Click on the (+) button from an association tab.</a:t>
            </a:r>
          </a:p>
          <a:p>
            <a:pPr marL="0" indent="0">
              <a:buNone/>
            </a:pPr>
            <a:r>
              <a:rPr lang="en-US" sz="1200" b="1" u="sng" dirty="0" smtClean="0"/>
              <a:t>Constraints:</a:t>
            </a:r>
          </a:p>
          <a:p>
            <a:pPr marL="0" indent="0">
              <a:buNone/>
            </a:pPr>
            <a:r>
              <a:rPr lang="en-US" sz="1200" dirty="0" smtClean="0"/>
              <a:t>+ Code of a Campaign definition must start with ‘CP’.	</a:t>
            </a:r>
          </a:p>
          <a:p>
            <a:pPr marL="0" indent="0">
              <a:buNone/>
            </a:pPr>
            <a:r>
              <a:rPr lang="en-US" sz="1200" dirty="0" smtClean="0"/>
              <a:t>+ Code of a Literal specification must start with ‘LS’.</a:t>
            </a:r>
          </a:p>
          <a:p>
            <a:pPr marL="0" indent="0">
              <a:buNone/>
            </a:pPr>
            <a:r>
              <a:rPr lang="en-US" sz="1200" dirty="0" smtClean="0"/>
              <a:t>+ Code of a Scenario must start with ‘SC’.</a:t>
            </a:r>
          </a:p>
          <a:p>
            <a:pPr marL="0" indent="0">
              <a:buNone/>
            </a:pPr>
            <a:r>
              <a:rPr lang="en-US" sz="1200" dirty="0" smtClean="0"/>
              <a:t>+ Code of a Step must start with ‘ST’.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685800" y="693738"/>
            <a:ext cx="54864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228600" indent="-228600">
              <a:buAutoNum type="arabicPeriod"/>
            </a:pPr>
            <a:r>
              <a:rPr lang="en-US" sz="1200" dirty="0" smtClean="0"/>
              <a:t>The display of test data in the hierarchy view.</a:t>
            </a:r>
          </a:p>
          <a:p>
            <a:pPr marL="228600" indent="-228600">
              <a:buAutoNum type="arabicPeriod"/>
            </a:pPr>
            <a:r>
              <a:rPr lang="en-US" sz="1200" dirty="0" smtClean="0"/>
              <a:t>There are three ways to create – update test data:</a:t>
            </a:r>
          </a:p>
          <a:p>
            <a:pPr marL="800100" lvl="1" indent="-342900">
              <a:buFont typeface="+mj-lt"/>
              <a:buAutoNum type="arabicPeriod"/>
            </a:pPr>
            <a:r>
              <a:rPr lang="en-US" sz="1200" dirty="0" smtClean="0"/>
              <a:t>Create - update test data for all steps in a campaign definition: run the </a:t>
            </a:r>
            <a:r>
              <a:rPr lang="en-US" sz="1200" b="1" dirty="0" smtClean="0"/>
              <a:t>'Create – update test data for selected campaign definition</a:t>
            </a:r>
            <a:r>
              <a:rPr lang="en-US" sz="1200" dirty="0" smtClean="0"/>
              <a:t>' service on the [Campaign definition] table.</a:t>
            </a:r>
          </a:p>
          <a:p>
            <a:pPr marL="800100" lvl="1" indent="-342900">
              <a:buFont typeface="+mj-lt"/>
              <a:buAutoNum type="arabicPeriod"/>
            </a:pPr>
            <a:r>
              <a:rPr lang="en-US" sz="1200" dirty="0" smtClean="0"/>
              <a:t>Create – update test data for all steps in a scenario in a campaign definition: run the </a:t>
            </a:r>
            <a:r>
              <a:rPr lang="en-US" sz="1200" b="1" dirty="0" smtClean="0"/>
              <a:t>'Create – update test data for selected scenario'</a:t>
            </a:r>
            <a:r>
              <a:rPr lang="en-US" sz="1200" dirty="0" smtClean="0"/>
              <a:t> service from a scenario node in the 'Scenarios in campaign definition' view on the [Scenario] table.</a:t>
            </a:r>
          </a:p>
          <a:p>
            <a:pPr marL="800100" lvl="1" indent="-342900">
              <a:buFont typeface="+mj-lt"/>
              <a:buAutoNum type="arabicPeriod"/>
            </a:pPr>
            <a:r>
              <a:rPr lang="en-US" sz="1200" dirty="0" smtClean="0"/>
              <a:t>Create test data and new step in campaign definition simultaneously: run the </a:t>
            </a:r>
            <a:r>
              <a:rPr lang="en-US" sz="1200" b="1" dirty="0" smtClean="0"/>
              <a:t>'Add new step</a:t>
            </a:r>
            <a:r>
              <a:rPr lang="en-US" sz="1200" dirty="0" smtClean="0"/>
              <a:t>' service from s scenario node in the 'Steps in campaign definition' view on the [Step] table.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685800" y="693738"/>
            <a:ext cx="54864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685800" y="693738"/>
            <a:ext cx="54864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0" indent="0">
              <a:buNone/>
            </a:pPr>
            <a:r>
              <a:rPr lang="en-US" sz="1200" dirty="0" smtClean="0"/>
              <a:t>The input and output data of a context depend on the defined reference data space and data set.</a:t>
            </a:r>
          </a:p>
          <a:p>
            <a:pPr marL="228600" indent="-228600">
              <a:buAutoNum type="arabicPeriod"/>
            </a:pPr>
            <a:r>
              <a:rPr lang="en-US" sz="1200" dirty="0" smtClean="0"/>
              <a:t>If all campaigns use common reference data, users can define ‘Reference data space’ and ‘Reference data set’ in a campaign definition.</a:t>
            </a:r>
          </a:p>
          <a:p>
            <a:pPr marL="228600" indent="-228600">
              <a:buAutoNum type="arabicPeriod"/>
            </a:pPr>
            <a:r>
              <a:rPr lang="en-US" sz="1200" dirty="0" smtClean="0"/>
              <a:t>If all steps in a scenario in a campaign use common reference data, users can define ‘Reference data space’ and ‘Reference data set’ in a join record between the campaign and the scenario.</a:t>
            </a:r>
          </a:p>
          <a:p>
            <a:pPr marL="228600" indent="-228600">
              <a:buFont typeface="Arial"/>
              <a:buAutoNum type="arabicPeriod"/>
            </a:pPr>
            <a:r>
              <a:rPr lang="en-US" sz="1200" dirty="0" smtClean="0"/>
              <a:t>If not, users can define ‘Reference data space’ and ‘Reference data set’ in a join record between the scenario and the step.</a:t>
            </a:r>
          </a:p>
          <a:p>
            <a:pPr marL="0" indent="0">
              <a:buNone/>
            </a:pPr>
            <a:r>
              <a:rPr lang="en-US" sz="1200" dirty="0" smtClean="0"/>
              <a:t>Reference data in lower level will be inherited from higher level.</a:t>
            </a:r>
          </a:p>
          <a:p>
            <a:pPr marL="0" indent="0">
              <a:buNone/>
            </a:pPr>
            <a:endParaRPr lang="en-US" sz="1200"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685800" y="693738"/>
            <a:ext cx="54864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lvl="0">
              <a:buNone/>
            </a:pPr>
            <a:r>
              <a:rPr lang="en-US" sz="1200" dirty="0" smtClean="0"/>
              <a:t>	Define data set to store the data reference for test case in the </a:t>
            </a:r>
            <a:r>
              <a:rPr lang="en-US" sz="1200" b="1" dirty="0" smtClean="0"/>
              <a:t>Test data </a:t>
            </a:r>
            <a:r>
              <a:rPr lang="en-US" sz="1200" dirty="0" err="1" smtClean="0"/>
              <a:t>data</a:t>
            </a:r>
            <a:r>
              <a:rPr lang="en-US" sz="1200" dirty="0" smtClean="0"/>
              <a:t> space.</a:t>
            </a:r>
          </a:p>
          <a:p>
            <a:pPr lvl="0">
              <a:buNone/>
            </a:pPr>
            <a:r>
              <a:rPr lang="en-US" sz="1200" b="1" u="sng" dirty="0" smtClean="0"/>
              <a:t>Example:</a:t>
            </a:r>
          </a:p>
          <a:p>
            <a:pPr lvl="0">
              <a:buNone/>
            </a:pPr>
            <a:r>
              <a:rPr lang="en-US" sz="1200" dirty="0" smtClean="0"/>
              <a:t>	1. There is a test case: </a:t>
            </a:r>
            <a:r>
              <a:rPr lang="en-US" sz="1200" b="1" dirty="0" smtClean="0"/>
              <a:t>create a new field for Employee table.</a:t>
            </a:r>
          </a:p>
          <a:p>
            <a:pPr lvl="0">
              <a:buNone/>
            </a:pPr>
            <a:r>
              <a:rPr lang="en-US" sz="1200" dirty="0" smtClean="0"/>
              <a:t>	2. To show all the information of a field in </a:t>
            </a:r>
            <a:r>
              <a:rPr lang="en-US" sz="1200" dirty="0" err="1" smtClean="0"/>
              <a:t>Apis</a:t>
            </a:r>
            <a:r>
              <a:rPr lang="en-US" sz="1200" dirty="0" smtClean="0"/>
              <a:t>, we must have a model containing all properties of the field, then publish it to the ‘Test data’ space.</a:t>
            </a:r>
          </a:p>
          <a:p>
            <a:pPr lvl="0">
              <a:buNone/>
            </a:pPr>
            <a:r>
              <a:rPr lang="en-US" sz="1200" dirty="0" smtClean="0"/>
              <a:t>	3. Create a record containing all properties of the field in created data set in the ‘Test data’ space, then use that record for Input and Output data in </a:t>
            </a:r>
            <a:r>
              <a:rPr lang="en-US" sz="1200" dirty="0" err="1" smtClean="0"/>
              <a:t>Apis</a:t>
            </a:r>
            <a:r>
              <a:rPr lang="en-US" sz="1200" smtClean="0"/>
              <a: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685800" y="693738"/>
            <a:ext cx="54864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lvl="0">
              <a:buAutoNum type="arabicPeriod"/>
            </a:pPr>
            <a:r>
              <a:rPr lang="en-US" sz="1200" dirty="0" smtClean="0"/>
              <a:t>Access the [Campaign definition] table, select a record then run the ‘Create campaign execution from selected campaign definition’ service.</a:t>
            </a:r>
          </a:p>
          <a:p>
            <a:pPr lvl="0">
              <a:buAutoNum type="arabicPeriod"/>
            </a:pPr>
            <a:r>
              <a:rPr lang="en-US" sz="1200" dirty="0" smtClean="0"/>
              <a:t>Afterwards, a new campaign execution is opened.</a:t>
            </a:r>
          </a:p>
          <a:p>
            <a:pPr lvl="0">
              <a:buAutoNum type="arabicPeriod"/>
            </a:pPr>
            <a:r>
              <a:rPr lang="en-US" sz="1200" dirty="0" smtClean="0"/>
              <a:t>The report at scenario and step level will be created after users run service to create campaign execution.</a:t>
            </a:r>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685800" y="693738"/>
            <a:ext cx="54864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dirty="0" smtClean="0"/>
              <a:t>A campaign execution</a:t>
            </a:r>
            <a:r>
              <a:rPr lang="en-US" sz="1200" dirty="0" smtClean="0"/>
              <a:t> is related to a campaign definition. It defines on which product and version the test campaign is achieved. A campaign definition can be performed several times on different versions and products. It is associated with start and end dates.</a:t>
            </a:r>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685800" y="693738"/>
            <a:ext cx="54864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0" lvl="0" indent="0">
              <a:buNone/>
            </a:pPr>
            <a:r>
              <a:rPr lang="en-US" sz="1200" b="1" dirty="0" smtClean="0"/>
              <a:t>A test report</a:t>
            </a:r>
            <a:r>
              <a:rPr lang="en-US" sz="1200" dirty="0" smtClean="0"/>
              <a:t> provides status of a test at the level of a scenario within a campaign execution. It is possible to define many statuses for a scenario when it is executed several times. Each outcome is then identified through an execution identifier. </a:t>
            </a:r>
          </a:p>
          <a:p>
            <a:pPr marL="228600" lvl="0" indent="-228600">
              <a:buAutoNum type="arabicPeriod"/>
            </a:pPr>
            <a:r>
              <a:rPr lang="en-US" sz="1200" dirty="0" smtClean="0"/>
              <a:t>Computation rule of test report status:</a:t>
            </a:r>
          </a:p>
          <a:p>
            <a:pPr marL="685800" lvl="1" indent="-228600">
              <a:buAutoNum type="arabicPeriod"/>
            </a:pPr>
            <a:r>
              <a:rPr lang="en-US" sz="1200" b="1" dirty="0" smtClean="0"/>
              <a:t>At least 1 step Fail → Scenario Fail.</a:t>
            </a:r>
          </a:p>
          <a:p>
            <a:pPr marL="685800" lvl="1" indent="-228600">
              <a:buFont typeface="Arial"/>
              <a:buAutoNum type="arabicPeriod"/>
            </a:pPr>
            <a:r>
              <a:rPr lang="en-US" sz="1200" b="1" dirty="0" smtClean="0"/>
              <a:t>At least 1 step N/A → Scenario N/A.</a:t>
            </a:r>
          </a:p>
          <a:p>
            <a:pPr marL="685800" lvl="1" indent="-228600">
              <a:buFont typeface="Arial"/>
              <a:buAutoNum type="arabicPeriod"/>
            </a:pPr>
            <a:r>
              <a:rPr lang="en-US" sz="1200" b="1" dirty="0" smtClean="0"/>
              <a:t>At least 1 step not defined → Scenario not defined.</a:t>
            </a:r>
          </a:p>
          <a:p>
            <a:pPr marL="685800" lvl="1" indent="-228600">
              <a:buFont typeface="Arial"/>
              <a:buAutoNum type="arabicPeriod"/>
            </a:pPr>
            <a:r>
              <a:rPr lang="en-US" sz="1200" b="1" dirty="0" smtClean="0"/>
              <a:t>Ignored step is not included in computing status of scenario.</a:t>
            </a:r>
          </a:p>
          <a:p>
            <a:pPr marL="685800" lvl="1" indent="-228600">
              <a:buFont typeface="Arial"/>
              <a:buAutoNum type="arabicPeriod"/>
            </a:pPr>
            <a:r>
              <a:rPr lang="en-US" sz="1200" b="1" dirty="0" smtClean="0"/>
              <a:t>All steps Pass –&gt; Scenario Pass.</a:t>
            </a:r>
          </a:p>
          <a:p>
            <a:pPr marL="228600" lvl="0" indent="-228600">
              <a:buAutoNum type="arabicPeriod"/>
            </a:pPr>
            <a:r>
              <a:rPr lang="en-US" sz="1200" dirty="0" smtClean="0"/>
              <a:t>Run service from the [Services] menu to change status of the test report.  </a:t>
            </a:r>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685800" y="693738"/>
            <a:ext cx="54864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0" lvl="0" indent="0">
              <a:buNone/>
            </a:pPr>
            <a:r>
              <a:rPr lang="en-US" sz="1200" b="1" dirty="0" smtClean="0"/>
              <a:t>A detailed test result</a:t>
            </a:r>
            <a:r>
              <a:rPr lang="en-US" sz="1200" dirty="0" smtClean="0"/>
              <a:t> provides status of test at the level of a step within a scenario and a campaign execution.</a:t>
            </a:r>
          </a:p>
          <a:p>
            <a:pPr marL="228600" lvl="0" indent="-228600">
              <a:buAutoNum type="arabicPeriod"/>
            </a:pPr>
            <a:r>
              <a:rPr lang="en-US" sz="1200" dirty="0" smtClean="0"/>
              <a:t>Run service from the [Services] button to change the status of the detailed test result.  </a:t>
            </a:r>
          </a:p>
          <a:p>
            <a:pPr marL="228600" lvl="0" indent="-228600">
              <a:buAutoNum type="arabicPeriod"/>
            </a:pPr>
            <a:r>
              <a:rPr lang="en-US" sz="1200" dirty="0" smtClean="0"/>
              <a:t>Status of the detailed test result: Pass, or Fail, or N/A, or Ignore.</a:t>
            </a:r>
          </a:p>
          <a:p>
            <a:pPr marL="228600" lvl="0" indent="-228600">
              <a:buAutoNum type="arabicPeriod"/>
            </a:pPr>
            <a:r>
              <a:rPr lang="en-US" sz="1200" dirty="0" smtClean="0"/>
              <a:t>‘Bug’ is available when the status is ‘Fail’.</a:t>
            </a:r>
          </a:p>
          <a:p>
            <a:pPr marL="228600" lvl="0" indent="-228600">
              <a:buAutoNum type="arabicPeriod"/>
            </a:pPr>
            <a:r>
              <a:rPr lang="en-US" sz="1200" dirty="0" smtClean="0"/>
              <a:t>Select ‘Associate’ from the ‘Actions’ menu to add Mantis to the failed step. (Value of the bug field is extracted from the  ‘Mantis sync’ table in the Request domain).</a:t>
            </a:r>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685800" y="693738"/>
            <a:ext cx="54864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0" lvl="0" indent="0">
              <a:buNone/>
            </a:pPr>
            <a:r>
              <a:rPr lang="en-US" sz="1200" b="1" dirty="0" smtClean="0"/>
              <a:t>The table to store report for an add-on or EBX build</a:t>
            </a:r>
            <a:r>
              <a:rPr lang="en-US" sz="1200" dirty="0" smtClean="0"/>
              <a:t>.</a:t>
            </a:r>
          </a:p>
          <a:p>
            <a:pPr marL="228600" lvl="0" indent="-228600">
              <a:buAutoNum type="arabicPeriod"/>
            </a:pPr>
            <a:r>
              <a:rPr lang="en-US" sz="1200" dirty="0" smtClean="0"/>
              <a:t>Services on the table:</a:t>
            </a:r>
          </a:p>
          <a:p>
            <a:pPr marL="685800" lvl="1" indent="-228600">
              <a:buAutoNum type="arabicPeriod"/>
            </a:pPr>
            <a:r>
              <a:rPr lang="en-US" sz="1200" dirty="0" smtClean="0"/>
              <a:t>Generate Test report.</a:t>
            </a:r>
          </a:p>
          <a:p>
            <a:pPr marL="685800" lvl="1" indent="-228600">
              <a:buAutoNum type="arabicPeriod"/>
            </a:pPr>
            <a:r>
              <a:rPr lang="en-US" sz="1200" dirty="0" smtClean="0"/>
              <a:t>Update Test report.</a:t>
            </a:r>
          </a:p>
          <a:p>
            <a:pPr marL="685800" lvl="1" indent="-228600">
              <a:buAutoNum type="arabicPeriod"/>
            </a:pPr>
            <a:r>
              <a:rPr lang="en-US" sz="1200" dirty="0" smtClean="0"/>
              <a:t>Create – update final Test report.</a:t>
            </a:r>
          </a:p>
          <a:p>
            <a:pPr marL="228600" lvl="0" indent="-228600">
              <a:buAutoNum type="arabicPeriod"/>
            </a:pPr>
            <a:r>
              <a:rPr lang="en-US" sz="1200" dirty="0" smtClean="0"/>
              <a:t>Information in a Test report.</a:t>
            </a:r>
          </a:p>
          <a:p>
            <a:pPr marL="228600" lvl="0" indent="-228600">
              <a:buAutoNum type="arabicPeriod"/>
            </a:pPr>
            <a:r>
              <a:rPr lang="en-US" sz="1200" dirty="0" smtClean="0"/>
              <a:t>In the tabular view, the final test report is displayed in green.</a:t>
            </a:r>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smtClean="0"/>
              <a:t>Location: In the ‘Test Execution’ group of the ‘Test Domain’.</a:t>
            </a:r>
          </a:p>
          <a:p>
            <a:pPr marL="342900" indent="-342900">
              <a:buFont typeface="+mj-lt"/>
              <a:buAutoNum type="arabicPeriod"/>
            </a:pPr>
            <a:r>
              <a:rPr lang="en-US" dirty="0" smtClean="0"/>
              <a:t>Contains some fields as follow: EBX build, Product build, Owner, Started date, Ended date, Add-on Bugs, EBX Bugs, and Impact.</a:t>
            </a:r>
          </a:p>
          <a:p>
            <a:pPr marL="342900" indent="-342900">
              <a:buFont typeface="+mj-lt"/>
              <a:buAutoNum type="arabicPeriod"/>
            </a:pPr>
            <a:r>
              <a:rPr lang="en-US" dirty="0" smtClean="0"/>
              <a:t>Only those users belonging to the [Test manager], or [</a:t>
            </a:r>
            <a:r>
              <a:rPr lang="en-US" dirty="0" err="1" smtClean="0"/>
              <a:t>Addon</a:t>
            </a:r>
            <a:r>
              <a:rPr lang="en-US" dirty="0" smtClean="0"/>
              <a:t> test leader] can create, update, or delete records in the ‘Integration Test’ table.</a:t>
            </a:r>
          </a:p>
          <a:p>
            <a:pPr marL="0" inden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DD261C8C-5CB0-794B-B319-65D182DE9201}" type="slidenum">
              <a:rPr lang="en-US" smtClean="0"/>
              <a:t>34</a:t>
            </a:fld>
            <a:endParaRPr lang="en-US"/>
          </a:p>
        </p:txBody>
      </p:sp>
    </p:spTree>
    <p:extLst>
      <p:ext uri="{BB962C8B-B14F-4D97-AF65-F5344CB8AC3E}">
        <p14:creationId xmlns:p14="http://schemas.microsoft.com/office/powerpoint/2010/main" val="12790805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685800" y="693738"/>
            <a:ext cx="54864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228600" lvl="0" indent="-228600">
              <a:buAutoNum type="arabicPeriod"/>
            </a:pPr>
            <a:r>
              <a:rPr lang="en-US" sz="1200" dirty="0" smtClean="0"/>
              <a:t>Test design perspective (For Add-ons and EBX).</a:t>
            </a:r>
          </a:p>
          <a:p>
            <a:pPr marL="228600" lvl="0" indent="-228600">
              <a:buAutoNum type="arabicPeriod"/>
            </a:pPr>
            <a:r>
              <a:rPr lang="en-US" sz="1200" dirty="0" smtClean="0"/>
              <a:t>Test execution perspective (For Add-ons and EBX).</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685800" y="693738"/>
            <a:ext cx="54864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685800" y="693738"/>
            <a:ext cx="54864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342900" indent="-342900">
              <a:buFont typeface="+mj-lt"/>
              <a:buAutoNum type="arabicPeriod"/>
            </a:pPr>
            <a:r>
              <a:rPr lang="en-US" dirty="0" smtClean="0"/>
              <a:t>On ‘Mantis bug tracker’, filler all the mantises to be synchronized with </a:t>
            </a:r>
            <a:r>
              <a:rPr lang="en-US" dirty="0" err="1" smtClean="0"/>
              <a:t>Apis</a:t>
            </a:r>
            <a:r>
              <a:rPr lang="en-US" dirty="0" smtClean="0"/>
              <a:t>, then click on the ‘Excel Export’ button.</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685800" y="693738"/>
            <a:ext cx="54864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228600" lvl="0" indent="-228600">
              <a:buAutoNum type="arabicPeriod"/>
            </a:pPr>
            <a:r>
              <a:rPr lang="en-US" sz="1200" dirty="0" smtClean="0"/>
              <a:t>Create report: (For all table except [Report by feature] table) Run the 'Create report' service under the [Services] menu → Select Year/ Month → Click [Submit].</a:t>
            </a:r>
          </a:p>
          <a:p>
            <a:pPr marL="228600" lvl="0" indent="-228600">
              <a:buAutoNum type="arabicPeriod"/>
            </a:pPr>
            <a:r>
              <a:rPr lang="en-US" sz="1200" dirty="0" smtClean="0"/>
              <a:t>Create report for the [Report by feature] table: Run the 'Create reports by feature' service under the [Services] menu on Selected 'Report by build' on the [Report by build] table.</a:t>
            </a:r>
          </a:p>
          <a:p>
            <a:pPr marL="228600" lvl="0" indent="-228600">
              <a:buFont typeface="Arial"/>
              <a:buAutoNum type="arabicPeriod"/>
            </a:pPr>
            <a:r>
              <a:rPr lang="en-US" sz="1200" dirty="0" smtClean="0"/>
              <a:t>Generate chart: (For all tables except [Test coverage by feature] and the [Report by closed bug] table.) Run the 'Generate chart' service under the [Services] button → Select Year/ Month → Click on the [Generate] button.</a:t>
            </a:r>
          </a:p>
          <a:p>
            <a:pPr marL="228600" indent="-228600">
              <a:buFont typeface="Arial"/>
              <a:buAutoNum type="arabicPeriod"/>
            </a:pPr>
            <a:r>
              <a:rPr lang="en-US" sz="1200" dirty="0" smtClean="0"/>
              <a:t>Update report: Select records -&gt; Run the ‘Update report' service under the [Services] menu.</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685800" y="693738"/>
            <a:ext cx="54864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228600" lvl="0" indent="-228600">
              <a:buAutoNum type="arabicPeriod"/>
            </a:pPr>
            <a:r>
              <a:rPr lang="en-US" sz="1200" dirty="0" smtClean="0"/>
              <a:t>Number of scenarios with underlying feature, month and year from ‘Scenarios by product feature’ view in the [Scenario] table.</a:t>
            </a:r>
          </a:p>
          <a:p>
            <a:pPr marL="228600" indent="-228600">
              <a:buFont typeface="Arial"/>
              <a:buAutoNum type="arabicPeriod"/>
            </a:pPr>
            <a:r>
              <a:rPr lang="en-US" sz="1200" dirty="0" smtClean="0"/>
              <a:t>Number of executed scenarios for current build with test run date in the current month/year under corresponding feature.</a:t>
            </a:r>
          </a:p>
          <a:p>
            <a:pPr marL="228600" lvl="0" indent="-228600">
              <a:buFont typeface="Arial"/>
              <a:buAutoNum type="arabicPeriod"/>
            </a:pPr>
            <a:r>
              <a:rPr lang="en-US" sz="1200" dirty="0" smtClean="0"/>
              <a:t>Number of scenarios under feature in the ‘Scenario by product feature’ [Scenario] table.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685800" y="693738"/>
            <a:ext cx="54864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228600" lvl="0" indent="-228600">
              <a:buAutoNum type="arabicPeriod"/>
            </a:pPr>
            <a:r>
              <a:rPr lang="en-US" sz="1200" dirty="0" smtClean="0"/>
              <a:t>Number of campaigns executed underlying current build in the current year/month in execution build.</a:t>
            </a:r>
          </a:p>
          <a:p>
            <a:pPr marL="228600" indent="-228600">
              <a:buFont typeface="Arial"/>
              <a:buAutoNum type="arabicPeriod"/>
            </a:pPr>
            <a:r>
              <a:rPr lang="en-US" sz="1200" dirty="0" smtClean="0"/>
              <a:t>The percentage automation detailed test result with all executed steps in execution build.</a:t>
            </a:r>
          </a:p>
          <a:p>
            <a:pPr marL="228600" indent="-228600">
              <a:buFont typeface="Arial"/>
              <a:buAutoNum type="arabicPeriod"/>
            </a:pPr>
            <a:r>
              <a:rPr lang="en-US" sz="1200" dirty="0" smtClean="0"/>
              <a:t>Number of scenarios related to bug detected in the current build, this bug is detected in current time, it must be included in the scenario, the scenario must be referred in bug. Scenario of test report that related to bug must belong to a specific feature.</a:t>
            </a:r>
          </a:p>
          <a:p>
            <a:pPr marL="228600" lvl="0" indent="-228600">
              <a:buFont typeface="Arial"/>
              <a:buAutoNum type="arabicPeriod"/>
            </a:pPr>
            <a:r>
              <a:rPr lang="en-US" sz="1200" dirty="0" smtClean="0"/>
              <a:t>Number of bugs detected in the current year/month for found on the ‘Campaign execution and found bugs’ view of the current build. Notice the run date of test report must be long to a specific product feature.</a:t>
            </a:r>
          </a:p>
          <a:p>
            <a:pPr marL="228600" lvl="0" indent="-228600">
              <a:buFont typeface="Arial"/>
              <a:buAutoNum type="arabicPeriod"/>
            </a:pPr>
            <a:r>
              <a:rPr lang="en-US" sz="1200" dirty="0" smtClean="0"/>
              <a:t>Number of bugs detected in the current year/month found on the ‘Campaign execution and found bugs’ view under Monkey test campaign of the current build. Scenario of test report that related to bug must belong to a specific product feature.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685800" y="693738"/>
            <a:ext cx="54864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t>Number of bugs under the current build of corresponding feature in campaign execution and found bugs view of Mantis sync table. Scenario of test report that related to bug must belong to a specific product feature.</a:t>
            </a:r>
          </a:p>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685800" y="693738"/>
            <a:ext cx="54864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t>Number of scenarios whose creation dates match the current year and month found when searching on Scenario table with filter set to corresponding pattern. Scenario must belong to a specific EBX product feature.</a:t>
            </a:r>
          </a:p>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685800" y="693738"/>
            <a:ext cx="54864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t>Number of scenarios under each add-on by ‘Select all children’ in Scenario table in ‘Scenarios by product feature’ view.</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685800" y="693738"/>
            <a:ext cx="54864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t>Number of EBX Mantis which are closed in the current year/month with each specific resolution.</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685800" y="693738"/>
            <a:ext cx="54864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685800" y="693738"/>
            <a:ext cx="54864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0" lvl="0" indent="0">
              <a:buNone/>
            </a:pPr>
            <a:r>
              <a:rPr lang="en-US" sz="1200" dirty="0" smtClean="0"/>
              <a:t>A sprint defines a </a:t>
            </a:r>
            <a:r>
              <a:rPr lang="en-US" sz="1200" dirty="0" err="1" smtClean="0"/>
              <a:t>timebox</a:t>
            </a:r>
            <a:r>
              <a:rPr lang="en-US" sz="1200" dirty="0" smtClean="0"/>
              <a:t> for implementing software based on a well-identified backlog. Information used to describe a sprint includes, but is not limited to: the EBX5 version used and CVS tag, delivery dates, sprint content based on a list of features (Mantis ID) and sprint leader. </a:t>
            </a:r>
          </a:p>
          <a:p>
            <a:pPr marL="0" lvl="0" indent="0">
              <a:buNone/>
            </a:pPr>
            <a:r>
              <a:rPr lang="en-US" sz="1200" dirty="0" smtClean="0"/>
              <a:t>	The example below shows a sprint related to the Insight add-on version 2.1.0. This is based on EBX5 5.8.0, for sprint releases.</a:t>
            </a:r>
          </a:p>
          <a:p>
            <a:pPr marL="228600" lvl="0" indent="-228600">
              <a:buAutoNum type="arabicPeriod"/>
            </a:pPr>
            <a:r>
              <a:rPr lang="en-US" sz="1200" dirty="0" smtClean="0"/>
              <a:t>Free description.</a:t>
            </a:r>
          </a:p>
          <a:p>
            <a:pPr marL="228600" lvl="0" indent="-228600">
              <a:buAutoNum type="arabicPeriod"/>
            </a:pPr>
            <a:r>
              <a:rPr lang="en-US" sz="1200" dirty="0" smtClean="0"/>
              <a:t>Computed automatically from Previews.</a:t>
            </a:r>
          </a:p>
          <a:p>
            <a:pPr marL="228600" lvl="0" indent="-228600">
              <a:buAutoNum type="arabicPeriod"/>
            </a:pPr>
            <a:r>
              <a:rPr lang="en-US" sz="1200" dirty="0" smtClean="0"/>
              <a:t>Previews in the Sprint.</a:t>
            </a:r>
          </a:p>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685800" y="693738"/>
            <a:ext cx="54864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0" lvl="0" indent="0">
              <a:buNone/>
            </a:pPr>
            <a:r>
              <a:rPr lang="en-US" sz="1200" dirty="0" smtClean="0"/>
              <a:t>A preview contains an increment of completed release features. During sprint execution, teams deliver one or more previews to avoid the "tunnel effect" that can occur over extended periods of time. </a:t>
            </a:r>
          </a:p>
          <a:p>
            <a:pPr marL="0" lvl="0" indent="0">
              <a:buNone/>
            </a:pPr>
            <a:endParaRPr lang="en-US" sz="1200" dirty="0" smtClean="0"/>
          </a:p>
          <a:p>
            <a:pPr marL="228600" lvl="0" indent="-228600">
              <a:buAutoNum type="arabicPeriod"/>
            </a:pPr>
            <a:r>
              <a:rPr lang="en-US" sz="1200" dirty="0" smtClean="0"/>
              <a:t>Features implemented in the Preview.</a:t>
            </a:r>
          </a:p>
          <a:p>
            <a:pPr marL="228600" lvl="0" indent="-228600">
              <a:buAutoNum type="arabicPeriod"/>
            </a:pPr>
            <a:r>
              <a:rPr lang="en-US" sz="1200" dirty="0" smtClean="0"/>
              <a:t>Preview testing includes User Acceptance Testing (UAT) and other formal acceptance testing methods. See the note below for further descriptions of these methods. Teams should deliver previews at the recommended three to four week increments. For sprints taking three months to complete, teams should plan on scheduling three previews before the RC. </a:t>
            </a:r>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685800" y="693738"/>
            <a:ext cx="54864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342900" indent="-342900">
              <a:buFont typeface="+mj-lt"/>
              <a:buAutoNum type="arabicPeriod"/>
            </a:pPr>
            <a:r>
              <a:rPr lang="en-US" dirty="0" smtClean="0"/>
              <a:t>Open the exported file then save it as  Microsoft Excel type.</a:t>
            </a:r>
          </a:p>
          <a:p>
            <a:pPr marL="342900" indent="-342900">
              <a:buFont typeface="+mj-lt"/>
              <a:buAutoNum type="arabicPeriod"/>
            </a:pPr>
            <a:r>
              <a:rPr lang="en-US" dirty="0" smtClean="0"/>
              <a:t>Import the exported file into the [Mantis Sync] table in the </a:t>
            </a:r>
            <a:r>
              <a:rPr lang="en-US" dirty="0" err="1" smtClean="0"/>
              <a:t>Apis</a:t>
            </a:r>
            <a:r>
              <a:rPr lang="en-US" dirty="0" smtClean="0"/>
              <a:t> add-on by using the ‘Import Excel’ service of the Data Exchange add-on.</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685800" y="693738"/>
            <a:ext cx="54864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0" lvl="0" indent="0">
              <a:buNone/>
            </a:pPr>
            <a:r>
              <a:rPr lang="en-US" sz="1200" dirty="0" smtClean="0"/>
              <a:t>To avoid releasing too many add-on versions, they are aggregated into 'Add-on bundle' groups. An 'Add-on bundle' release has its own version number, delivery date, and includes all existing add-ons with their latest versions.</a:t>
            </a:r>
          </a:p>
          <a:p>
            <a:pPr marL="0" lvl="0" indent="0">
              <a:buNone/>
            </a:pPr>
            <a:endParaRPr lang="en-US" sz="1200" dirty="0" smtClean="0"/>
          </a:p>
          <a:p>
            <a:pPr marL="228600" indent="-228600">
              <a:buFont typeface="Arial"/>
              <a:buAutoNum type="arabicPeriod"/>
            </a:pPr>
            <a:r>
              <a:rPr lang="en-US" sz="1200" dirty="0" smtClean="0"/>
              <a:t>The EBX version which add-on bundle is built with.</a:t>
            </a:r>
          </a:p>
          <a:p>
            <a:pPr marL="228600" indent="-228600">
              <a:buFont typeface="Arial"/>
              <a:buAutoNum type="arabicPeriod"/>
            </a:pPr>
            <a:r>
              <a:rPr lang="en-US" sz="1200" dirty="0" smtClean="0"/>
              <a:t>Defines the sprints for the add-on bundle. A sprint's GA date must be prior to the add-on build date. Additionally, there can be only one product version per add-on bundle.</a:t>
            </a:r>
          </a:p>
          <a:p>
            <a:pPr marL="228600" indent="-228600">
              <a:buFont typeface="Arial"/>
              <a:buAutoNum type="arabicPeriod"/>
            </a:pPr>
            <a:r>
              <a:rPr lang="en-US" sz="1200" dirty="0" smtClean="0"/>
              <a:t>Team project set content is automatically generated depending on the Add-ons.</a:t>
            </a:r>
          </a:p>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685800" y="693738"/>
            <a:ext cx="54864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228600" indent="-228600">
              <a:buFont typeface="Arial"/>
              <a:buAutoNum type="arabicPeriod"/>
            </a:pPr>
            <a:r>
              <a:rPr lang="en-US" sz="1200" dirty="0" smtClean="0"/>
              <a:t>Delete record(s): Deletes the sprint, its preview definition, preview content and tasks.</a:t>
            </a:r>
          </a:p>
          <a:p>
            <a:pPr marL="228600" indent="-228600">
              <a:buFont typeface="Arial"/>
              <a:buAutoNum type="arabicPeriod"/>
            </a:pPr>
            <a:r>
              <a:rPr lang="en-US" sz="1200" dirty="0" smtClean="0"/>
              <a:t>Export roadmap: Exporting information of sprints.</a:t>
            </a:r>
          </a:p>
          <a:p>
            <a:pPr marL="228600" indent="-228600">
              <a:buFont typeface="Arial"/>
              <a:buAutoNum type="arabicPeriod"/>
            </a:pPr>
            <a:r>
              <a:rPr lang="en-US" sz="1200" dirty="0" smtClean="0"/>
              <a:t>View roadmap: Displays the product roadmap for a specified time period.</a:t>
            </a:r>
          </a:p>
          <a:p>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685800" y="693738"/>
            <a:ext cx="54864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228600" indent="-228600">
              <a:buFont typeface="Arial"/>
              <a:buAutoNum type="arabicPeriod"/>
            </a:pPr>
            <a:r>
              <a:rPr lang="en-US" sz="1200" dirty="0" smtClean="0"/>
              <a:t>View add-on bundles roadmap: Displays the roadmap for all add-on bundles.</a:t>
            </a:r>
          </a:p>
          <a:p>
            <a:pPr marL="228600" indent="-228600">
              <a:buFont typeface="Arial"/>
              <a:buAutoNum type="arabicPeriod"/>
            </a:pPr>
            <a:r>
              <a:rPr lang="en-US" sz="1200" dirty="0" smtClean="0"/>
              <a:t>Export team project set: Generates the team project set for the selected add-on bundle.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685800" y="693738"/>
            <a:ext cx="54864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342900" indent="-342900">
              <a:buFont typeface="+mj-lt"/>
              <a:buAutoNum type="arabicPeriod"/>
            </a:pPr>
            <a:r>
              <a:rPr lang="en-US" dirty="0" smtClean="0"/>
              <a:t>Users can create a relationship between this issue with other issues.</a:t>
            </a:r>
          </a:p>
          <a:p>
            <a:pPr marL="342900" indent="-342900">
              <a:buFont typeface="+mj-lt"/>
              <a:buAutoNum type="arabicPeriod"/>
            </a:pPr>
            <a:r>
              <a:rPr lang="en-US" dirty="0" smtClean="0"/>
              <a:t>Click on the (+) button to create a new relationship.</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685800" y="693738"/>
            <a:ext cx="54864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342900" indent="-342900">
              <a:buFont typeface="+mj-lt"/>
              <a:buAutoNum type="arabicPeriod"/>
            </a:pPr>
            <a:r>
              <a:rPr lang="en-US" dirty="0" smtClean="0"/>
              <a:t>List of failed steps of the issue.</a:t>
            </a:r>
          </a:p>
          <a:p>
            <a:pPr marL="342900" indent="-342900">
              <a:buFont typeface="+mj-lt"/>
              <a:buAutoNum type="arabicPeriod"/>
            </a:pPr>
            <a:r>
              <a:rPr lang="en-US" dirty="0" smtClean="0"/>
              <a:t>From the ‘Actions’ menu, select ’Associate’ to add more failed steps to the issue.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685800" y="693738"/>
            <a:ext cx="54864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342900" indent="-342900">
              <a:buFont typeface="+mj-lt"/>
              <a:buAutoNum type="arabicPeriod"/>
            </a:pPr>
            <a:r>
              <a:rPr lang="en-US" dirty="0" smtClean="0"/>
              <a:t>List of features related to the issue.</a:t>
            </a:r>
          </a:p>
          <a:p>
            <a:pPr marL="342900" indent="-342900">
              <a:buFont typeface="+mj-lt"/>
              <a:buAutoNum type="arabicPeriod"/>
            </a:pPr>
            <a:r>
              <a:rPr lang="en-US" dirty="0" smtClean="0"/>
              <a:t>Click on the (+) button to add more features to the issue.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685800" y="693738"/>
            <a:ext cx="54864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342900" indent="-342900">
              <a:buFont typeface="+mj-lt"/>
              <a:buAutoNum type="arabicPeriod"/>
            </a:pPr>
            <a:r>
              <a:rPr lang="en-US" dirty="0" smtClean="0"/>
              <a:t>Define the environment where the issue is detected.</a:t>
            </a:r>
          </a:p>
          <a:p>
            <a:pPr marL="342900" indent="-342900">
              <a:buFont typeface="+mj-lt"/>
              <a:buAutoNum type="arabicPeriod"/>
            </a:pPr>
            <a:r>
              <a:rPr lang="en-US" dirty="0" smtClean="0"/>
              <a:t>Click on the (+) button to define environment.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685800" y="693738"/>
            <a:ext cx="54864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BX5 Screensho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6875C414-80C5-B14D-AC01-7A0CE16AEFE8}" type="slidenum">
              <a:rPr lang="uk-UA" smtClean="0"/>
              <a:pPr/>
              <a:t>‹#›</a:t>
            </a:fld>
            <a:endParaRPr lang="uk-UA" dirty="0"/>
          </a:p>
        </p:txBody>
      </p:sp>
      <p:sp>
        <p:nvSpPr>
          <p:cNvPr id="5" name="Content Placeholder 4"/>
          <p:cNvSpPr>
            <a:spLocks noGrp="1"/>
          </p:cNvSpPr>
          <p:nvPr>
            <p:ph sz="quarter" idx="11"/>
          </p:nvPr>
        </p:nvSpPr>
        <p:spPr>
          <a:xfrm>
            <a:off x="6473466" y="380285"/>
            <a:ext cx="2670534" cy="5334715"/>
          </a:xfrm>
          <a:solidFill>
            <a:schemeClr val="bg1">
              <a:lumMod val="75000"/>
            </a:schemeClr>
          </a:solidFill>
        </p:spPr>
        <p:txBody>
          <a:bodyPr>
            <a:normAutofit/>
          </a:bodyPr>
          <a:lstStyle>
            <a:lvl1pPr>
              <a:defRPr sz="1600">
                <a:solidFill>
                  <a:srgbClr val="666666"/>
                </a:solidFill>
              </a:defRPr>
            </a:lvl1pPr>
            <a:lvl2pPr>
              <a:defRPr sz="1600">
                <a:solidFill>
                  <a:srgbClr val="666666"/>
                </a:solidFill>
              </a:defRPr>
            </a:lvl2pPr>
            <a:lvl3pPr>
              <a:defRPr sz="1600">
                <a:solidFill>
                  <a:srgbClr val="666666"/>
                </a:solidFill>
              </a:defRPr>
            </a:lvl3pPr>
            <a:lvl4pPr>
              <a:defRPr sz="1600">
                <a:solidFill>
                  <a:srgbClr val="666666"/>
                </a:solidFill>
              </a:defRPr>
            </a:lvl4pPr>
            <a:lvl5pPr>
              <a:defRPr sz="1600">
                <a:solidFill>
                  <a:srgbClr val="66666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9"/>
          <p:cNvSpPr>
            <a:spLocks noGrp="1"/>
          </p:cNvSpPr>
          <p:nvPr>
            <p:ph type="pic" sz="quarter" idx="12"/>
          </p:nvPr>
        </p:nvSpPr>
        <p:spPr>
          <a:xfrm>
            <a:off x="377821" y="445825"/>
            <a:ext cx="5848350" cy="4911989"/>
          </a:xfrm>
        </p:spPr>
        <p:txBody>
          <a:bodyPr/>
          <a:lstStyle/>
          <a:p>
            <a:endParaRPr lang="en-US"/>
          </a:p>
        </p:txBody>
      </p:sp>
    </p:spTree>
    <p:extLst>
      <p:ext uri="{BB962C8B-B14F-4D97-AF65-F5344CB8AC3E}">
        <p14:creationId xmlns:p14="http://schemas.microsoft.com/office/powerpoint/2010/main" val="4261320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961228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0506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15392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78276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6" y="133615"/>
            <a:ext cx="2055813" cy="496755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1" y="133615"/>
            <a:ext cx="6016625" cy="496755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85435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133615"/>
            <a:ext cx="8224838" cy="654843"/>
          </a:xfrm>
        </p:spPr>
        <p:txBody>
          <a:bodyPr/>
          <a:lstStyle/>
          <a:p>
            <a:r>
              <a:rPr lang="en-US" smtClean="0"/>
              <a:t>Click to edit Master title style</a:t>
            </a:r>
            <a:endParaRPr lang="en-GB"/>
          </a:p>
        </p:txBody>
      </p:sp>
    </p:spTree>
    <p:extLst>
      <p:ext uri="{BB962C8B-B14F-4D97-AF65-F5344CB8AC3E}">
        <p14:creationId xmlns:p14="http://schemas.microsoft.com/office/powerpoint/2010/main" val="7356076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EBX5 Screensho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a:xfrm>
            <a:off x="34620" y="5455920"/>
            <a:ext cx="422581" cy="228600"/>
          </a:xfrm>
          <a:prstGeom prst="rect">
            <a:avLst/>
          </a:prstGeom>
        </p:spPr>
        <p:txBody>
          <a:bodyPr/>
          <a:lstStyle/>
          <a:p>
            <a:fld id="{6875C414-80C5-B14D-AC01-7A0CE16AEFE8}" type="slidenum">
              <a:rPr lang="uk-UA" smtClean="0"/>
              <a:pPr/>
              <a:t>‹#›</a:t>
            </a:fld>
            <a:endParaRPr lang="uk-UA" dirty="0"/>
          </a:p>
        </p:txBody>
      </p:sp>
      <p:sp>
        <p:nvSpPr>
          <p:cNvPr id="5" name="Content Placeholder 4"/>
          <p:cNvSpPr>
            <a:spLocks noGrp="1"/>
          </p:cNvSpPr>
          <p:nvPr>
            <p:ph sz="quarter" idx="11"/>
          </p:nvPr>
        </p:nvSpPr>
        <p:spPr>
          <a:xfrm>
            <a:off x="6473466" y="380285"/>
            <a:ext cx="2670534" cy="5334715"/>
          </a:xfrm>
          <a:solidFill>
            <a:schemeClr val="bg1">
              <a:lumMod val="75000"/>
            </a:schemeClr>
          </a:solidFill>
        </p:spPr>
        <p:txBody>
          <a:bodyPr>
            <a:normAutofit/>
          </a:bodyPr>
          <a:lstStyle>
            <a:lvl1pPr>
              <a:defRPr sz="1600">
                <a:solidFill>
                  <a:srgbClr val="666666"/>
                </a:solidFill>
              </a:defRPr>
            </a:lvl1pPr>
            <a:lvl2pPr>
              <a:defRPr sz="1600">
                <a:solidFill>
                  <a:srgbClr val="666666"/>
                </a:solidFill>
              </a:defRPr>
            </a:lvl2pPr>
            <a:lvl3pPr>
              <a:defRPr sz="1600">
                <a:solidFill>
                  <a:srgbClr val="666666"/>
                </a:solidFill>
              </a:defRPr>
            </a:lvl3pPr>
            <a:lvl4pPr>
              <a:defRPr sz="1600">
                <a:solidFill>
                  <a:srgbClr val="666666"/>
                </a:solidFill>
              </a:defRPr>
            </a:lvl4pPr>
            <a:lvl5pPr>
              <a:defRPr sz="1600">
                <a:solidFill>
                  <a:srgbClr val="66666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9"/>
          <p:cNvSpPr>
            <a:spLocks noGrp="1"/>
          </p:cNvSpPr>
          <p:nvPr>
            <p:ph type="pic" sz="quarter" idx="12"/>
          </p:nvPr>
        </p:nvSpPr>
        <p:spPr>
          <a:xfrm>
            <a:off x="377821" y="445825"/>
            <a:ext cx="5848350" cy="4911989"/>
          </a:xfrm>
        </p:spPr>
        <p:txBody>
          <a:bodyPr/>
          <a:lstStyle/>
          <a:p>
            <a:endParaRPr lang="en-US"/>
          </a:p>
        </p:txBody>
      </p:sp>
    </p:spTree>
    <p:extLst>
      <p:ext uri="{BB962C8B-B14F-4D97-AF65-F5344CB8AC3E}">
        <p14:creationId xmlns:p14="http://schemas.microsoft.com/office/powerpoint/2010/main" val="4261320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3"/>
          <p:cNvSpPr>
            <a:spLocks noGrp="1"/>
          </p:cNvSpPr>
          <p:nvPr>
            <p:ph type="sldNum" sz="quarter" idx="4"/>
          </p:nvPr>
        </p:nvSpPr>
        <p:spPr>
          <a:xfrm>
            <a:off x="34621" y="5455920"/>
            <a:ext cx="422581" cy="228600"/>
          </a:xfrm>
          <a:prstGeom prst="rect">
            <a:avLst/>
          </a:prstGeom>
          <a:noFill/>
          <a:ln>
            <a:noFill/>
          </a:ln>
        </p:spPr>
        <p:txBody>
          <a:bodyPr vert="horz" lIns="91440" tIns="45720" rIns="91440" bIns="45720" rtlCol="0" anchor="ctr"/>
          <a:lstStyle>
            <a:lvl1pPr algn="l">
              <a:defRPr lang="en-US" sz="800" b="0" i="0" u="none" kern="1200" smtClean="0">
                <a:ln>
                  <a:noFill/>
                </a:ln>
                <a:solidFill>
                  <a:schemeClr val="bg1">
                    <a:lumMod val="75000"/>
                  </a:schemeClr>
                </a:solidFill>
                <a:latin typeface="Open Sans Light"/>
                <a:ea typeface="+mn-ea"/>
                <a:cs typeface="Open Sans Light"/>
              </a:defRPr>
            </a:lvl1pPr>
          </a:lstStyle>
          <a:p>
            <a:fld id="{6875C414-80C5-B14D-AC01-7A0CE16AEFE8}" type="slidenum">
              <a:rPr lang="uk-UA" smtClean="0"/>
              <a:pPr/>
              <a:t>‹#›</a:t>
            </a:fld>
            <a:endParaRPr lang="uk-UA" dirty="0"/>
          </a:p>
        </p:txBody>
      </p:sp>
      <p:sp>
        <p:nvSpPr>
          <p:cNvPr id="10" name="Title 9"/>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24262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171" y="5321166"/>
            <a:ext cx="2130093" cy="394080"/>
          </a:xfrm>
          <a:prstGeom prst="rect">
            <a:avLst/>
          </a:prstGeom>
        </p:spPr>
        <p:txBody>
          <a:bodyPr lIns="77020" tIns="38510" rIns="77020" bIns="38510"/>
          <a:lstStyle/>
          <a:p>
            <a:pPr lvl="0"/>
            <a:endParaRPr lang="en-US"/>
          </a:p>
        </p:txBody>
      </p:sp>
      <p:sp>
        <p:nvSpPr>
          <p:cNvPr id="3" name="Footer Placeholder 2"/>
          <p:cNvSpPr>
            <a:spLocks noGrp="1"/>
          </p:cNvSpPr>
          <p:nvPr>
            <p:ph type="ftr" sz="quarter" idx="11"/>
          </p:nvPr>
        </p:nvSpPr>
        <p:spPr>
          <a:xfrm>
            <a:off x="3127054" y="5206589"/>
            <a:ext cx="2898142" cy="394080"/>
          </a:xfrm>
          <a:prstGeom prst="rect">
            <a:avLst/>
          </a:prstGeom>
        </p:spPr>
        <p:txBody>
          <a:bodyPr lIns="77020" tIns="38510" rIns="77020" bIns="38510"/>
          <a:lstStyle/>
          <a:p>
            <a:pPr lvl="0"/>
            <a:endParaRPr lang="en-US"/>
          </a:p>
        </p:txBody>
      </p:sp>
      <p:sp>
        <p:nvSpPr>
          <p:cNvPr id="4" name="Slide Number Placeholder 3"/>
          <p:cNvSpPr>
            <a:spLocks noGrp="1"/>
          </p:cNvSpPr>
          <p:nvPr>
            <p:ph type="sldNum" sz="quarter" idx="12"/>
          </p:nvPr>
        </p:nvSpPr>
        <p:spPr/>
        <p:txBody>
          <a:bodyPr/>
          <a:lstStyle/>
          <a:p>
            <a:pPr lvl="0"/>
            <a:fld id="{E9DE1F9D-6543-484B-B95E-238F39F0D023}" type="slidenum">
              <a:t>‹#›</a:t>
            </a:fld>
            <a:endParaRPr lang="en-US"/>
          </a:p>
        </p:txBody>
      </p:sp>
    </p:spTree>
    <p:extLst>
      <p:ext uri="{BB962C8B-B14F-4D97-AF65-F5344CB8AC3E}">
        <p14:creationId xmlns:p14="http://schemas.microsoft.com/office/powerpoint/2010/main" val="3120742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3497298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7659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90792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1" y="969699"/>
            <a:ext cx="4035425" cy="413146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5026" y="969699"/>
            <a:ext cx="4037013" cy="413146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43551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64910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5803539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image" Target="../media/image4.png"/><Relationship Id="rId2" Type="http://schemas.openxmlformats.org/officeDocument/2006/relationships/slideLayout" Target="../slideLayouts/slideLayout5.xml"/><Relationship Id="rId16"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image" Target="../media/image2.png"/><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715"/>
            <a:ext cx="9144000" cy="381000"/>
          </a:xfrm>
          <a:prstGeom prst="rect">
            <a:avLst/>
          </a:prstGeom>
          <a:solidFill>
            <a:srgbClr val="262C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a:cs typeface="Open Sans"/>
            </a:endParaRPr>
          </a:p>
        </p:txBody>
      </p:sp>
      <p:sp>
        <p:nvSpPr>
          <p:cNvPr id="8" name="Slide Number Placeholder 3"/>
          <p:cNvSpPr>
            <a:spLocks noGrp="1"/>
          </p:cNvSpPr>
          <p:nvPr>
            <p:ph type="sldNum" sz="quarter" idx="4"/>
          </p:nvPr>
        </p:nvSpPr>
        <p:spPr>
          <a:xfrm>
            <a:off x="34620" y="5455920"/>
            <a:ext cx="422581" cy="228600"/>
          </a:xfrm>
          <a:prstGeom prst="rect">
            <a:avLst/>
          </a:prstGeom>
          <a:noFill/>
          <a:ln>
            <a:noFill/>
          </a:ln>
        </p:spPr>
        <p:txBody>
          <a:bodyPr vert="horz" lIns="91440" tIns="45720" rIns="91440" bIns="45720" rtlCol="0" anchor="ctr"/>
          <a:lstStyle>
            <a:lvl1pPr algn="l">
              <a:defRPr lang="en-US" sz="800" b="0" i="0" u="none" kern="1200" smtClean="0">
                <a:ln>
                  <a:noFill/>
                </a:ln>
                <a:solidFill>
                  <a:schemeClr val="bg1">
                    <a:lumMod val="75000"/>
                  </a:schemeClr>
                </a:solidFill>
                <a:latin typeface="Open Sans Light"/>
                <a:ea typeface="+mn-ea"/>
                <a:cs typeface="Open Sans Light"/>
              </a:defRPr>
            </a:lvl1pPr>
          </a:lstStyle>
          <a:p>
            <a:fld id="{6875C414-80C5-B14D-AC01-7A0CE16AEFE8}" type="slidenum">
              <a:rPr lang="uk-UA" smtClean="0"/>
              <a:pPr/>
              <a:t>‹#›</a:t>
            </a:fld>
            <a:endParaRPr lang="uk-UA" dirty="0"/>
          </a:p>
        </p:txBody>
      </p:sp>
      <p:sp>
        <p:nvSpPr>
          <p:cNvPr id="11" name="Title Placeholder 10"/>
          <p:cNvSpPr>
            <a:spLocks noGrp="1"/>
          </p:cNvSpPr>
          <p:nvPr>
            <p:ph type="title"/>
          </p:nvPr>
        </p:nvSpPr>
        <p:spPr>
          <a:xfrm>
            <a:off x="34619" y="-715"/>
            <a:ext cx="8465165" cy="381000"/>
          </a:xfrm>
          <a:prstGeom prst="rect">
            <a:avLst/>
          </a:prstGeom>
          <a:ln>
            <a:noFill/>
          </a:ln>
        </p:spPr>
        <p:txBody>
          <a:bodyPr vert="horz" lIns="91440" tIns="45720" rIns="91440" bIns="45720" rtlCol="0" anchor="ctr">
            <a:noAutofit/>
          </a:bodyPr>
          <a:lstStyle/>
          <a:p>
            <a:r>
              <a:rPr lang="en-US" dirty="0"/>
              <a:t>Click to edit Master title style</a:t>
            </a:r>
          </a:p>
        </p:txBody>
      </p:sp>
      <p:sp>
        <p:nvSpPr>
          <p:cNvPr id="14" name="Text Placeholder 13"/>
          <p:cNvSpPr>
            <a:spLocks noGrp="1"/>
          </p:cNvSpPr>
          <p:nvPr>
            <p:ph type="body" idx="1"/>
          </p:nvPr>
        </p:nvSpPr>
        <p:spPr>
          <a:xfrm>
            <a:off x="6500244" y="416720"/>
            <a:ext cx="2609140" cy="5267800"/>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Picture 1" descr="ebx5 (whit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99783" y="6905"/>
            <a:ext cx="609601" cy="365760"/>
          </a:xfrm>
          <a:prstGeom prst="rect">
            <a:avLst/>
          </a:prstGeom>
        </p:spPr>
      </p:pic>
    </p:spTree>
    <p:extLst>
      <p:ext uri="{BB962C8B-B14F-4D97-AF65-F5344CB8AC3E}">
        <p14:creationId xmlns:p14="http://schemas.microsoft.com/office/powerpoint/2010/main" val="3328572881"/>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Lst>
  <p:txStyles>
    <p:titleStyle>
      <a:lvl1pPr algn="l" defTabSz="457200" rtl="0" eaLnBrk="1" latinLnBrk="0" hangingPunct="1">
        <a:spcBef>
          <a:spcPct val="0"/>
        </a:spcBef>
        <a:buNone/>
        <a:defRPr sz="2400" kern="1200">
          <a:solidFill>
            <a:srgbClr val="FFFFFF"/>
          </a:solidFill>
          <a:latin typeface="Open Sans Light"/>
          <a:ea typeface="+mj-ea"/>
          <a:cs typeface="Open Sans Light"/>
        </a:defRPr>
      </a:lvl1pPr>
    </p:titleStyle>
    <p:bodyStyle>
      <a:lvl1pPr marL="285750" indent="-285750" algn="l" defTabSz="457200" rtl="0" eaLnBrk="1" latinLnBrk="0" hangingPunct="1">
        <a:spcBef>
          <a:spcPct val="20000"/>
        </a:spcBef>
        <a:buFont typeface="Arial"/>
        <a:buChar char="•"/>
        <a:defRPr sz="1800" kern="1200">
          <a:solidFill>
            <a:schemeClr val="tx1"/>
          </a:solidFill>
          <a:latin typeface="Open Sans"/>
          <a:ea typeface="+mn-ea"/>
          <a:cs typeface="Open Sans"/>
        </a:defRPr>
      </a:lvl1pPr>
      <a:lvl2pPr marL="742950" indent="-285750" algn="l" defTabSz="457200" rtl="0" eaLnBrk="1" latinLnBrk="0" hangingPunct="1">
        <a:spcBef>
          <a:spcPct val="20000"/>
        </a:spcBef>
        <a:buFont typeface="Arial"/>
        <a:buChar char="•"/>
        <a:defRPr sz="1800" kern="1200">
          <a:solidFill>
            <a:schemeClr val="tx1"/>
          </a:solidFill>
          <a:latin typeface="Open Sans"/>
          <a:ea typeface="+mn-ea"/>
          <a:cs typeface="Open Sans"/>
        </a:defRPr>
      </a:lvl2pPr>
      <a:lvl3pPr marL="1200150" indent="-285750" algn="l" defTabSz="457200" rtl="0" eaLnBrk="1" latinLnBrk="0" hangingPunct="1">
        <a:spcBef>
          <a:spcPct val="20000"/>
        </a:spcBef>
        <a:buFont typeface="Arial"/>
        <a:buChar char="•"/>
        <a:defRPr sz="1800" kern="1200">
          <a:solidFill>
            <a:schemeClr val="tx1"/>
          </a:solidFill>
          <a:latin typeface="Open Sans"/>
          <a:ea typeface="+mn-ea"/>
          <a:cs typeface="Open Sans"/>
        </a:defRPr>
      </a:lvl3pPr>
      <a:lvl4pPr marL="1657350" indent="-285750" algn="l" defTabSz="457200" rtl="0" eaLnBrk="1" latinLnBrk="0" hangingPunct="1">
        <a:spcBef>
          <a:spcPct val="20000"/>
        </a:spcBef>
        <a:buFont typeface="Arial"/>
        <a:buChar char="•"/>
        <a:defRPr sz="1800" kern="1200">
          <a:solidFill>
            <a:schemeClr val="tx1"/>
          </a:solidFill>
          <a:latin typeface="Open Sans"/>
          <a:ea typeface="+mn-ea"/>
          <a:cs typeface="Open Sans"/>
        </a:defRPr>
      </a:lvl4pPr>
      <a:lvl5pPr marL="2114550" indent="-285750" algn="l" defTabSz="457200" rtl="0" eaLnBrk="1" latinLnBrk="0" hangingPunct="1">
        <a:spcBef>
          <a:spcPct val="20000"/>
        </a:spcBef>
        <a:buFont typeface="Arial"/>
        <a:buChar char="•"/>
        <a:defRPr sz="1800" kern="1200">
          <a:solidFill>
            <a:schemeClr val="tx1"/>
          </a:solidFill>
          <a:latin typeface="Open Sans"/>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ChangeArrowheads="1"/>
          </p:cNvSpPr>
          <p:nvPr/>
        </p:nvSpPr>
        <p:spPr bwMode="auto">
          <a:xfrm>
            <a:off x="0" y="5177896"/>
            <a:ext cx="9144000" cy="537104"/>
          </a:xfrm>
          <a:prstGeom prst="rect">
            <a:avLst/>
          </a:prstGeom>
          <a:solidFill>
            <a:srgbClr val="F2F2F2">
              <a:alpha val="20000"/>
            </a:srgbClr>
          </a:solidFill>
          <a:ln w="9360" cap="sq">
            <a:solidFill>
              <a:srgbClr val="D9D9D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pic>
        <p:nvPicPr>
          <p:cNvPr id="1027" name="Picture 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281863" y="5380303"/>
            <a:ext cx="201612" cy="16801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8" name="Picture 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54014" y="5216261"/>
            <a:ext cx="2555875" cy="46302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9" name="Rectangle 4"/>
          <p:cNvSpPr>
            <a:spLocks noGrp="1" noChangeArrowheads="1"/>
          </p:cNvSpPr>
          <p:nvPr>
            <p:ph type="title"/>
          </p:nvPr>
        </p:nvSpPr>
        <p:spPr bwMode="auto">
          <a:xfrm>
            <a:off x="457200" y="133615"/>
            <a:ext cx="8224838" cy="6548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en-GB" altLang="en-US" smtClean="0"/>
              <a:t>Click to edit the title text format</a:t>
            </a:r>
          </a:p>
        </p:txBody>
      </p:sp>
      <p:sp>
        <p:nvSpPr>
          <p:cNvPr id="1030" name="Rectangle 5"/>
          <p:cNvSpPr>
            <a:spLocks noGrp="1" noChangeArrowheads="1"/>
          </p:cNvSpPr>
          <p:nvPr>
            <p:ph type="body" idx="1"/>
          </p:nvPr>
        </p:nvSpPr>
        <p:spPr bwMode="auto">
          <a:xfrm>
            <a:off x="457200" y="969699"/>
            <a:ext cx="8224838" cy="4131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
        <p:nvSpPr>
          <p:cNvPr id="2" name="Text Box 6"/>
          <p:cNvSpPr txBox="1">
            <a:spLocks noChangeArrowheads="1"/>
          </p:cNvSpPr>
          <p:nvPr/>
        </p:nvSpPr>
        <p:spPr bwMode="auto">
          <a:xfrm>
            <a:off x="8280401" y="5479521"/>
            <a:ext cx="1146175" cy="205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icrosoft YaHei" pitchFamily="3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icrosoft YaHei" pitchFamily="3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icrosoft YaHei" pitchFamily="3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icrosoft YaHei" pitchFamily="3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icrosoft YaHei" pitchFamily="32" charset="-122"/>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icrosoft YaHei" pitchFamily="32" charset="-122"/>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icrosoft YaHei" pitchFamily="32" charset="-122"/>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icrosoft YaHei" pitchFamily="32" charset="-122"/>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icrosoft YaHei" pitchFamily="32" charset="-122"/>
              </a:defRPr>
            </a:lvl9pPr>
          </a:lstStyle>
          <a:p>
            <a:pPr algn="ctr">
              <a:lnSpc>
                <a:spcPct val="102000"/>
              </a:lnSpc>
              <a:buClrTx/>
              <a:buFontTx/>
              <a:buNone/>
              <a:defRPr/>
            </a:pPr>
            <a:fld id="{26994A81-FBC3-47A5-A252-F9FCB746BB36}" type="slidenum">
              <a:rPr lang="en-US" sz="1200" smtClean="0">
                <a:solidFill>
                  <a:srgbClr val="004586"/>
                </a:solidFill>
                <a:latin typeface="Calibri" pitchFamily="32" charset="0"/>
                <a:cs typeface="Arial Unicode MS" pitchFamily="32" charset="0"/>
              </a:rPr>
              <a:pPr algn="ctr">
                <a:lnSpc>
                  <a:spcPct val="102000"/>
                </a:lnSpc>
                <a:buClrTx/>
                <a:buFontTx/>
                <a:buNone/>
                <a:defRPr/>
              </a:pPr>
              <a:t>‹#›</a:t>
            </a:fld>
            <a:endParaRPr lang="en-US" sz="1200" smtClean="0">
              <a:solidFill>
                <a:srgbClr val="004586"/>
              </a:solidFill>
              <a:latin typeface="Calibri" pitchFamily="32" charset="0"/>
              <a:cs typeface="Arial Unicode MS" pitchFamily="32" charset="0"/>
            </a:endParaRPr>
          </a:p>
        </p:txBody>
      </p:sp>
      <p:pic>
        <p:nvPicPr>
          <p:cNvPr id="1032" name="Picture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83375" y="5185834"/>
            <a:ext cx="1881188" cy="4683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hf hdr="0" ftr="0" dt="0"/>
  <p:txStyles>
    <p:titleStyle>
      <a:lvl1pPr algn="l" defTabSz="457200" rtl="0" eaLnBrk="1" fontAlgn="base" hangingPunct="1">
        <a:lnSpc>
          <a:spcPct val="93000"/>
        </a:lnSpc>
        <a:spcBef>
          <a:spcPct val="0"/>
        </a:spcBef>
        <a:spcAft>
          <a:spcPct val="0"/>
        </a:spcAft>
        <a:buClr>
          <a:srgbClr val="000000"/>
        </a:buClr>
        <a:buSzPct val="100000"/>
        <a:buFont typeface="Times New Roman" pitchFamily="18" charset="0"/>
        <a:defRPr sz="3600">
          <a:solidFill>
            <a:srgbClr val="000000"/>
          </a:solidFill>
          <a:latin typeface="+mj-lt"/>
          <a:ea typeface="+mj-ea"/>
          <a:cs typeface="+mj-cs"/>
        </a:defRPr>
      </a:lvl1pPr>
      <a:lvl2pPr algn="l" defTabSz="457200" rtl="0" eaLnBrk="1" fontAlgn="base" hangingPunct="1">
        <a:lnSpc>
          <a:spcPct val="93000"/>
        </a:lnSpc>
        <a:spcBef>
          <a:spcPct val="0"/>
        </a:spcBef>
        <a:spcAft>
          <a:spcPct val="0"/>
        </a:spcAft>
        <a:buClr>
          <a:srgbClr val="000000"/>
        </a:buClr>
        <a:buSzPct val="100000"/>
        <a:buFont typeface="Times New Roman" pitchFamily="18" charset="0"/>
        <a:defRPr sz="3600">
          <a:solidFill>
            <a:srgbClr val="000000"/>
          </a:solidFill>
          <a:latin typeface="Arial" charset="0"/>
          <a:ea typeface="Microsoft YaHei" pitchFamily="32" charset="-122"/>
        </a:defRPr>
      </a:lvl2pPr>
      <a:lvl3pPr algn="l" defTabSz="457200" rtl="0" eaLnBrk="1" fontAlgn="base" hangingPunct="1">
        <a:lnSpc>
          <a:spcPct val="93000"/>
        </a:lnSpc>
        <a:spcBef>
          <a:spcPct val="0"/>
        </a:spcBef>
        <a:spcAft>
          <a:spcPct val="0"/>
        </a:spcAft>
        <a:buClr>
          <a:srgbClr val="000000"/>
        </a:buClr>
        <a:buSzPct val="100000"/>
        <a:buFont typeface="Times New Roman" pitchFamily="18" charset="0"/>
        <a:defRPr sz="3600">
          <a:solidFill>
            <a:srgbClr val="000000"/>
          </a:solidFill>
          <a:latin typeface="Arial" charset="0"/>
          <a:ea typeface="Microsoft YaHei" pitchFamily="32" charset="-122"/>
        </a:defRPr>
      </a:lvl3pPr>
      <a:lvl4pPr algn="l" defTabSz="457200" rtl="0" eaLnBrk="1" fontAlgn="base" hangingPunct="1">
        <a:lnSpc>
          <a:spcPct val="93000"/>
        </a:lnSpc>
        <a:spcBef>
          <a:spcPct val="0"/>
        </a:spcBef>
        <a:spcAft>
          <a:spcPct val="0"/>
        </a:spcAft>
        <a:buClr>
          <a:srgbClr val="000000"/>
        </a:buClr>
        <a:buSzPct val="100000"/>
        <a:buFont typeface="Times New Roman" pitchFamily="18" charset="0"/>
        <a:defRPr sz="3600">
          <a:solidFill>
            <a:srgbClr val="000000"/>
          </a:solidFill>
          <a:latin typeface="Arial" charset="0"/>
          <a:ea typeface="Microsoft YaHei" pitchFamily="32" charset="-122"/>
        </a:defRPr>
      </a:lvl4pPr>
      <a:lvl5pPr algn="l" defTabSz="457200" rtl="0" eaLnBrk="1" fontAlgn="base" hangingPunct="1">
        <a:lnSpc>
          <a:spcPct val="93000"/>
        </a:lnSpc>
        <a:spcBef>
          <a:spcPct val="0"/>
        </a:spcBef>
        <a:spcAft>
          <a:spcPct val="0"/>
        </a:spcAft>
        <a:buClr>
          <a:srgbClr val="000000"/>
        </a:buClr>
        <a:buSzPct val="100000"/>
        <a:buFont typeface="Times New Roman" pitchFamily="18" charset="0"/>
        <a:defRPr sz="3600">
          <a:solidFill>
            <a:srgbClr val="000000"/>
          </a:solidFill>
          <a:latin typeface="Arial" charset="0"/>
          <a:ea typeface="Microsoft YaHei" pitchFamily="32" charset="-122"/>
        </a:defRPr>
      </a:lvl5pPr>
      <a:lvl6pPr marL="2514600" indent="-228600" algn="l" defTabSz="457200" rtl="0" eaLnBrk="1" fontAlgn="base" hangingPunct="1">
        <a:lnSpc>
          <a:spcPct val="93000"/>
        </a:lnSpc>
        <a:spcBef>
          <a:spcPct val="0"/>
        </a:spcBef>
        <a:spcAft>
          <a:spcPct val="0"/>
        </a:spcAft>
        <a:buClr>
          <a:srgbClr val="000000"/>
        </a:buClr>
        <a:buSzPct val="100000"/>
        <a:buFont typeface="Times New Roman" pitchFamily="16" charset="0"/>
        <a:defRPr sz="3600">
          <a:solidFill>
            <a:srgbClr val="000000"/>
          </a:solidFill>
          <a:latin typeface="Arial" charset="0"/>
          <a:ea typeface="Microsoft YaHei" pitchFamily="32" charset="-122"/>
        </a:defRPr>
      </a:lvl6pPr>
      <a:lvl7pPr marL="2971800" indent="-228600" algn="l" defTabSz="457200" rtl="0" eaLnBrk="1" fontAlgn="base" hangingPunct="1">
        <a:lnSpc>
          <a:spcPct val="93000"/>
        </a:lnSpc>
        <a:spcBef>
          <a:spcPct val="0"/>
        </a:spcBef>
        <a:spcAft>
          <a:spcPct val="0"/>
        </a:spcAft>
        <a:buClr>
          <a:srgbClr val="000000"/>
        </a:buClr>
        <a:buSzPct val="100000"/>
        <a:buFont typeface="Times New Roman" pitchFamily="16" charset="0"/>
        <a:defRPr sz="3600">
          <a:solidFill>
            <a:srgbClr val="000000"/>
          </a:solidFill>
          <a:latin typeface="Arial" charset="0"/>
          <a:ea typeface="Microsoft YaHei" pitchFamily="32" charset="-122"/>
        </a:defRPr>
      </a:lvl7pPr>
      <a:lvl8pPr marL="3429000" indent="-228600" algn="l" defTabSz="457200" rtl="0" eaLnBrk="1" fontAlgn="base" hangingPunct="1">
        <a:lnSpc>
          <a:spcPct val="93000"/>
        </a:lnSpc>
        <a:spcBef>
          <a:spcPct val="0"/>
        </a:spcBef>
        <a:spcAft>
          <a:spcPct val="0"/>
        </a:spcAft>
        <a:buClr>
          <a:srgbClr val="000000"/>
        </a:buClr>
        <a:buSzPct val="100000"/>
        <a:buFont typeface="Times New Roman" pitchFamily="16" charset="0"/>
        <a:defRPr sz="3600">
          <a:solidFill>
            <a:srgbClr val="000000"/>
          </a:solidFill>
          <a:latin typeface="Arial" charset="0"/>
          <a:ea typeface="Microsoft YaHei" pitchFamily="32" charset="-122"/>
        </a:defRPr>
      </a:lvl8pPr>
      <a:lvl9pPr marL="3886200" indent="-228600" algn="l" defTabSz="457200" rtl="0" eaLnBrk="1" fontAlgn="base" hangingPunct="1">
        <a:lnSpc>
          <a:spcPct val="93000"/>
        </a:lnSpc>
        <a:spcBef>
          <a:spcPct val="0"/>
        </a:spcBef>
        <a:spcAft>
          <a:spcPct val="0"/>
        </a:spcAft>
        <a:buClr>
          <a:srgbClr val="000000"/>
        </a:buClr>
        <a:buSzPct val="100000"/>
        <a:buFont typeface="Times New Roman" pitchFamily="16" charset="0"/>
        <a:defRPr sz="3600">
          <a:solidFill>
            <a:srgbClr val="000000"/>
          </a:solidFill>
          <a:latin typeface="Arial" charset="0"/>
          <a:ea typeface="Microsoft YaHei" pitchFamily="32" charset="-122"/>
        </a:defRPr>
      </a:lvl9pPr>
    </p:titleStyle>
    <p:bodyStyle>
      <a:lvl1pPr marL="342900" indent="-342900" algn="l" defTabSz="457200" rtl="0" eaLnBrk="1" fontAlgn="base" hangingPunct="1">
        <a:lnSpc>
          <a:spcPct val="102000"/>
        </a:lnSpc>
        <a:spcBef>
          <a:spcPct val="0"/>
        </a:spcBef>
        <a:spcAft>
          <a:spcPts val="1425"/>
        </a:spcAft>
        <a:buClr>
          <a:srgbClr val="000000"/>
        </a:buClr>
        <a:buSzPct val="100000"/>
        <a:buFont typeface="Times New Roman" pitchFamily="18" charset="0"/>
        <a:defRPr sz="2400">
          <a:solidFill>
            <a:srgbClr val="7F7F7F"/>
          </a:solidFill>
          <a:latin typeface="+mn-lt"/>
          <a:ea typeface="+mn-ea"/>
          <a:cs typeface="+mn-cs"/>
        </a:defRPr>
      </a:lvl1pPr>
      <a:lvl2pPr marL="742950" indent="-285750" algn="l" defTabSz="457200" rtl="0" eaLnBrk="1" fontAlgn="base" hangingPunct="1">
        <a:lnSpc>
          <a:spcPct val="102000"/>
        </a:lnSpc>
        <a:spcBef>
          <a:spcPct val="0"/>
        </a:spcBef>
        <a:spcAft>
          <a:spcPts val="1138"/>
        </a:spcAft>
        <a:buClr>
          <a:srgbClr val="000000"/>
        </a:buClr>
        <a:buSzPct val="100000"/>
        <a:buFont typeface="Times New Roman" pitchFamily="18" charset="0"/>
        <a:defRPr>
          <a:solidFill>
            <a:srgbClr val="7F7F7F"/>
          </a:solidFill>
          <a:latin typeface="+mn-lt"/>
          <a:ea typeface="+mn-ea"/>
        </a:defRPr>
      </a:lvl2pPr>
      <a:lvl3pPr marL="1143000" indent="-228600" algn="l" defTabSz="457200" rtl="0" eaLnBrk="1" fontAlgn="base" hangingPunct="1">
        <a:lnSpc>
          <a:spcPct val="102000"/>
        </a:lnSpc>
        <a:spcBef>
          <a:spcPct val="0"/>
        </a:spcBef>
        <a:spcAft>
          <a:spcPts val="850"/>
        </a:spcAft>
        <a:buClr>
          <a:srgbClr val="000000"/>
        </a:buClr>
        <a:buSzPct val="100000"/>
        <a:buFont typeface="Times New Roman" pitchFamily="18" charset="0"/>
        <a:defRPr sz="1600">
          <a:solidFill>
            <a:srgbClr val="7F7F7F"/>
          </a:solidFill>
          <a:latin typeface="+mn-lt"/>
          <a:ea typeface="+mn-ea"/>
        </a:defRPr>
      </a:lvl3pPr>
      <a:lvl4pPr marL="1600200" indent="-228600" algn="l" defTabSz="457200" rtl="0" eaLnBrk="1" fontAlgn="base" hangingPunct="1">
        <a:lnSpc>
          <a:spcPct val="102000"/>
        </a:lnSpc>
        <a:spcBef>
          <a:spcPct val="0"/>
        </a:spcBef>
        <a:spcAft>
          <a:spcPts val="575"/>
        </a:spcAft>
        <a:buClr>
          <a:srgbClr val="000000"/>
        </a:buClr>
        <a:buSzPct val="100000"/>
        <a:buFont typeface="Times New Roman" pitchFamily="18" charset="0"/>
        <a:defRPr sz="1400">
          <a:solidFill>
            <a:srgbClr val="7F7F7F"/>
          </a:solidFill>
          <a:latin typeface="+mn-lt"/>
          <a:ea typeface="+mn-ea"/>
        </a:defRPr>
      </a:lvl4pPr>
      <a:lvl5pPr marL="2057400" indent="-228600" algn="l" defTabSz="457200" rtl="0" eaLnBrk="1" fontAlgn="base" hangingPunct="1">
        <a:lnSpc>
          <a:spcPct val="102000"/>
        </a:lnSpc>
        <a:spcBef>
          <a:spcPct val="0"/>
        </a:spcBef>
        <a:spcAft>
          <a:spcPts val="288"/>
        </a:spcAft>
        <a:buClr>
          <a:srgbClr val="000000"/>
        </a:buClr>
        <a:buSzPct val="100000"/>
        <a:buFont typeface="Times New Roman" pitchFamily="18" charset="0"/>
        <a:defRPr sz="2000">
          <a:solidFill>
            <a:srgbClr val="7F7F7F"/>
          </a:solidFill>
          <a:latin typeface="+mn-lt"/>
          <a:ea typeface="+mn-ea"/>
        </a:defRPr>
      </a:lvl5pPr>
      <a:lvl6pPr marL="2514600" indent="-228600" algn="l" defTabSz="457200" rtl="0" eaLnBrk="1" fontAlgn="base" hangingPunct="1">
        <a:lnSpc>
          <a:spcPct val="102000"/>
        </a:lnSpc>
        <a:spcBef>
          <a:spcPct val="0"/>
        </a:spcBef>
        <a:spcAft>
          <a:spcPts val="288"/>
        </a:spcAft>
        <a:buClr>
          <a:srgbClr val="000000"/>
        </a:buClr>
        <a:buSzPct val="100000"/>
        <a:buFont typeface="Times New Roman" pitchFamily="16" charset="0"/>
        <a:defRPr sz="2000">
          <a:solidFill>
            <a:srgbClr val="7F7F7F"/>
          </a:solidFill>
          <a:latin typeface="+mn-lt"/>
          <a:ea typeface="+mn-ea"/>
        </a:defRPr>
      </a:lvl6pPr>
      <a:lvl7pPr marL="2971800" indent="-228600" algn="l" defTabSz="457200" rtl="0" eaLnBrk="1" fontAlgn="base" hangingPunct="1">
        <a:lnSpc>
          <a:spcPct val="102000"/>
        </a:lnSpc>
        <a:spcBef>
          <a:spcPct val="0"/>
        </a:spcBef>
        <a:spcAft>
          <a:spcPts val="288"/>
        </a:spcAft>
        <a:buClr>
          <a:srgbClr val="000000"/>
        </a:buClr>
        <a:buSzPct val="100000"/>
        <a:buFont typeface="Times New Roman" pitchFamily="16" charset="0"/>
        <a:defRPr sz="2000">
          <a:solidFill>
            <a:srgbClr val="7F7F7F"/>
          </a:solidFill>
          <a:latin typeface="+mn-lt"/>
          <a:ea typeface="+mn-ea"/>
        </a:defRPr>
      </a:lvl7pPr>
      <a:lvl8pPr marL="3429000" indent="-228600" algn="l" defTabSz="457200" rtl="0" eaLnBrk="1" fontAlgn="base" hangingPunct="1">
        <a:lnSpc>
          <a:spcPct val="102000"/>
        </a:lnSpc>
        <a:spcBef>
          <a:spcPct val="0"/>
        </a:spcBef>
        <a:spcAft>
          <a:spcPts val="288"/>
        </a:spcAft>
        <a:buClr>
          <a:srgbClr val="000000"/>
        </a:buClr>
        <a:buSzPct val="100000"/>
        <a:buFont typeface="Times New Roman" pitchFamily="16" charset="0"/>
        <a:defRPr sz="2000">
          <a:solidFill>
            <a:srgbClr val="7F7F7F"/>
          </a:solidFill>
          <a:latin typeface="+mn-lt"/>
          <a:ea typeface="+mn-ea"/>
        </a:defRPr>
      </a:lvl8pPr>
      <a:lvl9pPr marL="3886200" indent="-228600" algn="l" defTabSz="457200" rtl="0" eaLnBrk="1" fontAlgn="base" hangingPunct="1">
        <a:lnSpc>
          <a:spcPct val="102000"/>
        </a:lnSpc>
        <a:spcBef>
          <a:spcPct val="0"/>
        </a:spcBef>
        <a:spcAft>
          <a:spcPts val="288"/>
        </a:spcAft>
        <a:buClr>
          <a:srgbClr val="000000"/>
        </a:buClr>
        <a:buSzPct val="100000"/>
        <a:buFont typeface="Times New Roman" pitchFamily="16" charset="0"/>
        <a:defRPr sz="2000">
          <a:solidFill>
            <a:srgbClr val="7F7F7F"/>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6.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6.xml"/><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16.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16.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16.xml"/><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16.xml"/><Relationship Id="rId5" Type="http://schemas.openxmlformats.org/officeDocument/2006/relationships/image" Target="../media/image44.png"/><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16.xml"/><Relationship Id="rId4" Type="http://schemas.openxmlformats.org/officeDocument/2006/relationships/image" Target="../media/image4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1.xml"/><Relationship Id="rId1" Type="http://schemas.openxmlformats.org/officeDocument/2006/relationships/slideLayout" Target="../slideLayouts/slideLayout16.xml"/><Relationship Id="rId5" Type="http://schemas.openxmlformats.org/officeDocument/2006/relationships/image" Target="../media/image61.png"/><Relationship Id="rId4" Type="http://schemas.openxmlformats.org/officeDocument/2006/relationships/image" Target="../media/image60.png"/></Relationships>
</file>

<file path=ppt/slides/_rels/slide4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2.xml"/><Relationship Id="rId1" Type="http://schemas.openxmlformats.org/officeDocument/2006/relationships/slideLayout" Target="../slideLayouts/slideLayout16.xml"/><Relationship Id="rId5" Type="http://schemas.openxmlformats.org/officeDocument/2006/relationships/image" Target="../media/image64.png"/><Relationship Id="rId4" Type="http://schemas.openxmlformats.org/officeDocument/2006/relationships/image" Target="../media/image6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1915055"/>
            <a:ext cx="7772400" cy="904345"/>
          </a:xfrm>
        </p:spPr>
        <p:txBody>
          <a:bodyPr/>
          <a:lstStyle/>
          <a:p>
            <a:pPr algn="ctr"/>
            <a:r>
              <a:rPr lang="en-US" sz="4800" dirty="0" err="1" smtClean="0"/>
              <a:t>Apis</a:t>
            </a:r>
            <a:r>
              <a:rPr lang="en-US" sz="4800" dirty="0" smtClean="0"/>
              <a:t> Add-on</a:t>
            </a:r>
            <a:endParaRPr lang="en-US" sz="4800" dirty="0"/>
          </a:p>
        </p:txBody>
      </p:sp>
      <p:graphicFrame>
        <p:nvGraphicFramePr>
          <p:cNvPr id="6" name="Table 5"/>
          <p:cNvGraphicFramePr>
            <a:graphicFrameLocks noGrp="1"/>
          </p:cNvGraphicFramePr>
          <p:nvPr>
            <p:extLst>
              <p:ext uri="{D42A27DB-BD31-4B8C-83A1-F6EECF244321}">
                <p14:modId xmlns:p14="http://schemas.microsoft.com/office/powerpoint/2010/main" val="1184905013"/>
              </p:ext>
            </p:extLst>
          </p:nvPr>
        </p:nvGraphicFramePr>
        <p:xfrm>
          <a:off x="5080000" y="3797300"/>
          <a:ext cx="3108960" cy="548640"/>
        </p:xfrm>
        <a:graphic>
          <a:graphicData uri="http://schemas.openxmlformats.org/drawingml/2006/table">
            <a:tbl>
              <a:tblPr firstRow="1" bandRow="1">
                <a:tableStyleId>{2D5ABB26-0587-4C30-8999-92F81FD0307C}</a:tableStyleId>
              </a:tblPr>
              <a:tblGrid>
                <a:gridCol w="914400"/>
                <a:gridCol w="208280"/>
                <a:gridCol w="1986280"/>
              </a:tblGrid>
              <a:tr h="182880">
                <a:tc>
                  <a:txBody>
                    <a:bodyPr/>
                    <a:lstStyle/>
                    <a:p>
                      <a:r>
                        <a:rPr lang="en-US" sz="1200" i="1" dirty="0" smtClean="0"/>
                        <a:t>Author</a:t>
                      </a:r>
                      <a:endParaRPr lang="en-US" sz="1200" i="1" dirty="0"/>
                    </a:p>
                  </a:txBody>
                  <a:tcPr/>
                </a:tc>
                <a:tc>
                  <a:txBody>
                    <a:bodyPr/>
                    <a:lstStyle/>
                    <a:p>
                      <a:r>
                        <a:rPr lang="en-US" sz="1200" i="1" dirty="0" smtClean="0"/>
                        <a:t>:</a:t>
                      </a:r>
                      <a:endParaRPr lang="en-US" sz="1200" i="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dirty="0" err="1" smtClean="0"/>
                        <a:t>Apis</a:t>
                      </a:r>
                      <a:r>
                        <a:rPr lang="en-US" sz="1200" i="1" dirty="0" smtClean="0"/>
                        <a:t> team</a:t>
                      </a:r>
                    </a:p>
                  </a:txBody>
                  <a:tcPr/>
                </a:tc>
              </a:tr>
              <a:tr h="182880">
                <a:tc>
                  <a:txBody>
                    <a:bodyPr/>
                    <a:lstStyle/>
                    <a:p>
                      <a:r>
                        <a:rPr lang="en-US" sz="1200" i="1" dirty="0" smtClean="0"/>
                        <a:t>Last update</a:t>
                      </a:r>
                      <a:endParaRPr lang="en-US" sz="1200" i="1" dirty="0"/>
                    </a:p>
                  </a:txBody>
                  <a:tcPr/>
                </a:tc>
                <a:tc>
                  <a:txBody>
                    <a:bodyPr/>
                    <a:lstStyle/>
                    <a:p>
                      <a:r>
                        <a:rPr lang="en-US" sz="1200" i="1" dirty="0" smtClean="0"/>
                        <a:t>:</a:t>
                      </a:r>
                      <a:endParaRPr lang="en-US" sz="1200" i="1" dirty="0"/>
                    </a:p>
                  </a:txBody>
                  <a:tcPr/>
                </a:tc>
                <a:tc>
                  <a:txBody>
                    <a:bodyPr/>
                    <a:lstStyle/>
                    <a:p>
                      <a:fld id="{CC00E29C-CB3E-47D4-82BD-0BD9B6E3FFBE}" type="datetime4">
                        <a:rPr lang="en-US" sz="1200" i="1" smtClean="0"/>
                        <a:pPr/>
                        <a:t>March 9, 2018</a:t>
                      </a:fld>
                      <a:endParaRPr lang="en-US" sz="1200" i="1" dirty="0"/>
                    </a:p>
                  </a:txBody>
                  <a:tcPr/>
                </a:tc>
              </a:tr>
            </a:tbl>
          </a:graphicData>
        </a:graphic>
      </p:graphicFrame>
    </p:spTree>
    <p:extLst>
      <p:ext uri="{BB962C8B-B14F-4D97-AF65-F5344CB8AC3E}">
        <p14:creationId xmlns:p14="http://schemas.microsoft.com/office/powerpoint/2010/main" val="32821931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IV. </a:t>
            </a:r>
            <a:r>
              <a:rPr lang="en-US" dirty="0" err="1" smtClean="0"/>
              <a:t>Apis</a:t>
            </a:r>
            <a:r>
              <a:rPr lang="en-US" dirty="0" smtClean="0"/>
              <a:t>: </a:t>
            </a:r>
            <a:r>
              <a:rPr lang="en-US" dirty="0"/>
              <a:t>REQUEST </a:t>
            </a:r>
            <a:r>
              <a:rPr lang="en-US" dirty="0" smtClean="0"/>
              <a:t>DOMAIN (Synchronize mantis)</a:t>
            </a:r>
            <a:endParaRPr lang="en-US" dirty="0"/>
          </a:p>
        </p:txBody>
      </p:sp>
      <p:pic>
        <p:nvPicPr>
          <p:cNvPr id="7" name="Picture 6"/>
          <p:cNvPicPr>
            <a:picLocks noChangeAspect="1"/>
          </p:cNvPicPr>
          <p:nvPr/>
        </p:nvPicPr>
        <p:blipFill>
          <a:blip r:embed="rId3">
            <a:lum/>
            <a:alphaModFix/>
          </a:blip>
          <a:srcRect/>
          <a:stretch>
            <a:fillRect/>
          </a:stretch>
        </p:blipFill>
        <p:spPr>
          <a:xfrm>
            <a:off x="1965629" y="1282322"/>
            <a:ext cx="5825932" cy="3383698"/>
          </a:xfrm>
          <a:prstGeom prst="rect">
            <a:avLst/>
          </a:prstGeom>
          <a:noFill/>
          <a:ln>
            <a:noFill/>
          </a:ln>
        </p:spPr>
      </p:pic>
      <p:sp>
        <p:nvSpPr>
          <p:cNvPr id="5" name="Oval 4"/>
          <p:cNvSpPr/>
          <p:nvPr/>
        </p:nvSpPr>
        <p:spPr>
          <a:xfrm>
            <a:off x="5081876" y="4055553"/>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2</a:t>
            </a:r>
            <a:endParaRPr lang="en-US" sz="800" dirty="0">
              <a:latin typeface="Open Sans"/>
              <a:cs typeface="Open Sans"/>
            </a:endParaRPr>
          </a:p>
        </p:txBody>
      </p:sp>
      <p:pic>
        <p:nvPicPr>
          <p:cNvPr id="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03" y="671011"/>
            <a:ext cx="5292437" cy="14462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990000"/>
                </a:solidFill>
                <a:miter lim="800000"/>
                <a:headEnd/>
                <a:tailEnd/>
              </a14:hiddenLine>
            </a:ext>
          </a:extLst>
        </p:spPr>
      </p:pic>
      <p:sp>
        <p:nvSpPr>
          <p:cNvPr id="10" name="Oval 9"/>
          <p:cNvSpPr/>
          <p:nvPr/>
        </p:nvSpPr>
        <p:spPr>
          <a:xfrm>
            <a:off x="2304007" y="671011"/>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a:latin typeface="Open Sans"/>
                <a:cs typeface="Open Sans"/>
              </a:rPr>
              <a:t>1</a:t>
            </a:r>
          </a:p>
        </p:txBody>
      </p:sp>
    </p:spTree>
    <p:extLst>
      <p:ext uri="{BB962C8B-B14F-4D97-AF65-F5344CB8AC3E}">
        <p14:creationId xmlns:p14="http://schemas.microsoft.com/office/powerpoint/2010/main" val="650476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4619" y="-41047"/>
            <a:ext cx="8465165" cy="461665"/>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IV. </a:t>
            </a:r>
            <a:r>
              <a:rPr lang="en-US" dirty="0" err="1"/>
              <a:t>Apis</a:t>
            </a:r>
            <a:r>
              <a:rPr lang="en-US" dirty="0"/>
              <a:t>: REQUEST DOMAIN </a:t>
            </a:r>
            <a:r>
              <a:rPr lang="en-US" dirty="0" smtClean="0"/>
              <a:t>(Mantis relation)</a:t>
            </a:r>
            <a:endParaRPr lang="en-US" dirty="0"/>
          </a:p>
        </p:txBody>
      </p:sp>
      <p:sp>
        <p:nvSpPr>
          <p:cNvPr id="5" name="Picture Placeholder 4"/>
          <p:cNvSpPr>
            <a:spLocks noGrp="1"/>
          </p:cNvSpPr>
          <p:nvPr>
            <p:ph type="pic" sz="quarter" idx="12"/>
          </p:nvPr>
        </p:nvSpPr>
        <p:spPr>
          <a:xfrm>
            <a:off x="0" y="380285"/>
            <a:ext cx="6473466" cy="5334715"/>
          </a:xfrm>
        </p:spPr>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394" y="498898"/>
            <a:ext cx="5954639" cy="2725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a:xfrm>
            <a:off x="1073355" y="1717970"/>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a:latin typeface="Open Sans"/>
                <a:cs typeface="Open Sans"/>
              </a:rPr>
              <a:t>1</a:t>
            </a:r>
          </a:p>
        </p:txBody>
      </p:sp>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783" y="3579919"/>
            <a:ext cx="5429250"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Oval 11"/>
          <p:cNvSpPr/>
          <p:nvPr/>
        </p:nvSpPr>
        <p:spPr>
          <a:xfrm>
            <a:off x="419719" y="4368884"/>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a:latin typeface="Open Sans"/>
                <a:cs typeface="Open Sans"/>
              </a:rPr>
              <a:t>2</a:t>
            </a:r>
          </a:p>
        </p:txBody>
      </p:sp>
    </p:spTree>
    <p:extLst>
      <p:ext uri="{BB962C8B-B14F-4D97-AF65-F5344CB8AC3E}">
        <p14:creationId xmlns:p14="http://schemas.microsoft.com/office/powerpoint/2010/main" val="213483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27" y="3153601"/>
            <a:ext cx="6147118"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txBox="1">
            <a:spLocks noGrp="1"/>
          </p:cNvSpPr>
          <p:nvPr>
            <p:ph type="title"/>
          </p:nvPr>
        </p:nvSpPr>
        <p:spPr>
          <a:xfrm>
            <a:off x="34619" y="-41047"/>
            <a:ext cx="8465165" cy="461665"/>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IV. </a:t>
            </a:r>
            <a:r>
              <a:rPr lang="en-US" dirty="0" err="1"/>
              <a:t>Apis</a:t>
            </a:r>
            <a:r>
              <a:rPr lang="en-US" dirty="0"/>
              <a:t>: REQUEST DOMAIN </a:t>
            </a:r>
            <a:r>
              <a:rPr lang="en-US" dirty="0" smtClean="0"/>
              <a:t>(Mantis relation)</a:t>
            </a:r>
            <a:endParaRPr lang="en-US" dirty="0"/>
          </a:p>
        </p:txBody>
      </p:sp>
      <p:sp>
        <p:nvSpPr>
          <p:cNvPr id="5" name="Picture Placeholder 4"/>
          <p:cNvSpPr>
            <a:spLocks noGrp="1"/>
          </p:cNvSpPr>
          <p:nvPr>
            <p:ph type="pic" sz="quarter" idx="12"/>
          </p:nvPr>
        </p:nvSpPr>
        <p:spPr>
          <a:xfrm>
            <a:off x="0" y="380285"/>
            <a:ext cx="6473466" cy="5334715"/>
          </a:xfrm>
        </p:spPr>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720" y="768456"/>
            <a:ext cx="5743575" cy="220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a:xfrm>
            <a:off x="2501236" y="1423772"/>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a:latin typeface="Open Sans"/>
                <a:cs typeface="Open Sans"/>
              </a:rPr>
              <a:t>1</a:t>
            </a:r>
          </a:p>
        </p:txBody>
      </p:sp>
      <p:sp>
        <p:nvSpPr>
          <p:cNvPr id="10" name="Oval 9"/>
          <p:cNvSpPr/>
          <p:nvPr/>
        </p:nvSpPr>
        <p:spPr>
          <a:xfrm>
            <a:off x="1043551" y="4061523"/>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2</a:t>
            </a:r>
            <a:endParaRPr lang="en-US" sz="800" dirty="0">
              <a:latin typeface="Open Sans"/>
              <a:cs typeface="Open Sans"/>
            </a:endParaRPr>
          </a:p>
        </p:txBody>
      </p:sp>
    </p:spTree>
    <p:extLst>
      <p:ext uri="{BB962C8B-B14F-4D97-AF65-F5344CB8AC3E}">
        <p14:creationId xmlns:p14="http://schemas.microsoft.com/office/powerpoint/2010/main" val="4046441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05" y="1422295"/>
            <a:ext cx="5429250"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txBox="1">
            <a:spLocks noGrp="1"/>
          </p:cNvSpPr>
          <p:nvPr>
            <p:ph type="title"/>
          </p:nvPr>
        </p:nvSpPr>
        <p:spPr>
          <a:xfrm>
            <a:off x="34619" y="-41047"/>
            <a:ext cx="8465165" cy="461665"/>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IV. </a:t>
            </a:r>
            <a:r>
              <a:rPr lang="en-US" dirty="0" err="1"/>
              <a:t>Apis</a:t>
            </a:r>
            <a:r>
              <a:rPr lang="en-US" dirty="0"/>
              <a:t>: REQUEST DOMAIN </a:t>
            </a:r>
            <a:r>
              <a:rPr lang="en-US" dirty="0" smtClean="0"/>
              <a:t>(Mantis relation)</a:t>
            </a:r>
            <a:endParaRPr lang="en-US" dirty="0"/>
          </a:p>
        </p:txBody>
      </p:sp>
      <p:sp>
        <p:nvSpPr>
          <p:cNvPr id="6" name="Oval 5"/>
          <p:cNvSpPr/>
          <p:nvPr/>
        </p:nvSpPr>
        <p:spPr>
          <a:xfrm>
            <a:off x="3833083" y="2097595"/>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a:latin typeface="Open Sans"/>
                <a:cs typeface="Open Sans"/>
              </a:rPr>
              <a:t>1</a:t>
            </a:r>
          </a:p>
        </p:txBody>
      </p:sp>
      <p:sp>
        <p:nvSpPr>
          <p:cNvPr id="10" name="Oval 9"/>
          <p:cNvSpPr/>
          <p:nvPr/>
        </p:nvSpPr>
        <p:spPr>
          <a:xfrm>
            <a:off x="235341" y="2178875"/>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2</a:t>
            </a:r>
            <a:endParaRPr lang="en-US" sz="800" dirty="0">
              <a:latin typeface="Open Sans"/>
              <a:cs typeface="Open Sans"/>
            </a:endParaRPr>
          </a:p>
        </p:txBody>
      </p:sp>
    </p:spTree>
    <p:extLst>
      <p:ext uri="{BB962C8B-B14F-4D97-AF65-F5344CB8AC3E}">
        <p14:creationId xmlns:p14="http://schemas.microsoft.com/office/powerpoint/2010/main" val="4014808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16" y="1522646"/>
            <a:ext cx="6267450"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txBox="1">
            <a:spLocks noGrp="1"/>
          </p:cNvSpPr>
          <p:nvPr>
            <p:ph type="title"/>
          </p:nvPr>
        </p:nvSpPr>
        <p:spPr>
          <a:xfrm>
            <a:off x="34619" y="-41047"/>
            <a:ext cx="8465165" cy="461665"/>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IV. </a:t>
            </a:r>
            <a:r>
              <a:rPr lang="en-US" dirty="0" err="1"/>
              <a:t>Apis</a:t>
            </a:r>
            <a:r>
              <a:rPr lang="en-US" dirty="0"/>
              <a:t>: REQUEST DOMAIN </a:t>
            </a:r>
            <a:r>
              <a:rPr lang="en-US" dirty="0" smtClean="0"/>
              <a:t>(Mantis relation)</a:t>
            </a:r>
            <a:endParaRPr lang="en-US" dirty="0"/>
          </a:p>
        </p:txBody>
      </p:sp>
      <p:sp>
        <p:nvSpPr>
          <p:cNvPr id="6" name="Oval 5"/>
          <p:cNvSpPr/>
          <p:nvPr/>
        </p:nvSpPr>
        <p:spPr>
          <a:xfrm>
            <a:off x="4449456" y="2219961"/>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a:latin typeface="Open Sans"/>
                <a:cs typeface="Open Sans"/>
              </a:rPr>
              <a:t>1</a:t>
            </a:r>
          </a:p>
        </p:txBody>
      </p:sp>
      <p:sp>
        <p:nvSpPr>
          <p:cNvPr id="10" name="Oval 9"/>
          <p:cNvSpPr/>
          <p:nvPr/>
        </p:nvSpPr>
        <p:spPr>
          <a:xfrm>
            <a:off x="34619" y="2324189"/>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2</a:t>
            </a:r>
            <a:endParaRPr lang="en-US" sz="800" dirty="0">
              <a:latin typeface="Open Sans"/>
              <a:cs typeface="Open Sans"/>
            </a:endParaRPr>
          </a:p>
        </p:txBody>
      </p:sp>
    </p:spTree>
    <p:extLst>
      <p:ext uri="{BB962C8B-B14F-4D97-AF65-F5344CB8AC3E}">
        <p14:creationId xmlns:p14="http://schemas.microsoft.com/office/powerpoint/2010/main" val="156701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noGrp="1"/>
          </p:cNvSpPr>
          <p:nvPr>
            <p:ph type="body" idx="4294967295"/>
          </p:nvPr>
        </p:nvSpPr>
        <p:spPr>
          <a:xfrm>
            <a:off x="169863" y="417513"/>
            <a:ext cx="8974137" cy="5267325"/>
          </a:xfrm>
        </p:spPr>
        <p:txBody>
          <a:bodyPr>
            <a:normAutofit/>
          </a:bodyPr>
          <a:lstStyle>
            <a:defPPr marL="432000" lvl="0" indent="-324000">
              <a:spcBef>
                <a:spcPts val="0"/>
              </a:spcBef>
              <a:spcAft>
                <a:spcPts val="1417"/>
              </a:spcAft>
              <a:buSzPct val="45000"/>
              <a:buFont typeface="StarSymbol"/>
              <a:buNone/>
              <a:defRPr lang="en-US" sz="3200" b="0" i="0" u="none" strike="noStrike" kern="1200">
                <a:ln>
                  <a:noFill/>
                </a:ln>
                <a:latin typeface="Liberation Sans" pitchFamily="18"/>
                <a:ea typeface="Microsoft YaHei" pitchFamily="2"/>
                <a:cs typeface="Mangal" pitchFamily="2"/>
              </a:defRPr>
            </a:defPPr>
            <a:lvl1pPr marL="432000" lvl="0" indent="-324000">
              <a:spcBef>
                <a:spcPts val="0"/>
              </a:spcBef>
              <a:spcAft>
                <a:spcPts val="1417"/>
              </a:spcAft>
              <a:buSzPct val="45000"/>
              <a:buFont typeface="StarSymbol"/>
              <a:buChar char="●"/>
              <a:defRPr lang="en-US" sz="3200" b="0" i="0" u="none" strike="noStrike" kern="1200">
                <a:ln>
                  <a:noFill/>
                </a:ln>
                <a:latin typeface="Liberation Sans" pitchFamily="18"/>
                <a:ea typeface="Microsoft YaHei" pitchFamily="2"/>
                <a:cs typeface="Mangal" pitchFamily="2"/>
              </a:defRPr>
            </a:lvl1pPr>
            <a:lvl2pPr marL="864000" lvl="1" indent="-324000">
              <a:spcBef>
                <a:spcPts val="0"/>
              </a:spcBef>
              <a:spcAft>
                <a:spcPts val="1134"/>
              </a:spcAft>
              <a:buSzPct val="75000"/>
              <a:buFont typeface="StarSymbol"/>
              <a:buChar char="–"/>
              <a:defRPr lang="en-US" sz="2800" b="0" i="0" u="none" strike="noStrike" kern="1200">
                <a:ln>
                  <a:noFill/>
                </a:ln>
                <a:latin typeface="Liberation Sans" pitchFamily="18"/>
                <a:ea typeface="Microsoft YaHei" pitchFamily="2"/>
                <a:cs typeface="Mangal" pitchFamily="2"/>
              </a:defRPr>
            </a:lvl2pPr>
            <a:lvl3pPr marL="1295999" lvl="2" indent="-288000">
              <a:spcBef>
                <a:spcPts val="0"/>
              </a:spcBef>
              <a:spcAft>
                <a:spcPts val="850"/>
              </a:spcAft>
              <a:buSzPct val="45000"/>
              <a:buFont typeface="StarSymbol"/>
              <a:buChar char="●"/>
              <a:defRPr lang="en-US" sz="2400" b="0" i="0" u="none" strike="noStrike" kern="1200">
                <a:ln>
                  <a:noFill/>
                </a:ln>
                <a:latin typeface="Liberation Sans" pitchFamily="18"/>
                <a:ea typeface="Microsoft YaHei" pitchFamily="2"/>
                <a:cs typeface="Mangal"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Microsoft YaHei" pitchFamily="2"/>
                <a:cs typeface="Mangal"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Microsoft YaHei" pitchFamily="2"/>
                <a:cs typeface="Mangal"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Microsoft YaHei" pitchFamily="2"/>
                <a:cs typeface="Mangal"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Microsoft YaHei" pitchFamily="2"/>
                <a:cs typeface="Mangal"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Microsoft YaHei" pitchFamily="2"/>
                <a:cs typeface="Mangal"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Microsoft YaHei" pitchFamily="2"/>
                <a:cs typeface="Mangal" pitchFamily="2"/>
              </a:defRPr>
            </a:lvl9pPr>
          </a:lstStyle>
          <a:p>
            <a:pPr marL="108000" indent="0">
              <a:buNone/>
            </a:pPr>
            <a:r>
              <a:rPr lang="en-US" sz="1600" dirty="0">
                <a:solidFill>
                  <a:srgbClr val="666666"/>
                </a:solidFill>
                <a:latin typeface="Open Sans"/>
                <a:ea typeface="+mn-ea"/>
                <a:cs typeface="Open Sans"/>
              </a:rPr>
              <a:t>Requirements — A requirement describes expected functionality deliverable for specific product versions.</a:t>
            </a:r>
          </a:p>
          <a:p>
            <a:pPr marL="285750" indent="-285750" defTabSz="1015970">
              <a:spcAft>
                <a:spcPts val="0"/>
              </a:spcAft>
              <a:buFont typeface="Wingdings" panose="05000000000000000000" pitchFamily="2" charset="2"/>
              <a:buChar char="ü"/>
              <a:defRPr/>
            </a:pPr>
            <a:r>
              <a:rPr lang="en-US" sz="1600" dirty="0">
                <a:solidFill>
                  <a:srgbClr val="666666"/>
                </a:solidFill>
                <a:latin typeface="Open Sans"/>
                <a:ea typeface="+mn-ea"/>
                <a:cs typeface="Open Sans"/>
              </a:rPr>
              <a:t>Test requirement —  informal description of expected feature details or behavior.</a:t>
            </a:r>
          </a:p>
          <a:p>
            <a:pPr marL="825476" lvl="1" indent="-317490" defTabSz="1015970">
              <a:spcAft>
                <a:spcPts val="0"/>
              </a:spcAft>
              <a:buFont typeface="Arial" pitchFamily="34" charset="0"/>
              <a:buChar char="–"/>
              <a:defRPr/>
            </a:pPr>
            <a:r>
              <a:rPr lang="en-US" sz="1600" dirty="0">
                <a:solidFill>
                  <a:srgbClr val="666666"/>
                </a:solidFill>
                <a:latin typeface="Open Sans"/>
                <a:ea typeface="+mn-ea"/>
                <a:cs typeface="Open Sans"/>
              </a:rPr>
              <a:t>This test requirement is used to build literal specification test case.</a:t>
            </a:r>
          </a:p>
          <a:p>
            <a:pPr marL="285750" indent="-285750" defTabSz="1015970">
              <a:spcAft>
                <a:spcPts val="0"/>
              </a:spcAft>
              <a:buFont typeface="Wingdings" panose="05000000000000000000" pitchFamily="2" charset="2"/>
              <a:buChar char="ü"/>
              <a:defRPr/>
            </a:pPr>
            <a:r>
              <a:rPr lang="en-US" sz="1600" dirty="0">
                <a:solidFill>
                  <a:srgbClr val="666666"/>
                </a:solidFill>
                <a:latin typeface="Open Sans"/>
                <a:ea typeface="+mn-ea"/>
                <a:cs typeface="Open Sans"/>
              </a:rPr>
              <a:t>Requirement sharing:</a:t>
            </a:r>
          </a:p>
          <a:p>
            <a:pPr marL="825476" lvl="1" indent="-317490" defTabSz="1015970">
              <a:spcAft>
                <a:spcPts val="0"/>
              </a:spcAft>
              <a:buFont typeface="Arial" pitchFamily="34" charset="0"/>
              <a:buChar char="–"/>
              <a:defRPr/>
            </a:pPr>
            <a:r>
              <a:rPr lang="en-US" sz="1600" dirty="0">
                <a:solidFill>
                  <a:srgbClr val="666666"/>
                </a:solidFill>
                <a:latin typeface="Open Sans"/>
                <a:ea typeface="+mn-ea"/>
                <a:cs typeface="Open Sans"/>
              </a:rPr>
              <a:t>Once  a requirement is created, other users can add contribution notes, then the requirement author can give feedback.</a:t>
            </a:r>
          </a:p>
          <a:p>
            <a:pPr marL="285750" indent="-285750">
              <a:spcBef>
                <a:spcPts val="504"/>
              </a:spcBef>
              <a:spcAft>
                <a:spcPts val="0"/>
              </a:spcAft>
              <a:buFont typeface="Wingdings" panose="05000000000000000000" pitchFamily="2" charset="2"/>
              <a:buChar char="ü"/>
            </a:pPr>
            <a:endParaRPr lang="en-US" sz="1700" dirty="0"/>
          </a:p>
        </p:txBody>
      </p:sp>
      <p:sp>
        <p:nvSpPr>
          <p:cNvPr id="2" name="Title 1"/>
          <p:cNvSpPr txBox="1">
            <a:spLocks noGrp="1"/>
          </p:cNvSpPr>
          <p:nvPr>
            <p:ph type="title" idx="4294967295"/>
          </p:nvPr>
        </p:nvSpPr>
        <p:spPr>
          <a:xfrm>
            <a:off x="0" y="-39688"/>
            <a:ext cx="8464550" cy="460376"/>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IV. </a:t>
            </a:r>
            <a:r>
              <a:rPr lang="en-US" dirty="0" err="1"/>
              <a:t>Apis</a:t>
            </a:r>
            <a:r>
              <a:rPr lang="en-US" dirty="0"/>
              <a:t>: </a:t>
            </a:r>
            <a:r>
              <a:rPr lang="en-US" dirty="0" smtClean="0"/>
              <a:t>REQUIREMENT DOMAIN (Overview)</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458" y="2648373"/>
            <a:ext cx="4493037" cy="28200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9171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4619" y="-41047"/>
            <a:ext cx="8465165" cy="434371"/>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400" dirty="0"/>
              <a:t>IV. </a:t>
            </a:r>
            <a:r>
              <a:rPr lang="en-US" sz="2400" dirty="0" err="1"/>
              <a:t>Apis</a:t>
            </a:r>
            <a:r>
              <a:rPr lang="en-US" sz="2400" dirty="0"/>
              <a:t>: </a:t>
            </a:r>
            <a:r>
              <a:rPr lang="en-US" sz="2400" dirty="0" smtClean="0"/>
              <a:t>REQUIREMENT </a:t>
            </a:r>
            <a:r>
              <a:rPr lang="en-US" sz="2400" dirty="0"/>
              <a:t>DOMAIN </a:t>
            </a:r>
            <a:r>
              <a:rPr lang="en-US" sz="2400" dirty="0" smtClean="0"/>
              <a:t>(Main information)</a:t>
            </a:r>
            <a:endParaRPr lang="en-US" sz="2400" dirty="0"/>
          </a:p>
        </p:txBody>
      </p:sp>
      <p:sp>
        <p:nvSpPr>
          <p:cNvPr id="4" name="Picture Placeholder 3"/>
          <p:cNvSpPr>
            <a:spLocks noGrp="1"/>
          </p:cNvSpPr>
          <p:nvPr>
            <p:ph type="pic" sz="quarter" idx="12"/>
          </p:nvPr>
        </p:nvSpPr>
        <p:spPr/>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335" y="496637"/>
            <a:ext cx="8420040" cy="5092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a:xfrm>
            <a:off x="3602874" y="1056240"/>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a:latin typeface="Open Sans"/>
                <a:cs typeface="Open Sans"/>
              </a:rPr>
              <a:t>1</a:t>
            </a:r>
          </a:p>
        </p:txBody>
      </p:sp>
      <p:sp>
        <p:nvSpPr>
          <p:cNvPr id="10" name="Oval 9"/>
          <p:cNvSpPr/>
          <p:nvPr/>
        </p:nvSpPr>
        <p:spPr>
          <a:xfrm>
            <a:off x="3889938" y="2202269"/>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2</a:t>
            </a:r>
            <a:endParaRPr lang="en-US" sz="800" dirty="0">
              <a:latin typeface="Open Sans"/>
              <a:cs typeface="Open Sans"/>
            </a:endParaRPr>
          </a:p>
        </p:txBody>
      </p:sp>
      <p:sp>
        <p:nvSpPr>
          <p:cNvPr id="12" name="Oval 11"/>
          <p:cNvSpPr/>
          <p:nvPr/>
        </p:nvSpPr>
        <p:spPr>
          <a:xfrm>
            <a:off x="4719672" y="4833709"/>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4</a:t>
            </a:r>
            <a:endParaRPr lang="en-US" sz="800" dirty="0">
              <a:latin typeface="Open Sans"/>
              <a:cs typeface="Open Sans"/>
            </a:endParaRPr>
          </a:p>
        </p:txBody>
      </p:sp>
      <p:sp>
        <p:nvSpPr>
          <p:cNvPr id="13" name="Oval 12"/>
          <p:cNvSpPr/>
          <p:nvPr/>
        </p:nvSpPr>
        <p:spPr>
          <a:xfrm>
            <a:off x="3223450" y="3043059"/>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a:latin typeface="Open Sans"/>
                <a:cs typeface="Open Sans"/>
              </a:rPr>
              <a:t>3</a:t>
            </a:r>
          </a:p>
        </p:txBody>
      </p:sp>
    </p:spTree>
    <p:extLst>
      <p:ext uri="{BB962C8B-B14F-4D97-AF65-F5344CB8AC3E}">
        <p14:creationId xmlns:p14="http://schemas.microsoft.com/office/powerpoint/2010/main" val="2261488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5680" y="3903133"/>
            <a:ext cx="1857375"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793" y="965724"/>
            <a:ext cx="6408737"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txBox="1">
            <a:spLocks noGrp="1"/>
          </p:cNvSpPr>
          <p:nvPr>
            <p:ph type="title"/>
          </p:nvPr>
        </p:nvSpPr>
        <p:spPr>
          <a:xfrm>
            <a:off x="34619" y="-41047"/>
            <a:ext cx="8465165" cy="1006771"/>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200" dirty="0"/>
              <a:t>IV. </a:t>
            </a:r>
            <a:r>
              <a:rPr lang="en-US" sz="3200" dirty="0" err="1"/>
              <a:t>Apis</a:t>
            </a:r>
            <a:r>
              <a:rPr lang="en-US" sz="3200" dirty="0"/>
              <a:t>: </a:t>
            </a:r>
            <a:r>
              <a:rPr lang="en-US" sz="3200" dirty="0" smtClean="0"/>
              <a:t>REQUIREMENT </a:t>
            </a:r>
            <a:r>
              <a:rPr lang="en-US" sz="3200" dirty="0"/>
              <a:t>DOMAIN </a:t>
            </a:r>
            <a:r>
              <a:rPr lang="en-US" sz="3200" dirty="0" smtClean="0"/>
              <a:t>(Main information)</a:t>
            </a:r>
            <a:endParaRPr lang="en-US" sz="3200" dirty="0"/>
          </a:p>
        </p:txBody>
      </p:sp>
      <p:sp>
        <p:nvSpPr>
          <p:cNvPr id="4" name="Picture Placeholder 3"/>
          <p:cNvSpPr>
            <a:spLocks noGrp="1"/>
          </p:cNvSpPr>
          <p:nvPr>
            <p:ph type="pic" sz="quarter" idx="12"/>
          </p:nvPr>
        </p:nvSpPr>
        <p:spPr>
          <a:xfrm>
            <a:off x="456405" y="931332"/>
            <a:ext cx="8362950" cy="4495801"/>
          </a:xfrm>
        </p:spPr>
      </p:sp>
      <p:sp>
        <p:nvSpPr>
          <p:cNvPr id="6" name="Oval 5"/>
          <p:cNvSpPr/>
          <p:nvPr/>
        </p:nvSpPr>
        <p:spPr>
          <a:xfrm>
            <a:off x="540026" y="1840698"/>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a:latin typeface="Open Sans"/>
                <a:cs typeface="Open Sans"/>
              </a:rPr>
              <a:t>1</a:t>
            </a:r>
          </a:p>
        </p:txBody>
      </p:sp>
      <p:sp>
        <p:nvSpPr>
          <p:cNvPr id="10" name="Oval 9"/>
          <p:cNvSpPr/>
          <p:nvPr/>
        </p:nvSpPr>
        <p:spPr>
          <a:xfrm>
            <a:off x="2132148" y="4665133"/>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2</a:t>
            </a:r>
            <a:endParaRPr lang="en-US" sz="800" dirty="0">
              <a:latin typeface="Open Sans"/>
              <a:cs typeface="Open Sans"/>
            </a:endParaRPr>
          </a:p>
        </p:txBody>
      </p:sp>
    </p:spTree>
    <p:extLst>
      <p:ext uri="{BB962C8B-B14F-4D97-AF65-F5344CB8AC3E}">
        <p14:creationId xmlns:p14="http://schemas.microsoft.com/office/powerpoint/2010/main" val="1041585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014" y="1337990"/>
            <a:ext cx="6177279" cy="2246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txBox="1">
            <a:spLocks noGrp="1"/>
          </p:cNvSpPr>
          <p:nvPr>
            <p:ph type="title"/>
          </p:nvPr>
        </p:nvSpPr>
        <p:spPr>
          <a:xfrm>
            <a:off x="34619" y="-41047"/>
            <a:ext cx="8465165" cy="461665"/>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IV. </a:t>
            </a:r>
            <a:r>
              <a:rPr lang="en-US" dirty="0" err="1"/>
              <a:t>Apis</a:t>
            </a:r>
            <a:r>
              <a:rPr lang="en-US" dirty="0"/>
              <a:t>: </a:t>
            </a:r>
            <a:r>
              <a:rPr lang="en-US" dirty="0" smtClean="0"/>
              <a:t>REQUIREMENT </a:t>
            </a:r>
            <a:r>
              <a:rPr lang="en-US" dirty="0"/>
              <a:t>DOMAIN </a:t>
            </a:r>
            <a:r>
              <a:rPr lang="en-US" dirty="0" smtClean="0"/>
              <a:t>(Requirement relation)</a:t>
            </a:r>
            <a:endParaRPr lang="en-US" dirty="0"/>
          </a:p>
        </p:txBody>
      </p:sp>
      <p:sp>
        <p:nvSpPr>
          <p:cNvPr id="4" name="Picture Placeholder 3"/>
          <p:cNvSpPr>
            <a:spLocks noGrp="1"/>
          </p:cNvSpPr>
          <p:nvPr>
            <p:ph type="pic" sz="quarter" idx="12"/>
          </p:nvPr>
        </p:nvSpPr>
        <p:spPr/>
      </p:sp>
      <p:sp>
        <p:nvSpPr>
          <p:cNvPr id="6" name="Oval 5"/>
          <p:cNvSpPr/>
          <p:nvPr/>
        </p:nvSpPr>
        <p:spPr>
          <a:xfrm>
            <a:off x="2275300" y="1990960"/>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a:latin typeface="Open Sans"/>
                <a:cs typeface="Open Sans"/>
              </a:rPr>
              <a:t>1</a:t>
            </a:r>
          </a:p>
        </p:txBody>
      </p:sp>
      <p:sp>
        <p:nvSpPr>
          <p:cNvPr id="10" name="Oval 9"/>
          <p:cNvSpPr/>
          <p:nvPr/>
        </p:nvSpPr>
        <p:spPr>
          <a:xfrm>
            <a:off x="149014" y="2278024"/>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2</a:t>
            </a:r>
            <a:endParaRPr lang="en-US" sz="800" dirty="0">
              <a:latin typeface="Open Sans"/>
              <a:cs typeface="Open Sans"/>
            </a:endParaRPr>
          </a:p>
        </p:txBody>
      </p:sp>
    </p:spTree>
    <p:extLst>
      <p:ext uri="{BB962C8B-B14F-4D97-AF65-F5344CB8AC3E}">
        <p14:creationId xmlns:p14="http://schemas.microsoft.com/office/powerpoint/2010/main" val="72393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6" y="1887137"/>
            <a:ext cx="6263428"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txBox="1">
            <a:spLocks noGrp="1"/>
          </p:cNvSpPr>
          <p:nvPr>
            <p:ph type="title"/>
          </p:nvPr>
        </p:nvSpPr>
        <p:spPr>
          <a:xfrm>
            <a:off x="34619" y="-41047"/>
            <a:ext cx="8465165" cy="461665"/>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IV. </a:t>
            </a:r>
            <a:r>
              <a:rPr lang="en-US" dirty="0" err="1"/>
              <a:t>Apis</a:t>
            </a:r>
            <a:r>
              <a:rPr lang="en-US" dirty="0"/>
              <a:t>: </a:t>
            </a:r>
            <a:r>
              <a:rPr lang="en-US" dirty="0" smtClean="0"/>
              <a:t>REQUIREMENT </a:t>
            </a:r>
            <a:r>
              <a:rPr lang="en-US" dirty="0"/>
              <a:t>DOMAIN </a:t>
            </a:r>
            <a:r>
              <a:rPr lang="en-US" dirty="0" smtClean="0"/>
              <a:t>(Requirement relation)</a:t>
            </a:r>
            <a:endParaRPr lang="en-US" dirty="0"/>
          </a:p>
        </p:txBody>
      </p:sp>
      <p:sp>
        <p:nvSpPr>
          <p:cNvPr id="4" name="Picture Placeholder 3"/>
          <p:cNvSpPr>
            <a:spLocks noGrp="1"/>
          </p:cNvSpPr>
          <p:nvPr>
            <p:ph type="pic" sz="quarter" idx="12"/>
          </p:nvPr>
        </p:nvSpPr>
        <p:spPr>
          <a:xfrm>
            <a:off x="0" y="380285"/>
            <a:ext cx="6473466" cy="5334715"/>
          </a:xfrm>
        </p:spPr>
      </p:sp>
      <p:sp>
        <p:nvSpPr>
          <p:cNvPr id="6" name="Oval 5"/>
          <p:cNvSpPr/>
          <p:nvPr/>
        </p:nvSpPr>
        <p:spPr>
          <a:xfrm>
            <a:off x="3900900" y="2557335"/>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a:latin typeface="Open Sans"/>
                <a:cs typeface="Open Sans"/>
              </a:rPr>
              <a:t>1</a:t>
            </a:r>
          </a:p>
        </p:txBody>
      </p:sp>
      <p:sp>
        <p:nvSpPr>
          <p:cNvPr id="10" name="Oval 9"/>
          <p:cNvSpPr/>
          <p:nvPr/>
        </p:nvSpPr>
        <p:spPr>
          <a:xfrm>
            <a:off x="34619" y="2637011"/>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2</a:t>
            </a:r>
            <a:endParaRPr lang="en-US" sz="800" dirty="0">
              <a:latin typeface="Open Sans"/>
              <a:cs typeface="Open Sans"/>
            </a:endParaRPr>
          </a:p>
        </p:txBody>
      </p:sp>
    </p:spTree>
    <p:extLst>
      <p:ext uri="{BB962C8B-B14F-4D97-AF65-F5344CB8AC3E}">
        <p14:creationId xmlns:p14="http://schemas.microsoft.com/office/powerpoint/2010/main" val="3301883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422275" y="192881"/>
            <a:ext cx="8229600" cy="576739"/>
          </a:xfrm>
        </p:spPr>
        <p:txBody>
          <a:bodyPr/>
          <a:lstStyle/>
          <a:p>
            <a:pPr algn="ctr"/>
            <a:r>
              <a:rPr lang="en-US" sz="3200" dirty="0" smtClean="0"/>
              <a:t>AGENDA</a:t>
            </a:r>
            <a:endParaRPr lang="en-US" sz="3200" dirty="0"/>
          </a:p>
        </p:txBody>
      </p:sp>
      <p:sp>
        <p:nvSpPr>
          <p:cNvPr id="7" name="Content Placeholder 6"/>
          <p:cNvSpPr>
            <a:spLocks noGrp="1"/>
          </p:cNvSpPr>
          <p:nvPr>
            <p:ph idx="4294967295"/>
          </p:nvPr>
        </p:nvSpPr>
        <p:spPr>
          <a:xfrm>
            <a:off x="914400" y="969963"/>
            <a:ext cx="8229600" cy="4135437"/>
          </a:xfrm>
        </p:spPr>
        <p:txBody>
          <a:bodyPr>
            <a:normAutofit fontScale="85000" lnSpcReduction="20000"/>
          </a:bodyPr>
          <a:lstStyle/>
          <a:p>
            <a:pPr marL="514350" lvl="0" indent="-514350">
              <a:buAutoNum type="romanUcPeriod"/>
            </a:pPr>
            <a:r>
              <a:rPr lang="en-US" sz="2000" dirty="0">
                <a:solidFill>
                  <a:srgbClr val="666666"/>
                </a:solidFill>
              </a:rPr>
              <a:t>Overview</a:t>
            </a:r>
          </a:p>
          <a:p>
            <a:pPr marL="514350" lvl="0" indent="-514350">
              <a:buAutoNum type="romanUcPeriod"/>
            </a:pPr>
            <a:r>
              <a:rPr lang="en-US" sz="2000" dirty="0" smtClean="0">
                <a:solidFill>
                  <a:srgbClr val="666666"/>
                </a:solidFill>
              </a:rPr>
              <a:t>Permission</a:t>
            </a:r>
          </a:p>
          <a:p>
            <a:pPr marL="514350" lvl="0" indent="-514350">
              <a:buAutoNum type="romanUcPeriod"/>
            </a:pPr>
            <a:r>
              <a:rPr lang="en-US" sz="2000" dirty="0" smtClean="0">
                <a:solidFill>
                  <a:srgbClr val="666666"/>
                </a:solidFill>
              </a:rPr>
              <a:t>Company </a:t>
            </a:r>
            <a:r>
              <a:rPr lang="en-US" sz="2000" dirty="0">
                <a:solidFill>
                  <a:srgbClr val="666666"/>
                </a:solidFill>
              </a:rPr>
              <a:t>data set</a:t>
            </a:r>
          </a:p>
          <a:p>
            <a:pPr marL="514350" lvl="0" indent="-514350">
              <a:buAutoNum type="romanUcPeriod"/>
            </a:pPr>
            <a:r>
              <a:rPr lang="en-US" sz="2000" dirty="0" err="1">
                <a:solidFill>
                  <a:srgbClr val="666666"/>
                </a:solidFill>
              </a:rPr>
              <a:t>Apis</a:t>
            </a:r>
            <a:r>
              <a:rPr lang="en-US" sz="2000" dirty="0">
                <a:solidFill>
                  <a:srgbClr val="666666"/>
                </a:solidFill>
              </a:rPr>
              <a:t> data set</a:t>
            </a:r>
          </a:p>
          <a:p>
            <a:pPr marL="914400" lvl="1" indent="-514350">
              <a:buFont typeface="+mj-lt"/>
              <a:buAutoNum type="arabicPeriod"/>
            </a:pPr>
            <a:r>
              <a:rPr lang="en-US" sz="2000" dirty="0">
                <a:solidFill>
                  <a:srgbClr val="666666"/>
                </a:solidFill>
              </a:rPr>
              <a:t>Request domain</a:t>
            </a:r>
          </a:p>
          <a:p>
            <a:pPr marL="914400" lvl="1" indent="-514350">
              <a:buAutoNum type="arabicPeriod"/>
            </a:pPr>
            <a:r>
              <a:rPr lang="en-US" sz="2000" dirty="0">
                <a:solidFill>
                  <a:srgbClr val="666666"/>
                </a:solidFill>
              </a:rPr>
              <a:t>Requirement domain</a:t>
            </a:r>
          </a:p>
          <a:p>
            <a:pPr marL="914400" lvl="1" indent="-514350">
              <a:buAutoNum type="arabicPeriod"/>
            </a:pPr>
            <a:r>
              <a:rPr lang="en-US" sz="2000" dirty="0">
                <a:solidFill>
                  <a:srgbClr val="666666"/>
                </a:solidFill>
              </a:rPr>
              <a:t>Test domain</a:t>
            </a:r>
          </a:p>
          <a:p>
            <a:pPr marL="914400" lvl="1" indent="-514350">
              <a:buAutoNum type="arabicPeriod"/>
            </a:pPr>
            <a:r>
              <a:rPr lang="en-US" sz="2000" dirty="0">
                <a:solidFill>
                  <a:srgbClr val="666666"/>
                </a:solidFill>
              </a:rPr>
              <a:t>Reporting domain</a:t>
            </a:r>
          </a:p>
          <a:p>
            <a:pPr marL="914400" lvl="1" indent="-514350">
              <a:buAutoNum type="arabicPeriod"/>
            </a:pPr>
            <a:r>
              <a:rPr lang="en-US" sz="2000" dirty="0">
                <a:solidFill>
                  <a:srgbClr val="666666"/>
                </a:solidFill>
              </a:rPr>
              <a:t>Delivery </a:t>
            </a:r>
            <a:r>
              <a:rPr lang="en-US" sz="2000" dirty="0" smtClean="0">
                <a:solidFill>
                  <a:srgbClr val="666666"/>
                </a:solidFill>
              </a:rPr>
              <a:t>domain</a:t>
            </a:r>
            <a:endParaRPr lang="en-US" sz="2000" dirty="0">
              <a:solidFill>
                <a:srgbClr val="666666"/>
              </a:solidFill>
            </a:endParaRPr>
          </a:p>
          <a:p>
            <a:pPr marL="514350" lvl="0" indent="-514350">
              <a:buAutoNum type="romanUcPeriod"/>
            </a:pPr>
            <a:r>
              <a:rPr lang="en-US" sz="2000" dirty="0" err="1" smtClean="0">
                <a:solidFill>
                  <a:srgbClr val="666666"/>
                </a:solidFill>
              </a:rPr>
              <a:t>Apis</a:t>
            </a:r>
            <a:r>
              <a:rPr lang="en-US" sz="2000" dirty="0" smtClean="0">
                <a:solidFill>
                  <a:srgbClr val="666666"/>
                </a:solidFill>
              </a:rPr>
              <a:t> add-on status</a:t>
            </a:r>
            <a:endParaRPr lang="en-US" sz="2000" dirty="0" smtClean="0">
              <a:solidFill>
                <a:srgbClr val="666666"/>
              </a:solidFill>
            </a:endParaRPr>
          </a:p>
          <a:p>
            <a:pPr marL="514350" lvl="0" indent="-514350">
              <a:buAutoNum type="romanUcPeriod"/>
            </a:pPr>
            <a:r>
              <a:rPr lang="en-US" sz="2000" dirty="0" smtClean="0">
                <a:solidFill>
                  <a:srgbClr val="666666"/>
                </a:solidFill>
              </a:rPr>
              <a:t>Q&amp;A</a:t>
            </a:r>
            <a:endParaRPr lang="en-US" sz="2000" dirty="0">
              <a:solidFill>
                <a:srgbClr val="666666"/>
              </a:solidFill>
            </a:endParaRPr>
          </a:p>
        </p:txBody>
      </p:sp>
    </p:spTree>
    <p:extLst>
      <p:ext uri="{BB962C8B-B14F-4D97-AF65-F5344CB8AC3E}">
        <p14:creationId xmlns:p14="http://schemas.microsoft.com/office/powerpoint/2010/main" val="15182061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671" y="463571"/>
            <a:ext cx="5734983" cy="1654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txBox="1">
            <a:spLocks noGrp="1"/>
          </p:cNvSpPr>
          <p:nvPr>
            <p:ph type="title"/>
          </p:nvPr>
        </p:nvSpPr>
        <p:spPr>
          <a:xfrm>
            <a:off x="34619" y="-41047"/>
            <a:ext cx="8465165" cy="461665"/>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IV. </a:t>
            </a:r>
            <a:r>
              <a:rPr lang="en-US" dirty="0" err="1"/>
              <a:t>Apis</a:t>
            </a:r>
            <a:r>
              <a:rPr lang="en-US" dirty="0"/>
              <a:t>: </a:t>
            </a:r>
            <a:r>
              <a:rPr lang="en-US" dirty="0" smtClean="0"/>
              <a:t>REQUIREMENT </a:t>
            </a:r>
            <a:r>
              <a:rPr lang="en-US" dirty="0"/>
              <a:t>DOMAIN </a:t>
            </a:r>
            <a:r>
              <a:rPr lang="en-US" dirty="0" smtClean="0"/>
              <a:t>(Requirement relation)</a:t>
            </a:r>
            <a:endParaRPr lang="en-US" dirty="0"/>
          </a:p>
        </p:txBody>
      </p:sp>
      <p:sp>
        <p:nvSpPr>
          <p:cNvPr id="4" name="Picture Placeholder 3"/>
          <p:cNvSpPr>
            <a:spLocks noGrp="1"/>
          </p:cNvSpPr>
          <p:nvPr>
            <p:ph type="pic" sz="quarter" idx="12"/>
          </p:nvPr>
        </p:nvSpPr>
        <p:spPr>
          <a:xfrm>
            <a:off x="0" y="380285"/>
            <a:ext cx="6473466" cy="5334715"/>
          </a:xfrm>
        </p:spPr>
      </p:sp>
      <p:sp>
        <p:nvSpPr>
          <p:cNvPr id="6" name="Oval 5"/>
          <p:cNvSpPr/>
          <p:nvPr/>
        </p:nvSpPr>
        <p:spPr>
          <a:xfrm>
            <a:off x="3670608" y="939801"/>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a:latin typeface="Open Sans"/>
                <a:cs typeface="Open Sans"/>
              </a:rPr>
              <a:t>1</a:t>
            </a:r>
          </a:p>
        </p:txBody>
      </p:sp>
      <p:sp>
        <p:nvSpPr>
          <p:cNvPr id="10" name="Oval 9"/>
          <p:cNvSpPr/>
          <p:nvPr/>
        </p:nvSpPr>
        <p:spPr>
          <a:xfrm>
            <a:off x="4819651" y="652737"/>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2</a:t>
            </a:r>
            <a:endParaRPr lang="en-US" sz="800" dirty="0">
              <a:latin typeface="Open Sans"/>
              <a:cs typeface="Open Sans"/>
            </a:endParaRPr>
          </a:p>
        </p:txBody>
      </p:sp>
      <p:pic>
        <p:nvPicPr>
          <p:cNvPr id="11270" name="Picture 6" descr="C:\Users\dttinh\AppData\Local\Temp\SNAGHTML1a5584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43" y="1641616"/>
            <a:ext cx="4545436" cy="2491400"/>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p:cNvSpPr/>
          <p:nvPr/>
        </p:nvSpPr>
        <p:spPr>
          <a:xfrm>
            <a:off x="3869715" y="3548337"/>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3</a:t>
            </a:r>
            <a:endParaRPr lang="en-US" sz="800" dirty="0">
              <a:latin typeface="Open Sans"/>
              <a:cs typeface="Open Sans"/>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618" y="4133016"/>
            <a:ext cx="5323088" cy="154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Oval 10"/>
          <p:cNvSpPr/>
          <p:nvPr/>
        </p:nvSpPr>
        <p:spPr>
          <a:xfrm>
            <a:off x="3869715" y="4822527"/>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4</a:t>
            </a:r>
            <a:endParaRPr lang="en-US" sz="800" dirty="0">
              <a:latin typeface="Open Sans"/>
              <a:cs typeface="Open Sans"/>
            </a:endParaRPr>
          </a:p>
        </p:txBody>
      </p:sp>
    </p:spTree>
    <p:extLst>
      <p:ext uri="{BB962C8B-B14F-4D97-AF65-F5344CB8AC3E}">
        <p14:creationId xmlns:p14="http://schemas.microsoft.com/office/powerpoint/2010/main" val="3544391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37" y="1715686"/>
            <a:ext cx="6281843" cy="2118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txBox="1">
            <a:spLocks noGrp="1"/>
          </p:cNvSpPr>
          <p:nvPr>
            <p:ph type="title"/>
          </p:nvPr>
        </p:nvSpPr>
        <p:spPr>
          <a:xfrm>
            <a:off x="34619" y="-41047"/>
            <a:ext cx="8465165" cy="1006771"/>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200" dirty="0"/>
              <a:t>IV. </a:t>
            </a:r>
            <a:r>
              <a:rPr lang="en-US" sz="3200" dirty="0" err="1"/>
              <a:t>Apis</a:t>
            </a:r>
            <a:r>
              <a:rPr lang="en-US" sz="3200" dirty="0"/>
              <a:t>: </a:t>
            </a:r>
            <a:r>
              <a:rPr lang="en-US" sz="3200" dirty="0" smtClean="0"/>
              <a:t>REQUIREMENT </a:t>
            </a:r>
            <a:r>
              <a:rPr lang="en-US" sz="3200" dirty="0"/>
              <a:t>DOMAIN </a:t>
            </a:r>
            <a:r>
              <a:rPr lang="en-US" sz="3200" dirty="0" smtClean="0"/>
              <a:t>(Requirement relation)</a:t>
            </a:r>
            <a:endParaRPr lang="en-US" sz="3200" dirty="0"/>
          </a:p>
        </p:txBody>
      </p:sp>
      <p:sp>
        <p:nvSpPr>
          <p:cNvPr id="4" name="Picture Placeholder 3"/>
          <p:cNvSpPr>
            <a:spLocks noGrp="1"/>
          </p:cNvSpPr>
          <p:nvPr>
            <p:ph type="pic" sz="quarter" idx="12"/>
          </p:nvPr>
        </p:nvSpPr>
        <p:spPr>
          <a:xfrm>
            <a:off x="0" y="380285"/>
            <a:ext cx="6473466" cy="5334715"/>
          </a:xfrm>
        </p:spPr>
      </p:sp>
      <p:sp>
        <p:nvSpPr>
          <p:cNvPr id="6" name="Oval 5"/>
          <p:cNvSpPr/>
          <p:nvPr/>
        </p:nvSpPr>
        <p:spPr>
          <a:xfrm>
            <a:off x="5431674" y="2328334"/>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a:latin typeface="Open Sans"/>
                <a:cs typeface="Open Sans"/>
              </a:rPr>
              <a:t>1</a:t>
            </a:r>
          </a:p>
        </p:txBody>
      </p:sp>
      <p:sp>
        <p:nvSpPr>
          <p:cNvPr id="10" name="Oval 9"/>
          <p:cNvSpPr/>
          <p:nvPr/>
        </p:nvSpPr>
        <p:spPr>
          <a:xfrm>
            <a:off x="98637" y="2631164"/>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2</a:t>
            </a:r>
            <a:endParaRPr lang="en-US" sz="800" dirty="0">
              <a:latin typeface="Open Sans"/>
              <a:cs typeface="Open Sans"/>
            </a:endParaRPr>
          </a:p>
        </p:txBody>
      </p:sp>
    </p:spTree>
    <p:extLst>
      <p:ext uri="{BB962C8B-B14F-4D97-AF65-F5344CB8AC3E}">
        <p14:creationId xmlns:p14="http://schemas.microsoft.com/office/powerpoint/2010/main" val="2976747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noGrp="1"/>
          </p:cNvSpPr>
          <p:nvPr>
            <p:ph type="body" idx="4294967295"/>
          </p:nvPr>
        </p:nvSpPr>
        <p:spPr>
          <a:xfrm>
            <a:off x="169863" y="417513"/>
            <a:ext cx="8974137" cy="5267325"/>
          </a:xfrm>
        </p:spPr>
        <p:txBody>
          <a:bodyPr>
            <a:normAutofit/>
          </a:bodyPr>
          <a:lstStyle>
            <a:defPPr marL="432000" lvl="0" indent="-324000">
              <a:spcBef>
                <a:spcPts val="0"/>
              </a:spcBef>
              <a:spcAft>
                <a:spcPts val="1417"/>
              </a:spcAft>
              <a:buSzPct val="45000"/>
              <a:buFont typeface="StarSymbol"/>
              <a:buNone/>
              <a:defRPr lang="en-US" sz="3200" b="0" i="0" u="none" strike="noStrike" kern="1200">
                <a:ln>
                  <a:noFill/>
                </a:ln>
                <a:latin typeface="Liberation Sans" pitchFamily="18"/>
                <a:ea typeface="Microsoft YaHei" pitchFamily="2"/>
                <a:cs typeface="Mangal" pitchFamily="2"/>
              </a:defRPr>
            </a:defPPr>
            <a:lvl1pPr marL="432000" lvl="0" indent="-324000">
              <a:spcBef>
                <a:spcPts val="0"/>
              </a:spcBef>
              <a:spcAft>
                <a:spcPts val="1417"/>
              </a:spcAft>
              <a:buSzPct val="45000"/>
              <a:buFont typeface="StarSymbol"/>
              <a:buChar char="●"/>
              <a:defRPr lang="en-US" sz="3200" b="0" i="0" u="none" strike="noStrike" kern="1200">
                <a:ln>
                  <a:noFill/>
                </a:ln>
                <a:latin typeface="Liberation Sans" pitchFamily="18"/>
                <a:ea typeface="Microsoft YaHei" pitchFamily="2"/>
                <a:cs typeface="Mangal" pitchFamily="2"/>
              </a:defRPr>
            </a:lvl1pPr>
            <a:lvl2pPr marL="864000" lvl="1" indent="-324000">
              <a:spcBef>
                <a:spcPts val="0"/>
              </a:spcBef>
              <a:spcAft>
                <a:spcPts val="1134"/>
              </a:spcAft>
              <a:buSzPct val="75000"/>
              <a:buFont typeface="StarSymbol"/>
              <a:buChar char="–"/>
              <a:defRPr lang="en-US" sz="2800" b="0" i="0" u="none" strike="noStrike" kern="1200">
                <a:ln>
                  <a:noFill/>
                </a:ln>
                <a:latin typeface="Liberation Sans" pitchFamily="18"/>
                <a:ea typeface="Microsoft YaHei" pitchFamily="2"/>
                <a:cs typeface="Mangal" pitchFamily="2"/>
              </a:defRPr>
            </a:lvl2pPr>
            <a:lvl3pPr marL="1295999" lvl="2" indent="-288000">
              <a:spcBef>
                <a:spcPts val="0"/>
              </a:spcBef>
              <a:spcAft>
                <a:spcPts val="850"/>
              </a:spcAft>
              <a:buSzPct val="45000"/>
              <a:buFont typeface="StarSymbol"/>
              <a:buChar char="●"/>
              <a:defRPr lang="en-US" sz="2400" b="0" i="0" u="none" strike="noStrike" kern="1200">
                <a:ln>
                  <a:noFill/>
                </a:ln>
                <a:latin typeface="Liberation Sans" pitchFamily="18"/>
                <a:ea typeface="Microsoft YaHei" pitchFamily="2"/>
                <a:cs typeface="Mangal"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Microsoft YaHei" pitchFamily="2"/>
                <a:cs typeface="Mangal"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Microsoft YaHei" pitchFamily="2"/>
                <a:cs typeface="Mangal"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Microsoft YaHei" pitchFamily="2"/>
                <a:cs typeface="Mangal"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Microsoft YaHei" pitchFamily="2"/>
                <a:cs typeface="Mangal"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Microsoft YaHei" pitchFamily="2"/>
                <a:cs typeface="Mangal"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Microsoft YaHei" pitchFamily="2"/>
                <a:cs typeface="Mangal" pitchFamily="2"/>
              </a:defRPr>
            </a:lvl9pPr>
          </a:lstStyle>
          <a:p>
            <a:pPr>
              <a:buNone/>
            </a:pPr>
            <a:r>
              <a:rPr lang="en-US" sz="1400" dirty="0">
                <a:solidFill>
                  <a:srgbClr val="666666"/>
                </a:solidFill>
                <a:latin typeface="Open Sans"/>
                <a:ea typeface="+mn-ea"/>
                <a:cs typeface="Open Sans"/>
              </a:rPr>
              <a:t>Test Domain — Working with tests requires management of all test related data including definitions and outcomes. </a:t>
            </a:r>
          </a:p>
          <a:p>
            <a:pPr lvl="0">
              <a:buFont typeface="Wingdings" panose="05000000000000000000" pitchFamily="2" charset="2"/>
              <a:buChar char="ü"/>
            </a:pPr>
            <a:r>
              <a:rPr lang="en-US" sz="1400" dirty="0">
                <a:solidFill>
                  <a:srgbClr val="666666"/>
                </a:solidFill>
                <a:latin typeface="Open Sans"/>
                <a:ea typeface="+mn-ea"/>
                <a:cs typeface="Open Sans"/>
              </a:rPr>
              <a:t>Define test configuration:</a:t>
            </a:r>
          </a:p>
          <a:p>
            <a:pPr lvl="1" hangingPunct="0"/>
            <a:r>
              <a:rPr lang="en-US" sz="1400" dirty="0">
                <a:solidFill>
                  <a:srgbClr val="666666"/>
                </a:solidFill>
                <a:latin typeface="Open Sans"/>
                <a:ea typeface="+mn-ea"/>
                <a:cs typeface="Open Sans"/>
              </a:rPr>
              <a:t>Define test objective (Campaign definition)</a:t>
            </a:r>
          </a:p>
          <a:p>
            <a:pPr lvl="1" hangingPunct="0"/>
            <a:r>
              <a:rPr lang="en-US" sz="1400" dirty="0">
                <a:solidFill>
                  <a:srgbClr val="666666"/>
                </a:solidFill>
                <a:latin typeface="Open Sans"/>
                <a:ea typeface="+mn-ea"/>
                <a:cs typeface="Open Sans"/>
              </a:rPr>
              <a:t>Define literal specification (Literal specification and detailed scenario)</a:t>
            </a:r>
          </a:p>
          <a:p>
            <a:pPr lvl="1" hangingPunct="0"/>
            <a:r>
              <a:rPr lang="en-US" sz="1400" dirty="0">
                <a:solidFill>
                  <a:srgbClr val="666666"/>
                </a:solidFill>
                <a:latin typeface="Open Sans"/>
                <a:ea typeface="+mn-ea"/>
                <a:cs typeface="Open Sans"/>
              </a:rPr>
              <a:t>Define case to test (Scenarios and detailed steps to do)</a:t>
            </a:r>
          </a:p>
          <a:p>
            <a:pPr lvl="1" hangingPunct="0"/>
            <a:r>
              <a:rPr lang="en-US" sz="1400" dirty="0">
                <a:solidFill>
                  <a:srgbClr val="666666"/>
                </a:solidFill>
                <a:latin typeface="Open Sans"/>
                <a:ea typeface="+mn-ea"/>
                <a:cs typeface="Open Sans"/>
              </a:rPr>
              <a:t>Define test environment such as systems and  data bases</a:t>
            </a:r>
          </a:p>
          <a:p>
            <a:pPr lvl="0">
              <a:buFont typeface="Wingdings" panose="05000000000000000000" pitchFamily="2" charset="2"/>
              <a:buChar char="ü"/>
            </a:pPr>
            <a:r>
              <a:rPr lang="en-US" sz="1400" dirty="0">
                <a:solidFill>
                  <a:srgbClr val="666666"/>
                </a:solidFill>
                <a:latin typeface="Open Sans"/>
                <a:ea typeface="+mn-ea"/>
                <a:cs typeface="Open Sans"/>
              </a:rPr>
              <a:t>Define test data:</a:t>
            </a:r>
          </a:p>
          <a:p>
            <a:pPr lvl="1" hangingPunct="0"/>
            <a:r>
              <a:rPr lang="en-US" sz="1400" dirty="0">
                <a:solidFill>
                  <a:srgbClr val="666666"/>
                </a:solidFill>
                <a:latin typeface="Open Sans"/>
                <a:ea typeface="+mn-ea"/>
                <a:cs typeface="Open Sans"/>
              </a:rPr>
              <a:t>Define inputs and expected results (input/output data, input/ output context such as screen action, action category,... </a:t>
            </a:r>
            <a:r>
              <a:rPr lang="en-US" sz="1400" dirty="0" err="1">
                <a:solidFill>
                  <a:srgbClr val="666666"/>
                </a:solidFill>
                <a:latin typeface="Open Sans"/>
                <a:ea typeface="+mn-ea"/>
                <a:cs typeface="Open Sans"/>
              </a:rPr>
              <a:t>etc</a:t>
            </a:r>
            <a:r>
              <a:rPr lang="en-US" sz="1400" dirty="0">
                <a:solidFill>
                  <a:srgbClr val="666666"/>
                </a:solidFill>
                <a:latin typeface="Open Sans"/>
                <a:ea typeface="+mn-ea"/>
                <a:cs typeface="Open Sans"/>
              </a:rPr>
              <a:t>)</a:t>
            </a:r>
          </a:p>
          <a:p>
            <a:pPr lvl="0">
              <a:buFont typeface="Wingdings" panose="05000000000000000000" pitchFamily="2" charset="2"/>
              <a:buChar char="ü"/>
            </a:pPr>
            <a:r>
              <a:rPr lang="en-US" sz="1400" dirty="0">
                <a:solidFill>
                  <a:srgbClr val="666666"/>
                </a:solidFill>
                <a:latin typeface="Open Sans"/>
                <a:ea typeface="+mn-ea"/>
                <a:cs typeface="Open Sans"/>
              </a:rPr>
              <a:t>Manage test execution:</a:t>
            </a:r>
          </a:p>
          <a:p>
            <a:pPr lvl="1" hangingPunct="0"/>
            <a:r>
              <a:rPr lang="en-US" sz="1400" dirty="0">
                <a:solidFill>
                  <a:srgbClr val="666666"/>
                </a:solidFill>
                <a:latin typeface="Open Sans"/>
                <a:ea typeface="+mn-ea"/>
                <a:cs typeface="Open Sans"/>
              </a:rPr>
              <a:t>Specify test environments such as OS, test type,...</a:t>
            </a:r>
            <a:r>
              <a:rPr lang="en-US" sz="1400" dirty="0" err="1">
                <a:solidFill>
                  <a:srgbClr val="666666"/>
                </a:solidFill>
                <a:latin typeface="Open Sans"/>
                <a:ea typeface="+mn-ea"/>
                <a:cs typeface="Open Sans"/>
              </a:rPr>
              <a:t>etc</a:t>
            </a:r>
            <a:endParaRPr lang="en-US" sz="1400" dirty="0">
              <a:solidFill>
                <a:srgbClr val="666666"/>
              </a:solidFill>
              <a:latin typeface="Open Sans"/>
              <a:ea typeface="+mn-ea"/>
              <a:cs typeface="Open Sans"/>
            </a:endParaRPr>
          </a:p>
          <a:p>
            <a:pPr lvl="1" hangingPunct="0"/>
            <a:r>
              <a:rPr lang="en-US" sz="1400" dirty="0">
                <a:solidFill>
                  <a:srgbClr val="666666"/>
                </a:solidFill>
                <a:latin typeface="Open Sans"/>
                <a:ea typeface="+mn-ea"/>
                <a:cs typeface="Open Sans"/>
              </a:rPr>
              <a:t>Store test results, occurred bugs (create reports for test cases to save test results, execution information such as execution time...)</a:t>
            </a:r>
          </a:p>
          <a:p>
            <a:pPr marL="0" indent="0">
              <a:spcBef>
                <a:spcPts val="504"/>
              </a:spcBef>
              <a:spcAft>
                <a:spcPts val="0"/>
              </a:spcAft>
              <a:buNone/>
            </a:pPr>
            <a:endParaRPr lang="en-US" sz="1700" dirty="0"/>
          </a:p>
        </p:txBody>
      </p:sp>
      <p:sp>
        <p:nvSpPr>
          <p:cNvPr id="2" name="Title 1"/>
          <p:cNvSpPr txBox="1">
            <a:spLocks noGrp="1"/>
          </p:cNvSpPr>
          <p:nvPr>
            <p:ph type="title" idx="4294967295"/>
          </p:nvPr>
        </p:nvSpPr>
        <p:spPr>
          <a:xfrm>
            <a:off x="0" y="-39688"/>
            <a:ext cx="8464550" cy="460376"/>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IV. </a:t>
            </a:r>
            <a:r>
              <a:rPr lang="en-US" dirty="0" err="1"/>
              <a:t>Apis</a:t>
            </a:r>
            <a:r>
              <a:rPr lang="en-US" dirty="0"/>
              <a:t>: </a:t>
            </a:r>
            <a:r>
              <a:rPr lang="en-US" dirty="0" smtClean="0"/>
              <a:t>TEST DOMAIN (Overview)</a:t>
            </a:r>
            <a:endParaRPr lang="en-US" dirty="0"/>
          </a:p>
        </p:txBody>
      </p:sp>
    </p:spTree>
    <p:extLst>
      <p:ext uri="{BB962C8B-B14F-4D97-AF65-F5344CB8AC3E}">
        <p14:creationId xmlns:p14="http://schemas.microsoft.com/office/powerpoint/2010/main" val="2888492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 </a:t>
            </a:r>
            <a:r>
              <a:rPr lang="en-US" dirty="0" err="1"/>
              <a:t>Apis</a:t>
            </a:r>
            <a:r>
              <a:rPr lang="en-US" dirty="0"/>
              <a:t>: TEST DOMAIN (Overview)</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693" y="448241"/>
            <a:ext cx="7579360" cy="5035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96918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4619" y="-41047"/>
            <a:ext cx="8465165" cy="548825"/>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200" dirty="0"/>
              <a:t>IV. </a:t>
            </a:r>
            <a:r>
              <a:rPr lang="en-US" sz="3200" dirty="0" err="1"/>
              <a:t>Apis</a:t>
            </a:r>
            <a:r>
              <a:rPr lang="en-US" sz="3200" dirty="0"/>
              <a:t>: </a:t>
            </a:r>
            <a:r>
              <a:rPr lang="en-US" sz="3200" dirty="0" smtClean="0"/>
              <a:t>TEST </a:t>
            </a:r>
            <a:r>
              <a:rPr lang="en-US" sz="3200" dirty="0"/>
              <a:t>DOMAIN </a:t>
            </a:r>
            <a:r>
              <a:rPr lang="en-US" sz="3200" dirty="0" smtClean="0"/>
              <a:t>(Test configuration)</a:t>
            </a:r>
            <a:endParaRPr lang="en-US" sz="3200" dirty="0"/>
          </a:p>
        </p:txBody>
      </p:sp>
      <p:grpSp>
        <p:nvGrpSpPr>
          <p:cNvPr id="3" name="Group 2"/>
          <p:cNvGrpSpPr/>
          <p:nvPr/>
        </p:nvGrpSpPr>
        <p:grpSpPr>
          <a:xfrm>
            <a:off x="1101419" y="955866"/>
            <a:ext cx="6408594" cy="4083896"/>
            <a:chOff x="34619" y="921174"/>
            <a:chExt cx="6408594" cy="4083896"/>
          </a:xfrm>
        </p:grpSpPr>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19" y="921174"/>
              <a:ext cx="6408594" cy="4083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a:xfrm>
              <a:off x="1847290" y="2234310"/>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a:latin typeface="Open Sans"/>
                  <a:cs typeface="Open Sans"/>
                </a:rPr>
                <a:t>1</a:t>
              </a:r>
            </a:p>
          </p:txBody>
        </p:sp>
        <p:sp>
          <p:nvSpPr>
            <p:cNvPr id="10" name="Oval 9"/>
            <p:cNvSpPr/>
            <p:nvPr/>
          </p:nvSpPr>
          <p:spPr>
            <a:xfrm>
              <a:off x="1560226" y="3212254"/>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2</a:t>
              </a:r>
              <a:endParaRPr lang="en-US" sz="800" dirty="0">
                <a:latin typeface="Open Sans"/>
                <a:cs typeface="Open Sans"/>
              </a:endParaRPr>
            </a:p>
          </p:txBody>
        </p:sp>
        <p:sp>
          <p:nvSpPr>
            <p:cNvPr id="12" name="Oval 11"/>
            <p:cNvSpPr/>
            <p:nvPr/>
          </p:nvSpPr>
          <p:spPr>
            <a:xfrm>
              <a:off x="2054461" y="4076658"/>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3</a:t>
              </a:r>
              <a:endParaRPr lang="en-US" sz="800" dirty="0">
                <a:latin typeface="Open Sans"/>
                <a:cs typeface="Open Sans"/>
              </a:endParaRPr>
            </a:p>
          </p:txBody>
        </p:sp>
      </p:grpSp>
    </p:spTree>
    <p:extLst>
      <p:ext uri="{BB962C8B-B14F-4D97-AF65-F5344CB8AC3E}">
        <p14:creationId xmlns:p14="http://schemas.microsoft.com/office/powerpoint/2010/main" val="3307723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4619" y="-41047"/>
            <a:ext cx="8465165" cy="49163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800" dirty="0" smtClean="0"/>
              <a:t>TEST </a:t>
            </a:r>
            <a:r>
              <a:rPr lang="en-US" sz="2800" dirty="0"/>
              <a:t>DOMAIN </a:t>
            </a:r>
            <a:r>
              <a:rPr lang="en-US" sz="2800" dirty="0" smtClean="0"/>
              <a:t>(Test configuration)</a:t>
            </a:r>
            <a:endParaRPr lang="en-US" sz="2800" dirty="0"/>
          </a:p>
        </p:txBody>
      </p:sp>
      <p:grpSp>
        <p:nvGrpSpPr>
          <p:cNvPr id="3" name="Group 2"/>
          <p:cNvGrpSpPr/>
          <p:nvPr/>
        </p:nvGrpSpPr>
        <p:grpSpPr>
          <a:xfrm>
            <a:off x="1495425" y="1113629"/>
            <a:ext cx="4951307" cy="1599238"/>
            <a:chOff x="0" y="481649"/>
            <a:chExt cx="4951307" cy="1599238"/>
          </a:xfrm>
        </p:grpSpPr>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135" y="481649"/>
              <a:ext cx="4760172" cy="1599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a:xfrm>
              <a:off x="0" y="970097"/>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a:latin typeface="Open Sans"/>
                  <a:cs typeface="Open Sans"/>
                </a:rPr>
                <a:t>1</a:t>
              </a:r>
            </a:p>
          </p:txBody>
        </p:sp>
      </p:grpSp>
      <p:grpSp>
        <p:nvGrpSpPr>
          <p:cNvPr id="4" name="Group 3"/>
          <p:cNvGrpSpPr/>
          <p:nvPr/>
        </p:nvGrpSpPr>
        <p:grpSpPr>
          <a:xfrm>
            <a:off x="408816" y="3226221"/>
            <a:ext cx="4431346" cy="1578489"/>
            <a:chOff x="1720132" y="2288283"/>
            <a:chExt cx="4431346" cy="1578489"/>
          </a:xfrm>
        </p:grpSpPr>
        <p:pic>
          <p:nvPicPr>
            <p:cNvPr id="194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0132" y="2288283"/>
              <a:ext cx="4350067" cy="15784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Oval 9"/>
            <p:cNvSpPr/>
            <p:nvPr/>
          </p:nvSpPr>
          <p:spPr>
            <a:xfrm>
              <a:off x="5864414" y="3292644"/>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2</a:t>
              </a:r>
              <a:endParaRPr lang="en-US" sz="800" dirty="0">
                <a:latin typeface="Open Sans"/>
                <a:cs typeface="Open Sans"/>
              </a:endParaRPr>
            </a:p>
          </p:txBody>
        </p:sp>
      </p:grpSp>
      <p:grpSp>
        <p:nvGrpSpPr>
          <p:cNvPr id="5" name="Group 4"/>
          <p:cNvGrpSpPr/>
          <p:nvPr/>
        </p:nvGrpSpPr>
        <p:grpSpPr>
          <a:xfrm>
            <a:off x="4983694" y="3319311"/>
            <a:ext cx="3756894" cy="1447800"/>
            <a:chOff x="388174" y="4165600"/>
            <a:chExt cx="3756894" cy="1447800"/>
          </a:xfrm>
        </p:grpSpPr>
        <p:pic>
          <p:nvPicPr>
            <p:cNvPr id="1946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718" y="4165600"/>
              <a:ext cx="356235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Oval 10"/>
            <p:cNvSpPr/>
            <p:nvPr/>
          </p:nvSpPr>
          <p:spPr>
            <a:xfrm>
              <a:off x="388174" y="4982590"/>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3</a:t>
              </a:r>
              <a:endParaRPr lang="en-US" sz="800" dirty="0">
                <a:latin typeface="Open Sans"/>
                <a:cs typeface="Open Sans"/>
              </a:endParaRPr>
            </a:p>
          </p:txBody>
        </p:sp>
      </p:grpSp>
    </p:spTree>
    <p:extLst>
      <p:ext uri="{BB962C8B-B14F-4D97-AF65-F5344CB8AC3E}">
        <p14:creationId xmlns:p14="http://schemas.microsoft.com/office/powerpoint/2010/main" val="2712562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4619" y="-41047"/>
            <a:ext cx="8465165" cy="49163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800" dirty="0" smtClean="0"/>
              <a:t>TEST DOMAIN (Test data)</a:t>
            </a:r>
            <a:endParaRPr lang="en-US" sz="2800" dirty="0"/>
          </a:p>
        </p:txBody>
      </p:sp>
      <p:grpSp>
        <p:nvGrpSpPr>
          <p:cNvPr id="3" name="Group 2"/>
          <p:cNvGrpSpPr/>
          <p:nvPr/>
        </p:nvGrpSpPr>
        <p:grpSpPr>
          <a:xfrm>
            <a:off x="187401" y="1626389"/>
            <a:ext cx="4893305" cy="2843010"/>
            <a:chOff x="0" y="380285"/>
            <a:chExt cx="4893305" cy="2843010"/>
          </a:xfrm>
        </p:grpSpPr>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0285"/>
              <a:ext cx="4893305" cy="2843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a:xfrm>
              <a:off x="4265858" y="2102878"/>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a:latin typeface="Open Sans"/>
                  <a:cs typeface="Open Sans"/>
                </a:rPr>
                <a:t>1</a:t>
              </a:r>
            </a:p>
          </p:txBody>
        </p:sp>
      </p:grpSp>
      <p:grpSp>
        <p:nvGrpSpPr>
          <p:cNvPr id="4" name="Group 3"/>
          <p:cNvGrpSpPr/>
          <p:nvPr/>
        </p:nvGrpSpPr>
        <p:grpSpPr>
          <a:xfrm>
            <a:off x="5362006" y="2142860"/>
            <a:ext cx="3581969" cy="1745706"/>
            <a:chOff x="175331" y="3509857"/>
            <a:chExt cx="5976147" cy="1931226"/>
          </a:xfrm>
        </p:grpSpPr>
        <p:pic>
          <p:nvPicPr>
            <p:cNvPr id="2048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331" y="3509857"/>
              <a:ext cx="5976147" cy="19312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Oval 9"/>
            <p:cNvSpPr/>
            <p:nvPr/>
          </p:nvSpPr>
          <p:spPr>
            <a:xfrm>
              <a:off x="1847827" y="4331938"/>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2</a:t>
              </a:r>
              <a:endParaRPr lang="en-US" sz="800" dirty="0">
                <a:latin typeface="Open Sans"/>
                <a:cs typeface="Open Sans"/>
              </a:endParaRPr>
            </a:p>
          </p:txBody>
        </p:sp>
      </p:grpSp>
    </p:spTree>
    <p:extLst>
      <p:ext uri="{BB962C8B-B14F-4D97-AF65-F5344CB8AC3E}">
        <p14:creationId xmlns:p14="http://schemas.microsoft.com/office/powerpoint/2010/main" val="1920337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4619" y="-41047"/>
            <a:ext cx="8465165" cy="49163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en-US" sz="2800" dirty="0" smtClean="0"/>
              <a:t>TEST </a:t>
            </a:r>
            <a:r>
              <a:rPr lang="en-US" sz="2800" dirty="0"/>
              <a:t>DOMAIN </a:t>
            </a:r>
            <a:r>
              <a:rPr lang="en-US" sz="2800" dirty="0" smtClean="0"/>
              <a:t>(Test data)</a:t>
            </a:r>
            <a:endParaRPr lang="en-US" sz="2800" dirty="0"/>
          </a:p>
        </p:txBody>
      </p:sp>
      <p:grpSp>
        <p:nvGrpSpPr>
          <p:cNvPr id="3" name="Group 2"/>
          <p:cNvGrpSpPr/>
          <p:nvPr/>
        </p:nvGrpSpPr>
        <p:grpSpPr>
          <a:xfrm>
            <a:off x="1250063" y="1843492"/>
            <a:ext cx="6490227" cy="3068782"/>
            <a:chOff x="-16761" y="1119624"/>
            <a:chExt cx="6490227" cy="3068782"/>
          </a:xfrm>
        </p:grpSpPr>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1" y="1119624"/>
              <a:ext cx="6490227" cy="3068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a:xfrm>
              <a:off x="1807726" y="2290333"/>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a:latin typeface="Open Sans"/>
                  <a:cs typeface="Open Sans"/>
                </a:rPr>
                <a:t>1</a:t>
              </a:r>
            </a:p>
          </p:txBody>
        </p:sp>
        <p:sp>
          <p:nvSpPr>
            <p:cNvPr id="10" name="Oval 9"/>
            <p:cNvSpPr/>
            <p:nvPr/>
          </p:nvSpPr>
          <p:spPr>
            <a:xfrm>
              <a:off x="3504968" y="2063642"/>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2</a:t>
              </a:r>
              <a:endParaRPr lang="en-US" sz="800" dirty="0">
                <a:latin typeface="Open Sans"/>
                <a:cs typeface="Open Sans"/>
              </a:endParaRPr>
            </a:p>
          </p:txBody>
        </p:sp>
        <p:sp>
          <p:nvSpPr>
            <p:cNvPr id="11" name="Oval 10"/>
            <p:cNvSpPr/>
            <p:nvPr/>
          </p:nvSpPr>
          <p:spPr>
            <a:xfrm>
              <a:off x="2837795" y="3408148"/>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3</a:t>
              </a:r>
              <a:endParaRPr lang="en-US" sz="800" dirty="0">
                <a:latin typeface="Open Sans"/>
                <a:cs typeface="Open Sans"/>
              </a:endParaRPr>
            </a:p>
          </p:txBody>
        </p:sp>
      </p:grpSp>
    </p:spTree>
    <p:extLst>
      <p:ext uri="{BB962C8B-B14F-4D97-AF65-F5344CB8AC3E}">
        <p14:creationId xmlns:p14="http://schemas.microsoft.com/office/powerpoint/2010/main" val="1723295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4619" y="-41047"/>
            <a:ext cx="8465165" cy="49163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en-US" sz="2800" dirty="0" smtClean="0"/>
              <a:t>TEST </a:t>
            </a:r>
            <a:r>
              <a:rPr lang="en-US" sz="2800" dirty="0"/>
              <a:t>DOMAIN </a:t>
            </a:r>
            <a:r>
              <a:rPr lang="en-US" sz="2800" dirty="0" smtClean="0"/>
              <a:t>(Test data)</a:t>
            </a:r>
            <a:endParaRPr lang="en-US" sz="2800" dirty="0"/>
          </a:p>
        </p:txBody>
      </p:sp>
      <p:grpSp>
        <p:nvGrpSpPr>
          <p:cNvPr id="3" name="Group 2"/>
          <p:cNvGrpSpPr/>
          <p:nvPr/>
        </p:nvGrpSpPr>
        <p:grpSpPr>
          <a:xfrm>
            <a:off x="996857" y="1366674"/>
            <a:ext cx="6473466" cy="3656848"/>
            <a:chOff x="0" y="1160464"/>
            <a:chExt cx="6473466" cy="3656848"/>
          </a:xfrm>
        </p:grpSpPr>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60464"/>
              <a:ext cx="6473466" cy="3459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Oval 7"/>
            <p:cNvSpPr/>
            <p:nvPr/>
          </p:nvSpPr>
          <p:spPr>
            <a:xfrm>
              <a:off x="1412497" y="2064934"/>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a:latin typeface="Open Sans"/>
                  <a:cs typeface="Open Sans"/>
                </a:rPr>
                <a:t>1</a:t>
              </a:r>
            </a:p>
          </p:txBody>
        </p:sp>
        <p:sp>
          <p:nvSpPr>
            <p:cNvPr id="9" name="Oval 8"/>
            <p:cNvSpPr/>
            <p:nvPr/>
          </p:nvSpPr>
          <p:spPr>
            <a:xfrm>
              <a:off x="4233590" y="2603234"/>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2</a:t>
              </a:r>
              <a:endParaRPr lang="en-US" sz="800" dirty="0">
                <a:latin typeface="Open Sans"/>
                <a:cs typeface="Open Sans"/>
              </a:endParaRPr>
            </a:p>
          </p:txBody>
        </p:sp>
        <p:sp>
          <p:nvSpPr>
            <p:cNvPr id="12" name="Oval 11"/>
            <p:cNvSpPr/>
            <p:nvPr/>
          </p:nvSpPr>
          <p:spPr>
            <a:xfrm>
              <a:off x="2949669" y="4530248"/>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2</a:t>
              </a:r>
              <a:endParaRPr lang="en-US" sz="800" dirty="0">
                <a:latin typeface="Open Sans"/>
                <a:cs typeface="Open Sans"/>
              </a:endParaRPr>
            </a:p>
          </p:txBody>
        </p:sp>
      </p:grpSp>
    </p:spTree>
    <p:extLst>
      <p:ext uri="{BB962C8B-B14F-4D97-AF65-F5344CB8AC3E}">
        <p14:creationId xmlns:p14="http://schemas.microsoft.com/office/powerpoint/2010/main" val="1847766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4619" y="-41047"/>
            <a:ext cx="8465165" cy="49163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800" dirty="0" smtClean="0"/>
              <a:t>TEST DOMAIN (Manage test execution)</a:t>
            </a:r>
            <a:endParaRPr lang="en-US" sz="2800" dirty="0"/>
          </a:p>
        </p:txBody>
      </p:sp>
      <p:grpSp>
        <p:nvGrpSpPr>
          <p:cNvPr id="3" name="Group 2"/>
          <p:cNvGrpSpPr/>
          <p:nvPr/>
        </p:nvGrpSpPr>
        <p:grpSpPr>
          <a:xfrm>
            <a:off x="244169" y="1458608"/>
            <a:ext cx="3957797" cy="3216063"/>
            <a:chOff x="34619" y="380285"/>
            <a:chExt cx="5412633" cy="3064637"/>
          </a:xfrm>
        </p:grpSpPr>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19" y="380285"/>
              <a:ext cx="5412633" cy="3064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a:xfrm>
              <a:off x="1125433" y="1333414"/>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a:latin typeface="Open Sans"/>
                  <a:cs typeface="Open Sans"/>
                </a:rPr>
                <a:t>1</a:t>
              </a:r>
            </a:p>
          </p:txBody>
        </p:sp>
        <p:sp>
          <p:nvSpPr>
            <p:cNvPr id="10" name="Oval 9"/>
            <p:cNvSpPr/>
            <p:nvPr/>
          </p:nvSpPr>
          <p:spPr>
            <a:xfrm>
              <a:off x="3992416" y="2720656"/>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2</a:t>
              </a:r>
              <a:endParaRPr lang="en-US" sz="800" dirty="0">
                <a:latin typeface="Open Sans"/>
                <a:cs typeface="Open Sans"/>
              </a:endParaRPr>
            </a:p>
          </p:txBody>
        </p:sp>
      </p:grpSp>
      <p:grpSp>
        <p:nvGrpSpPr>
          <p:cNvPr id="4" name="Group 3"/>
          <p:cNvGrpSpPr/>
          <p:nvPr/>
        </p:nvGrpSpPr>
        <p:grpSpPr>
          <a:xfrm>
            <a:off x="4493770" y="1895657"/>
            <a:ext cx="3654845" cy="2072697"/>
            <a:chOff x="1577406" y="3495400"/>
            <a:chExt cx="4896060" cy="2209662"/>
          </a:xfrm>
        </p:grpSpPr>
        <p:pic>
          <p:nvPicPr>
            <p:cNvPr id="235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0938" y="3495400"/>
              <a:ext cx="4752528" cy="2209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Oval 11"/>
            <p:cNvSpPr/>
            <p:nvPr/>
          </p:nvSpPr>
          <p:spPr>
            <a:xfrm>
              <a:off x="1577406" y="4456699"/>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3</a:t>
              </a:r>
              <a:endParaRPr lang="en-US" sz="800" dirty="0">
                <a:latin typeface="Open Sans"/>
                <a:cs typeface="Open Sans"/>
              </a:endParaRPr>
            </a:p>
          </p:txBody>
        </p:sp>
      </p:grpSp>
    </p:spTree>
    <p:extLst>
      <p:ext uri="{BB962C8B-B14F-4D97-AF65-F5344CB8AC3E}">
        <p14:creationId xmlns:p14="http://schemas.microsoft.com/office/powerpoint/2010/main" val="2443734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422275" y="192881"/>
            <a:ext cx="8229600" cy="492919"/>
          </a:xfrm>
        </p:spPr>
        <p:txBody>
          <a:bodyPr/>
          <a:lstStyle/>
          <a:p>
            <a:pPr algn="ctr"/>
            <a:r>
              <a:rPr lang="en-US" sz="3200" dirty="0" smtClean="0"/>
              <a:t>Overview</a:t>
            </a:r>
            <a:endParaRPr lang="en-US" sz="3200" dirty="0"/>
          </a:p>
        </p:txBody>
      </p:sp>
      <p:sp>
        <p:nvSpPr>
          <p:cNvPr id="7" name="Content Placeholder 6"/>
          <p:cNvSpPr>
            <a:spLocks noGrp="1"/>
          </p:cNvSpPr>
          <p:nvPr>
            <p:ph idx="4294967295"/>
          </p:nvPr>
        </p:nvSpPr>
        <p:spPr>
          <a:xfrm>
            <a:off x="469900" y="812800"/>
            <a:ext cx="8229600" cy="4232275"/>
          </a:xfrm>
        </p:spPr>
        <p:txBody>
          <a:bodyPr>
            <a:normAutofit fontScale="85000" lnSpcReduction="10000"/>
          </a:bodyPr>
          <a:lstStyle/>
          <a:p>
            <a:pPr>
              <a:buFont typeface="Wingdings" panose="05000000000000000000" pitchFamily="2" charset="2"/>
              <a:buChar char="Ø"/>
            </a:pPr>
            <a:r>
              <a:rPr lang="en-US" sz="2100" dirty="0">
                <a:solidFill>
                  <a:srgbClr val="666666"/>
                </a:solidFill>
              </a:rPr>
              <a:t>As Application Lifecycle Management (ALM) software, </a:t>
            </a:r>
            <a:r>
              <a:rPr lang="en-US" sz="2100" dirty="0" err="1">
                <a:solidFill>
                  <a:srgbClr val="666666"/>
                </a:solidFill>
              </a:rPr>
              <a:t>Apis</a:t>
            </a:r>
            <a:r>
              <a:rPr lang="en-US" sz="2100" dirty="0">
                <a:solidFill>
                  <a:srgbClr val="666666"/>
                </a:solidFill>
              </a:rPr>
              <a:t> allows you to manage the software development process. As an internal and collaborative tool, </a:t>
            </a:r>
            <a:r>
              <a:rPr lang="en-US" sz="2100" dirty="0" err="1">
                <a:solidFill>
                  <a:srgbClr val="666666"/>
                </a:solidFill>
              </a:rPr>
              <a:t>Apis</a:t>
            </a:r>
            <a:r>
              <a:rPr lang="en-US" sz="2100" dirty="0">
                <a:solidFill>
                  <a:srgbClr val="666666"/>
                </a:solidFill>
              </a:rPr>
              <a:t> uses multiple domains to convey the following: Request, Test, Reporting, Requirement, Delivery and Support.</a:t>
            </a:r>
          </a:p>
          <a:p>
            <a:pPr lvl="0">
              <a:buFont typeface="Wingdings" panose="05000000000000000000" pitchFamily="2" charset="2"/>
              <a:buChar char="Ø"/>
            </a:pPr>
            <a:r>
              <a:rPr lang="en-US" sz="2100" dirty="0" err="1" smtClean="0">
                <a:solidFill>
                  <a:srgbClr val="666666"/>
                </a:solidFill>
              </a:rPr>
              <a:t>Apis</a:t>
            </a:r>
            <a:r>
              <a:rPr lang="en-US" sz="2100" dirty="0" smtClean="0">
                <a:solidFill>
                  <a:srgbClr val="666666"/>
                </a:solidFill>
              </a:rPr>
              <a:t> </a:t>
            </a:r>
            <a:r>
              <a:rPr lang="en-US" sz="2100" dirty="0">
                <a:solidFill>
                  <a:srgbClr val="666666"/>
                </a:solidFill>
              </a:rPr>
              <a:t>includes two data spaces namely </a:t>
            </a:r>
            <a:r>
              <a:rPr lang="en-US" sz="2100" dirty="0" err="1">
                <a:solidFill>
                  <a:srgbClr val="666666"/>
                </a:solidFill>
              </a:rPr>
              <a:t>Apis</a:t>
            </a:r>
            <a:r>
              <a:rPr lang="en-US" sz="2100" dirty="0">
                <a:solidFill>
                  <a:srgbClr val="666666"/>
                </a:solidFill>
              </a:rPr>
              <a:t> and Test data. The first contains two data sets: </a:t>
            </a:r>
            <a:r>
              <a:rPr lang="en-US" sz="2100" dirty="0" err="1">
                <a:solidFill>
                  <a:srgbClr val="666666"/>
                </a:solidFill>
              </a:rPr>
              <a:t>Apis</a:t>
            </a:r>
            <a:r>
              <a:rPr lang="en-US" sz="2100" dirty="0">
                <a:solidFill>
                  <a:srgbClr val="666666"/>
                </a:solidFill>
              </a:rPr>
              <a:t> and Company.</a:t>
            </a:r>
          </a:p>
          <a:p>
            <a:pPr marL="0" lvl="0" indent="0">
              <a:buNone/>
            </a:pPr>
            <a:r>
              <a:rPr lang="en-US" sz="3200" b="1" dirty="0" smtClean="0">
                <a:solidFill>
                  <a:srgbClr val="000000"/>
                </a:solidFill>
              </a:rPr>
              <a:t>	</a:t>
            </a:r>
            <a:r>
              <a:rPr lang="en-US" b="1" dirty="0" err="1" smtClean="0">
                <a:solidFill>
                  <a:srgbClr val="0066FF"/>
                </a:solidFill>
              </a:rPr>
              <a:t>Apis</a:t>
            </a:r>
            <a:r>
              <a:rPr lang="en-US" dirty="0" smtClean="0">
                <a:solidFill>
                  <a:srgbClr val="000000"/>
                </a:solidFill>
              </a:rPr>
              <a:t> </a:t>
            </a:r>
            <a:r>
              <a:rPr lang="en-US" sz="1900" dirty="0" smtClean="0">
                <a:solidFill>
                  <a:srgbClr val="666666"/>
                </a:solidFill>
              </a:rPr>
              <a:t>data set: contains campaign definition, test scenarios, test input output contexts 	and reference data  (test topic, test action category, 	requirement, request, </a:t>
            </a:r>
            <a:r>
              <a:rPr lang="en-US" sz="1900" dirty="0" err="1" smtClean="0">
                <a:solidFill>
                  <a:srgbClr val="666666"/>
                </a:solidFill>
              </a:rPr>
              <a:t>eport</a:t>
            </a:r>
            <a:r>
              <a:rPr lang="en-US" sz="1900" dirty="0" smtClean="0">
                <a:solidFill>
                  <a:srgbClr val="666666"/>
                </a:solidFill>
              </a:rPr>
              <a:t>…etc.)</a:t>
            </a:r>
            <a:endParaRPr lang="en-US" sz="1900" dirty="0">
              <a:solidFill>
                <a:srgbClr val="666666"/>
              </a:solidFill>
            </a:endParaRPr>
          </a:p>
          <a:p>
            <a:pPr marL="0" lvl="0" indent="0">
              <a:buNone/>
            </a:pPr>
            <a:r>
              <a:rPr lang="en-US" b="1" dirty="0" smtClean="0">
                <a:solidFill>
                  <a:srgbClr val="000000"/>
                </a:solidFill>
              </a:rPr>
              <a:t> </a:t>
            </a:r>
            <a:r>
              <a:rPr lang="en-US" b="1" dirty="0">
                <a:solidFill>
                  <a:srgbClr val="000000"/>
                </a:solidFill>
              </a:rPr>
              <a:t>	</a:t>
            </a:r>
            <a:r>
              <a:rPr lang="en-US" b="1" dirty="0" smtClean="0">
                <a:solidFill>
                  <a:srgbClr val="FF0066"/>
                </a:solidFill>
              </a:rPr>
              <a:t>Company</a:t>
            </a:r>
            <a:r>
              <a:rPr lang="en-US" dirty="0" smtClean="0">
                <a:solidFill>
                  <a:srgbClr val="000000"/>
                </a:solidFill>
              </a:rPr>
              <a:t> </a:t>
            </a:r>
            <a:r>
              <a:rPr lang="en-US" sz="1900" dirty="0">
                <a:solidFill>
                  <a:srgbClr val="666666"/>
                </a:solidFill>
              </a:rPr>
              <a:t>data set: contains software products (product versions,  </a:t>
            </a:r>
            <a:r>
              <a:rPr lang="en-US" sz="1900" dirty="0" smtClean="0">
                <a:solidFill>
                  <a:srgbClr val="666666"/>
                </a:solidFill>
              </a:rPr>
              <a:t>product builds</a:t>
            </a:r>
            <a:r>
              <a:rPr lang="en-US" sz="1900" dirty="0">
                <a:solidFill>
                  <a:srgbClr val="666666"/>
                </a:solidFill>
              </a:rPr>
              <a:t>), </a:t>
            </a:r>
            <a:r>
              <a:rPr lang="en-US" sz="1900" dirty="0" smtClean="0">
                <a:solidFill>
                  <a:srgbClr val="666666"/>
                </a:solidFill>
              </a:rPr>
              <a:t>	test configuration </a:t>
            </a:r>
            <a:r>
              <a:rPr lang="en-US" sz="1900" dirty="0">
                <a:solidFill>
                  <a:srgbClr val="666666"/>
                </a:solidFill>
              </a:rPr>
              <a:t>(server/client configuration and the information of </a:t>
            </a:r>
            <a:r>
              <a:rPr lang="en-US" sz="1900" dirty="0" smtClean="0">
                <a:solidFill>
                  <a:srgbClr val="666666"/>
                </a:solidFill>
              </a:rPr>
              <a:t>the </a:t>
            </a:r>
            <a:r>
              <a:rPr lang="en-US" sz="1900" dirty="0">
                <a:solidFill>
                  <a:srgbClr val="666666"/>
                </a:solidFill>
              </a:rPr>
              <a:t>company </a:t>
            </a:r>
            <a:r>
              <a:rPr lang="en-US" sz="1900" dirty="0" smtClean="0">
                <a:solidFill>
                  <a:srgbClr val="666666"/>
                </a:solidFill>
              </a:rPr>
              <a:t>	who conducts </a:t>
            </a:r>
            <a:r>
              <a:rPr lang="en-US" sz="1900" dirty="0">
                <a:solidFill>
                  <a:srgbClr val="666666"/>
                </a:solidFill>
              </a:rPr>
              <a:t>test....etc</a:t>
            </a:r>
            <a:r>
              <a:rPr lang="en-US" sz="1900" dirty="0" smtClean="0">
                <a:solidFill>
                  <a:srgbClr val="666666"/>
                </a:solidFill>
              </a:rPr>
              <a:t>.)</a:t>
            </a:r>
          </a:p>
          <a:p>
            <a:pPr marL="0" lvl="0" indent="0">
              <a:buNone/>
            </a:pPr>
            <a:r>
              <a:rPr lang="en-US" sz="1900" b="1" dirty="0">
                <a:solidFill>
                  <a:srgbClr val="666666"/>
                </a:solidFill>
              </a:rPr>
              <a:t>	</a:t>
            </a:r>
            <a:r>
              <a:rPr lang="en-US" b="1" dirty="0" smtClean="0">
                <a:solidFill>
                  <a:srgbClr val="009900"/>
                </a:solidFill>
              </a:rPr>
              <a:t>Test </a:t>
            </a:r>
            <a:r>
              <a:rPr lang="en-US" b="1" dirty="0">
                <a:solidFill>
                  <a:srgbClr val="009900"/>
                </a:solidFill>
              </a:rPr>
              <a:t>data</a:t>
            </a:r>
            <a:r>
              <a:rPr lang="en-US" dirty="0">
                <a:solidFill>
                  <a:srgbClr val="000000"/>
                </a:solidFill>
              </a:rPr>
              <a:t> </a:t>
            </a:r>
            <a:r>
              <a:rPr lang="en-US" sz="1900" dirty="0" err="1">
                <a:solidFill>
                  <a:srgbClr val="666666"/>
                </a:solidFill>
              </a:rPr>
              <a:t>data</a:t>
            </a:r>
            <a:r>
              <a:rPr lang="en-US" sz="1900" dirty="0">
                <a:solidFill>
                  <a:srgbClr val="666666"/>
                </a:solidFill>
              </a:rPr>
              <a:t> space: contains reference data used for Input output data. The </a:t>
            </a:r>
            <a:r>
              <a:rPr lang="en-US" sz="1900" dirty="0" smtClean="0">
                <a:solidFill>
                  <a:srgbClr val="666666"/>
                </a:solidFill>
              </a:rPr>
              <a:t>input output </a:t>
            </a:r>
            <a:r>
              <a:rPr lang="en-US" sz="1900" dirty="0">
                <a:solidFill>
                  <a:srgbClr val="666666"/>
                </a:solidFill>
              </a:rPr>
              <a:t>data for all steps defined in </a:t>
            </a:r>
            <a:r>
              <a:rPr lang="en-US" sz="1900" dirty="0" err="1">
                <a:solidFill>
                  <a:srgbClr val="666666"/>
                </a:solidFill>
              </a:rPr>
              <a:t>Apis</a:t>
            </a:r>
            <a:r>
              <a:rPr lang="en-US" sz="1900" dirty="0">
                <a:solidFill>
                  <a:srgbClr val="666666"/>
                </a:solidFill>
              </a:rPr>
              <a:t> data set come from this data space.</a:t>
            </a:r>
          </a:p>
        </p:txBody>
      </p:sp>
    </p:spTree>
    <p:extLst>
      <p:ext uri="{BB962C8B-B14F-4D97-AF65-F5344CB8AC3E}">
        <p14:creationId xmlns:p14="http://schemas.microsoft.com/office/powerpoint/2010/main" val="33442873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4619" y="-41047"/>
            <a:ext cx="8465165" cy="49163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800" dirty="0" smtClean="0"/>
              <a:t>TEST </a:t>
            </a:r>
            <a:r>
              <a:rPr lang="en-US" sz="2800" dirty="0"/>
              <a:t>DOMAIN </a:t>
            </a:r>
            <a:r>
              <a:rPr lang="en-US" sz="2800" dirty="0" smtClean="0"/>
              <a:t>(Manage test execution)</a:t>
            </a:r>
            <a:endParaRPr lang="en-US" sz="2800" dirty="0"/>
          </a:p>
        </p:txBody>
      </p:sp>
      <p:grpSp>
        <p:nvGrpSpPr>
          <p:cNvPr id="3" name="Group 2"/>
          <p:cNvGrpSpPr/>
          <p:nvPr/>
        </p:nvGrpSpPr>
        <p:grpSpPr>
          <a:xfrm>
            <a:off x="1509799" y="1405191"/>
            <a:ext cx="6123601" cy="3478349"/>
            <a:chOff x="214399" y="1046803"/>
            <a:chExt cx="6123601" cy="3478349"/>
          </a:xfrm>
        </p:grpSpPr>
        <p:pic>
          <p:nvPicPr>
            <p:cNvPr id="9" name="Picture 8"/>
            <p:cNvPicPr>
              <a:picLocks noChangeAspect="1"/>
            </p:cNvPicPr>
            <p:nvPr/>
          </p:nvPicPr>
          <p:blipFill>
            <a:blip r:embed="rId3">
              <a:lum/>
              <a:alphaModFix/>
            </a:blip>
            <a:srcRect/>
            <a:stretch>
              <a:fillRect/>
            </a:stretch>
          </p:blipFill>
          <p:spPr>
            <a:xfrm>
              <a:off x="214399" y="1046803"/>
              <a:ext cx="6123601" cy="3478349"/>
            </a:xfrm>
            <a:prstGeom prst="rect">
              <a:avLst/>
            </a:prstGeom>
            <a:noFill/>
            <a:ln>
              <a:noFill/>
            </a:ln>
          </p:spPr>
        </p:pic>
        <p:sp>
          <p:nvSpPr>
            <p:cNvPr id="6" name="Oval 5"/>
            <p:cNvSpPr/>
            <p:nvPr/>
          </p:nvSpPr>
          <p:spPr>
            <a:xfrm>
              <a:off x="1667300" y="1252134"/>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a:latin typeface="Open Sans"/>
                  <a:cs typeface="Open Sans"/>
                </a:rPr>
                <a:t>1</a:t>
              </a:r>
            </a:p>
          </p:txBody>
        </p:sp>
      </p:grpSp>
    </p:spTree>
    <p:extLst>
      <p:ext uri="{BB962C8B-B14F-4D97-AF65-F5344CB8AC3E}">
        <p14:creationId xmlns:p14="http://schemas.microsoft.com/office/powerpoint/2010/main" val="1296187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4619" y="-41047"/>
            <a:ext cx="8465165" cy="49163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800" dirty="0" smtClean="0"/>
              <a:t>TEST </a:t>
            </a:r>
            <a:r>
              <a:rPr lang="en-US" sz="2800" dirty="0"/>
              <a:t>DOMAIN </a:t>
            </a:r>
            <a:r>
              <a:rPr lang="en-US" sz="2800" dirty="0" smtClean="0"/>
              <a:t>(Manage test execution)</a:t>
            </a:r>
            <a:endParaRPr lang="en-US" sz="2800" dirty="0"/>
          </a:p>
        </p:txBody>
      </p:sp>
      <p:grpSp>
        <p:nvGrpSpPr>
          <p:cNvPr id="3" name="Group 2"/>
          <p:cNvGrpSpPr/>
          <p:nvPr/>
        </p:nvGrpSpPr>
        <p:grpSpPr>
          <a:xfrm>
            <a:off x="1257301" y="913977"/>
            <a:ext cx="6440262" cy="4117340"/>
            <a:chOff x="1" y="590127"/>
            <a:chExt cx="6440262" cy="4117340"/>
          </a:xfrm>
        </p:grpSpPr>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590127"/>
              <a:ext cx="6440262" cy="4117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a:xfrm>
              <a:off x="1954364" y="4245948"/>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a:latin typeface="Open Sans"/>
                  <a:cs typeface="Open Sans"/>
                </a:rPr>
                <a:t>1</a:t>
              </a:r>
            </a:p>
          </p:txBody>
        </p:sp>
        <p:sp>
          <p:nvSpPr>
            <p:cNvPr id="8" name="Oval 7"/>
            <p:cNvSpPr/>
            <p:nvPr/>
          </p:nvSpPr>
          <p:spPr>
            <a:xfrm>
              <a:off x="5154764" y="1004908"/>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2</a:t>
              </a:r>
              <a:endParaRPr lang="en-US" sz="800" dirty="0">
                <a:latin typeface="Open Sans"/>
                <a:cs typeface="Open Sans"/>
              </a:endParaRPr>
            </a:p>
          </p:txBody>
        </p:sp>
      </p:grpSp>
    </p:spTree>
    <p:extLst>
      <p:ext uri="{BB962C8B-B14F-4D97-AF65-F5344CB8AC3E}">
        <p14:creationId xmlns:p14="http://schemas.microsoft.com/office/powerpoint/2010/main" val="2921020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10844" y="176138"/>
            <a:ext cx="8465165" cy="434371"/>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400" dirty="0"/>
              <a:t>IV. </a:t>
            </a:r>
            <a:r>
              <a:rPr lang="en-US" sz="2400" dirty="0" err="1"/>
              <a:t>Apis</a:t>
            </a:r>
            <a:r>
              <a:rPr lang="en-US" sz="2400" dirty="0"/>
              <a:t>: </a:t>
            </a:r>
            <a:r>
              <a:rPr lang="en-US" sz="2400" dirty="0" smtClean="0"/>
              <a:t>TEST </a:t>
            </a:r>
            <a:r>
              <a:rPr lang="en-US" sz="2400" dirty="0"/>
              <a:t>DOMAIN </a:t>
            </a:r>
            <a:r>
              <a:rPr lang="en-US" sz="2400" dirty="0" smtClean="0"/>
              <a:t>(Manage test execution)</a:t>
            </a:r>
            <a:endParaRPr lang="en-US" sz="2400" dirty="0"/>
          </a:p>
        </p:txBody>
      </p:sp>
      <p:grpSp>
        <p:nvGrpSpPr>
          <p:cNvPr id="3" name="Group 2"/>
          <p:cNvGrpSpPr/>
          <p:nvPr/>
        </p:nvGrpSpPr>
        <p:grpSpPr>
          <a:xfrm>
            <a:off x="1318039" y="1217826"/>
            <a:ext cx="6362103" cy="3864965"/>
            <a:chOff x="1" y="1278297"/>
            <a:chExt cx="5400674" cy="4308327"/>
          </a:xfrm>
        </p:grpSpPr>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461653"/>
              <a:ext cx="5400674" cy="39891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a:xfrm>
              <a:off x="4744978" y="1278297"/>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a:latin typeface="Open Sans"/>
                  <a:cs typeface="Open Sans"/>
                </a:rPr>
                <a:t>1</a:t>
              </a:r>
            </a:p>
          </p:txBody>
        </p:sp>
        <p:sp>
          <p:nvSpPr>
            <p:cNvPr id="8" name="Oval 7"/>
            <p:cNvSpPr/>
            <p:nvPr/>
          </p:nvSpPr>
          <p:spPr>
            <a:xfrm>
              <a:off x="1138177" y="2883539"/>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2</a:t>
              </a:r>
              <a:endParaRPr lang="en-US" sz="800" dirty="0">
                <a:latin typeface="Open Sans"/>
                <a:cs typeface="Open Sans"/>
              </a:endParaRPr>
            </a:p>
          </p:txBody>
        </p:sp>
        <p:sp>
          <p:nvSpPr>
            <p:cNvPr id="9" name="Oval 8"/>
            <p:cNvSpPr/>
            <p:nvPr/>
          </p:nvSpPr>
          <p:spPr>
            <a:xfrm>
              <a:off x="179750" y="4295461"/>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3</a:t>
              </a:r>
              <a:endParaRPr lang="en-US" sz="800" dirty="0">
                <a:latin typeface="Open Sans"/>
                <a:cs typeface="Open Sans"/>
              </a:endParaRPr>
            </a:p>
          </p:txBody>
        </p:sp>
        <p:pic>
          <p:nvPicPr>
            <p:cNvPr id="2560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8489" y="4300749"/>
              <a:ext cx="1695450"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Oval 10"/>
            <p:cNvSpPr/>
            <p:nvPr/>
          </p:nvSpPr>
          <p:spPr>
            <a:xfrm>
              <a:off x="1830349" y="4447861"/>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4</a:t>
              </a:r>
              <a:endParaRPr lang="en-US" sz="800" dirty="0">
                <a:latin typeface="Open Sans"/>
                <a:cs typeface="Open Sans"/>
              </a:endParaRPr>
            </a:p>
          </p:txBody>
        </p:sp>
      </p:grpSp>
    </p:spTree>
    <p:extLst>
      <p:ext uri="{BB962C8B-B14F-4D97-AF65-F5344CB8AC3E}">
        <p14:creationId xmlns:p14="http://schemas.microsoft.com/office/powerpoint/2010/main" val="1887509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4619" y="-41047"/>
            <a:ext cx="8465165" cy="49163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800" dirty="0"/>
              <a:t>IV. </a:t>
            </a:r>
            <a:r>
              <a:rPr lang="en-US" sz="2800" dirty="0" err="1"/>
              <a:t>Apis</a:t>
            </a:r>
            <a:r>
              <a:rPr lang="en-US" sz="2800" dirty="0"/>
              <a:t>: </a:t>
            </a:r>
            <a:r>
              <a:rPr lang="en-US" sz="2800" dirty="0" smtClean="0"/>
              <a:t>TEST </a:t>
            </a:r>
            <a:r>
              <a:rPr lang="en-US" sz="2800" dirty="0"/>
              <a:t>DOMAIN </a:t>
            </a:r>
            <a:r>
              <a:rPr lang="en-US" sz="2800" dirty="0" smtClean="0"/>
              <a:t>(Report on product build)</a:t>
            </a:r>
            <a:endParaRPr lang="en-US" sz="2800" dirty="0"/>
          </a:p>
        </p:txBody>
      </p:sp>
      <p:grpSp>
        <p:nvGrpSpPr>
          <p:cNvPr id="5" name="Group 4"/>
          <p:cNvGrpSpPr/>
          <p:nvPr/>
        </p:nvGrpSpPr>
        <p:grpSpPr>
          <a:xfrm>
            <a:off x="1079890" y="787681"/>
            <a:ext cx="3027679" cy="2299290"/>
            <a:chOff x="1" y="380285"/>
            <a:chExt cx="3027679" cy="2299290"/>
          </a:xfrm>
        </p:grpSpPr>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80285"/>
              <a:ext cx="3027679" cy="2299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a:xfrm>
              <a:off x="1134792" y="953177"/>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a:latin typeface="Open Sans"/>
                  <a:cs typeface="Open Sans"/>
                </a:rPr>
                <a:t>1</a:t>
              </a:r>
            </a:p>
          </p:txBody>
        </p:sp>
      </p:grpSp>
      <p:grpSp>
        <p:nvGrpSpPr>
          <p:cNvPr id="4" name="Group 3"/>
          <p:cNvGrpSpPr/>
          <p:nvPr/>
        </p:nvGrpSpPr>
        <p:grpSpPr>
          <a:xfrm>
            <a:off x="5188371" y="1041881"/>
            <a:ext cx="2993604" cy="3907944"/>
            <a:chOff x="3169070" y="456061"/>
            <a:chExt cx="3198467" cy="4529112"/>
          </a:xfrm>
        </p:grpSpPr>
        <p:pic>
          <p:nvPicPr>
            <p:cNvPr id="266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9070" y="456061"/>
              <a:ext cx="3198467" cy="452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Oval 7"/>
            <p:cNvSpPr/>
            <p:nvPr/>
          </p:nvSpPr>
          <p:spPr>
            <a:xfrm>
              <a:off x="3793325" y="1281926"/>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2</a:t>
              </a:r>
              <a:endParaRPr lang="en-US" sz="800" dirty="0">
                <a:latin typeface="Open Sans"/>
                <a:cs typeface="Open Sans"/>
              </a:endParaRPr>
            </a:p>
          </p:txBody>
        </p:sp>
      </p:grpSp>
      <p:grpSp>
        <p:nvGrpSpPr>
          <p:cNvPr id="3" name="Group 2"/>
          <p:cNvGrpSpPr/>
          <p:nvPr/>
        </p:nvGrpSpPr>
        <p:grpSpPr>
          <a:xfrm>
            <a:off x="982345" y="3216275"/>
            <a:ext cx="3596639" cy="1733550"/>
            <a:chOff x="1" y="3311525"/>
            <a:chExt cx="3596639" cy="1733550"/>
          </a:xfrm>
        </p:grpSpPr>
        <p:pic>
          <p:nvPicPr>
            <p:cNvPr id="266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3311525"/>
              <a:ext cx="3596639" cy="173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Oval 8"/>
            <p:cNvSpPr/>
            <p:nvPr/>
          </p:nvSpPr>
          <p:spPr>
            <a:xfrm>
              <a:off x="1324322" y="4154023"/>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3</a:t>
              </a:r>
              <a:endParaRPr lang="en-US" sz="800" dirty="0">
                <a:latin typeface="Open Sans"/>
                <a:cs typeface="Open Sans"/>
              </a:endParaRPr>
            </a:p>
          </p:txBody>
        </p:sp>
      </p:grpSp>
    </p:spTree>
    <p:extLst>
      <p:ext uri="{BB962C8B-B14F-4D97-AF65-F5344CB8AC3E}">
        <p14:creationId xmlns:p14="http://schemas.microsoft.com/office/powerpoint/2010/main" val="3791438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dirty="0" smtClean="0"/>
              <a:t>TEST </a:t>
            </a:r>
            <a:r>
              <a:rPr lang="en-US" sz="2400" dirty="0"/>
              <a:t>DOMAIN </a:t>
            </a:r>
            <a:r>
              <a:rPr lang="en-US" sz="2400" dirty="0" smtClean="0"/>
              <a:t>(Integration test)</a:t>
            </a:r>
            <a:endParaRPr lang="en-US" sz="2400" dirty="0"/>
          </a:p>
        </p:txBody>
      </p:sp>
      <p:grpSp>
        <p:nvGrpSpPr>
          <p:cNvPr id="7" name="Group 6"/>
          <p:cNvGrpSpPr/>
          <p:nvPr/>
        </p:nvGrpSpPr>
        <p:grpSpPr>
          <a:xfrm>
            <a:off x="1560768" y="1209675"/>
            <a:ext cx="5830631" cy="3914352"/>
            <a:chOff x="34620" y="494512"/>
            <a:chExt cx="6438846" cy="4781915"/>
          </a:xfrm>
        </p:grpSpPr>
        <p:pic>
          <p:nvPicPr>
            <p:cNvPr id="1228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20" y="494512"/>
              <a:ext cx="6438846" cy="4781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a:xfrm>
              <a:off x="1236919" y="3817766"/>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a:latin typeface="Open Sans"/>
                  <a:cs typeface="Open Sans"/>
                </a:rPr>
                <a:t>1</a:t>
              </a:r>
            </a:p>
          </p:txBody>
        </p:sp>
        <p:sp>
          <p:nvSpPr>
            <p:cNvPr id="6" name="Oval 5"/>
            <p:cNvSpPr/>
            <p:nvPr/>
          </p:nvSpPr>
          <p:spPr>
            <a:xfrm>
              <a:off x="5186332" y="1573821"/>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a:latin typeface="Open Sans"/>
                  <a:cs typeface="Open Sans"/>
                </a:rPr>
                <a:t>2</a:t>
              </a:r>
            </a:p>
          </p:txBody>
        </p:sp>
      </p:grpSp>
    </p:spTree>
    <p:extLst>
      <p:ext uri="{BB962C8B-B14F-4D97-AF65-F5344CB8AC3E}">
        <p14:creationId xmlns:p14="http://schemas.microsoft.com/office/powerpoint/2010/main" val="34419016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137626" y="204768"/>
            <a:ext cx="8465165" cy="49163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en-US" sz="2800" dirty="0" smtClean="0"/>
              <a:t>TEST </a:t>
            </a:r>
            <a:r>
              <a:rPr lang="en-US" sz="2800" dirty="0"/>
              <a:t>DOMAIN </a:t>
            </a:r>
            <a:r>
              <a:rPr lang="en-US" sz="2800" dirty="0" smtClean="0"/>
              <a:t>(Perspective)</a:t>
            </a:r>
            <a:endParaRPr lang="en-US" sz="2800" dirty="0"/>
          </a:p>
        </p:txBody>
      </p:sp>
      <p:grpSp>
        <p:nvGrpSpPr>
          <p:cNvPr id="3" name="Group 2"/>
          <p:cNvGrpSpPr/>
          <p:nvPr/>
        </p:nvGrpSpPr>
        <p:grpSpPr>
          <a:xfrm>
            <a:off x="1133476" y="997096"/>
            <a:ext cx="6473466" cy="1848638"/>
            <a:chOff x="1" y="644671"/>
            <a:chExt cx="6473466" cy="1848638"/>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4671"/>
              <a:ext cx="6473466" cy="1848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a:xfrm>
              <a:off x="2543645" y="1281926"/>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a:latin typeface="Open Sans"/>
                  <a:cs typeface="Open Sans"/>
                </a:rPr>
                <a:t>1</a:t>
              </a:r>
            </a:p>
          </p:txBody>
        </p:sp>
      </p:grpSp>
      <p:grpSp>
        <p:nvGrpSpPr>
          <p:cNvPr id="4" name="Group 3"/>
          <p:cNvGrpSpPr/>
          <p:nvPr/>
        </p:nvGrpSpPr>
        <p:grpSpPr>
          <a:xfrm>
            <a:off x="1141115" y="3172130"/>
            <a:ext cx="6475352" cy="1788953"/>
            <a:chOff x="-1884" y="3209713"/>
            <a:chExt cx="6475352" cy="1788953"/>
          </a:xfrm>
        </p:grpSpPr>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4" y="3209713"/>
              <a:ext cx="6475352" cy="17889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Oval 7"/>
            <p:cNvSpPr/>
            <p:nvPr/>
          </p:nvSpPr>
          <p:spPr>
            <a:xfrm>
              <a:off x="2256581" y="3779543"/>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2</a:t>
              </a:r>
              <a:endParaRPr lang="en-US" sz="800" dirty="0">
                <a:latin typeface="Open Sans"/>
                <a:cs typeface="Open Sans"/>
              </a:endParaRPr>
            </a:p>
          </p:txBody>
        </p:sp>
      </p:grpSp>
    </p:spTree>
    <p:extLst>
      <p:ext uri="{BB962C8B-B14F-4D97-AF65-F5344CB8AC3E}">
        <p14:creationId xmlns:p14="http://schemas.microsoft.com/office/powerpoint/2010/main" val="611853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noGrp="1"/>
          </p:cNvSpPr>
          <p:nvPr>
            <p:ph type="body" idx="4294967295"/>
          </p:nvPr>
        </p:nvSpPr>
        <p:spPr>
          <a:xfrm>
            <a:off x="169863" y="417514"/>
            <a:ext cx="8974137" cy="4754562"/>
          </a:xfrm>
        </p:spPr>
        <p:txBody>
          <a:bodyPr>
            <a:normAutofit/>
          </a:bodyPr>
          <a:lstStyle>
            <a:defPPr marL="432000" lvl="0" indent="-324000">
              <a:spcBef>
                <a:spcPts val="0"/>
              </a:spcBef>
              <a:spcAft>
                <a:spcPts val="1417"/>
              </a:spcAft>
              <a:buSzPct val="45000"/>
              <a:buFont typeface="StarSymbol"/>
              <a:buNone/>
              <a:defRPr lang="en-US" sz="3200" b="0" i="0" u="none" strike="noStrike" kern="1200">
                <a:ln>
                  <a:noFill/>
                </a:ln>
                <a:latin typeface="Liberation Sans" pitchFamily="18"/>
                <a:ea typeface="Microsoft YaHei" pitchFamily="2"/>
                <a:cs typeface="Mangal" pitchFamily="2"/>
              </a:defRPr>
            </a:defPPr>
            <a:lvl1pPr marL="432000" lvl="0" indent="-324000">
              <a:spcBef>
                <a:spcPts val="0"/>
              </a:spcBef>
              <a:spcAft>
                <a:spcPts val="1417"/>
              </a:spcAft>
              <a:buSzPct val="45000"/>
              <a:buFont typeface="StarSymbol"/>
              <a:buChar char="●"/>
              <a:defRPr lang="en-US" sz="3200" b="0" i="0" u="none" strike="noStrike" kern="1200">
                <a:ln>
                  <a:noFill/>
                </a:ln>
                <a:latin typeface="Liberation Sans" pitchFamily="18"/>
                <a:ea typeface="Microsoft YaHei" pitchFamily="2"/>
                <a:cs typeface="Mangal" pitchFamily="2"/>
              </a:defRPr>
            </a:lvl1pPr>
            <a:lvl2pPr marL="864000" lvl="1" indent="-324000">
              <a:spcBef>
                <a:spcPts val="0"/>
              </a:spcBef>
              <a:spcAft>
                <a:spcPts val="1134"/>
              </a:spcAft>
              <a:buSzPct val="75000"/>
              <a:buFont typeface="StarSymbol"/>
              <a:buChar char="–"/>
              <a:defRPr lang="en-US" sz="2800" b="0" i="0" u="none" strike="noStrike" kern="1200">
                <a:ln>
                  <a:noFill/>
                </a:ln>
                <a:latin typeface="Liberation Sans" pitchFamily="18"/>
                <a:ea typeface="Microsoft YaHei" pitchFamily="2"/>
                <a:cs typeface="Mangal" pitchFamily="2"/>
              </a:defRPr>
            </a:lvl2pPr>
            <a:lvl3pPr marL="1295999" lvl="2" indent="-288000">
              <a:spcBef>
                <a:spcPts val="0"/>
              </a:spcBef>
              <a:spcAft>
                <a:spcPts val="850"/>
              </a:spcAft>
              <a:buSzPct val="45000"/>
              <a:buFont typeface="StarSymbol"/>
              <a:buChar char="●"/>
              <a:defRPr lang="en-US" sz="2400" b="0" i="0" u="none" strike="noStrike" kern="1200">
                <a:ln>
                  <a:noFill/>
                </a:ln>
                <a:latin typeface="Liberation Sans" pitchFamily="18"/>
                <a:ea typeface="Microsoft YaHei" pitchFamily="2"/>
                <a:cs typeface="Mangal"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Microsoft YaHei" pitchFamily="2"/>
                <a:cs typeface="Mangal"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Microsoft YaHei" pitchFamily="2"/>
                <a:cs typeface="Mangal"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Microsoft YaHei" pitchFamily="2"/>
                <a:cs typeface="Mangal"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Microsoft YaHei" pitchFamily="2"/>
                <a:cs typeface="Mangal"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Microsoft YaHei" pitchFamily="2"/>
                <a:cs typeface="Mangal"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Microsoft YaHei" pitchFamily="2"/>
                <a:cs typeface="Mangal" pitchFamily="2"/>
              </a:defRPr>
            </a:lvl9pPr>
          </a:lstStyle>
          <a:p>
            <a:pPr>
              <a:buFont typeface="Wingdings" panose="05000000000000000000" pitchFamily="2" charset="2"/>
              <a:buChar char="ü"/>
            </a:pPr>
            <a:r>
              <a:rPr lang="en-US" sz="1800" dirty="0">
                <a:solidFill>
                  <a:srgbClr val="666666"/>
                </a:solidFill>
                <a:latin typeface="Open Sans"/>
                <a:ea typeface="+mn-ea"/>
                <a:cs typeface="Open Sans"/>
              </a:rPr>
              <a:t>Reporting — Reports cover computation and creation for given indicators such as the number of bugs detected by feature, or per build.</a:t>
            </a:r>
          </a:p>
          <a:p>
            <a:pPr lvl="0">
              <a:buFont typeface="Wingdings" panose="05000000000000000000" pitchFamily="2" charset="2"/>
              <a:buChar char="ü"/>
            </a:pPr>
            <a:r>
              <a:rPr lang="en-US" sz="1800" dirty="0">
                <a:solidFill>
                  <a:srgbClr val="666666"/>
                </a:solidFill>
                <a:latin typeface="Open Sans"/>
                <a:ea typeface="+mn-ea"/>
                <a:cs typeface="Open Sans"/>
              </a:rPr>
              <a:t>The indicators in every report tables cannot be modified by the users, they are computed automatically at created or updated time instead.</a:t>
            </a:r>
          </a:p>
        </p:txBody>
      </p:sp>
      <p:sp>
        <p:nvSpPr>
          <p:cNvPr id="2" name="Title 1"/>
          <p:cNvSpPr txBox="1">
            <a:spLocks noGrp="1"/>
          </p:cNvSpPr>
          <p:nvPr>
            <p:ph type="title" idx="4294967295"/>
          </p:nvPr>
        </p:nvSpPr>
        <p:spPr>
          <a:xfrm>
            <a:off x="0" y="-39688"/>
            <a:ext cx="8464550" cy="49163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800" dirty="0"/>
              <a:t>IV. </a:t>
            </a:r>
            <a:r>
              <a:rPr lang="en-US" sz="2800" dirty="0" err="1"/>
              <a:t>Apis</a:t>
            </a:r>
            <a:r>
              <a:rPr lang="en-US" sz="2800" dirty="0"/>
              <a:t>: </a:t>
            </a:r>
            <a:r>
              <a:rPr lang="en-US" sz="2800" dirty="0" smtClean="0"/>
              <a:t>REPORTING DOMAIN (Overview)</a:t>
            </a:r>
            <a:endParaRPr lang="en-US" sz="2800" dirty="0"/>
          </a:p>
        </p:txBody>
      </p:sp>
    </p:spTree>
    <p:extLst>
      <p:ext uri="{BB962C8B-B14F-4D97-AF65-F5344CB8AC3E}">
        <p14:creationId xmlns:p14="http://schemas.microsoft.com/office/powerpoint/2010/main" val="3239016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4619" y="104030"/>
            <a:ext cx="8465165" cy="40011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000" dirty="0"/>
              <a:t>IV. </a:t>
            </a:r>
            <a:r>
              <a:rPr lang="en-US" sz="2000" dirty="0" err="1"/>
              <a:t>Apis</a:t>
            </a:r>
            <a:r>
              <a:rPr lang="en-US" sz="2000" dirty="0"/>
              <a:t>: REPORTING DOMAIN </a:t>
            </a:r>
            <a:r>
              <a:rPr lang="en-US" sz="2000" dirty="0" smtClean="0"/>
              <a:t>(Create/Update report/ Generate chart)</a:t>
            </a:r>
            <a:endParaRPr lang="en-US" sz="2000" dirty="0"/>
          </a:p>
        </p:txBody>
      </p:sp>
      <p:grpSp>
        <p:nvGrpSpPr>
          <p:cNvPr id="3" name="Group 2"/>
          <p:cNvGrpSpPr/>
          <p:nvPr/>
        </p:nvGrpSpPr>
        <p:grpSpPr>
          <a:xfrm>
            <a:off x="1289043" y="832275"/>
            <a:ext cx="6309155" cy="4238625"/>
            <a:chOff x="98418" y="792375"/>
            <a:chExt cx="6309155" cy="4238625"/>
          </a:xfrm>
        </p:grpSpPr>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8" y="792375"/>
              <a:ext cx="6309155" cy="423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a:xfrm>
              <a:off x="4661862" y="2361458"/>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a:latin typeface="Open Sans"/>
                  <a:cs typeface="Open Sans"/>
                </a:rPr>
                <a:t>1</a:t>
              </a:r>
            </a:p>
          </p:txBody>
        </p:sp>
        <p:sp>
          <p:nvSpPr>
            <p:cNvPr id="8" name="Oval 7"/>
            <p:cNvSpPr/>
            <p:nvPr/>
          </p:nvSpPr>
          <p:spPr>
            <a:xfrm>
              <a:off x="3658117" y="2562085"/>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2</a:t>
              </a:r>
              <a:endParaRPr lang="en-US" sz="800" dirty="0">
                <a:latin typeface="Open Sans"/>
                <a:cs typeface="Open Sans"/>
              </a:endParaRPr>
            </a:p>
          </p:txBody>
        </p:sp>
        <p:sp>
          <p:nvSpPr>
            <p:cNvPr id="9" name="Oval 8"/>
            <p:cNvSpPr/>
            <p:nvPr/>
          </p:nvSpPr>
          <p:spPr>
            <a:xfrm>
              <a:off x="4661862" y="2768155"/>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3</a:t>
              </a:r>
              <a:endParaRPr lang="en-US" sz="800" dirty="0">
                <a:latin typeface="Open Sans"/>
                <a:cs typeface="Open Sans"/>
              </a:endParaRPr>
            </a:p>
          </p:txBody>
        </p:sp>
        <p:sp>
          <p:nvSpPr>
            <p:cNvPr id="11" name="Oval 10"/>
            <p:cNvSpPr/>
            <p:nvPr/>
          </p:nvSpPr>
          <p:spPr>
            <a:xfrm>
              <a:off x="3658117" y="2920555"/>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a:latin typeface="Open Sans"/>
                  <a:cs typeface="Open Sans"/>
                </a:rPr>
                <a:t>4</a:t>
              </a:r>
            </a:p>
          </p:txBody>
        </p:sp>
      </p:grpSp>
    </p:spTree>
    <p:extLst>
      <p:ext uri="{BB962C8B-B14F-4D97-AF65-F5344CB8AC3E}">
        <p14:creationId xmlns:p14="http://schemas.microsoft.com/office/powerpoint/2010/main" val="1121044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267295" y="366841"/>
            <a:ext cx="8465165" cy="434371"/>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en-US" sz="2400" dirty="0" smtClean="0"/>
              <a:t>REPORTING </a:t>
            </a:r>
            <a:r>
              <a:rPr lang="en-US" sz="2400" dirty="0"/>
              <a:t>DOMAIN </a:t>
            </a:r>
            <a:r>
              <a:rPr lang="en-US" sz="2400" dirty="0" smtClean="0"/>
              <a:t>(Test coverage by feature)</a:t>
            </a:r>
            <a:endParaRPr lang="en-US" sz="2400" dirty="0"/>
          </a:p>
        </p:txBody>
      </p:sp>
      <p:grpSp>
        <p:nvGrpSpPr>
          <p:cNvPr id="3" name="Group 2"/>
          <p:cNvGrpSpPr/>
          <p:nvPr/>
        </p:nvGrpSpPr>
        <p:grpSpPr>
          <a:xfrm>
            <a:off x="1821023" y="1706796"/>
            <a:ext cx="5357710" cy="2522304"/>
            <a:chOff x="730885" y="1462002"/>
            <a:chExt cx="4552950" cy="2085975"/>
          </a:xfrm>
        </p:grpSpPr>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 y="1462002"/>
              <a:ext cx="4552950" cy="208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a:xfrm>
              <a:off x="2720296" y="2583610"/>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a:latin typeface="Open Sans"/>
                  <a:cs typeface="Open Sans"/>
                </a:rPr>
                <a:t>1</a:t>
              </a:r>
            </a:p>
          </p:txBody>
        </p:sp>
        <p:sp>
          <p:nvSpPr>
            <p:cNvPr id="8" name="Oval 7"/>
            <p:cNvSpPr/>
            <p:nvPr/>
          </p:nvSpPr>
          <p:spPr>
            <a:xfrm>
              <a:off x="2974010" y="2849149"/>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2</a:t>
              </a:r>
              <a:endParaRPr lang="en-US" sz="800" dirty="0">
                <a:latin typeface="Open Sans"/>
                <a:cs typeface="Open Sans"/>
              </a:endParaRPr>
            </a:p>
          </p:txBody>
        </p:sp>
        <p:sp>
          <p:nvSpPr>
            <p:cNvPr id="9" name="Oval 8"/>
            <p:cNvSpPr/>
            <p:nvPr/>
          </p:nvSpPr>
          <p:spPr>
            <a:xfrm>
              <a:off x="2786165" y="3107987"/>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3</a:t>
              </a:r>
              <a:endParaRPr lang="en-US" sz="800" dirty="0">
                <a:latin typeface="Open Sans"/>
                <a:cs typeface="Open Sans"/>
              </a:endParaRPr>
            </a:p>
          </p:txBody>
        </p:sp>
      </p:grpSp>
    </p:spTree>
    <p:extLst>
      <p:ext uri="{BB962C8B-B14F-4D97-AF65-F5344CB8AC3E}">
        <p14:creationId xmlns:p14="http://schemas.microsoft.com/office/powerpoint/2010/main" val="4087549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479" y="389871"/>
            <a:ext cx="5918347" cy="5265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txBox="1">
            <a:spLocks noGrp="1"/>
          </p:cNvSpPr>
          <p:nvPr>
            <p:ph type="title"/>
          </p:nvPr>
        </p:nvSpPr>
        <p:spPr>
          <a:xfrm>
            <a:off x="34619" y="-10270"/>
            <a:ext cx="8465165" cy="40011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000" dirty="0"/>
              <a:t>IV. </a:t>
            </a:r>
            <a:r>
              <a:rPr lang="en-US" sz="2000" dirty="0" err="1"/>
              <a:t>Apis</a:t>
            </a:r>
            <a:r>
              <a:rPr lang="en-US" sz="2000" dirty="0"/>
              <a:t>: REPORTING DOMAIN </a:t>
            </a:r>
            <a:r>
              <a:rPr lang="en-US" sz="2000" dirty="0" smtClean="0"/>
              <a:t>(Report by build)</a:t>
            </a:r>
            <a:endParaRPr lang="en-US" sz="2000" dirty="0"/>
          </a:p>
        </p:txBody>
      </p:sp>
      <p:sp>
        <p:nvSpPr>
          <p:cNvPr id="6" name="Oval 5"/>
          <p:cNvSpPr/>
          <p:nvPr/>
        </p:nvSpPr>
        <p:spPr>
          <a:xfrm>
            <a:off x="2657472" y="2338411"/>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a:latin typeface="Open Sans"/>
                <a:cs typeface="Open Sans"/>
              </a:rPr>
              <a:t>1</a:t>
            </a:r>
          </a:p>
        </p:txBody>
      </p:sp>
      <p:sp>
        <p:nvSpPr>
          <p:cNvPr id="8" name="Oval 7"/>
          <p:cNvSpPr/>
          <p:nvPr/>
        </p:nvSpPr>
        <p:spPr>
          <a:xfrm>
            <a:off x="3020648" y="2562085"/>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2</a:t>
            </a:r>
            <a:endParaRPr lang="en-US" sz="800" dirty="0">
              <a:latin typeface="Open Sans"/>
              <a:cs typeface="Open Sans"/>
            </a:endParaRPr>
          </a:p>
        </p:txBody>
      </p:sp>
      <p:sp>
        <p:nvSpPr>
          <p:cNvPr id="9" name="Oval 8"/>
          <p:cNvSpPr/>
          <p:nvPr/>
        </p:nvSpPr>
        <p:spPr>
          <a:xfrm>
            <a:off x="2733584" y="2849149"/>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3</a:t>
            </a:r>
            <a:endParaRPr lang="en-US" sz="800" dirty="0">
              <a:latin typeface="Open Sans"/>
              <a:cs typeface="Open Sans"/>
            </a:endParaRPr>
          </a:p>
        </p:txBody>
      </p:sp>
      <p:sp>
        <p:nvSpPr>
          <p:cNvPr id="10" name="Oval 9"/>
          <p:cNvSpPr/>
          <p:nvPr/>
        </p:nvSpPr>
        <p:spPr>
          <a:xfrm>
            <a:off x="3012011" y="3076056"/>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a:latin typeface="Open Sans"/>
                <a:cs typeface="Open Sans"/>
              </a:rPr>
              <a:t>4</a:t>
            </a:r>
          </a:p>
        </p:txBody>
      </p:sp>
      <p:sp>
        <p:nvSpPr>
          <p:cNvPr id="11" name="Oval 10"/>
          <p:cNvSpPr/>
          <p:nvPr/>
        </p:nvSpPr>
        <p:spPr>
          <a:xfrm>
            <a:off x="2724947" y="3363120"/>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5</a:t>
            </a:r>
            <a:endParaRPr lang="en-US" sz="800" dirty="0">
              <a:latin typeface="Open Sans"/>
              <a:cs typeface="Open Sans"/>
            </a:endParaRPr>
          </a:p>
        </p:txBody>
      </p:sp>
    </p:spTree>
    <p:extLst>
      <p:ext uri="{BB962C8B-B14F-4D97-AF65-F5344CB8AC3E}">
        <p14:creationId xmlns:p14="http://schemas.microsoft.com/office/powerpoint/2010/main" val="2751164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4294967295"/>
          </p:nvPr>
        </p:nvPicPr>
        <p:blipFill>
          <a:blip r:embed="rId2">
            <a:lum/>
            <a:alphaModFix/>
          </a:blip>
          <a:srcRect/>
          <a:stretch>
            <a:fillRect/>
          </a:stretch>
        </p:blipFill>
        <p:spPr>
          <a:xfrm>
            <a:off x="2032000" y="915988"/>
            <a:ext cx="4886325" cy="4135437"/>
          </a:xfrm>
          <a:prstGeom prst="rect">
            <a:avLst/>
          </a:prstGeom>
          <a:noFill/>
          <a:ln>
            <a:noFill/>
          </a:ln>
        </p:spPr>
      </p:pic>
      <p:sp>
        <p:nvSpPr>
          <p:cNvPr id="7" name="Title 2"/>
          <p:cNvSpPr txBox="1">
            <a:spLocks/>
          </p:cNvSpPr>
          <p:nvPr/>
        </p:nvSpPr>
        <p:spPr bwMode="auto">
          <a:xfrm>
            <a:off x="422275" y="192881"/>
            <a:ext cx="8229600" cy="4929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algn="l" defTabSz="457200" rtl="0" eaLnBrk="1" fontAlgn="base" hangingPunct="1">
              <a:lnSpc>
                <a:spcPct val="93000"/>
              </a:lnSpc>
              <a:spcBef>
                <a:spcPct val="0"/>
              </a:spcBef>
              <a:spcAft>
                <a:spcPct val="0"/>
              </a:spcAft>
              <a:buClr>
                <a:srgbClr val="000000"/>
              </a:buClr>
              <a:buSzPct val="100000"/>
              <a:buFont typeface="Times New Roman" pitchFamily="18" charset="0"/>
              <a:defRPr sz="3600">
                <a:solidFill>
                  <a:srgbClr val="000000"/>
                </a:solidFill>
                <a:latin typeface="+mj-lt"/>
                <a:ea typeface="+mj-ea"/>
                <a:cs typeface="+mj-cs"/>
              </a:defRPr>
            </a:lvl1pPr>
            <a:lvl2pPr algn="l" defTabSz="457200" rtl="0" eaLnBrk="1" fontAlgn="base" hangingPunct="1">
              <a:lnSpc>
                <a:spcPct val="93000"/>
              </a:lnSpc>
              <a:spcBef>
                <a:spcPct val="0"/>
              </a:spcBef>
              <a:spcAft>
                <a:spcPct val="0"/>
              </a:spcAft>
              <a:buClr>
                <a:srgbClr val="000000"/>
              </a:buClr>
              <a:buSzPct val="100000"/>
              <a:buFont typeface="Times New Roman" pitchFamily="18" charset="0"/>
              <a:defRPr sz="3600">
                <a:solidFill>
                  <a:srgbClr val="000000"/>
                </a:solidFill>
                <a:latin typeface="Arial" charset="0"/>
                <a:ea typeface="Microsoft YaHei" pitchFamily="32" charset="-122"/>
              </a:defRPr>
            </a:lvl2pPr>
            <a:lvl3pPr algn="l" defTabSz="457200" rtl="0" eaLnBrk="1" fontAlgn="base" hangingPunct="1">
              <a:lnSpc>
                <a:spcPct val="93000"/>
              </a:lnSpc>
              <a:spcBef>
                <a:spcPct val="0"/>
              </a:spcBef>
              <a:spcAft>
                <a:spcPct val="0"/>
              </a:spcAft>
              <a:buClr>
                <a:srgbClr val="000000"/>
              </a:buClr>
              <a:buSzPct val="100000"/>
              <a:buFont typeface="Times New Roman" pitchFamily="18" charset="0"/>
              <a:defRPr sz="3600">
                <a:solidFill>
                  <a:srgbClr val="000000"/>
                </a:solidFill>
                <a:latin typeface="Arial" charset="0"/>
                <a:ea typeface="Microsoft YaHei" pitchFamily="32" charset="-122"/>
              </a:defRPr>
            </a:lvl3pPr>
            <a:lvl4pPr algn="l" defTabSz="457200" rtl="0" eaLnBrk="1" fontAlgn="base" hangingPunct="1">
              <a:lnSpc>
                <a:spcPct val="93000"/>
              </a:lnSpc>
              <a:spcBef>
                <a:spcPct val="0"/>
              </a:spcBef>
              <a:spcAft>
                <a:spcPct val="0"/>
              </a:spcAft>
              <a:buClr>
                <a:srgbClr val="000000"/>
              </a:buClr>
              <a:buSzPct val="100000"/>
              <a:buFont typeface="Times New Roman" pitchFamily="18" charset="0"/>
              <a:defRPr sz="3600">
                <a:solidFill>
                  <a:srgbClr val="000000"/>
                </a:solidFill>
                <a:latin typeface="Arial" charset="0"/>
                <a:ea typeface="Microsoft YaHei" pitchFamily="32" charset="-122"/>
              </a:defRPr>
            </a:lvl4pPr>
            <a:lvl5pPr algn="l" defTabSz="457200" rtl="0" eaLnBrk="1" fontAlgn="base" hangingPunct="1">
              <a:lnSpc>
                <a:spcPct val="93000"/>
              </a:lnSpc>
              <a:spcBef>
                <a:spcPct val="0"/>
              </a:spcBef>
              <a:spcAft>
                <a:spcPct val="0"/>
              </a:spcAft>
              <a:buClr>
                <a:srgbClr val="000000"/>
              </a:buClr>
              <a:buSzPct val="100000"/>
              <a:buFont typeface="Times New Roman" pitchFamily="18" charset="0"/>
              <a:defRPr sz="3600">
                <a:solidFill>
                  <a:srgbClr val="000000"/>
                </a:solidFill>
                <a:latin typeface="Arial" charset="0"/>
                <a:ea typeface="Microsoft YaHei" pitchFamily="32" charset="-122"/>
              </a:defRPr>
            </a:lvl5pPr>
            <a:lvl6pPr marL="2514600" indent="-228600" algn="l" defTabSz="457200" rtl="0" eaLnBrk="1" fontAlgn="base" hangingPunct="1">
              <a:lnSpc>
                <a:spcPct val="93000"/>
              </a:lnSpc>
              <a:spcBef>
                <a:spcPct val="0"/>
              </a:spcBef>
              <a:spcAft>
                <a:spcPct val="0"/>
              </a:spcAft>
              <a:buClr>
                <a:srgbClr val="000000"/>
              </a:buClr>
              <a:buSzPct val="100000"/>
              <a:buFont typeface="Times New Roman" pitchFamily="16" charset="0"/>
              <a:defRPr sz="3600">
                <a:solidFill>
                  <a:srgbClr val="000000"/>
                </a:solidFill>
                <a:latin typeface="Arial" charset="0"/>
                <a:ea typeface="Microsoft YaHei" pitchFamily="32" charset="-122"/>
              </a:defRPr>
            </a:lvl6pPr>
            <a:lvl7pPr marL="2971800" indent="-228600" algn="l" defTabSz="457200" rtl="0" eaLnBrk="1" fontAlgn="base" hangingPunct="1">
              <a:lnSpc>
                <a:spcPct val="93000"/>
              </a:lnSpc>
              <a:spcBef>
                <a:spcPct val="0"/>
              </a:spcBef>
              <a:spcAft>
                <a:spcPct val="0"/>
              </a:spcAft>
              <a:buClr>
                <a:srgbClr val="000000"/>
              </a:buClr>
              <a:buSzPct val="100000"/>
              <a:buFont typeface="Times New Roman" pitchFamily="16" charset="0"/>
              <a:defRPr sz="3600">
                <a:solidFill>
                  <a:srgbClr val="000000"/>
                </a:solidFill>
                <a:latin typeface="Arial" charset="0"/>
                <a:ea typeface="Microsoft YaHei" pitchFamily="32" charset="-122"/>
              </a:defRPr>
            </a:lvl7pPr>
            <a:lvl8pPr marL="3429000" indent="-228600" algn="l" defTabSz="457200" rtl="0" eaLnBrk="1" fontAlgn="base" hangingPunct="1">
              <a:lnSpc>
                <a:spcPct val="93000"/>
              </a:lnSpc>
              <a:spcBef>
                <a:spcPct val="0"/>
              </a:spcBef>
              <a:spcAft>
                <a:spcPct val="0"/>
              </a:spcAft>
              <a:buClr>
                <a:srgbClr val="000000"/>
              </a:buClr>
              <a:buSzPct val="100000"/>
              <a:buFont typeface="Times New Roman" pitchFamily="16" charset="0"/>
              <a:defRPr sz="3600">
                <a:solidFill>
                  <a:srgbClr val="000000"/>
                </a:solidFill>
                <a:latin typeface="Arial" charset="0"/>
                <a:ea typeface="Microsoft YaHei" pitchFamily="32" charset="-122"/>
              </a:defRPr>
            </a:lvl8pPr>
            <a:lvl9pPr marL="3886200" indent="-228600" algn="l" defTabSz="457200" rtl="0" eaLnBrk="1" fontAlgn="base" hangingPunct="1">
              <a:lnSpc>
                <a:spcPct val="93000"/>
              </a:lnSpc>
              <a:spcBef>
                <a:spcPct val="0"/>
              </a:spcBef>
              <a:spcAft>
                <a:spcPct val="0"/>
              </a:spcAft>
              <a:buClr>
                <a:srgbClr val="000000"/>
              </a:buClr>
              <a:buSzPct val="100000"/>
              <a:buFont typeface="Times New Roman" pitchFamily="16" charset="0"/>
              <a:defRPr sz="3600">
                <a:solidFill>
                  <a:srgbClr val="000000"/>
                </a:solidFill>
                <a:latin typeface="Arial" charset="0"/>
                <a:ea typeface="Microsoft YaHei" pitchFamily="32" charset="-122"/>
              </a:defRPr>
            </a:lvl9pPr>
          </a:lstStyle>
          <a:p>
            <a:pPr algn="ctr"/>
            <a:r>
              <a:rPr lang="en-US" sz="3200" kern="0" smtClean="0"/>
              <a:t>Overview</a:t>
            </a:r>
            <a:endParaRPr lang="en-US" sz="3200" kern="0" dirty="0"/>
          </a:p>
        </p:txBody>
      </p:sp>
    </p:spTree>
    <p:extLst>
      <p:ext uri="{BB962C8B-B14F-4D97-AF65-F5344CB8AC3E}">
        <p14:creationId xmlns:p14="http://schemas.microsoft.com/office/powerpoint/2010/main" val="26729237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71" y="1355196"/>
            <a:ext cx="6368796" cy="296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txBox="1">
            <a:spLocks noGrp="1"/>
          </p:cNvSpPr>
          <p:nvPr>
            <p:ph type="title"/>
          </p:nvPr>
        </p:nvSpPr>
        <p:spPr>
          <a:xfrm>
            <a:off x="34619" y="-10270"/>
            <a:ext cx="8465165" cy="40011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000" dirty="0"/>
              <a:t>IV. </a:t>
            </a:r>
            <a:r>
              <a:rPr lang="en-US" sz="2000" dirty="0" err="1"/>
              <a:t>Apis</a:t>
            </a:r>
            <a:r>
              <a:rPr lang="en-US" sz="2000" dirty="0"/>
              <a:t>: REPORTING DOMAIN </a:t>
            </a:r>
            <a:r>
              <a:rPr lang="en-US" sz="2000" dirty="0" smtClean="0"/>
              <a:t>(Report by feature)</a:t>
            </a:r>
            <a:endParaRPr lang="en-US" sz="2000" dirty="0"/>
          </a:p>
        </p:txBody>
      </p:sp>
      <p:sp>
        <p:nvSpPr>
          <p:cNvPr id="6" name="Oval 5"/>
          <p:cNvSpPr/>
          <p:nvPr/>
        </p:nvSpPr>
        <p:spPr>
          <a:xfrm>
            <a:off x="1519552" y="3021539"/>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a:latin typeface="Open Sans"/>
                <a:cs typeface="Open Sans"/>
              </a:rPr>
              <a:t>1</a:t>
            </a:r>
          </a:p>
        </p:txBody>
      </p:sp>
    </p:spTree>
    <p:extLst>
      <p:ext uri="{BB962C8B-B14F-4D97-AF65-F5344CB8AC3E}">
        <p14:creationId xmlns:p14="http://schemas.microsoft.com/office/powerpoint/2010/main" val="776919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629" y="1419225"/>
            <a:ext cx="5124450" cy="287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txBox="1">
            <a:spLocks noGrp="1"/>
          </p:cNvSpPr>
          <p:nvPr>
            <p:ph type="title"/>
          </p:nvPr>
        </p:nvSpPr>
        <p:spPr>
          <a:xfrm>
            <a:off x="34619" y="-10270"/>
            <a:ext cx="8465165" cy="40011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000" dirty="0"/>
              <a:t>IV. </a:t>
            </a:r>
            <a:r>
              <a:rPr lang="en-US" sz="2000" dirty="0" err="1"/>
              <a:t>Apis</a:t>
            </a:r>
            <a:r>
              <a:rPr lang="en-US" sz="2000" dirty="0"/>
              <a:t>: REPORTING DOMAIN </a:t>
            </a:r>
            <a:r>
              <a:rPr lang="en-US" sz="2000" dirty="0" smtClean="0"/>
              <a:t>(Report by pattern)</a:t>
            </a:r>
            <a:endParaRPr lang="en-US" sz="2000" dirty="0"/>
          </a:p>
        </p:txBody>
      </p:sp>
      <p:sp>
        <p:nvSpPr>
          <p:cNvPr id="6" name="Oval 5"/>
          <p:cNvSpPr/>
          <p:nvPr/>
        </p:nvSpPr>
        <p:spPr>
          <a:xfrm>
            <a:off x="2007232" y="2996370"/>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a:latin typeface="Open Sans"/>
                <a:cs typeface="Open Sans"/>
              </a:rPr>
              <a:t>1</a:t>
            </a:r>
          </a:p>
        </p:txBody>
      </p:sp>
    </p:spTree>
    <p:extLst>
      <p:ext uri="{BB962C8B-B14F-4D97-AF65-F5344CB8AC3E}">
        <p14:creationId xmlns:p14="http://schemas.microsoft.com/office/powerpoint/2010/main" val="483625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295" y="1522201"/>
            <a:ext cx="5276850"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txBox="1">
            <a:spLocks noGrp="1"/>
          </p:cNvSpPr>
          <p:nvPr>
            <p:ph type="title"/>
          </p:nvPr>
        </p:nvSpPr>
        <p:spPr>
          <a:xfrm>
            <a:off x="34619" y="-10270"/>
            <a:ext cx="8465165" cy="40011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000" dirty="0"/>
              <a:t>IV. </a:t>
            </a:r>
            <a:r>
              <a:rPr lang="en-US" sz="2000" dirty="0" err="1"/>
              <a:t>Apis</a:t>
            </a:r>
            <a:r>
              <a:rPr lang="en-US" sz="2000" dirty="0"/>
              <a:t>: REPORTING DOMAIN </a:t>
            </a:r>
            <a:r>
              <a:rPr lang="en-US" sz="2000" dirty="0" smtClean="0"/>
              <a:t>(Report by add-on)</a:t>
            </a:r>
            <a:endParaRPr lang="en-US" sz="2000" dirty="0"/>
          </a:p>
        </p:txBody>
      </p:sp>
      <p:sp>
        <p:nvSpPr>
          <p:cNvPr id="6" name="Oval 5"/>
          <p:cNvSpPr/>
          <p:nvPr/>
        </p:nvSpPr>
        <p:spPr>
          <a:xfrm>
            <a:off x="2474592" y="2996370"/>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a:latin typeface="Open Sans"/>
                <a:cs typeface="Open Sans"/>
              </a:rPr>
              <a:t>1</a:t>
            </a:r>
          </a:p>
        </p:txBody>
      </p:sp>
    </p:spTree>
    <p:extLst>
      <p:ext uri="{BB962C8B-B14F-4D97-AF65-F5344CB8AC3E}">
        <p14:creationId xmlns:p14="http://schemas.microsoft.com/office/powerpoint/2010/main" val="2508225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325" y="536486"/>
            <a:ext cx="5992025" cy="4919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txBox="1">
            <a:spLocks noGrp="1"/>
          </p:cNvSpPr>
          <p:nvPr>
            <p:ph type="title"/>
          </p:nvPr>
        </p:nvSpPr>
        <p:spPr>
          <a:xfrm>
            <a:off x="34619" y="-10270"/>
            <a:ext cx="8465165" cy="40011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000" dirty="0"/>
              <a:t>IV. </a:t>
            </a:r>
            <a:r>
              <a:rPr lang="en-US" sz="2000" dirty="0" err="1"/>
              <a:t>Apis</a:t>
            </a:r>
            <a:r>
              <a:rPr lang="en-US" sz="2000" dirty="0"/>
              <a:t>: REPORTING DOMAIN </a:t>
            </a:r>
            <a:r>
              <a:rPr lang="en-US" sz="2000" dirty="0" smtClean="0"/>
              <a:t>(Report by closed bug)</a:t>
            </a:r>
            <a:endParaRPr lang="en-US" sz="2000" dirty="0"/>
          </a:p>
        </p:txBody>
      </p:sp>
      <p:sp>
        <p:nvSpPr>
          <p:cNvPr id="6" name="Oval 5"/>
          <p:cNvSpPr/>
          <p:nvPr/>
        </p:nvSpPr>
        <p:spPr>
          <a:xfrm>
            <a:off x="4669152" y="2142929"/>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a:latin typeface="Open Sans"/>
                <a:cs typeface="Open Sans"/>
              </a:rPr>
              <a:t>1</a:t>
            </a:r>
          </a:p>
        </p:txBody>
      </p:sp>
    </p:spTree>
    <p:extLst>
      <p:ext uri="{BB962C8B-B14F-4D97-AF65-F5344CB8AC3E}">
        <p14:creationId xmlns:p14="http://schemas.microsoft.com/office/powerpoint/2010/main" val="1256281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noGrp="1"/>
          </p:cNvSpPr>
          <p:nvPr>
            <p:ph type="body" idx="4294967295"/>
          </p:nvPr>
        </p:nvSpPr>
        <p:spPr>
          <a:xfrm>
            <a:off x="169863" y="417513"/>
            <a:ext cx="8974137" cy="5267325"/>
          </a:xfrm>
        </p:spPr>
        <p:txBody>
          <a:bodyPr>
            <a:normAutofit/>
          </a:bodyPr>
          <a:lstStyle>
            <a:defPPr marL="432000" lvl="0" indent="-324000">
              <a:spcBef>
                <a:spcPts val="0"/>
              </a:spcBef>
              <a:spcAft>
                <a:spcPts val="1417"/>
              </a:spcAft>
              <a:buSzPct val="45000"/>
              <a:buFont typeface="StarSymbol"/>
              <a:buNone/>
              <a:defRPr lang="en-US" sz="3200" b="0" i="0" u="none" strike="noStrike" kern="1200">
                <a:ln>
                  <a:noFill/>
                </a:ln>
                <a:latin typeface="Liberation Sans" pitchFamily="18"/>
                <a:ea typeface="Microsoft YaHei" pitchFamily="2"/>
                <a:cs typeface="Mangal" pitchFamily="2"/>
              </a:defRPr>
            </a:defPPr>
            <a:lvl1pPr marL="432000" lvl="0" indent="-324000">
              <a:spcBef>
                <a:spcPts val="0"/>
              </a:spcBef>
              <a:spcAft>
                <a:spcPts val="1417"/>
              </a:spcAft>
              <a:buSzPct val="45000"/>
              <a:buFont typeface="StarSymbol"/>
              <a:buChar char="●"/>
              <a:defRPr lang="en-US" sz="3200" b="0" i="0" u="none" strike="noStrike" kern="1200">
                <a:ln>
                  <a:noFill/>
                </a:ln>
                <a:latin typeface="Liberation Sans" pitchFamily="18"/>
                <a:ea typeface="Microsoft YaHei" pitchFamily="2"/>
                <a:cs typeface="Mangal" pitchFamily="2"/>
              </a:defRPr>
            </a:lvl1pPr>
            <a:lvl2pPr marL="864000" lvl="1" indent="-324000">
              <a:spcBef>
                <a:spcPts val="0"/>
              </a:spcBef>
              <a:spcAft>
                <a:spcPts val="1134"/>
              </a:spcAft>
              <a:buSzPct val="75000"/>
              <a:buFont typeface="StarSymbol"/>
              <a:buChar char="–"/>
              <a:defRPr lang="en-US" sz="2800" b="0" i="0" u="none" strike="noStrike" kern="1200">
                <a:ln>
                  <a:noFill/>
                </a:ln>
                <a:latin typeface="Liberation Sans" pitchFamily="18"/>
                <a:ea typeface="Microsoft YaHei" pitchFamily="2"/>
                <a:cs typeface="Mangal" pitchFamily="2"/>
              </a:defRPr>
            </a:lvl2pPr>
            <a:lvl3pPr marL="1295999" lvl="2" indent="-288000">
              <a:spcBef>
                <a:spcPts val="0"/>
              </a:spcBef>
              <a:spcAft>
                <a:spcPts val="850"/>
              </a:spcAft>
              <a:buSzPct val="45000"/>
              <a:buFont typeface="StarSymbol"/>
              <a:buChar char="●"/>
              <a:defRPr lang="en-US" sz="2400" b="0" i="0" u="none" strike="noStrike" kern="1200">
                <a:ln>
                  <a:noFill/>
                </a:ln>
                <a:latin typeface="Liberation Sans" pitchFamily="18"/>
                <a:ea typeface="Microsoft YaHei" pitchFamily="2"/>
                <a:cs typeface="Mangal"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Microsoft YaHei" pitchFamily="2"/>
                <a:cs typeface="Mangal"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Microsoft YaHei" pitchFamily="2"/>
                <a:cs typeface="Mangal"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Microsoft YaHei" pitchFamily="2"/>
                <a:cs typeface="Mangal"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Microsoft YaHei" pitchFamily="2"/>
                <a:cs typeface="Mangal"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Microsoft YaHei" pitchFamily="2"/>
                <a:cs typeface="Mangal"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Microsoft YaHei" pitchFamily="2"/>
                <a:cs typeface="Mangal" pitchFamily="2"/>
              </a:defRPr>
            </a:lvl9pPr>
          </a:lstStyle>
          <a:p>
            <a:pPr lvl="0">
              <a:buFont typeface="Wingdings" panose="05000000000000000000" pitchFamily="2" charset="2"/>
              <a:buChar char="ü"/>
            </a:pPr>
            <a:r>
              <a:rPr lang="en-US" sz="1600" dirty="0" smtClean="0">
                <a:solidFill>
                  <a:srgbClr val="666666"/>
                </a:solidFill>
                <a:latin typeface="Open Sans"/>
                <a:ea typeface="+mn-ea"/>
                <a:cs typeface="Open Sans"/>
              </a:rPr>
              <a:t>Delivery — </a:t>
            </a:r>
            <a:r>
              <a:rPr lang="en-US" sz="1600" dirty="0">
                <a:solidFill>
                  <a:srgbClr val="666666"/>
                </a:solidFill>
                <a:latin typeface="Open Sans"/>
                <a:ea typeface="+mn-ea"/>
                <a:cs typeface="Open Sans"/>
              </a:rPr>
              <a:t>Delivery includes management of key milestones using a Sprint definition. You can associate delivery features with entries in the Mantis repository. Note that the </a:t>
            </a:r>
            <a:r>
              <a:rPr lang="en-US" sz="1600" dirty="0" err="1">
                <a:solidFill>
                  <a:srgbClr val="666666"/>
                </a:solidFill>
                <a:latin typeface="Open Sans"/>
                <a:ea typeface="+mn-ea"/>
                <a:cs typeface="Open Sans"/>
              </a:rPr>
              <a:t>Apis</a:t>
            </a:r>
            <a:r>
              <a:rPr lang="en-US" sz="1600" dirty="0">
                <a:solidFill>
                  <a:srgbClr val="666666"/>
                </a:solidFill>
                <a:latin typeface="Open Sans"/>
                <a:ea typeface="+mn-ea"/>
                <a:cs typeface="Open Sans"/>
              </a:rPr>
              <a:t> 'Delivery domain' does not manage data related to workloads and team assignments. The 'Delivery domain' contains the following main pieces of information: </a:t>
            </a:r>
          </a:p>
          <a:p>
            <a:pPr lvl="1"/>
            <a:r>
              <a:rPr lang="en-US" sz="1600" dirty="0">
                <a:solidFill>
                  <a:srgbClr val="666666"/>
                </a:solidFill>
                <a:latin typeface="Open Sans"/>
                <a:ea typeface="+mn-ea"/>
                <a:cs typeface="Open Sans"/>
              </a:rPr>
              <a:t>Sprint contents and dates.</a:t>
            </a:r>
          </a:p>
          <a:p>
            <a:pPr lvl="1"/>
            <a:r>
              <a:rPr lang="en-US" sz="1600" dirty="0">
                <a:solidFill>
                  <a:srgbClr val="666666"/>
                </a:solidFill>
                <a:latin typeface="Open Sans"/>
                <a:ea typeface="+mn-ea"/>
                <a:cs typeface="Open Sans"/>
              </a:rPr>
              <a:t>Graphical view of sprint timelines (road-maps).</a:t>
            </a:r>
          </a:p>
          <a:p>
            <a:pPr lvl="1"/>
            <a:r>
              <a:rPr lang="en-US" sz="1600" dirty="0">
                <a:solidFill>
                  <a:srgbClr val="666666"/>
                </a:solidFill>
                <a:latin typeface="Open Sans"/>
                <a:ea typeface="+mn-ea"/>
                <a:cs typeface="Open Sans"/>
              </a:rPr>
              <a:t>Tracking of date changes.</a:t>
            </a:r>
          </a:p>
        </p:txBody>
      </p:sp>
      <p:sp>
        <p:nvSpPr>
          <p:cNvPr id="2" name="Title 1"/>
          <p:cNvSpPr txBox="1">
            <a:spLocks noGrp="1"/>
          </p:cNvSpPr>
          <p:nvPr>
            <p:ph type="title" idx="4294967295"/>
          </p:nvPr>
        </p:nvSpPr>
        <p:spPr>
          <a:xfrm>
            <a:off x="0" y="-39688"/>
            <a:ext cx="8464550" cy="548825"/>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200" dirty="0"/>
              <a:t>IV. </a:t>
            </a:r>
            <a:r>
              <a:rPr lang="en-US" sz="3200" dirty="0" err="1"/>
              <a:t>Apis</a:t>
            </a:r>
            <a:r>
              <a:rPr lang="en-US" sz="3200" dirty="0"/>
              <a:t>: </a:t>
            </a:r>
            <a:r>
              <a:rPr lang="en-US" sz="3200" dirty="0" smtClean="0"/>
              <a:t>DELIVERY DOMAIN (Overview)</a:t>
            </a:r>
            <a:endParaRPr lang="en-US" sz="3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7021" y="1723479"/>
            <a:ext cx="1890711" cy="3886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9465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794" y="453813"/>
            <a:ext cx="4539908" cy="4910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txBox="1">
            <a:spLocks noGrp="1"/>
          </p:cNvSpPr>
          <p:nvPr>
            <p:ph type="title"/>
          </p:nvPr>
        </p:nvSpPr>
        <p:spPr>
          <a:xfrm>
            <a:off x="34619" y="-10270"/>
            <a:ext cx="8465165" cy="40011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000" dirty="0"/>
              <a:t>IV. </a:t>
            </a:r>
            <a:r>
              <a:rPr lang="en-US" sz="2000" dirty="0" err="1"/>
              <a:t>Apis</a:t>
            </a:r>
            <a:r>
              <a:rPr lang="en-US" sz="2000" dirty="0"/>
              <a:t>: </a:t>
            </a:r>
            <a:r>
              <a:rPr lang="en-US" sz="2000" dirty="0" smtClean="0"/>
              <a:t>DELIVERY </a:t>
            </a:r>
            <a:r>
              <a:rPr lang="en-US" sz="2000" dirty="0"/>
              <a:t>DOMAIN </a:t>
            </a:r>
            <a:r>
              <a:rPr lang="en-US" sz="2000" dirty="0" smtClean="0"/>
              <a:t>(Understanding sprint)</a:t>
            </a:r>
            <a:endParaRPr lang="en-US" sz="2000" dirty="0"/>
          </a:p>
        </p:txBody>
      </p:sp>
      <p:sp>
        <p:nvSpPr>
          <p:cNvPr id="6" name="Oval 5"/>
          <p:cNvSpPr/>
          <p:nvPr/>
        </p:nvSpPr>
        <p:spPr>
          <a:xfrm>
            <a:off x="1417952" y="3139902"/>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a:latin typeface="Open Sans"/>
                <a:cs typeface="Open Sans"/>
              </a:rPr>
              <a:t>1</a:t>
            </a:r>
          </a:p>
        </p:txBody>
      </p:sp>
      <p:sp>
        <p:nvSpPr>
          <p:cNvPr id="8" name="Oval 7"/>
          <p:cNvSpPr/>
          <p:nvPr/>
        </p:nvSpPr>
        <p:spPr>
          <a:xfrm>
            <a:off x="3290779" y="3773209"/>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2</a:t>
            </a:r>
            <a:endParaRPr lang="en-US" sz="800" dirty="0">
              <a:latin typeface="Open Sans"/>
              <a:cs typeface="Open Sans"/>
            </a:endParaRPr>
          </a:p>
        </p:txBody>
      </p:sp>
      <p:sp>
        <p:nvSpPr>
          <p:cNvPr id="9" name="Oval 8"/>
          <p:cNvSpPr/>
          <p:nvPr/>
        </p:nvSpPr>
        <p:spPr>
          <a:xfrm>
            <a:off x="1561484" y="4216862"/>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3</a:t>
            </a:r>
            <a:endParaRPr lang="en-US" sz="800" dirty="0">
              <a:latin typeface="Open Sans"/>
              <a:cs typeface="Open Sans"/>
            </a:endParaRPr>
          </a:p>
        </p:txBody>
      </p:sp>
    </p:spTree>
    <p:extLst>
      <p:ext uri="{BB962C8B-B14F-4D97-AF65-F5344CB8AC3E}">
        <p14:creationId xmlns:p14="http://schemas.microsoft.com/office/powerpoint/2010/main" val="221581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722" y="568168"/>
            <a:ext cx="6172728" cy="459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txBox="1">
            <a:spLocks noGrp="1"/>
          </p:cNvSpPr>
          <p:nvPr>
            <p:ph type="title"/>
          </p:nvPr>
        </p:nvSpPr>
        <p:spPr>
          <a:xfrm>
            <a:off x="34619" y="-10270"/>
            <a:ext cx="8465165" cy="40011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000" dirty="0"/>
              <a:t>IV. </a:t>
            </a:r>
            <a:r>
              <a:rPr lang="en-US" sz="2000" dirty="0" err="1"/>
              <a:t>Apis</a:t>
            </a:r>
            <a:r>
              <a:rPr lang="en-US" sz="2000" dirty="0"/>
              <a:t>: </a:t>
            </a:r>
            <a:r>
              <a:rPr lang="en-US" sz="2000" dirty="0" smtClean="0"/>
              <a:t>DELIVERY </a:t>
            </a:r>
            <a:r>
              <a:rPr lang="en-US" sz="2000" dirty="0"/>
              <a:t>DOMAIN </a:t>
            </a:r>
            <a:r>
              <a:rPr lang="en-US" sz="2000" dirty="0" smtClean="0"/>
              <a:t>(Defining a Preview)</a:t>
            </a:r>
            <a:endParaRPr lang="en-US" sz="2000" dirty="0"/>
          </a:p>
        </p:txBody>
      </p:sp>
      <p:sp>
        <p:nvSpPr>
          <p:cNvPr id="6" name="Oval 5"/>
          <p:cNvSpPr/>
          <p:nvPr/>
        </p:nvSpPr>
        <p:spPr>
          <a:xfrm>
            <a:off x="1187658" y="3764803"/>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a:latin typeface="Open Sans"/>
                <a:cs typeface="Open Sans"/>
              </a:rPr>
              <a:t>1</a:t>
            </a:r>
          </a:p>
        </p:txBody>
      </p:sp>
      <p:sp>
        <p:nvSpPr>
          <p:cNvPr id="8" name="Oval 7"/>
          <p:cNvSpPr/>
          <p:nvPr/>
        </p:nvSpPr>
        <p:spPr>
          <a:xfrm>
            <a:off x="2816646" y="2682114"/>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2</a:t>
            </a:r>
            <a:endParaRPr lang="en-US" sz="800" dirty="0">
              <a:latin typeface="Open Sans"/>
              <a:cs typeface="Open Sans"/>
            </a:endParaRPr>
          </a:p>
        </p:txBody>
      </p:sp>
    </p:spTree>
    <p:extLst>
      <p:ext uri="{BB962C8B-B14F-4D97-AF65-F5344CB8AC3E}">
        <p14:creationId xmlns:p14="http://schemas.microsoft.com/office/powerpoint/2010/main" val="4104887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19" y="455954"/>
            <a:ext cx="6359408" cy="5026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txBox="1">
            <a:spLocks noGrp="1"/>
          </p:cNvSpPr>
          <p:nvPr>
            <p:ph type="title"/>
          </p:nvPr>
        </p:nvSpPr>
        <p:spPr>
          <a:xfrm>
            <a:off x="34619" y="-10270"/>
            <a:ext cx="8465165" cy="40011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000" dirty="0"/>
              <a:t>IV. </a:t>
            </a:r>
            <a:r>
              <a:rPr lang="en-US" sz="2000" dirty="0" err="1"/>
              <a:t>Apis</a:t>
            </a:r>
            <a:r>
              <a:rPr lang="en-US" sz="2000" dirty="0"/>
              <a:t>: </a:t>
            </a:r>
            <a:r>
              <a:rPr lang="en-US" sz="2000" dirty="0" smtClean="0"/>
              <a:t>DELIVERY </a:t>
            </a:r>
            <a:r>
              <a:rPr lang="en-US" sz="2000" dirty="0"/>
              <a:t>DOMAIN </a:t>
            </a:r>
            <a:r>
              <a:rPr lang="en-US" sz="2000" dirty="0" smtClean="0"/>
              <a:t>(Add-on bundle)</a:t>
            </a:r>
            <a:endParaRPr lang="en-US" sz="2000" dirty="0"/>
          </a:p>
        </p:txBody>
      </p:sp>
      <p:sp>
        <p:nvSpPr>
          <p:cNvPr id="6" name="Oval 5"/>
          <p:cNvSpPr/>
          <p:nvPr/>
        </p:nvSpPr>
        <p:spPr>
          <a:xfrm>
            <a:off x="3214323" y="1245123"/>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a:latin typeface="Open Sans"/>
                <a:cs typeface="Open Sans"/>
              </a:rPr>
              <a:t>1</a:t>
            </a:r>
          </a:p>
        </p:txBody>
      </p:sp>
      <p:sp>
        <p:nvSpPr>
          <p:cNvPr id="8" name="Oval 7"/>
          <p:cNvSpPr/>
          <p:nvPr/>
        </p:nvSpPr>
        <p:spPr>
          <a:xfrm>
            <a:off x="3852966" y="2656187"/>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2</a:t>
            </a:r>
            <a:endParaRPr lang="en-US" sz="800" dirty="0">
              <a:latin typeface="Open Sans"/>
              <a:cs typeface="Open Sans"/>
            </a:endParaRPr>
          </a:p>
        </p:txBody>
      </p:sp>
      <p:sp>
        <p:nvSpPr>
          <p:cNvPr id="9" name="Oval 8"/>
          <p:cNvSpPr/>
          <p:nvPr/>
        </p:nvSpPr>
        <p:spPr>
          <a:xfrm>
            <a:off x="503553" y="4427414"/>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3</a:t>
            </a:r>
            <a:endParaRPr lang="en-US" sz="800" dirty="0">
              <a:latin typeface="Open Sans"/>
              <a:cs typeface="Open Sans"/>
            </a:endParaRPr>
          </a:p>
        </p:txBody>
      </p:sp>
    </p:spTree>
    <p:extLst>
      <p:ext uri="{BB962C8B-B14F-4D97-AF65-F5344CB8AC3E}">
        <p14:creationId xmlns:p14="http://schemas.microsoft.com/office/powerpoint/2010/main" val="758725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30" y="1649541"/>
            <a:ext cx="2963252" cy="2166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6303" y="981075"/>
            <a:ext cx="4698038" cy="984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0922" y="2496925"/>
            <a:ext cx="4575643" cy="2375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txBox="1">
            <a:spLocks noGrp="1"/>
          </p:cNvSpPr>
          <p:nvPr>
            <p:ph type="title"/>
          </p:nvPr>
        </p:nvSpPr>
        <p:spPr>
          <a:xfrm>
            <a:off x="348944" y="189755"/>
            <a:ext cx="8465165" cy="548825"/>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en-US" sz="3200" dirty="0" smtClean="0"/>
              <a:t>DELIVERY DOMAIN</a:t>
            </a:r>
            <a:endParaRPr lang="en-US" sz="3200" dirty="0"/>
          </a:p>
        </p:txBody>
      </p:sp>
      <p:sp>
        <p:nvSpPr>
          <p:cNvPr id="6" name="Oval 5"/>
          <p:cNvSpPr/>
          <p:nvPr/>
        </p:nvSpPr>
        <p:spPr>
          <a:xfrm>
            <a:off x="2241290" y="1821687"/>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a:latin typeface="Open Sans"/>
                <a:cs typeface="Open Sans"/>
              </a:rPr>
              <a:t>1</a:t>
            </a:r>
          </a:p>
        </p:txBody>
      </p:sp>
      <p:sp>
        <p:nvSpPr>
          <p:cNvPr id="8" name="Oval 7"/>
          <p:cNvSpPr/>
          <p:nvPr/>
        </p:nvSpPr>
        <p:spPr>
          <a:xfrm>
            <a:off x="6481196" y="1047390"/>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2</a:t>
            </a:r>
            <a:endParaRPr lang="en-US" sz="800" dirty="0">
              <a:latin typeface="Open Sans"/>
              <a:cs typeface="Open Sans"/>
            </a:endParaRPr>
          </a:p>
        </p:txBody>
      </p:sp>
      <p:sp>
        <p:nvSpPr>
          <p:cNvPr id="9" name="Oval 8"/>
          <p:cNvSpPr/>
          <p:nvPr/>
        </p:nvSpPr>
        <p:spPr>
          <a:xfrm>
            <a:off x="7899797" y="2732848"/>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3</a:t>
            </a:r>
            <a:endParaRPr lang="en-US" sz="800" dirty="0">
              <a:latin typeface="Open Sans"/>
              <a:cs typeface="Open Sans"/>
            </a:endParaRPr>
          </a:p>
        </p:txBody>
      </p:sp>
    </p:spTree>
    <p:extLst>
      <p:ext uri="{BB962C8B-B14F-4D97-AF65-F5344CB8AC3E}">
        <p14:creationId xmlns:p14="http://schemas.microsoft.com/office/powerpoint/2010/main" val="128714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9" y="4277622"/>
            <a:ext cx="6482715" cy="1437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7172" y="1194803"/>
            <a:ext cx="4345094" cy="271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000" y="1208140"/>
            <a:ext cx="2614507" cy="1344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txBox="1">
            <a:spLocks noGrp="1"/>
          </p:cNvSpPr>
          <p:nvPr>
            <p:ph type="title"/>
          </p:nvPr>
        </p:nvSpPr>
        <p:spPr>
          <a:xfrm>
            <a:off x="301319" y="123080"/>
            <a:ext cx="8465165" cy="548825"/>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en-US" sz="3200" dirty="0" smtClean="0"/>
              <a:t>DELIVERY DOMAIN</a:t>
            </a:r>
            <a:endParaRPr lang="en-US" sz="3200" dirty="0"/>
          </a:p>
        </p:txBody>
      </p:sp>
      <p:sp>
        <p:nvSpPr>
          <p:cNvPr id="6" name="Oval 5"/>
          <p:cNvSpPr/>
          <p:nvPr/>
        </p:nvSpPr>
        <p:spPr>
          <a:xfrm>
            <a:off x="3110861" y="1992397"/>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a:latin typeface="Open Sans"/>
                <a:cs typeface="Open Sans"/>
              </a:rPr>
              <a:t>1</a:t>
            </a:r>
          </a:p>
        </p:txBody>
      </p:sp>
      <p:sp>
        <p:nvSpPr>
          <p:cNvPr id="8" name="Oval 7"/>
          <p:cNvSpPr/>
          <p:nvPr/>
        </p:nvSpPr>
        <p:spPr>
          <a:xfrm>
            <a:off x="2967329" y="4472862"/>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latin typeface="Open Sans"/>
                <a:cs typeface="Open Sans"/>
              </a:rPr>
              <a:t>2</a:t>
            </a:r>
            <a:endParaRPr lang="en-US" sz="800" dirty="0">
              <a:latin typeface="Open Sans"/>
              <a:cs typeface="Open Sans"/>
            </a:endParaRPr>
          </a:p>
        </p:txBody>
      </p:sp>
    </p:spTree>
    <p:extLst>
      <p:ext uri="{BB962C8B-B14F-4D97-AF65-F5344CB8AC3E}">
        <p14:creationId xmlns:p14="http://schemas.microsoft.com/office/powerpoint/2010/main" val="2958154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p:cNvCxnSpPr/>
          <p:nvPr/>
        </p:nvCxnSpPr>
        <p:spPr>
          <a:xfrm>
            <a:off x="4423365" y="1605114"/>
            <a:ext cx="15053" cy="3841125"/>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204370" y="971447"/>
            <a:ext cx="1676242" cy="460848"/>
          </a:xfrm>
          <a:prstGeom prst="roundRect">
            <a:avLst/>
          </a:prstGeom>
          <a:solidFill>
            <a:schemeClr val="bg1"/>
          </a:solidFill>
        </p:spPr>
        <p:style>
          <a:lnRef idx="2">
            <a:schemeClr val="accent6"/>
          </a:lnRef>
          <a:fillRef idx="1">
            <a:schemeClr val="lt1"/>
          </a:fillRef>
          <a:effectRef idx="0">
            <a:schemeClr val="accent6"/>
          </a:effectRef>
          <a:fontRef idx="minor">
            <a:schemeClr val="dk1"/>
          </a:fontRef>
        </p:style>
        <p:txBody>
          <a:bodyPr rot="0" spcFirstLastPara="0" vert="horz" wrap="square" lIns="77020" tIns="38510" rIns="77020" bIns="38510" numCol="1" spcCol="0" rtlCol="0" fromWordArt="0" anchor="ctr"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800" b="1" dirty="0">
                <a:latin typeface="Arial" panose="020B0604020202020204" pitchFamily="34" charset="0"/>
                <a:cs typeface="Arial" panose="020B0604020202020204" pitchFamily="34" charset="0"/>
              </a:rPr>
              <a:t>Define  </a:t>
            </a:r>
            <a:br>
              <a:rPr lang="en-US" sz="800" b="1" dirty="0">
                <a:latin typeface="Arial" panose="020B0604020202020204" pitchFamily="34" charset="0"/>
                <a:cs typeface="Arial" panose="020B0604020202020204" pitchFamily="34" charset="0"/>
              </a:rPr>
            </a:br>
            <a:r>
              <a:rPr lang="en-US" sz="800" b="1" dirty="0">
                <a:latin typeface="Arial" panose="020B0604020202020204" pitchFamily="34" charset="0"/>
                <a:cs typeface="Arial" panose="020B0604020202020204" pitchFamily="34" charset="0"/>
              </a:rPr>
              <a:t>Requirement</a:t>
            </a:r>
          </a:p>
        </p:txBody>
      </p:sp>
      <p:sp>
        <p:nvSpPr>
          <p:cNvPr id="5" name="Rounded Rectangle 4"/>
          <p:cNvSpPr/>
          <p:nvPr/>
        </p:nvSpPr>
        <p:spPr>
          <a:xfrm>
            <a:off x="204370" y="1893144"/>
            <a:ext cx="1676242" cy="430804"/>
          </a:xfrm>
          <a:prstGeom prst="roundRect">
            <a:avLst/>
          </a:prstGeom>
          <a:solidFill>
            <a:schemeClr val="bg1"/>
          </a:solidFill>
        </p:spPr>
        <p:style>
          <a:lnRef idx="2">
            <a:schemeClr val="accent6"/>
          </a:lnRef>
          <a:fillRef idx="1">
            <a:schemeClr val="lt1"/>
          </a:fillRef>
          <a:effectRef idx="0">
            <a:schemeClr val="accent6"/>
          </a:effectRef>
          <a:fontRef idx="minor">
            <a:schemeClr val="dk1"/>
          </a:fontRef>
        </p:style>
        <p:txBody>
          <a:bodyPr rot="0" spcFirstLastPara="0" vert="horz" wrap="square" lIns="77020" tIns="38510" rIns="77020" bIns="38510" numCol="1" spcCol="0" rtlCol="0" fromWordArt="0" anchor="ctr"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800" b="1" dirty="0">
                <a:latin typeface="Arial" panose="020B0604020202020204" pitchFamily="34" charset="0"/>
                <a:cs typeface="Arial" panose="020B0604020202020204" pitchFamily="34" charset="0"/>
              </a:rPr>
              <a:t>Sprint</a:t>
            </a:r>
          </a:p>
        </p:txBody>
      </p:sp>
      <p:sp>
        <p:nvSpPr>
          <p:cNvPr id="6" name="Rounded Rectangle 5"/>
          <p:cNvSpPr/>
          <p:nvPr/>
        </p:nvSpPr>
        <p:spPr>
          <a:xfrm>
            <a:off x="7049925" y="913841"/>
            <a:ext cx="1554974" cy="403242"/>
          </a:xfrm>
          <a:prstGeom prst="roundRect">
            <a:avLst/>
          </a:prstGeom>
          <a:solidFill>
            <a:schemeClr val="bg1"/>
          </a:solidFill>
        </p:spPr>
        <p:style>
          <a:lnRef idx="2">
            <a:schemeClr val="accent6"/>
          </a:lnRef>
          <a:fillRef idx="1">
            <a:schemeClr val="lt1"/>
          </a:fillRef>
          <a:effectRef idx="0">
            <a:schemeClr val="accent6"/>
          </a:effectRef>
          <a:fontRef idx="minor">
            <a:schemeClr val="dk1"/>
          </a:fontRef>
        </p:style>
        <p:txBody>
          <a:bodyPr rot="0" spcFirstLastPara="0" vert="horz" wrap="square" lIns="77020" tIns="38510" rIns="77020" bIns="38510" numCol="1" spcCol="0" rtlCol="0" fromWordArt="0" anchor="ctr"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900" b="1" dirty="0">
                <a:latin typeface="Arial" panose="020B0604020202020204" pitchFamily="34" charset="0"/>
                <a:cs typeface="Arial" panose="020B0604020202020204" pitchFamily="34" charset="0"/>
              </a:rPr>
              <a:t>Mantis</a:t>
            </a:r>
          </a:p>
        </p:txBody>
      </p:sp>
      <p:sp>
        <p:nvSpPr>
          <p:cNvPr id="8" name="Rectangle 7"/>
          <p:cNvSpPr/>
          <p:nvPr/>
        </p:nvSpPr>
        <p:spPr>
          <a:xfrm>
            <a:off x="3801285" y="913841"/>
            <a:ext cx="1731668" cy="633667"/>
          </a:xfrm>
          <a:prstGeom prst="rect">
            <a:avLst/>
          </a:prstGeom>
          <a:ln>
            <a:solidFill>
              <a:schemeClr val="bg2">
                <a:lumMod val="75000"/>
                <a:alpha val="0"/>
              </a:schemeClr>
            </a:solidFill>
          </a:ln>
        </p:spPr>
        <p:style>
          <a:lnRef idx="2">
            <a:schemeClr val="accent5"/>
          </a:lnRef>
          <a:fillRef idx="1">
            <a:schemeClr val="lt1"/>
          </a:fillRef>
          <a:effectRef idx="0">
            <a:schemeClr val="accent5"/>
          </a:effectRef>
          <a:fontRef idx="minor">
            <a:schemeClr val="dk1"/>
          </a:fontRef>
        </p:style>
        <p:txBody>
          <a:bodyPr rot="0" spcFirstLastPara="0" vert="horz" wrap="square" lIns="77020" tIns="38510" rIns="77020" bIns="38510" numCol="1" spcCol="0" rtlCol="0" fromWordArt="0" anchor="ctr"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defRPr/>
            </a:pPr>
            <a:r>
              <a:rPr lang="en-US" sz="800" dirty="0">
                <a:latin typeface="Arial" panose="020B0604020202020204" pitchFamily="34" charset="0"/>
                <a:cs typeface="Arial" panose="020B0604020202020204" pitchFamily="34" charset="0"/>
              </a:rPr>
              <a:t>For product, feature ?</a:t>
            </a:r>
            <a:br>
              <a:rPr lang="en-US" sz="800" dirty="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Applying for EBX version ?</a:t>
            </a:r>
            <a:br>
              <a:rPr lang="en-US" sz="800" dirty="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Validator?</a:t>
            </a:r>
          </a:p>
        </p:txBody>
      </p:sp>
      <p:sp>
        <p:nvSpPr>
          <p:cNvPr id="9" name="TextBox 8"/>
          <p:cNvSpPr txBox="1"/>
          <p:nvPr/>
        </p:nvSpPr>
        <p:spPr>
          <a:xfrm>
            <a:off x="2396301" y="1720325"/>
            <a:ext cx="819711" cy="237202"/>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lIns="77020" tIns="38510" rIns="77020" bIns="38510"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900" b="1" dirty="0">
                <a:latin typeface="Arial" panose="020B0604020202020204" pitchFamily="34" charset="0"/>
                <a:cs typeface="Arial" panose="020B0604020202020204" pitchFamily="34" charset="0"/>
              </a:rPr>
              <a:t>DEV team</a:t>
            </a:r>
          </a:p>
        </p:txBody>
      </p:sp>
      <p:sp>
        <p:nvSpPr>
          <p:cNvPr id="10" name="TextBox 10"/>
          <p:cNvSpPr txBox="1"/>
          <p:nvPr/>
        </p:nvSpPr>
        <p:spPr>
          <a:xfrm>
            <a:off x="5711825" y="1720326"/>
            <a:ext cx="826245" cy="237202"/>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lIns="77020" tIns="38510" rIns="77020" bIns="38510"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900" b="1" dirty="0">
                <a:latin typeface="Arial" panose="020B0604020202020204" pitchFamily="34" charset="0"/>
                <a:cs typeface="Arial" panose="020B0604020202020204" pitchFamily="34" charset="0"/>
              </a:rPr>
              <a:t>TEST team</a:t>
            </a:r>
          </a:p>
        </p:txBody>
      </p:sp>
      <p:sp>
        <p:nvSpPr>
          <p:cNvPr id="11" name="Flowchart: Process 10"/>
          <p:cNvSpPr/>
          <p:nvPr/>
        </p:nvSpPr>
        <p:spPr>
          <a:xfrm>
            <a:off x="690884" y="2512158"/>
            <a:ext cx="1189728" cy="302683"/>
          </a:xfrm>
          <a:prstGeom prst="flowChartProcess">
            <a:avLst/>
          </a:prstGeom>
          <a:ln>
            <a:solidFill>
              <a:schemeClr val="bg1">
                <a:lumMod val="50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77020" tIns="38510" rIns="77020" bIns="38510" numCol="1" spcCol="0" rtlCol="0" fromWordArt="0" anchor="ctr"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800" dirty="0">
                <a:latin typeface="Arial" panose="020B0604020202020204" pitchFamily="34" charset="0"/>
                <a:cs typeface="Arial" panose="020B0604020202020204" pitchFamily="34" charset="0"/>
              </a:rPr>
              <a:t>Receive, analyzing requirement</a:t>
            </a:r>
          </a:p>
        </p:txBody>
      </p:sp>
      <p:sp>
        <p:nvSpPr>
          <p:cNvPr id="12" name="Rectangle 11"/>
          <p:cNvSpPr/>
          <p:nvPr/>
        </p:nvSpPr>
        <p:spPr>
          <a:xfrm>
            <a:off x="3797616" y="2008355"/>
            <a:ext cx="1731668" cy="633667"/>
          </a:xfrm>
          <a:prstGeom prst="rect">
            <a:avLst/>
          </a:prstGeom>
          <a:ln>
            <a:solidFill>
              <a:schemeClr val="bg2">
                <a:lumMod val="75000"/>
                <a:alpha val="0"/>
              </a:schemeClr>
            </a:solidFill>
          </a:ln>
        </p:spPr>
        <p:style>
          <a:lnRef idx="2">
            <a:schemeClr val="accent5"/>
          </a:lnRef>
          <a:fillRef idx="1">
            <a:schemeClr val="lt1"/>
          </a:fillRef>
          <a:effectRef idx="0">
            <a:schemeClr val="accent5"/>
          </a:effectRef>
          <a:fontRef idx="minor">
            <a:schemeClr val="dk1"/>
          </a:fontRef>
        </p:style>
        <p:txBody>
          <a:bodyPr rot="0" spcFirstLastPara="0" vert="horz" wrap="square" lIns="77020" tIns="38510" rIns="77020" bIns="38510" numCol="1" spcCol="0" rtlCol="0" fromWordArt="0" anchor="ctr"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defRPr/>
            </a:pPr>
            <a:r>
              <a:rPr lang="en-US" sz="800" dirty="0">
                <a:latin typeface="Arial" panose="020B0604020202020204" pitchFamily="34" charset="0"/>
                <a:cs typeface="Arial" panose="020B0604020202020204" pitchFamily="34" charset="0"/>
              </a:rPr>
              <a:t>Analyzing requirement</a:t>
            </a:r>
          </a:p>
          <a:p>
            <a:pPr defTabSz="770199">
              <a:defRPr/>
            </a:pPr>
            <a:r>
              <a:rPr lang="en-US" sz="800" dirty="0" smtClean="0">
                <a:latin typeface="Arial" panose="020B0604020202020204" pitchFamily="34" charset="0"/>
                <a:cs typeface="Arial" panose="020B0604020202020204" pitchFamily="34" charset="0"/>
              </a:rPr>
              <a:t>Creating </a:t>
            </a:r>
            <a:r>
              <a:rPr lang="en-US" sz="800" dirty="0">
                <a:latin typeface="Arial" panose="020B0604020202020204" pitchFamily="34" charset="0"/>
                <a:cs typeface="Arial" panose="020B0604020202020204" pitchFamily="34" charset="0"/>
              </a:rPr>
              <a:t>Functional spec</a:t>
            </a:r>
            <a:br>
              <a:rPr lang="en-US" sz="800" dirty="0">
                <a:latin typeface="Arial" panose="020B0604020202020204" pitchFamily="34" charset="0"/>
                <a:cs typeface="Arial" panose="020B0604020202020204" pitchFamily="34" charset="0"/>
              </a:rPr>
            </a:br>
            <a:r>
              <a:rPr lang="en-US" sz="800" dirty="0" smtClean="0">
                <a:latin typeface="Arial" panose="020B0604020202020204" pitchFamily="34" charset="0"/>
                <a:cs typeface="Arial" panose="020B0604020202020204" pitchFamily="34" charset="0"/>
              </a:rPr>
              <a:t>Creating </a:t>
            </a:r>
            <a:r>
              <a:rPr lang="en-US" sz="800" dirty="0">
                <a:latin typeface="Arial" panose="020B0604020202020204" pitchFamily="34" charset="0"/>
                <a:cs typeface="Arial" panose="020B0604020202020204" pitchFamily="34" charset="0"/>
              </a:rPr>
              <a:t>Technical spec</a:t>
            </a:r>
          </a:p>
        </p:txBody>
      </p:sp>
      <p:sp>
        <p:nvSpPr>
          <p:cNvPr id="13" name="Rectangle 12"/>
          <p:cNvSpPr/>
          <p:nvPr/>
        </p:nvSpPr>
        <p:spPr>
          <a:xfrm>
            <a:off x="5466772" y="2296386"/>
            <a:ext cx="1168432" cy="633667"/>
          </a:xfrm>
          <a:prstGeom prst="rect">
            <a:avLst/>
          </a:prstGeom>
          <a:ln>
            <a:solidFill>
              <a:schemeClr val="bg2">
                <a:lumMod val="75000"/>
                <a:alpha val="0"/>
              </a:schemeClr>
            </a:solidFill>
          </a:ln>
        </p:spPr>
        <p:style>
          <a:lnRef idx="2">
            <a:schemeClr val="accent5"/>
          </a:lnRef>
          <a:fillRef idx="1">
            <a:schemeClr val="lt1"/>
          </a:fillRef>
          <a:effectRef idx="0">
            <a:schemeClr val="accent5"/>
          </a:effectRef>
          <a:fontRef idx="minor">
            <a:schemeClr val="dk1"/>
          </a:fontRef>
        </p:style>
        <p:txBody>
          <a:bodyPr rot="0" spcFirstLastPara="0" vert="horz" wrap="square" lIns="77020" tIns="38510" rIns="77020" bIns="38510" numCol="1" spcCol="0" rtlCol="0" fromWordArt="0" anchor="ctr"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770199">
              <a:defRPr/>
            </a:pPr>
            <a:r>
              <a:rPr lang="en-US" sz="800" dirty="0">
                <a:latin typeface="Arial" panose="020B0604020202020204" pitchFamily="34" charset="0"/>
                <a:cs typeface="Arial" panose="020B0604020202020204" pitchFamily="34" charset="0"/>
              </a:rPr>
              <a:t>Create some main test cases</a:t>
            </a:r>
          </a:p>
        </p:txBody>
      </p:sp>
      <p:sp>
        <p:nvSpPr>
          <p:cNvPr id="14" name="Rectangle 13"/>
          <p:cNvSpPr/>
          <p:nvPr/>
        </p:nvSpPr>
        <p:spPr>
          <a:xfrm>
            <a:off x="2428507" y="3316353"/>
            <a:ext cx="1649258" cy="477791"/>
          </a:xfrm>
          <a:prstGeom prst="rect">
            <a:avLst/>
          </a:prstGeom>
          <a:ln>
            <a:solidFill>
              <a:schemeClr val="bg2">
                <a:lumMod val="75000"/>
                <a:alpha val="0"/>
              </a:schemeClr>
            </a:solidFill>
          </a:ln>
        </p:spPr>
        <p:style>
          <a:lnRef idx="2">
            <a:schemeClr val="accent5"/>
          </a:lnRef>
          <a:fillRef idx="1">
            <a:schemeClr val="lt1"/>
          </a:fillRef>
          <a:effectRef idx="0">
            <a:schemeClr val="accent5"/>
          </a:effectRef>
          <a:fontRef idx="minor">
            <a:schemeClr val="dk1"/>
          </a:fontRef>
        </p:style>
        <p:txBody>
          <a:bodyPr rot="0" spcFirstLastPara="0" vert="horz" wrap="square" lIns="77020" tIns="38510" rIns="77020" bIns="38510" numCol="1" spcCol="0" rtlCol="0" fromWordArt="0" anchor="ctr"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770199">
              <a:defRPr/>
            </a:pPr>
            <a:r>
              <a:rPr lang="en-US" sz="800" dirty="0">
                <a:latin typeface="Arial" panose="020B0604020202020204" pitchFamily="34" charset="0"/>
                <a:cs typeface="Arial" panose="020B0604020202020204" pitchFamily="34" charset="0"/>
              </a:rPr>
              <a:t> Preview01, Preview 02, …</a:t>
            </a:r>
          </a:p>
        </p:txBody>
      </p:sp>
      <p:sp>
        <p:nvSpPr>
          <p:cNvPr id="15" name="Rectangle 14"/>
          <p:cNvSpPr/>
          <p:nvPr/>
        </p:nvSpPr>
        <p:spPr>
          <a:xfrm>
            <a:off x="4847706" y="3314257"/>
            <a:ext cx="1649259" cy="488440"/>
          </a:xfrm>
          <a:prstGeom prst="rect">
            <a:avLst/>
          </a:prstGeom>
          <a:solidFill>
            <a:schemeClr val="lt1"/>
          </a:solidFill>
          <a:ln>
            <a:solidFill>
              <a:schemeClr val="bg2">
                <a:lumMod val="75000"/>
                <a:alpha val="0"/>
              </a:schemeClr>
            </a:solidFill>
          </a:ln>
        </p:spPr>
        <p:style>
          <a:lnRef idx="2">
            <a:schemeClr val="accent5"/>
          </a:lnRef>
          <a:fillRef idx="1">
            <a:schemeClr val="lt1"/>
          </a:fillRef>
          <a:effectRef idx="0">
            <a:schemeClr val="accent5"/>
          </a:effectRef>
          <a:fontRef idx="minor">
            <a:schemeClr val="dk1"/>
          </a:fontRef>
        </p:style>
        <p:txBody>
          <a:bodyPr rot="0" spcFirstLastPara="0" vert="horz" wrap="square" lIns="77020" tIns="38510" rIns="77020" bIns="38510" numCol="1" spcCol="0" rtlCol="0" fromWordArt="0" anchor="ctr"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770199">
              <a:defRPr/>
            </a:pPr>
            <a:r>
              <a:rPr lang="en-US" sz="800" dirty="0">
                <a:latin typeface="Arial" panose="020B0604020202020204" pitchFamily="34" charset="0"/>
                <a:cs typeface="Arial" panose="020B0604020202020204" pitchFamily="34" charset="0"/>
              </a:rPr>
              <a:t>Create test cases</a:t>
            </a:r>
            <a:br>
              <a:rPr lang="en-US" sz="800" dirty="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
            </a:r>
            <a:br>
              <a:rPr lang="en-US" sz="800" dirty="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Execute test cases</a:t>
            </a:r>
          </a:p>
        </p:txBody>
      </p:sp>
      <p:sp>
        <p:nvSpPr>
          <p:cNvPr id="19" name="Rectangle 18"/>
          <p:cNvSpPr/>
          <p:nvPr/>
        </p:nvSpPr>
        <p:spPr>
          <a:xfrm>
            <a:off x="7084709" y="3314257"/>
            <a:ext cx="1459459" cy="479886"/>
          </a:xfrm>
          <a:prstGeom prst="rect">
            <a:avLst/>
          </a:prstGeom>
          <a:ln>
            <a:solidFill>
              <a:schemeClr val="bg2">
                <a:lumMod val="75000"/>
                <a:alpha val="0"/>
              </a:schemeClr>
            </a:solidFill>
          </a:ln>
        </p:spPr>
        <p:style>
          <a:lnRef idx="2">
            <a:schemeClr val="accent5"/>
          </a:lnRef>
          <a:fillRef idx="1">
            <a:schemeClr val="lt1"/>
          </a:fillRef>
          <a:effectRef idx="0">
            <a:schemeClr val="accent5"/>
          </a:effectRef>
          <a:fontRef idx="minor">
            <a:schemeClr val="dk1"/>
          </a:fontRef>
        </p:style>
        <p:txBody>
          <a:bodyPr rot="0" spcFirstLastPara="0" vert="horz" wrap="square" lIns="77020" tIns="38510" rIns="77020" bIns="38510" numCol="1" spcCol="0" rtlCol="0" fromWordArt="0" anchor="ctr"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defRPr/>
            </a:pPr>
            <a:r>
              <a:rPr lang="en-US" sz="800" dirty="0">
                <a:latin typeface="Arial" panose="020B0604020202020204" pitchFamily="34" charset="0"/>
                <a:cs typeface="Arial" panose="020B0604020202020204" pitchFamily="34" charset="0"/>
              </a:rPr>
              <a:t>If it has any bug --&gt; Log mantis</a:t>
            </a:r>
          </a:p>
        </p:txBody>
      </p:sp>
      <p:sp>
        <p:nvSpPr>
          <p:cNvPr id="21" name="Rectangle 20"/>
          <p:cNvSpPr/>
          <p:nvPr/>
        </p:nvSpPr>
        <p:spPr>
          <a:xfrm>
            <a:off x="2432175" y="4167535"/>
            <a:ext cx="1645590" cy="477102"/>
          </a:xfrm>
          <a:prstGeom prst="rect">
            <a:avLst/>
          </a:prstGeom>
          <a:solidFill>
            <a:schemeClr val="lt1"/>
          </a:solidFill>
          <a:ln>
            <a:solidFill>
              <a:schemeClr val="bg2">
                <a:lumMod val="75000"/>
                <a:alpha val="0"/>
              </a:schemeClr>
            </a:solidFill>
          </a:ln>
        </p:spPr>
        <p:style>
          <a:lnRef idx="2">
            <a:schemeClr val="accent5"/>
          </a:lnRef>
          <a:fillRef idx="1">
            <a:schemeClr val="lt1"/>
          </a:fillRef>
          <a:effectRef idx="0">
            <a:schemeClr val="accent5"/>
          </a:effectRef>
          <a:fontRef idx="minor">
            <a:schemeClr val="dk1"/>
          </a:fontRef>
        </p:style>
        <p:txBody>
          <a:bodyPr rot="0" spcFirstLastPara="0" vert="horz" wrap="square" lIns="77020" tIns="38510" rIns="77020" bIns="38510" numCol="1" spcCol="0" rtlCol="0" fromWordArt="0" anchor="ctr"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770199">
              <a:defRPr/>
            </a:pPr>
            <a:r>
              <a:rPr lang="en-US" sz="800">
                <a:latin typeface="Arial" panose="020B0604020202020204" pitchFamily="34" charset="0"/>
                <a:cs typeface="Arial" panose="020B0604020202020204" pitchFamily="34" charset="0"/>
              </a:rPr>
              <a:t> Fix bug (if any)</a:t>
            </a:r>
          </a:p>
        </p:txBody>
      </p:sp>
      <p:sp>
        <p:nvSpPr>
          <p:cNvPr id="22" name="Flowchart: Process 21"/>
          <p:cNvSpPr/>
          <p:nvPr/>
        </p:nvSpPr>
        <p:spPr>
          <a:xfrm>
            <a:off x="695964" y="3330123"/>
            <a:ext cx="1184648" cy="302683"/>
          </a:xfrm>
          <a:prstGeom prst="flowChartProcess">
            <a:avLst/>
          </a:prstGeom>
          <a:ln>
            <a:solidFill>
              <a:schemeClr val="bg1">
                <a:lumMod val="50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77020" tIns="38510" rIns="77020" bIns="38510" numCol="1" spcCol="0" rtlCol="0" fromWordArt="0" anchor="ctr"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800">
                <a:latin typeface="Arial" panose="020B0604020202020204" pitchFamily="34" charset="0"/>
                <a:cs typeface="Arial" panose="020B0604020202020204" pitchFamily="34" charset="0"/>
              </a:rPr>
              <a:t>Implement</a:t>
            </a:r>
          </a:p>
        </p:txBody>
      </p:sp>
      <p:sp>
        <p:nvSpPr>
          <p:cNvPr id="23" name="Flowchart: Process 22"/>
          <p:cNvSpPr/>
          <p:nvPr/>
        </p:nvSpPr>
        <p:spPr>
          <a:xfrm>
            <a:off x="683541" y="4234934"/>
            <a:ext cx="1197071" cy="334861"/>
          </a:xfrm>
          <a:prstGeom prst="flowChartProcess">
            <a:avLst/>
          </a:prstGeom>
          <a:ln>
            <a:solidFill>
              <a:schemeClr val="bg1">
                <a:lumMod val="50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77020" tIns="38510" rIns="77020" bIns="38510" numCol="1" spcCol="0" rtlCol="0" fromWordArt="0" anchor="ctr"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800" dirty="0">
                <a:latin typeface="Arial" panose="020B0604020202020204" pitchFamily="34" charset="0"/>
                <a:cs typeface="Arial" panose="020B0604020202020204" pitchFamily="34" charset="0"/>
              </a:rPr>
              <a:t>Release C</a:t>
            </a:r>
            <a:r>
              <a:rPr lang="en-US" sz="800" dirty="0" smtClean="0">
                <a:latin typeface="Arial" panose="020B0604020202020204" pitchFamily="34" charset="0"/>
                <a:cs typeface="Arial" panose="020B0604020202020204" pitchFamily="34" charset="0"/>
              </a:rPr>
              <a:t>andidate</a:t>
            </a:r>
            <a:endParaRPr lang="en-US" sz="800" dirty="0">
              <a:latin typeface="Arial" panose="020B0604020202020204" pitchFamily="34" charset="0"/>
              <a:cs typeface="Arial" panose="020B0604020202020204" pitchFamily="34" charset="0"/>
            </a:endParaRPr>
          </a:p>
        </p:txBody>
      </p:sp>
      <p:sp>
        <p:nvSpPr>
          <p:cNvPr id="24" name="Flowchart: Process 23"/>
          <p:cNvSpPr/>
          <p:nvPr/>
        </p:nvSpPr>
        <p:spPr>
          <a:xfrm>
            <a:off x="695964" y="4873549"/>
            <a:ext cx="1184648" cy="360745"/>
          </a:xfrm>
          <a:prstGeom prst="flowChartProcess">
            <a:avLst/>
          </a:prstGeom>
          <a:ln>
            <a:solidFill>
              <a:schemeClr val="bg1">
                <a:lumMod val="50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77020" tIns="38510" rIns="77020" bIns="38510" numCol="1" spcCol="0" rtlCol="0" fromWordArt="0" anchor="ctr"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800" dirty="0">
                <a:latin typeface="Arial" panose="020B0604020202020204" pitchFamily="34" charset="0"/>
                <a:cs typeface="Arial" panose="020B0604020202020204" pitchFamily="34" charset="0"/>
              </a:rPr>
              <a:t>General Availability</a:t>
            </a:r>
          </a:p>
        </p:txBody>
      </p:sp>
      <p:sp>
        <p:nvSpPr>
          <p:cNvPr id="26" name="Rectangle 25"/>
          <p:cNvSpPr/>
          <p:nvPr/>
        </p:nvSpPr>
        <p:spPr>
          <a:xfrm>
            <a:off x="2428506" y="4916299"/>
            <a:ext cx="1649259" cy="477102"/>
          </a:xfrm>
          <a:prstGeom prst="rect">
            <a:avLst/>
          </a:prstGeom>
          <a:ln>
            <a:solidFill>
              <a:schemeClr val="bg2">
                <a:lumMod val="75000"/>
                <a:alpha val="0"/>
              </a:schemeClr>
            </a:solidFill>
          </a:ln>
        </p:spPr>
        <p:style>
          <a:lnRef idx="2">
            <a:schemeClr val="accent5"/>
          </a:lnRef>
          <a:fillRef idx="1">
            <a:schemeClr val="lt1"/>
          </a:fillRef>
          <a:effectRef idx="0">
            <a:schemeClr val="accent5"/>
          </a:effectRef>
          <a:fontRef idx="minor">
            <a:schemeClr val="dk1"/>
          </a:fontRef>
        </p:style>
        <p:txBody>
          <a:bodyPr rot="0" spcFirstLastPara="0" vert="horz" wrap="square" lIns="77020" tIns="38510" rIns="77020" bIns="38510" numCol="1" spcCol="0" rtlCol="0" fromWordArt="0" anchor="ctr"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770199">
              <a:defRPr/>
            </a:pPr>
            <a:r>
              <a:rPr lang="en-US" sz="800" dirty="0">
                <a:latin typeface="Arial" panose="020B0604020202020204" pitchFamily="34" charset="0"/>
                <a:cs typeface="Arial" panose="020B0604020202020204" pitchFamily="34" charset="0"/>
              </a:rPr>
              <a:t> Fix bug (if any)</a:t>
            </a:r>
          </a:p>
        </p:txBody>
      </p:sp>
      <p:cxnSp>
        <p:nvCxnSpPr>
          <p:cNvPr id="33" name="Straight Connector 32"/>
          <p:cNvCxnSpPr/>
          <p:nvPr/>
        </p:nvCxnSpPr>
        <p:spPr>
          <a:xfrm>
            <a:off x="2004165" y="947204"/>
            <a:ext cx="0" cy="45175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049506" y="1893144"/>
            <a:ext cx="6635520"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011944" y="3045265"/>
            <a:ext cx="6635520"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011944" y="3966961"/>
            <a:ext cx="6635520"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004165" y="4773446"/>
            <a:ext cx="6635520"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7084708" y="1374689"/>
            <a:ext cx="1554976" cy="294808"/>
          </a:xfrm>
          <a:prstGeom prst="rect">
            <a:avLst/>
          </a:prstGeom>
          <a:ln>
            <a:solidFill>
              <a:schemeClr val="bg2">
                <a:lumMod val="75000"/>
                <a:alpha val="0"/>
              </a:schemeClr>
            </a:solidFill>
          </a:ln>
        </p:spPr>
        <p:style>
          <a:lnRef idx="2">
            <a:schemeClr val="accent5"/>
          </a:lnRef>
          <a:fillRef idx="1">
            <a:schemeClr val="lt1"/>
          </a:fillRef>
          <a:effectRef idx="0">
            <a:schemeClr val="accent5"/>
          </a:effectRef>
          <a:fontRef idx="minor">
            <a:schemeClr val="dk1"/>
          </a:fontRef>
        </p:style>
        <p:txBody>
          <a:bodyPr rot="0" spcFirstLastPara="0" vert="horz" wrap="square" lIns="77020" tIns="38510" rIns="77020" bIns="38510" numCol="1" spcCol="0" rtlCol="0" fromWordArt="0" anchor="ctr"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defRPr/>
            </a:pPr>
            <a:r>
              <a:rPr lang="en-US" sz="800" dirty="0">
                <a:latin typeface="Arial" panose="020B0604020202020204" pitchFamily="34" charset="0"/>
                <a:cs typeface="Arial" panose="020B0604020202020204" pitchFamily="34" charset="0"/>
              </a:rPr>
              <a:t> Log mantis</a:t>
            </a:r>
          </a:p>
        </p:txBody>
      </p:sp>
      <p:sp>
        <p:nvSpPr>
          <p:cNvPr id="46" name="Rectangle 45"/>
          <p:cNvSpPr/>
          <p:nvPr/>
        </p:nvSpPr>
        <p:spPr>
          <a:xfrm>
            <a:off x="7084710" y="4208161"/>
            <a:ext cx="1562754" cy="429035"/>
          </a:xfrm>
          <a:prstGeom prst="rect">
            <a:avLst/>
          </a:prstGeom>
          <a:ln>
            <a:solidFill>
              <a:schemeClr val="bg2">
                <a:lumMod val="75000"/>
                <a:alpha val="0"/>
              </a:schemeClr>
            </a:solidFill>
          </a:ln>
        </p:spPr>
        <p:style>
          <a:lnRef idx="2">
            <a:schemeClr val="accent5"/>
          </a:lnRef>
          <a:fillRef idx="1">
            <a:schemeClr val="lt1"/>
          </a:fillRef>
          <a:effectRef idx="0">
            <a:schemeClr val="accent5"/>
          </a:effectRef>
          <a:fontRef idx="minor">
            <a:schemeClr val="dk1"/>
          </a:fontRef>
        </p:style>
        <p:txBody>
          <a:bodyPr rot="0" spcFirstLastPara="0" vert="horz" wrap="square" lIns="77020" tIns="38510" rIns="77020" bIns="38510" numCol="1" spcCol="0" rtlCol="0" fromWordArt="0" anchor="ctr"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defRPr/>
            </a:pPr>
            <a:r>
              <a:rPr lang="en-US" sz="800" dirty="0">
                <a:latin typeface="Arial" panose="020B0604020202020204" pitchFamily="34" charset="0"/>
                <a:cs typeface="Arial" panose="020B0604020202020204" pitchFamily="34" charset="0"/>
              </a:rPr>
              <a:t>If it has any bug  --&gt; Log mantis</a:t>
            </a:r>
          </a:p>
        </p:txBody>
      </p:sp>
      <p:sp>
        <p:nvSpPr>
          <p:cNvPr id="47" name="Rectangle 46"/>
          <p:cNvSpPr/>
          <p:nvPr/>
        </p:nvSpPr>
        <p:spPr>
          <a:xfrm>
            <a:off x="7084710" y="4916301"/>
            <a:ext cx="1562754" cy="433206"/>
          </a:xfrm>
          <a:prstGeom prst="rect">
            <a:avLst/>
          </a:prstGeom>
          <a:ln>
            <a:solidFill>
              <a:schemeClr val="bg2">
                <a:lumMod val="75000"/>
                <a:alpha val="0"/>
              </a:schemeClr>
            </a:solidFill>
          </a:ln>
        </p:spPr>
        <p:style>
          <a:lnRef idx="2">
            <a:schemeClr val="accent5"/>
          </a:lnRef>
          <a:fillRef idx="1">
            <a:schemeClr val="lt1"/>
          </a:fillRef>
          <a:effectRef idx="0">
            <a:schemeClr val="accent5"/>
          </a:effectRef>
          <a:fontRef idx="minor">
            <a:schemeClr val="dk1"/>
          </a:fontRef>
        </p:style>
        <p:txBody>
          <a:bodyPr rot="0" spcFirstLastPara="0" vert="horz" wrap="square" lIns="77020" tIns="38510" rIns="77020" bIns="38510" numCol="1" spcCol="0" rtlCol="0" fromWordArt="0" anchor="ctr"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defRPr/>
            </a:pPr>
            <a:r>
              <a:rPr lang="en-US" sz="800" dirty="0">
                <a:latin typeface="Arial" panose="020B0604020202020204" pitchFamily="34" charset="0"/>
                <a:cs typeface="Arial" panose="020B0604020202020204" pitchFamily="34" charset="0"/>
              </a:rPr>
              <a:t>If it has any bug --&gt; Log mantis</a:t>
            </a:r>
          </a:p>
        </p:txBody>
      </p:sp>
      <p:cxnSp>
        <p:nvCxnSpPr>
          <p:cNvPr id="53" name="Straight Connector 52"/>
          <p:cNvCxnSpPr/>
          <p:nvPr/>
        </p:nvCxnSpPr>
        <p:spPr>
          <a:xfrm>
            <a:off x="6911685" y="947203"/>
            <a:ext cx="0" cy="45175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98462" y="2323948"/>
            <a:ext cx="0" cy="2729973"/>
          </a:xfrm>
          <a:prstGeom prst="line">
            <a:avLst/>
          </a:prstGeom>
          <a:ln w="254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11" idx="1"/>
          </p:cNvCxnSpPr>
          <p:nvPr/>
        </p:nvCxnSpPr>
        <p:spPr>
          <a:xfrm>
            <a:off x="408541" y="2663499"/>
            <a:ext cx="282343" cy="0"/>
          </a:xfrm>
          <a:prstGeom prst="line">
            <a:avLst/>
          </a:prstGeom>
          <a:ln w="254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14405" y="3481465"/>
            <a:ext cx="282343" cy="0"/>
          </a:xfrm>
          <a:prstGeom prst="line">
            <a:avLst/>
          </a:prstGeom>
          <a:ln w="254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13621" y="4402365"/>
            <a:ext cx="282343" cy="0"/>
          </a:xfrm>
          <a:prstGeom prst="line">
            <a:avLst/>
          </a:prstGeom>
          <a:ln w="254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13621" y="5053922"/>
            <a:ext cx="282343" cy="0"/>
          </a:xfrm>
          <a:prstGeom prst="line">
            <a:avLst/>
          </a:prstGeom>
          <a:ln w="254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4838085" y="4148756"/>
            <a:ext cx="1649259" cy="488440"/>
          </a:xfrm>
          <a:prstGeom prst="rect">
            <a:avLst/>
          </a:prstGeom>
          <a:solidFill>
            <a:schemeClr val="lt1"/>
          </a:solidFill>
          <a:ln>
            <a:solidFill>
              <a:schemeClr val="bg2">
                <a:lumMod val="75000"/>
                <a:alpha val="0"/>
              </a:schemeClr>
            </a:solidFill>
          </a:ln>
        </p:spPr>
        <p:style>
          <a:lnRef idx="2">
            <a:schemeClr val="accent5"/>
          </a:lnRef>
          <a:fillRef idx="1">
            <a:schemeClr val="lt1"/>
          </a:fillRef>
          <a:effectRef idx="0">
            <a:schemeClr val="accent5"/>
          </a:effectRef>
          <a:fontRef idx="minor">
            <a:schemeClr val="dk1"/>
          </a:fontRef>
        </p:style>
        <p:txBody>
          <a:bodyPr rot="0" spcFirstLastPara="0" vert="horz" wrap="square" lIns="77020" tIns="38510" rIns="77020" bIns="38510" numCol="1" spcCol="0" rtlCol="0" fromWordArt="0" anchor="ctr"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770199">
              <a:defRPr/>
            </a:pPr>
            <a:r>
              <a:rPr lang="en-US" sz="800" dirty="0">
                <a:latin typeface="Arial" panose="020B0604020202020204" pitchFamily="34" charset="0"/>
                <a:cs typeface="Arial" panose="020B0604020202020204" pitchFamily="34" charset="0"/>
              </a:rPr>
              <a:t>Create test cases</a:t>
            </a:r>
            <a:br>
              <a:rPr lang="en-US" sz="800" dirty="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
            </a:r>
            <a:br>
              <a:rPr lang="en-US" sz="800" dirty="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Execute test cases</a:t>
            </a:r>
          </a:p>
        </p:txBody>
      </p:sp>
      <p:sp>
        <p:nvSpPr>
          <p:cNvPr id="38" name="Rectangle 37"/>
          <p:cNvSpPr/>
          <p:nvPr/>
        </p:nvSpPr>
        <p:spPr>
          <a:xfrm>
            <a:off x="4847706" y="4846631"/>
            <a:ext cx="1649259" cy="488440"/>
          </a:xfrm>
          <a:prstGeom prst="rect">
            <a:avLst/>
          </a:prstGeom>
          <a:solidFill>
            <a:schemeClr val="lt1"/>
          </a:solidFill>
          <a:ln>
            <a:solidFill>
              <a:schemeClr val="bg2">
                <a:lumMod val="75000"/>
                <a:alpha val="0"/>
              </a:schemeClr>
            </a:solidFill>
          </a:ln>
        </p:spPr>
        <p:style>
          <a:lnRef idx="2">
            <a:schemeClr val="accent5"/>
          </a:lnRef>
          <a:fillRef idx="1">
            <a:schemeClr val="lt1"/>
          </a:fillRef>
          <a:effectRef idx="0">
            <a:schemeClr val="accent5"/>
          </a:effectRef>
          <a:fontRef idx="minor">
            <a:schemeClr val="dk1"/>
          </a:fontRef>
        </p:style>
        <p:txBody>
          <a:bodyPr rot="0" spcFirstLastPara="0" vert="horz" wrap="square" lIns="77020" tIns="38510" rIns="77020" bIns="38510" numCol="1" spcCol="0" rtlCol="0" fromWordArt="0" anchor="ctr"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770199">
              <a:defRPr/>
            </a:pPr>
            <a:r>
              <a:rPr lang="en-US" sz="800" dirty="0">
                <a:latin typeface="Arial" panose="020B0604020202020204" pitchFamily="34" charset="0"/>
                <a:cs typeface="Arial" panose="020B0604020202020204" pitchFamily="34" charset="0"/>
              </a:rPr>
              <a:t>Create test cases</a:t>
            </a:r>
            <a:br>
              <a:rPr lang="en-US" sz="800" dirty="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
            </a:r>
            <a:br>
              <a:rPr lang="en-US" sz="800" dirty="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Execute test cases</a:t>
            </a:r>
          </a:p>
        </p:txBody>
      </p:sp>
      <p:sp>
        <p:nvSpPr>
          <p:cNvPr id="49" name="Rounded Rectangle 48"/>
          <p:cNvSpPr/>
          <p:nvPr/>
        </p:nvSpPr>
        <p:spPr>
          <a:xfrm>
            <a:off x="2999265" y="1945982"/>
            <a:ext cx="3810241" cy="3500256"/>
          </a:xfrm>
          <a:prstGeom prst="roundRect">
            <a:avLst/>
          </a:prstGeom>
          <a:solidFill>
            <a:schemeClr val="accent5">
              <a:lumMod val="75000"/>
              <a:alpha val="30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7020" tIns="38510" rIns="77020" bIns="3851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2000" dirty="0">
                <a:solidFill>
                  <a:srgbClr val="FF0000"/>
                </a:solidFill>
                <a:latin typeface="Arial" panose="020B0604020202020204" pitchFamily="34" charset="0"/>
                <a:cs typeface="Arial" panose="020B0604020202020204" pitchFamily="34" charset="0"/>
              </a:rPr>
              <a:t>Delivery Domain</a:t>
            </a:r>
          </a:p>
        </p:txBody>
      </p:sp>
      <p:sp>
        <p:nvSpPr>
          <p:cNvPr id="50" name="Rounded Rectangle 49"/>
          <p:cNvSpPr/>
          <p:nvPr/>
        </p:nvSpPr>
        <p:spPr>
          <a:xfrm>
            <a:off x="153817" y="1808434"/>
            <a:ext cx="2721600" cy="3648744"/>
          </a:xfrm>
          <a:prstGeom prst="roundRect">
            <a:avLst/>
          </a:prstGeom>
          <a:solidFill>
            <a:schemeClr val="accent5">
              <a:lumMod val="75000"/>
              <a:alpha val="30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7020" tIns="38510" rIns="77020" bIns="3851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2000" dirty="0">
                <a:solidFill>
                  <a:srgbClr val="FF0000"/>
                </a:solidFill>
                <a:latin typeface="Arial" panose="020B0604020202020204" pitchFamily="34" charset="0"/>
                <a:cs typeface="Arial" panose="020B0604020202020204" pitchFamily="34" charset="0"/>
              </a:rPr>
              <a:t>Test Domain </a:t>
            </a:r>
          </a:p>
        </p:txBody>
      </p:sp>
      <p:sp>
        <p:nvSpPr>
          <p:cNvPr id="51" name="Rounded Rectangle 50"/>
          <p:cNvSpPr/>
          <p:nvPr/>
        </p:nvSpPr>
        <p:spPr>
          <a:xfrm>
            <a:off x="6980805" y="1432295"/>
            <a:ext cx="2073600" cy="4013943"/>
          </a:xfrm>
          <a:prstGeom prst="roundRect">
            <a:avLst/>
          </a:prstGeom>
          <a:solidFill>
            <a:schemeClr val="accent5">
              <a:lumMod val="75000"/>
              <a:alpha val="30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7020" tIns="38510" rIns="77020" bIns="3851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2000" dirty="0">
                <a:solidFill>
                  <a:srgbClr val="FF0000"/>
                </a:solidFill>
                <a:latin typeface="Arial" panose="020B0604020202020204" pitchFamily="34" charset="0"/>
                <a:cs typeface="Arial" panose="020B0604020202020204" pitchFamily="34" charset="0"/>
              </a:rPr>
              <a:t>Request Domain </a:t>
            </a:r>
          </a:p>
        </p:txBody>
      </p:sp>
      <p:sp>
        <p:nvSpPr>
          <p:cNvPr id="52" name="Rounded Rectangle 51"/>
          <p:cNvSpPr/>
          <p:nvPr/>
        </p:nvSpPr>
        <p:spPr>
          <a:xfrm>
            <a:off x="139679" y="698301"/>
            <a:ext cx="6505920" cy="1064683"/>
          </a:xfrm>
          <a:prstGeom prst="roundRect">
            <a:avLst/>
          </a:prstGeom>
          <a:solidFill>
            <a:schemeClr val="accent5">
              <a:lumMod val="75000"/>
              <a:alpha val="30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7020" tIns="38510" rIns="77020" bIns="3851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2000" dirty="0">
                <a:solidFill>
                  <a:srgbClr val="FF0000"/>
                </a:solidFill>
                <a:latin typeface="Arial" panose="020B0604020202020204" pitchFamily="34" charset="0"/>
                <a:cs typeface="Arial" panose="020B0604020202020204" pitchFamily="34" charset="0"/>
              </a:rPr>
              <a:t>Requirement Domain </a:t>
            </a:r>
          </a:p>
        </p:txBody>
      </p:sp>
      <p:sp>
        <p:nvSpPr>
          <p:cNvPr id="43" name="Title 2"/>
          <p:cNvSpPr txBox="1">
            <a:spLocks/>
          </p:cNvSpPr>
          <p:nvPr/>
        </p:nvSpPr>
        <p:spPr bwMode="auto">
          <a:xfrm>
            <a:off x="422275" y="192881"/>
            <a:ext cx="8229600" cy="4929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algn="l" defTabSz="457200" rtl="0" eaLnBrk="1" fontAlgn="base" hangingPunct="1">
              <a:lnSpc>
                <a:spcPct val="93000"/>
              </a:lnSpc>
              <a:spcBef>
                <a:spcPct val="0"/>
              </a:spcBef>
              <a:spcAft>
                <a:spcPct val="0"/>
              </a:spcAft>
              <a:buClr>
                <a:srgbClr val="000000"/>
              </a:buClr>
              <a:buSzPct val="100000"/>
              <a:buFont typeface="Times New Roman" pitchFamily="18" charset="0"/>
              <a:defRPr sz="3600">
                <a:solidFill>
                  <a:srgbClr val="000000"/>
                </a:solidFill>
                <a:latin typeface="+mj-lt"/>
                <a:ea typeface="+mj-ea"/>
                <a:cs typeface="+mj-cs"/>
              </a:defRPr>
            </a:lvl1pPr>
            <a:lvl2pPr algn="l" defTabSz="457200" rtl="0" eaLnBrk="1" fontAlgn="base" hangingPunct="1">
              <a:lnSpc>
                <a:spcPct val="93000"/>
              </a:lnSpc>
              <a:spcBef>
                <a:spcPct val="0"/>
              </a:spcBef>
              <a:spcAft>
                <a:spcPct val="0"/>
              </a:spcAft>
              <a:buClr>
                <a:srgbClr val="000000"/>
              </a:buClr>
              <a:buSzPct val="100000"/>
              <a:buFont typeface="Times New Roman" pitchFamily="18" charset="0"/>
              <a:defRPr sz="3600">
                <a:solidFill>
                  <a:srgbClr val="000000"/>
                </a:solidFill>
                <a:latin typeface="Arial" charset="0"/>
                <a:ea typeface="Microsoft YaHei" pitchFamily="32" charset="-122"/>
              </a:defRPr>
            </a:lvl2pPr>
            <a:lvl3pPr algn="l" defTabSz="457200" rtl="0" eaLnBrk="1" fontAlgn="base" hangingPunct="1">
              <a:lnSpc>
                <a:spcPct val="93000"/>
              </a:lnSpc>
              <a:spcBef>
                <a:spcPct val="0"/>
              </a:spcBef>
              <a:spcAft>
                <a:spcPct val="0"/>
              </a:spcAft>
              <a:buClr>
                <a:srgbClr val="000000"/>
              </a:buClr>
              <a:buSzPct val="100000"/>
              <a:buFont typeface="Times New Roman" pitchFamily="18" charset="0"/>
              <a:defRPr sz="3600">
                <a:solidFill>
                  <a:srgbClr val="000000"/>
                </a:solidFill>
                <a:latin typeface="Arial" charset="0"/>
                <a:ea typeface="Microsoft YaHei" pitchFamily="32" charset="-122"/>
              </a:defRPr>
            </a:lvl3pPr>
            <a:lvl4pPr algn="l" defTabSz="457200" rtl="0" eaLnBrk="1" fontAlgn="base" hangingPunct="1">
              <a:lnSpc>
                <a:spcPct val="93000"/>
              </a:lnSpc>
              <a:spcBef>
                <a:spcPct val="0"/>
              </a:spcBef>
              <a:spcAft>
                <a:spcPct val="0"/>
              </a:spcAft>
              <a:buClr>
                <a:srgbClr val="000000"/>
              </a:buClr>
              <a:buSzPct val="100000"/>
              <a:buFont typeface="Times New Roman" pitchFamily="18" charset="0"/>
              <a:defRPr sz="3600">
                <a:solidFill>
                  <a:srgbClr val="000000"/>
                </a:solidFill>
                <a:latin typeface="Arial" charset="0"/>
                <a:ea typeface="Microsoft YaHei" pitchFamily="32" charset="-122"/>
              </a:defRPr>
            </a:lvl4pPr>
            <a:lvl5pPr algn="l" defTabSz="457200" rtl="0" eaLnBrk="1" fontAlgn="base" hangingPunct="1">
              <a:lnSpc>
                <a:spcPct val="93000"/>
              </a:lnSpc>
              <a:spcBef>
                <a:spcPct val="0"/>
              </a:spcBef>
              <a:spcAft>
                <a:spcPct val="0"/>
              </a:spcAft>
              <a:buClr>
                <a:srgbClr val="000000"/>
              </a:buClr>
              <a:buSzPct val="100000"/>
              <a:buFont typeface="Times New Roman" pitchFamily="18" charset="0"/>
              <a:defRPr sz="3600">
                <a:solidFill>
                  <a:srgbClr val="000000"/>
                </a:solidFill>
                <a:latin typeface="Arial" charset="0"/>
                <a:ea typeface="Microsoft YaHei" pitchFamily="32" charset="-122"/>
              </a:defRPr>
            </a:lvl5pPr>
            <a:lvl6pPr marL="2514600" indent="-228600" algn="l" defTabSz="457200" rtl="0" eaLnBrk="1" fontAlgn="base" hangingPunct="1">
              <a:lnSpc>
                <a:spcPct val="93000"/>
              </a:lnSpc>
              <a:spcBef>
                <a:spcPct val="0"/>
              </a:spcBef>
              <a:spcAft>
                <a:spcPct val="0"/>
              </a:spcAft>
              <a:buClr>
                <a:srgbClr val="000000"/>
              </a:buClr>
              <a:buSzPct val="100000"/>
              <a:buFont typeface="Times New Roman" pitchFamily="16" charset="0"/>
              <a:defRPr sz="3600">
                <a:solidFill>
                  <a:srgbClr val="000000"/>
                </a:solidFill>
                <a:latin typeface="Arial" charset="0"/>
                <a:ea typeface="Microsoft YaHei" pitchFamily="32" charset="-122"/>
              </a:defRPr>
            </a:lvl6pPr>
            <a:lvl7pPr marL="2971800" indent="-228600" algn="l" defTabSz="457200" rtl="0" eaLnBrk="1" fontAlgn="base" hangingPunct="1">
              <a:lnSpc>
                <a:spcPct val="93000"/>
              </a:lnSpc>
              <a:spcBef>
                <a:spcPct val="0"/>
              </a:spcBef>
              <a:spcAft>
                <a:spcPct val="0"/>
              </a:spcAft>
              <a:buClr>
                <a:srgbClr val="000000"/>
              </a:buClr>
              <a:buSzPct val="100000"/>
              <a:buFont typeface="Times New Roman" pitchFamily="16" charset="0"/>
              <a:defRPr sz="3600">
                <a:solidFill>
                  <a:srgbClr val="000000"/>
                </a:solidFill>
                <a:latin typeface="Arial" charset="0"/>
                <a:ea typeface="Microsoft YaHei" pitchFamily="32" charset="-122"/>
              </a:defRPr>
            </a:lvl7pPr>
            <a:lvl8pPr marL="3429000" indent="-228600" algn="l" defTabSz="457200" rtl="0" eaLnBrk="1" fontAlgn="base" hangingPunct="1">
              <a:lnSpc>
                <a:spcPct val="93000"/>
              </a:lnSpc>
              <a:spcBef>
                <a:spcPct val="0"/>
              </a:spcBef>
              <a:spcAft>
                <a:spcPct val="0"/>
              </a:spcAft>
              <a:buClr>
                <a:srgbClr val="000000"/>
              </a:buClr>
              <a:buSzPct val="100000"/>
              <a:buFont typeface="Times New Roman" pitchFamily="16" charset="0"/>
              <a:defRPr sz="3600">
                <a:solidFill>
                  <a:srgbClr val="000000"/>
                </a:solidFill>
                <a:latin typeface="Arial" charset="0"/>
                <a:ea typeface="Microsoft YaHei" pitchFamily="32" charset="-122"/>
              </a:defRPr>
            </a:lvl8pPr>
            <a:lvl9pPr marL="3886200" indent="-228600" algn="l" defTabSz="457200" rtl="0" eaLnBrk="1" fontAlgn="base" hangingPunct="1">
              <a:lnSpc>
                <a:spcPct val="93000"/>
              </a:lnSpc>
              <a:spcBef>
                <a:spcPct val="0"/>
              </a:spcBef>
              <a:spcAft>
                <a:spcPct val="0"/>
              </a:spcAft>
              <a:buClr>
                <a:srgbClr val="000000"/>
              </a:buClr>
              <a:buSzPct val="100000"/>
              <a:buFont typeface="Times New Roman" pitchFamily="16" charset="0"/>
              <a:defRPr sz="3600">
                <a:solidFill>
                  <a:srgbClr val="000000"/>
                </a:solidFill>
                <a:latin typeface="Arial" charset="0"/>
                <a:ea typeface="Microsoft YaHei" pitchFamily="32" charset="-122"/>
              </a:defRPr>
            </a:lvl9pPr>
          </a:lstStyle>
          <a:p>
            <a:pPr algn="ctr"/>
            <a:r>
              <a:rPr lang="en-US" sz="3200" kern="0" smtClean="0"/>
              <a:t>Overview</a:t>
            </a:r>
            <a:endParaRPr lang="en-US" sz="3200" kern="0" dirty="0"/>
          </a:p>
        </p:txBody>
      </p:sp>
    </p:spTree>
    <p:extLst>
      <p:ext uri="{BB962C8B-B14F-4D97-AF65-F5344CB8AC3E}">
        <p14:creationId xmlns:p14="http://schemas.microsoft.com/office/powerpoint/2010/main" val="3726843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Apis</a:t>
            </a:r>
            <a:r>
              <a:rPr lang="en-US" dirty="0" smtClean="0"/>
              <a:t> add-on status</a:t>
            </a:r>
            <a:endParaRPr lang="en-US" dirty="0"/>
          </a:p>
        </p:txBody>
      </p:sp>
      <p:sp>
        <p:nvSpPr>
          <p:cNvPr id="7" name="Content Placeholder 6"/>
          <p:cNvSpPr>
            <a:spLocks noGrp="1"/>
          </p:cNvSpPr>
          <p:nvPr>
            <p:ph idx="1"/>
          </p:nvPr>
        </p:nvSpPr>
        <p:spPr/>
        <p:txBody>
          <a:bodyPr/>
          <a:lstStyle/>
          <a:p>
            <a:r>
              <a:rPr lang="en-US" sz="1800" dirty="0" smtClean="0"/>
              <a:t>SDG:</a:t>
            </a:r>
          </a:p>
          <a:p>
            <a:r>
              <a:rPr lang="en-US" sz="1800" dirty="0"/>
              <a:t> </a:t>
            </a:r>
            <a:r>
              <a:rPr lang="en-US" sz="1800" dirty="0" smtClean="0"/>
              <a:t>- </a:t>
            </a:r>
            <a:r>
              <a:rPr lang="en-US" sz="1800" dirty="0" err="1" smtClean="0"/>
              <a:t>Apis</a:t>
            </a:r>
            <a:r>
              <a:rPr lang="en-US" sz="1800" dirty="0" smtClean="0"/>
              <a:t> 171 with </a:t>
            </a:r>
            <a:r>
              <a:rPr lang="en-US" sz="1800" dirty="0" err="1" smtClean="0"/>
              <a:t>ebx</a:t>
            </a:r>
            <a:r>
              <a:rPr lang="en-US" sz="1800" dirty="0" smtClean="0"/>
              <a:t> 581 fix B</a:t>
            </a:r>
          </a:p>
          <a:p>
            <a:r>
              <a:rPr lang="en-US" sz="1800" dirty="0" smtClean="0"/>
              <a:t>Current:</a:t>
            </a:r>
          </a:p>
          <a:p>
            <a:r>
              <a:rPr lang="en-US" sz="1800" dirty="0" smtClean="0"/>
              <a:t> - </a:t>
            </a:r>
            <a:r>
              <a:rPr lang="en-US" sz="1800" dirty="0" err="1" smtClean="0"/>
              <a:t>Apis</a:t>
            </a:r>
            <a:r>
              <a:rPr lang="en-US" sz="1800" dirty="0" smtClean="0"/>
              <a:t> 180 with EBX 5.8.1 fix E</a:t>
            </a:r>
          </a:p>
          <a:p>
            <a:r>
              <a:rPr lang="en-US" sz="1800" dirty="0" smtClean="0"/>
              <a:t> - RC: March 21, 2018</a:t>
            </a:r>
          </a:p>
          <a:p>
            <a:r>
              <a:rPr lang="en-US" sz="1800" dirty="0" smtClean="0"/>
              <a:t> - GA: March 30, 2-18</a:t>
            </a:r>
            <a:endParaRPr lang="en-US" sz="1800" dirty="0"/>
          </a:p>
        </p:txBody>
      </p:sp>
    </p:spTree>
    <p:extLst>
      <p:ext uri="{BB962C8B-B14F-4D97-AF65-F5344CB8AC3E}">
        <p14:creationId xmlns:p14="http://schemas.microsoft.com/office/powerpoint/2010/main" val="22996059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 y="133615"/>
            <a:ext cx="8224838" cy="552185"/>
          </a:xfrm>
        </p:spPr>
        <p:txBody>
          <a:bodyPr/>
          <a:lstStyle/>
          <a:p>
            <a:pPr algn="ctr"/>
            <a:r>
              <a:rPr lang="en-US" sz="3200" dirty="0" smtClean="0"/>
              <a:t>Q &amp; A</a:t>
            </a:r>
            <a:endParaRPr lang="en-US" sz="3200" dirty="0"/>
          </a:p>
        </p:txBody>
      </p:sp>
    </p:spTree>
    <p:extLst>
      <p:ext uri="{BB962C8B-B14F-4D97-AF65-F5344CB8AC3E}">
        <p14:creationId xmlns:p14="http://schemas.microsoft.com/office/powerpoint/2010/main" val="33171752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485775" y="4205287"/>
            <a:ext cx="8228013" cy="738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39725" eaLnBrk="0" hangingPunct="0">
              <a:lnSpc>
                <a:spcPct val="102000"/>
              </a:lnSpc>
              <a:spcAft>
                <a:spcPts val="1425"/>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7F7F7F"/>
                </a:solidFill>
                <a:latin typeface="Calibri" pitchFamily="34" charset="0"/>
                <a:ea typeface="Microsoft YaHei" pitchFamily="34" charset="-122"/>
              </a:defRPr>
            </a:lvl1pPr>
            <a:lvl2pPr eaLnBrk="0" hangingPunct="0">
              <a:lnSpc>
                <a:spcPct val="102000"/>
              </a:lnSpc>
              <a:spcAft>
                <a:spcPts val="1138"/>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7F7F7F"/>
                </a:solidFill>
                <a:latin typeface="Calibri" pitchFamily="34" charset="0"/>
                <a:ea typeface="Microsoft YaHei" pitchFamily="34" charset="-122"/>
              </a:defRPr>
            </a:lvl2pPr>
            <a:lvl3pPr eaLnBrk="0" hangingPunct="0">
              <a:lnSpc>
                <a:spcPct val="102000"/>
              </a:lnSpc>
              <a:spcAft>
                <a:spcPts val="85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1600">
                <a:solidFill>
                  <a:srgbClr val="7F7F7F"/>
                </a:solidFill>
                <a:latin typeface="Calibri" pitchFamily="34" charset="0"/>
                <a:ea typeface="Microsoft YaHei" pitchFamily="34" charset="-122"/>
              </a:defRPr>
            </a:lvl3pPr>
            <a:lvl4pPr eaLnBrk="0" hangingPunct="0">
              <a:lnSpc>
                <a:spcPct val="102000"/>
              </a:lnSpc>
              <a:spcAft>
                <a:spcPts val="575"/>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1400">
                <a:solidFill>
                  <a:srgbClr val="7F7F7F"/>
                </a:solidFill>
                <a:latin typeface="Calibri" pitchFamily="34" charset="0"/>
                <a:ea typeface="Microsoft YaHei" pitchFamily="34" charset="-122"/>
              </a:defRPr>
            </a:lvl4pPr>
            <a:lvl5pPr eaLnBrk="0" hangingPunct="0">
              <a:lnSpc>
                <a:spcPct val="102000"/>
              </a:lnSpc>
              <a:spcAft>
                <a:spcPts val="288"/>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7F7F7F"/>
                </a:solidFill>
                <a:latin typeface="Calibri" pitchFamily="34" charset="0"/>
                <a:ea typeface="Microsoft YaHei" pitchFamily="34" charset="-122"/>
              </a:defRPr>
            </a:lvl5pPr>
            <a:lvl6pPr marL="2514600" indent="-228600" defTabSz="457200" eaLnBrk="0" fontAlgn="base" hangingPunct="0">
              <a:lnSpc>
                <a:spcPct val="102000"/>
              </a:lnSpc>
              <a:spcBef>
                <a:spcPct val="0"/>
              </a:spcBef>
              <a:spcAft>
                <a:spcPts val="288"/>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7F7F7F"/>
                </a:solidFill>
                <a:latin typeface="Calibri" pitchFamily="34" charset="0"/>
                <a:ea typeface="Microsoft YaHei" pitchFamily="34" charset="-122"/>
              </a:defRPr>
            </a:lvl6pPr>
            <a:lvl7pPr marL="2971800" indent="-228600" defTabSz="457200" eaLnBrk="0" fontAlgn="base" hangingPunct="0">
              <a:lnSpc>
                <a:spcPct val="102000"/>
              </a:lnSpc>
              <a:spcBef>
                <a:spcPct val="0"/>
              </a:spcBef>
              <a:spcAft>
                <a:spcPts val="288"/>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7F7F7F"/>
                </a:solidFill>
                <a:latin typeface="Calibri" pitchFamily="34" charset="0"/>
                <a:ea typeface="Microsoft YaHei" pitchFamily="34" charset="-122"/>
              </a:defRPr>
            </a:lvl7pPr>
            <a:lvl8pPr marL="3429000" indent="-228600" defTabSz="457200" eaLnBrk="0" fontAlgn="base" hangingPunct="0">
              <a:lnSpc>
                <a:spcPct val="102000"/>
              </a:lnSpc>
              <a:spcBef>
                <a:spcPct val="0"/>
              </a:spcBef>
              <a:spcAft>
                <a:spcPts val="288"/>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7F7F7F"/>
                </a:solidFill>
                <a:latin typeface="Calibri" pitchFamily="34" charset="0"/>
                <a:ea typeface="Microsoft YaHei" pitchFamily="34" charset="-122"/>
              </a:defRPr>
            </a:lvl8pPr>
            <a:lvl9pPr marL="3886200" indent="-228600" defTabSz="457200" eaLnBrk="0" fontAlgn="base" hangingPunct="0">
              <a:lnSpc>
                <a:spcPct val="102000"/>
              </a:lnSpc>
              <a:spcBef>
                <a:spcPct val="0"/>
              </a:spcBef>
              <a:spcAft>
                <a:spcPts val="288"/>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7F7F7F"/>
                </a:solidFill>
                <a:latin typeface="Calibri" pitchFamily="34" charset="0"/>
                <a:ea typeface="Microsoft YaHei" pitchFamily="34" charset="-122"/>
              </a:defRPr>
            </a:lvl9pPr>
          </a:lstStyle>
          <a:p>
            <a:pPr algn="r" eaLnBrk="1" hangingPunct="1">
              <a:buClrTx/>
              <a:buFontTx/>
              <a:buNone/>
            </a:pPr>
            <a:r>
              <a:rPr lang="en-US" altLang="en-US" sz="3600" dirty="0" smtClean="0">
                <a:solidFill>
                  <a:schemeClr val="tx1"/>
                </a:solidFill>
                <a:latin typeface="Arial" panose="020B0604020202020204" pitchFamily="34" charset="0"/>
                <a:cs typeface="Arial" panose="020B0604020202020204" pitchFamily="34" charset="0"/>
              </a:rPr>
              <a:t>End.</a:t>
            </a:r>
            <a:endParaRPr lang="en-US" altLang="en-US" sz="3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86320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0" y="609600"/>
            <a:ext cx="8229600" cy="4313238"/>
          </a:xfrm>
        </p:spPr>
        <p:txBody>
          <a:bodyPr>
            <a:noAutofit/>
          </a:bodyPr>
          <a:lstStyle/>
          <a:p>
            <a:pPr lvl="0">
              <a:lnSpc>
                <a:spcPct val="90000"/>
              </a:lnSpc>
              <a:spcBef>
                <a:spcPts val="550"/>
              </a:spcBef>
              <a:buFont typeface="Wingdings" panose="05000000000000000000" pitchFamily="2" charset="2"/>
              <a:buChar char="ü"/>
            </a:pPr>
            <a:r>
              <a:rPr lang="en-US" sz="1050" b="1" dirty="0" smtClean="0">
                <a:solidFill>
                  <a:srgbClr val="CC3300"/>
                </a:solidFill>
              </a:rPr>
              <a:t>Reality</a:t>
            </a:r>
            <a:endParaRPr lang="en-US" sz="1050" b="1" dirty="0">
              <a:solidFill>
                <a:srgbClr val="CC3300"/>
              </a:solidFill>
            </a:endParaRPr>
          </a:p>
          <a:p>
            <a:pPr marL="0" indent="0">
              <a:lnSpc>
                <a:spcPct val="90000"/>
              </a:lnSpc>
              <a:buNone/>
            </a:pPr>
            <a:r>
              <a:rPr lang="en-US" sz="1050" b="1" dirty="0">
                <a:solidFill>
                  <a:srgbClr val="000000"/>
                </a:solidFill>
              </a:rPr>
              <a:t> 	</a:t>
            </a:r>
            <a:r>
              <a:rPr lang="en-US" sz="1000" b="1" dirty="0">
                <a:solidFill>
                  <a:srgbClr val="666666"/>
                </a:solidFill>
              </a:rPr>
              <a:t>Company</a:t>
            </a:r>
          </a:p>
          <a:p>
            <a:pPr marL="0" indent="0">
              <a:lnSpc>
                <a:spcPct val="90000"/>
              </a:lnSpc>
              <a:buNone/>
            </a:pPr>
            <a:r>
              <a:rPr lang="en-US" sz="1000" b="1" dirty="0">
                <a:solidFill>
                  <a:srgbClr val="666666"/>
                </a:solidFill>
              </a:rPr>
              <a:t> 	Company status</a:t>
            </a:r>
          </a:p>
          <a:p>
            <a:pPr lvl="0">
              <a:lnSpc>
                <a:spcPct val="90000"/>
              </a:lnSpc>
              <a:spcBef>
                <a:spcPts val="550"/>
              </a:spcBef>
              <a:buFont typeface="Wingdings" panose="05000000000000000000" pitchFamily="2" charset="2"/>
              <a:buChar char="ü"/>
            </a:pPr>
            <a:r>
              <a:rPr lang="en-US" sz="1050" b="1" dirty="0">
                <a:solidFill>
                  <a:srgbClr val="0066CC"/>
                </a:solidFill>
              </a:rPr>
              <a:t>Software Product and version</a:t>
            </a:r>
          </a:p>
          <a:p>
            <a:pPr marL="0" lvl="0" indent="0">
              <a:lnSpc>
                <a:spcPct val="90000"/>
              </a:lnSpc>
              <a:buNone/>
            </a:pPr>
            <a:r>
              <a:rPr lang="en-US" sz="1050" b="1" dirty="0">
                <a:solidFill>
                  <a:srgbClr val="000000"/>
                </a:solidFill>
              </a:rPr>
              <a:t> 	</a:t>
            </a:r>
            <a:r>
              <a:rPr lang="en-US" sz="1000" b="1" dirty="0">
                <a:solidFill>
                  <a:srgbClr val="666666"/>
                </a:solidFill>
              </a:rPr>
              <a:t>Product</a:t>
            </a:r>
            <a:r>
              <a:rPr lang="en-US" sz="1000" dirty="0">
                <a:solidFill>
                  <a:srgbClr val="666666"/>
                </a:solidFill>
              </a:rPr>
              <a:t>: the product on which test is applied</a:t>
            </a:r>
          </a:p>
          <a:p>
            <a:pPr marL="0" lvl="0" indent="0">
              <a:lnSpc>
                <a:spcPct val="90000"/>
              </a:lnSpc>
              <a:buNone/>
            </a:pPr>
            <a:r>
              <a:rPr lang="en-US" sz="1000" dirty="0">
                <a:solidFill>
                  <a:srgbClr val="666666"/>
                </a:solidFill>
              </a:rPr>
              <a:t> 	</a:t>
            </a:r>
            <a:r>
              <a:rPr lang="en-US" sz="1000" b="1" dirty="0">
                <a:solidFill>
                  <a:srgbClr val="666666"/>
                </a:solidFill>
              </a:rPr>
              <a:t>Domain</a:t>
            </a:r>
          </a:p>
          <a:p>
            <a:pPr marL="0" lvl="0" indent="0">
              <a:lnSpc>
                <a:spcPct val="90000"/>
              </a:lnSpc>
              <a:buNone/>
            </a:pPr>
            <a:r>
              <a:rPr lang="en-US" sz="1000" dirty="0">
                <a:solidFill>
                  <a:srgbClr val="666666"/>
                </a:solidFill>
              </a:rPr>
              <a:t> 	</a:t>
            </a:r>
            <a:r>
              <a:rPr lang="en-US" sz="1000" b="1" dirty="0">
                <a:solidFill>
                  <a:srgbClr val="666666"/>
                </a:solidFill>
              </a:rPr>
              <a:t>Feature</a:t>
            </a:r>
          </a:p>
          <a:p>
            <a:pPr marL="0" lvl="0" indent="0">
              <a:lnSpc>
                <a:spcPct val="90000"/>
              </a:lnSpc>
              <a:buNone/>
            </a:pPr>
            <a:r>
              <a:rPr lang="en-US" sz="1000" dirty="0">
                <a:solidFill>
                  <a:srgbClr val="666666"/>
                </a:solidFill>
              </a:rPr>
              <a:t> 	</a:t>
            </a:r>
            <a:r>
              <a:rPr lang="en-US" sz="1000" b="1" dirty="0">
                <a:solidFill>
                  <a:srgbClr val="666666"/>
                </a:solidFill>
              </a:rPr>
              <a:t>Product version</a:t>
            </a:r>
            <a:r>
              <a:rPr lang="en-US" sz="1000" dirty="0">
                <a:solidFill>
                  <a:srgbClr val="666666"/>
                </a:solidFill>
              </a:rPr>
              <a:t>: Business version of a product. E.g. 6.3.1</a:t>
            </a:r>
          </a:p>
          <a:p>
            <a:pPr marL="0" lvl="0" indent="0">
              <a:lnSpc>
                <a:spcPct val="90000"/>
              </a:lnSpc>
              <a:buNone/>
            </a:pPr>
            <a:r>
              <a:rPr lang="en-US" sz="1000" dirty="0">
                <a:solidFill>
                  <a:srgbClr val="666666"/>
                </a:solidFill>
              </a:rPr>
              <a:t> 	</a:t>
            </a:r>
            <a:r>
              <a:rPr lang="en-US" sz="1000" b="1" dirty="0">
                <a:solidFill>
                  <a:srgbClr val="666666"/>
                </a:solidFill>
              </a:rPr>
              <a:t>Roadmap date</a:t>
            </a:r>
            <a:r>
              <a:rPr lang="en-US" sz="1000" dirty="0">
                <a:solidFill>
                  <a:srgbClr val="666666"/>
                </a:solidFill>
              </a:rPr>
              <a:t>: Date on which a Product version is expected</a:t>
            </a:r>
          </a:p>
          <a:p>
            <a:pPr marL="0" lvl="0" indent="0">
              <a:lnSpc>
                <a:spcPct val="90000"/>
              </a:lnSpc>
              <a:buNone/>
            </a:pPr>
            <a:r>
              <a:rPr lang="en-US" sz="1000" dirty="0">
                <a:solidFill>
                  <a:srgbClr val="666666"/>
                </a:solidFill>
              </a:rPr>
              <a:t> 	</a:t>
            </a:r>
            <a:r>
              <a:rPr lang="en-US" sz="1000" b="1" dirty="0">
                <a:solidFill>
                  <a:srgbClr val="666666"/>
                </a:solidFill>
              </a:rPr>
              <a:t>Product build</a:t>
            </a:r>
            <a:r>
              <a:rPr lang="en-US" sz="1000" dirty="0">
                <a:solidFill>
                  <a:srgbClr val="666666"/>
                </a:solidFill>
              </a:rPr>
              <a:t>: Actual version of a product in a certain Built type. Eg.6.3.1 (666) RC 01 where 666 is  	an identifier of a source configuration management tool such as CVS, and RC the built type. 01 is 	the order of the product built, here it refers to the first RC</a:t>
            </a:r>
          </a:p>
          <a:p>
            <a:pPr marL="0" lvl="0" indent="0">
              <a:lnSpc>
                <a:spcPct val="90000"/>
              </a:lnSpc>
              <a:buNone/>
            </a:pPr>
            <a:r>
              <a:rPr lang="en-US" sz="1000" dirty="0">
                <a:solidFill>
                  <a:srgbClr val="666666"/>
                </a:solidFill>
              </a:rPr>
              <a:t> 	</a:t>
            </a:r>
            <a:r>
              <a:rPr lang="en-US" sz="1000" b="1" dirty="0">
                <a:solidFill>
                  <a:srgbClr val="666666"/>
                </a:solidFill>
              </a:rPr>
              <a:t>Build type</a:t>
            </a:r>
            <a:r>
              <a:rPr lang="en-US" sz="1000" dirty="0">
                <a:solidFill>
                  <a:srgbClr val="666666"/>
                </a:solidFill>
              </a:rPr>
              <a:t>: Type of product built. E.g. RC=Release Candidate, GA= General Availability, TEST</a:t>
            </a:r>
          </a:p>
          <a:p>
            <a:pPr lvl="0">
              <a:lnSpc>
                <a:spcPct val="90000"/>
              </a:lnSpc>
              <a:spcBef>
                <a:spcPts val="550"/>
              </a:spcBef>
              <a:buFont typeface="Wingdings" panose="05000000000000000000" pitchFamily="2" charset="2"/>
              <a:buChar char="ü"/>
            </a:pPr>
            <a:r>
              <a:rPr lang="en-US" sz="1050" b="1" dirty="0">
                <a:solidFill>
                  <a:srgbClr val="009900"/>
                </a:solidFill>
              </a:rPr>
              <a:t>Technical Environment</a:t>
            </a:r>
          </a:p>
          <a:p>
            <a:pPr marL="0" lvl="0" indent="0">
              <a:lnSpc>
                <a:spcPct val="90000"/>
              </a:lnSpc>
              <a:buNone/>
            </a:pPr>
            <a:r>
              <a:rPr lang="en-US" sz="1050" b="1" dirty="0">
                <a:solidFill>
                  <a:srgbClr val="000000"/>
                </a:solidFill>
              </a:rPr>
              <a:t> 	</a:t>
            </a:r>
            <a:r>
              <a:rPr lang="en-US" sz="1000" b="1" dirty="0">
                <a:solidFill>
                  <a:srgbClr val="666666"/>
                </a:solidFill>
              </a:rPr>
              <a:t>Client configuration</a:t>
            </a:r>
            <a:r>
              <a:rPr lang="en-US" sz="1000" dirty="0">
                <a:solidFill>
                  <a:srgbClr val="666666"/>
                </a:solidFill>
              </a:rPr>
              <a:t>: Association between one browser and one operating system on which test 	can </a:t>
            </a:r>
            <a:r>
              <a:rPr lang="en-US" sz="1000" dirty="0" smtClean="0">
                <a:solidFill>
                  <a:srgbClr val="666666"/>
                </a:solidFill>
              </a:rPr>
              <a:t>be executed.</a:t>
            </a:r>
            <a:endParaRPr lang="en-US" sz="1000" dirty="0">
              <a:solidFill>
                <a:srgbClr val="666666"/>
              </a:solidFill>
            </a:endParaRPr>
          </a:p>
          <a:p>
            <a:pPr marL="0" lvl="0" indent="0">
              <a:lnSpc>
                <a:spcPct val="90000"/>
              </a:lnSpc>
              <a:buNone/>
            </a:pPr>
            <a:r>
              <a:rPr lang="en-US" sz="1000" dirty="0">
                <a:solidFill>
                  <a:srgbClr val="666666"/>
                </a:solidFill>
              </a:rPr>
              <a:t> 	</a:t>
            </a:r>
            <a:r>
              <a:rPr lang="en-US" sz="1000" b="1" dirty="0">
                <a:solidFill>
                  <a:srgbClr val="666666"/>
                </a:solidFill>
              </a:rPr>
              <a:t>Server configuration</a:t>
            </a:r>
            <a:r>
              <a:rPr lang="en-US" sz="1000" dirty="0">
                <a:solidFill>
                  <a:srgbClr val="666666"/>
                </a:solidFill>
              </a:rPr>
              <a:t>: Association between one browser, one operating system and one database</a:t>
            </a:r>
          </a:p>
          <a:p>
            <a:pPr marL="0" lvl="0" indent="0">
              <a:lnSpc>
                <a:spcPct val="90000"/>
              </a:lnSpc>
              <a:buNone/>
            </a:pPr>
            <a:r>
              <a:rPr lang="en-US" sz="1000" dirty="0">
                <a:solidFill>
                  <a:srgbClr val="666666"/>
                </a:solidFill>
              </a:rPr>
              <a:t> 	</a:t>
            </a:r>
            <a:r>
              <a:rPr lang="en-US" sz="1000" b="1" dirty="0">
                <a:solidFill>
                  <a:srgbClr val="666666"/>
                </a:solidFill>
              </a:rPr>
              <a:t>Browser</a:t>
            </a:r>
          </a:p>
          <a:p>
            <a:pPr marL="0" lvl="0" indent="0">
              <a:lnSpc>
                <a:spcPct val="90000"/>
              </a:lnSpc>
              <a:buNone/>
            </a:pPr>
            <a:r>
              <a:rPr lang="en-US" sz="1000" b="1" dirty="0">
                <a:solidFill>
                  <a:srgbClr val="666666"/>
                </a:solidFill>
              </a:rPr>
              <a:t> 	Operation system</a:t>
            </a:r>
          </a:p>
          <a:p>
            <a:pPr marL="0" lvl="0" indent="0">
              <a:lnSpc>
                <a:spcPct val="90000"/>
              </a:lnSpc>
              <a:buNone/>
            </a:pPr>
            <a:r>
              <a:rPr lang="en-US" sz="1000" b="1" dirty="0">
                <a:solidFill>
                  <a:srgbClr val="666666"/>
                </a:solidFill>
              </a:rPr>
              <a:t> 	Database</a:t>
            </a:r>
          </a:p>
        </p:txBody>
      </p:sp>
      <p:sp>
        <p:nvSpPr>
          <p:cNvPr id="7" name="Title 2"/>
          <p:cNvSpPr txBox="1">
            <a:spLocks/>
          </p:cNvSpPr>
          <p:nvPr/>
        </p:nvSpPr>
        <p:spPr bwMode="auto">
          <a:xfrm>
            <a:off x="422275" y="192881"/>
            <a:ext cx="8229600" cy="5767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algn="l" defTabSz="457200" rtl="0" eaLnBrk="1" fontAlgn="base" hangingPunct="1">
              <a:lnSpc>
                <a:spcPct val="93000"/>
              </a:lnSpc>
              <a:spcBef>
                <a:spcPct val="0"/>
              </a:spcBef>
              <a:spcAft>
                <a:spcPct val="0"/>
              </a:spcAft>
              <a:buClr>
                <a:srgbClr val="000000"/>
              </a:buClr>
              <a:buSzPct val="100000"/>
              <a:buFont typeface="Times New Roman" pitchFamily="18" charset="0"/>
              <a:defRPr sz="3600">
                <a:solidFill>
                  <a:srgbClr val="000000"/>
                </a:solidFill>
                <a:latin typeface="+mj-lt"/>
                <a:ea typeface="+mj-ea"/>
                <a:cs typeface="+mj-cs"/>
              </a:defRPr>
            </a:lvl1pPr>
            <a:lvl2pPr algn="l" defTabSz="457200" rtl="0" eaLnBrk="1" fontAlgn="base" hangingPunct="1">
              <a:lnSpc>
                <a:spcPct val="93000"/>
              </a:lnSpc>
              <a:spcBef>
                <a:spcPct val="0"/>
              </a:spcBef>
              <a:spcAft>
                <a:spcPct val="0"/>
              </a:spcAft>
              <a:buClr>
                <a:srgbClr val="000000"/>
              </a:buClr>
              <a:buSzPct val="100000"/>
              <a:buFont typeface="Times New Roman" pitchFamily="18" charset="0"/>
              <a:defRPr sz="3600">
                <a:solidFill>
                  <a:srgbClr val="000000"/>
                </a:solidFill>
                <a:latin typeface="Arial" charset="0"/>
                <a:ea typeface="Microsoft YaHei" pitchFamily="32" charset="-122"/>
              </a:defRPr>
            </a:lvl2pPr>
            <a:lvl3pPr algn="l" defTabSz="457200" rtl="0" eaLnBrk="1" fontAlgn="base" hangingPunct="1">
              <a:lnSpc>
                <a:spcPct val="93000"/>
              </a:lnSpc>
              <a:spcBef>
                <a:spcPct val="0"/>
              </a:spcBef>
              <a:spcAft>
                <a:spcPct val="0"/>
              </a:spcAft>
              <a:buClr>
                <a:srgbClr val="000000"/>
              </a:buClr>
              <a:buSzPct val="100000"/>
              <a:buFont typeface="Times New Roman" pitchFamily="18" charset="0"/>
              <a:defRPr sz="3600">
                <a:solidFill>
                  <a:srgbClr val="000000"/>
                </a:solidFill>
                <a:latin typeface="Arial" charset="0"/>
                <a:ea typeface="Microsoft YaHei" pitchFamily="32" charset="-122"/>
              </a:defRPr>
            </a:lvl3pPr>
            <a:lvl4pPr algn="l" defTabSz="457200" rtl="0" eaLnBrk="1" fontAlgn="base" hangingPunct="1">
              <a:lnSpc>
                <a:spcPct val="93000"/>
              </a:lnSpc>
              <a:spcBef>
                <a:spcPct val="0"/>
              </a:spcBef>
              <a:spcAft>
                <a:spcPct val="0"/>
              </a:spcAft>
              <a:buClr>
                <a:srgbClr val="000000"/>
              </a:buClr>
              <a:buSzPct val="100000"/>
              <a:buFont typeface="Times New Roman" pitchFamily="18" charset="0"/>
              <a:defRPr sz="3600">
                <a:solidFill>
                  <a:srgbClr val="000000"/>
                </a:solidFill>
                <a:latin typeface="Arial" charset="0"/>
                <a:ea typeface="Microsoft YaHei" pitchFamily="32" charset="-122"/>
              </a:defRPr>
            </a:lvl4pPr>
            <a:lvl5pPr algn="l" defTabSz="457200" rtl="0" eaLnBrk="1" fontAlgn="base" hangingPunct="1">
              <a:lnSpc>
                <a:spcPct val="93000"/>
              </a:lnSpc>
              <a:spcBef>
                <a:spcPct val="0"/>
              </a:spcBef>
              <a:spcAft>
                <a:spcPct val="0"/>
              </a:spcAft>
              <a:buClr>
                <a:srgbClr val="000000"/>
              </a:buClr>
              <a:buSzPct val="100000"/>
              <a:buFont typeface="Times New Roman" pitchFamily="18" charset="0"/>
              <a:defRPr sz="3600">
                <a:solidFill>
                  <a:srgbClr val="000000"/>
                </a:solidFill>
                <a:latin typeface="Arial" charset="0"/>
                <a:ea typeface="Microsoft YaHei" pitchFamily="32" charset="-122"/>
              </a:defRPr>
            </a:lvl5pPr>
            <a:lvl6pPr marL="2514600" indent="-228600" algn="l" defTabSz="457200" rtl="0" eaLnBrk="1" fontAlgn="base" hangingPunct="1">
              <a:lnSpc>
                <a:spcPct val="93000"/>
              </a:lnSpc>
              <a:spcBef>
                <a:spcPct val="0"/>
              </a:spcBef>
              <a:spcAft>
                <a:spcPct val="0"/>
              </a:spcAft>
              <a:buClr>
                <a:srgbClr val="000000"/>
              </a:buClr>
              <a:buSzPct val="100000"/>
              <a:buFont typeface="Times New Roman" pitchFamily="16" charset="0"/>
              <a:defRPr sz="3600">
                <a:solidFill>
                  <a:srgbClr val="000000"/>
                </a:solidFill>
                <a:latin typeface="Arial" charset="0"/>
                <a:ea typeface="Microsoft YaHei" pitchFamily="32" charset="-122"/>
              </a:defRPr>
            </a:lvl6pPr>
            <a:lvl7pPr marL="2971800" indent="-228600" algn="l" defTabSz="457200" rtl="0" eaLnBrk="1" fontAlgn="base" hangingPunct="1">
              <a:lnSpc>
                <a:spcPct val="93000"/>
              </a:lnSpc>
              <a:spcBef>
                <a:spcPct val="0"/>
              </a:spcBef>
              <a:spcAft>
                <a:spcPct val="0"/>
              </a:spcAft>
              <a:buClr>
                <a:srgbClr val="000000"/>
              </a:buClr>
              <a:buSzPct val="100000"/>
              <a:buFont typeface="Times New Roman" pitchFamily="16" charset="0"/>
              <a:defRPr sz="3600">
                <a:solidFill>
                  <a:srgbClr val="000000"/>
                </a:solidFill>
                <a:latin typeface="Arial" charset="0"/>
                <a:ea typeface="Microsoft YaHei" pitchFamily="32" charset="-122"/>
              </a:defRPr>
            </a:lvl7pPr>
            <a:lvl8pPr marL="3429000" indent="-228600" algn="l" defTabSz="457200" rtl="0" eaLnBrk="1" fontAlgn="base" hangingPunct="1">
              <a:lnSpc>
                <a:spcPct val="93000"/>
              </a:lnSpc>
              <a:spcBef>
                <a:spcPct val="0"/>
              </a:spcBef>
              <a:spcAft>
                <a:spcPct val="0"/>
              </a:spcAft>
              <a:buClr>
                <a:srgbClr val="000000"/>
              </a:buClr>
              <a:buSzPct val="100000"/>
              <a:buFont typeface="Times New Roman" pitchFamily="16" charset="0"/>
              <a:defRPr sz="3600">
                <a:solidFill>
                  <a:srgbClr val="000000"/>
                </a:solidFill>
                <a:latin typeface="Arial" charset="0"/>
                <a:ea typeface="Microsoft YaHei" pitchFamily="32" charset="-122"/>
              </a:defRPr>
            </a:lvl8pPr>
            <a:lvl9pPr marL="3886200" indent="-228600" algn="l" defTabSz="457200" rtl="0" eaLnBrk="1" fontAlgn="base" hangingPunct="1">
              <a:lnSpc>
                <a:spcPct val="93000"/>
              </a:lnSpc>
              <a:spcBef>
                <a:spcPct val="0"/>
              </a:spcBef>
              <a:spcAft>
                <a:spcPct val="0"/>
              </a:spcAft>
              <a:buClr>
                <a:srgbClr val="000000"/>
              </a:buClr>
              <a:buSzPct val="100000"/>
              <a:buFont typeface="Times New Roman" pitchFamily="16" charset="0"/>
              <a:defRPr sz="3600">
                <a:solidFill>
                  <a:srgbClr val="000000"/>
                </a:solidFill>
                <a:latin typeface="Arial" charset="0"/>
                <a:ea typeface="Microsoft YaHei" pitchFamily="32" charset="-122"/>
              </a:defRPr>
            </a:lvl9pPr>
          </a:lstStyle>
          <a:p>
            <a:pPr algn="ctr"/>
            <a:r>
              <a:rPr lang="en-US" sz="3200" dirty="0" smtClean="0"/>
              <a:t>Company </a:t>
            </a:r>
            <a:r>
              <a:rPr lang="en-US" sz="3200" dirty="0"/>
              <a:t>data set</a:t>
            </a:r>
            <a:endParaRPr lang="en-US" sz="3200" kern="0" dirty="0"/>
          </a:p>
        </p:txBody>
      </p:sp>
    </p:spTree>
    <p:extLst>
      <p:ext uri="{BB962C8B-B14F-4D97-AF65-F5344CB8AC3E}">
        <p14:creationId xmlns:p14="http://schemas.microsoft.com/office/powerpoint/2010/main" val="20505991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192881"/>
            <a:ext cx="8229600" cy="385763"/>
          </a:xfrm>
        </p:spPr>
        <p:txBody>
          <a:bodyPr/>
          <a:lstStyle/>
          <a:p>
            <a:pPr algn="ctr"/>
            <a:r>
              <a:rPr lang="en-US" sz="3200" dirty="0" err="1" smtClean="0"/>
              <a:t>Apis</a:t>
            </a:r>
            <a:r>
              <a:rPr lang="en-US" sz="3200" dirty="0" smtClean="0"/>
              <a:t> </a:t>
            </a:r>
            <a:r>
              <a:rPr lang="en-US" sz="3200" dirty="0" smtClean="0"/>
              <a:t>data set</a:t>
            </a:r>
            <a:endParaRPr lang="en-US" sz="3200" dirty="0"/>
          </a:p>
        </p:txBody>
      </p:sp>
      <p:sp>
        <p:nvSpPr>
          <p:cNvPr id="2" name="Content Placeholder 1"/>
          <p:cNvSpPr>
            <a:spLocks noGrp="1"/>
          </p:cNvSpPr>
          <p:nvPr>
            <p:ph idx="4294967295"/>
          </p:nvPr>
        </p:nvSpPr>
        <p:spPr>
          <a:xfrm>
            <a:off x="0" y="792163"/>
            <a:ext cx="8229600" cy="4313237"/>
          </a:xfrm>
        </p:spPr>
        <p:txBody>
          <a:bodyPr>
            <a:normAutofit/>
          </a:bodyPr>
          <a:lstStyle/>
          <a:p>
            <a:pPr marL="0" lvl="0" indent="0">
              <a:lnSpc>
                <a:spcPct val="90000"/>
              </a:lnSpc>
              <a:spcBef>
                <a:spcPts val="550"/>
              </a:spcBef>
              <a:buNone/>
            </a:pPr>
            <a:endParaRPr lang="en-US" b="1" dirty="0" smtClean="0">
              <a:solidFill>
                <a:srgbClr val="CC3300"/>
              </a:solidFill>
            </a:endParaRPr>
          </a:p>
          <a:p>
            <a:pPr marL="0" lvl="0" indent="0">
              <a:lnSpc>
                <a:spcPct val="90000"/>
              </a:lnSpc>
              <a:spcBef>
                <a:spcPts val="550"/>
              </a:spcBef>
              <a:buNone/>
            </a:pPr>
            <a:endParaRPr lang="en-US" b="1" dirty="0" smtClean="0">
              <a:solidFill>
                <a:srgbClr val="CC33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5525" y="747818"/>
            <a:ext cx="4003675" cy="4422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07585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noGrp="1"/>
          </p:cNvSpPr>
          <p:nvPr>
            <p:ph type="body" idx="4294967295"/>
          </p:nvPr>
        </p:nvSpPr>
        <p:spPr>
          <a:xfrm>
            <a:off x="169863" y="417513"/>
            <a:ext cx="8974137" cy="5267325"/>
          </a:xfrm>
        </p:spPr>
        <p:txBody>
          <a:bodyPr/>
          <a:lstStyle>
            <a:defPPr marL="432000" lvl="0" indent="-324000">
              <a:spcBef>
                <a:spcPts val="0"/>
              </a:spcBef>
              <a:spcAft>
                <a:spcPts val="1417"/>
              </a:spcAft>
              <a:buSzPct val="45000"/>
              <a:buFont typeface="StarSymbol"/>
              <a:buNone/>
              <a:defRPr lang="en-US" sz="3200" b="0" i="0" u="none" strike="noStrike" kern="1200">
                <a:ln>
                  <a:noFill/>
                </a:ln>
                <a:latin typeface="Liberation Sans" pitchFamily="18"/>
                <a:ea typeface="Microsoft YaHei" pitchFamily="2"/>
                <a:cs typeface="Mangal" pitchFamily="2"/>
              </a:defRPr>
            </a:defPPr>
            <a:lvl1pPr marL="432000" lvl="0" indent="-324000">
              <a:spcBef>
                <a:spcPts val="0"/>
              </a:spcBef>
              <a:spcAft>
                <a:spcPts val="1417"/>
              </a:spcAft>
              <a:buSzPct val="45000"/>
              <a:buFont typeface="StarSymbol"/>
              <a:buChar char="●"/>
              <a:defRPr lang="en-US" sz="3200" b="0" i="0" u="none" strike="noStrike" kern="1200">
                <a:ln>
                  <a:noFill/>
                </a:ln>
                <a:latin typeface="Liberation Sans" pitchFamily="18"/>
                <a:ea typeface="Microsoft YaHei" pitchFamily="2"/>
                <a:cs typeface="Mangal" pitchFamily="2"/>
              </a:defRPr>
            </a:lvl1pPr>
            <a:lvl2pPr marL="864000" lvl="1" indent="-324000">
              <a:spcBef>
                <a:spcPts val="0"/>
              </a:spcBef>
              <a:spcAft>
                <a:spcPts val="1134"/>
              </a:spcAft>
              <a:buSzPct val="75000"/>
              <a:buFont typeface="StarSymbol"/>
              <a:buChar char="–"/>
              <a:defRPr lang="en-US" sz="2800" b="0" i="0" u="none" strike="noStrike" kern="1200">
                <a:ln>
                  <a:noFill/>
                </a:ln>
                <a:latin typeface="Liberation Sans" pitchFamily="18"/>
                <a:ea typeface="Microsoft YaHei" pitchFamily="2"/>
                <a:cs typeface="Mangal" pitchFamily="2"/>
              </a:defRPr>
            </a:lvl2pPr>
            <a:lvl3pPr marL="1295999" lvl="2" indent="-288000">
              <a:spcBef>
                <a:spcPts val="0"/>
              </a:spcBef>
              <a:spcAft>
                <a:spcPts val="850"/>
              </a:spcAft>
              <a:buSzPct val="45000"/>
              <a:buFont typeface="StarSymbol"/>
              <a:buChar char="●"/>
              <a:defRPr lang="en-US" sz="2400" b="0" i="0" u="none" strike="noStrike" kern="1200">
                <a:ln>
                  <a:noFill/>
                </a:ln>
                <a:latin typeface="Liberation Sans" pitchFamily="18"/>
                <a:ea typeface="Microsoft YaHei" pitchFamily="2"/>
                <a:cs typeface="Mangal" pitchFamily="2"/>
              </a:defRPr>
            </a:lvl3pPr>
            <a:lvl4pPr marL="1728000" lvl="3" indent="-216000">
              <a:spcBef>
                <a:spcPts val="0"/>
              </a:spcBef>
              <a:spcAft>
                <a:spcPts val="567"/>
              </a:spcAft>
              <a:buSzPct val="75000"/>
              <a:buFont typeface="StarSymbol"/>
              <a:buChar char="–"/>
              <a:defRPr lang="en-US" sz="2000" b="0" i="0" u="none" strike="noStrike" kern="1200">
                <a:ln>
                  <a:noFill/>
                </a:ln>
                <a:latin typeface="Liberation Sans" pitchFamily="18"/>
                <a:ea typeface="Microsoft YaHei" pitchFamily="2"/>
                <a:cs typeface="Mangal" pitchFamily="2"/>
              </a:defRPr>
            </a:lvl4pPr>
            <a:lvl5pPr marL="2160000" lvl="4" indent="-216000">
              <a:spcBef>
                <a:spcPts val="0"/>
              </a:spcBef>
              <a:spcAft>
                <a:spcPts val="283"/>
              </a:spcAft>
              <a:buSzPct val="45000"/>
              <a:buFont typeface="StarSymbol"/>
              <a:buChar char="●"/>
              <a:defRPr lang="en-US" sz="2000" b="0" i="0" u="none" strike="noStrike" kern="1200">
                <a:ln>
                  <a:noFill/>
                </a:ln>
                <a:latin typeface="Liberation Sans" pitchFamily="18"/>
                <a:ea typeface="Microsoft YaHei" pitchFamily="2"/>
                <a:cs typeface="Mangal" pitchFamily="2"/>
              </a:defRPr>
            </a:lvl5pPr>
            <a:lvl6pPr marL="2592000" lvl="5" indent="-216000">
              <a:spcBef>
                <a:spcPts val="0"/>
              </a:spcBef>
              <a:spcAft>
                <a:spcPts val="283"/>
              </a:spcAft>
              <a:buSzPct val="45000"/>
              <a:buFont typeface="StarSymbol"/>
              <a:buChar char="●"/>
              <a:defRPr lang="en-US" sz="2000" b="0" i="0" u="none" strike="noStrike" kern="1200">
                <a:ln>
                  <a:noFill/>
                </a:ln>
                <a:latin typeface="Liberation Sans" pitchFamily="18"/>
                <a:ea typeface="Microsoft YaHei" pitchFamily="2"/>
                <a:cs typeface="Mangal" pitchFamily="2"/>
              </a:defRPr>
            </a:lvl6pPr>
            <a:lvl7pPr marL="3024000" lvl="6" indent="-216000">
              <a:spcBef>
                <a:spcPts val="0"/>
              </a:spcBef>
              <a:spcAft>
                <a:spcPts val="283"/>
              </a:spcAft>
              <a:buSzPct val="45000"/>
              <a:buFont typeface="StarSymbol"/>
              <a:buChar char="●"/>
              <a:defRPr lang="en-US" sz="2000" b="0" i="0" u="none" strike="noStrike" kern="1200">
                <a:ln>
                  <a:noFill/>
                </a:ln>
                <a:latin typeface="Liberation Sans" pitchFamily="18"/>
                <a:ea typeface="Microsoft YaHei" pitchFamily="2"/>
                <a:cs typeface="Mangal"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18"/>
                <a:ea typeface="Microsoft YaHei" pitchFamily="2"/>
                <a:cs typeface="Mangal"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18"/>
                <a:ea typeface="Microsoft YaHei" pitchFamily="2"/>
                <a:cs typeface="Mangal" pitchFamily="2"/>
              </a:defRPr>
            </a:lvl9pPr>
          </a:lstStyle>
          <a:p>
            <a:pPr marL="285750" indent="-285750">
              <a:spcBef>
                <a:spcPts val="504"/>
              </a:spcBef>
              <a:spcAft>
                <a:spcPts val="0"/>
              </a:spcAft>
              <a:buFont typeface="Wingdings" panose="05000000000000000000" pitchFamily="2" charset="2"/>
              <a:buChar char="ü"/>
            </a:pPr>
            <a:r>
              <a:rPr lang="en-US" sz="1800" dirty="0">
                <a:solidFill>
                  <a:srgbClr val="666666"/>
                </a:solidFill>
                <a:latin typeface="Open Sans"/>
                <a:ea typeface="+mn-ea"/>
                <a:cs typeface="Open Sans"/>
              </a:rPr>
              <a:t>Requests — A request can take the form of a reported bug, an implemented feature change, or an analysis request created by the support, professional services and test team.</a:t>
            </a:r>
          </a:p>
          <a:p>
            <a:pPr marL="285750" indent="-285750">
              <a:spcBef>
                <a:spcPts val="504"/>
              </a:spcBef>
              <a:spcAft>
                <a:spcPts val="0"/>
              </a:spcAft>
              <a:buFont typeface="Wingdings" panose="05000000000000000000" pitchFamily="2" charset="2"/>
              <a:buChar char="ü"/>
            </a:pPr>
            <a:r>
              <a:rPr lang="en-US" sz="1800" dirty="0">
                <a:solidFill>
                  <a:srgbClr val="666666"/>
                </a:solidFill>
                <a:latin typeface="Open Sans"/>
                <a:ea typeface="+mn-ea"/>
                <a:cs typeface="Open Sans"/>
              </a:rPr>
              <a:t>The values of the [Mantis Sync] table can be extracted and imported from Mantis bug tracker.</a:t>
            </a:r>
          </a:p>
          <a:p>
            <a:pPr marL="285750" indent="-285750">
              <a:spcBef>
                <a:spcPts val="504"/>
              </a:spcBef>
              <a:spcAft>
                <a:spcPts val="0"/>
              </a:spcAft>
              <a:buFont typeface="Wingdings" panose="05000000000000000000" pitchFamily="2" charset="2"/>
              <a:buChar char="ü"/>
            </a:pPr>
            <a:r>
              <a:rPr lang="en-US" sz="1800" dirty="0">
                <a:solidFill>
                  <a:srgbClr val="666666"/>
                </a:solidFill>
                <a:latin typeface="Open Sans"/>
                <a:ea typeface="+mn-ea"/>
                <a:cs typeface="Open Sans"/>
              </a:rPr>
              <a:t>A record contains the following information:</a:t>
            </a:r>
          </a:p>
          <a:p>
            <a:pPr marL="0" indent="0">
              <a:spcBef>
                <a:spcPts val="504"/>
              </a:spcBef>
              <a:spcAft>
                <a:spcPts val="0"/>
              </a:spcAft>
              <a:buNone/>
            </a:pPr>
            <a:endParaRPr lang="en-US" sz="1700" dirty="0"/>
          </a:p>
        </p:txBody>
      </p:sp>
      <p:sp>
        <p:nvSpPr>
          <p:cNvPr id="2" name="Title 1"/>
          <p:cNvSpPr txBox="1">
            <a:spLocks noGrp="1"/>
          </p:cNvSpPr>
          <p:nvPr>
            <p:ph type="title" idx="4294967295"/>
          </p:nvPr>
        </p:nvSpPr>
        <p:spPr>
          <a:xfrm>
            <a:off x="0" y="-39688"/>
            <a:ext cx="8464550" cy="548825"/>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200" dirty="0"/>
              <a:t>IV. </a:t>
            </a:r>
            <a:r>
              <a:rPr lang="en-US" sz="3200" dirty="0" err="1"/>
              <a:t>Apis</a:t>
            </a:r>
            <a:r>
              <a:rPr lang="en-US" sz="3200" dirty="0"/>
              <a:t>: REQUEST </a:t>
            </a:r>
            <a:r>
              <a:rPr lang="en-US" sz="3200" dirty="0" smtClean="0"/>
              <a:t>DOMAIN (Overview)</a:t>
            </a:r>
            <a:endParaRPr lang="en-US" sz="32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6040" y="2472267"/>
            <a:ext cx="5398090" cy="29484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6594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133615"/>
            <a:ext cx="8224838" cy="1006771"/>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200" dirty="0"/>
              <a:t>IV. </a:t>
            </a:r>
            <a:r>
              <a:rPr lang="en-US" sz="3200" dirty="0" err="1" smtClean="0"/>
              <a:t>Apis</a:t>
            </a:r>
            <a:r>
              <a:rPr lang="en-US" sz="3200" dirty="0" smtClean="0"/>
              <a:t>: </a:t>
            </a:r>
            <a:r>
              <a:rPr lang="en-US" sz="3200" dirty="0"/>
              <a:t>REQUEST </a:t>
            </a:r>
            <a:r>
              <a:rPr lang="en-US" sz="3200" dirty="0" smtClean="0"/>
              <a:t>DOMAIN (Synchronize mantis)</a:t>
            </a:r>
            <a:endParaRPr lang="en-US" sz="3200" dirty="0"/>
          </a:p>
        </p:txBody>
      </p:sp>
      <p:pic>
        <p:nvPicPr>
          <p:cNvPr id="4" name="Picture 3"/>
          <p:cNvPicPr>
            <a:picLocks noChangeAspect="1"/>
          </p:cNvPicPr>
          <p:nvPr/>
        </p:nvPicPr>
        <p:blipFill>
          <a:blip r:embed="rId3">
            <a:lum/>
            <a:alphaModFix/>
          </a:blip>
          <a:srcRect/>
          <a:stretch>
            <a:fillRect/>
          </a:stretch>
        </p:blipFill>
        <p:spPr>
          <a:xfrm>
            <a:off x="1524177" y="1369743"/>
            <a:ext cx="5756750" cy="3042605"/>
          </a:xfrm>
          <a:prstGeom prst="rect">
            <a:avLst/>
          </a:prstGeom>
          <a:noFill/>
          <a:ln>
            <a:noFill/>
          </a:ln>
        </p:spPr>
      </p:pic>
      <p:sp>
        <p:nvSpPr>
          <p:cNvPr id="5" name="Oval 4"/>
          <p:cNvSpPr/>
          <p:nvPr/>
        </p:nvSpPr>
        <p:spPr>
          <a:xfrm>
            <a:off x="3388542" y="3100513"/>
            <a:ext cx="287064" cy="287064"/>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a:latin typeface="Open Sans"/>
                <a:cs typeface="Open Sans"/>
              </a:rPr>
              <a:t>1</a:t>
            </a:r>
          </a:p>
        </p:txBody>
      </p:sp>
    </p:spTree>
    <p:extLst>
      <p:ext uri="{BB962C8B-B14F-4D97-AF65-F5344CB8AC3E}">
        <p14:creationId xmlns:p14="http://schemas.microsoft.com/office/powerpoint/2010/main" val="1063794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Whats-New-Template-V1-16x10.potx" id="{FCF5960D-491E-464E-B19C-630CBB7E99FF}" vid="{4E0A927A-C842-4321-B0FE-83B43DD8FC03}"/>
    </a:ext>
  </a:extLst>
</a:theme>
</file>

<file path=ppt/theme/theme2.xml><?xml version="1.0" encoding="utf-8"?>
<a:theme xmlns:a="http://schemas.openxmlformats.org/drawingml/2006/main" name="Tchai - Match&amp;Cleanse_Introduction">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Microsoft YaHei" pitchFamily="32"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Microsoft YaHei" pitchFamily="32"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IS_MDM_Add-on_version_Whats-New-Template-V1</Template>
  <TotalTime>1526</TotalTime>
  <Words>3150</Words>
  <Application>Microsoft Office PowerPoint</Application>
  <PresentationFormat>On-screen Show (16:10)</PresentationFormat>
  <Paragraphs>357</Paragraphs>
  <Slides>52</Slides>
  <Notes>42</Notes>
  <HiddenSlides>0</HiddenSlides>
  <MMClips>0</MMClips>
  <ScaleCrop>false</ScaleCrop>
  <HeadingPairs>
    <vt:vector size="4" baseType="variant">
      <vt:variant>
        <vt:lpstr>Theme</vt:lpstr>
      </vt:variant>
      <vt:variant>
        <vt:i4>2</vt:i4>
      </vt:variant>
      <vt:variant>
        <vt:lpstr>Slide Titles</vt:lpstr>
      </vt:variant>
      <vt:variant>
        <vt:i4>52</vt:i4>
      </vt:variant>
    </vt:vector>
  </HeadingPairs>
  <TitlesOfParts>
    <vt:vector size="54" baseType="lpstr">
      <vt:lpstr>Custom Design</vt:lpstr>
      <vt:lpstr>Tchai - Match&amp;Cleanse_Introduction</vt:lpstr>
      <vt:lpstr>Apis Add-on</vt:lpstr>
      <vt:lpstr>AGENDA</vt:lpstr>
      <vt:lpstr>Overview</vt:lpstr>
      <vt:lpstr>PowerPoint Presentation</vt:lpstr>
      <vt:lpstr>PowerPoint Presentation</vt:lpstr>
      <vt:lpstr>PowerPoint Presentation</vt:lpstr>
      <vt:lpstr>Apis data set</vt:lpstr>
      <vt:lpstr>IV. Apis: REQUEST DOMAIN (Overview)</vt:lpstr>
      <vt:lpstr>IV. Apis: REQUEST DOMAIN (Synchronize mantis)</vt:lpstr>
      <vt:lpstr>IV. Apis: REQUEST DOMAIN (Synchronize mantis)</vt:lpstr>
      <vt:lpstr>IV. Apis: REQUEST DOMAIN (Mantis relation)</vt:lpstr>
      <vt:lpstr>IV. Apis: REQUEST DOMAIN (Mantis relation)</vt:lpstr>
      <vt:lpstr>IV. Apis: REQUEST DOMAIN (Mantis relation)</vt:lpstr>
      <vt:lpstr>IV. Apis: REQUEST DOMAIN (Mantis relation)</vt:lpstr>
      <vt:lpstr>IV. Apis: REQUIREMENT DOMAIN (Overview)</vt:lpstr>
      <vt:lpstr>IV. Apis: REQUIREMENT DOMAIN (Main information)</vt:lpstr>
      <vt:lpstr>IV. Apis: REQUIREMENT DOMAIN (Main information)</vt:lpstr>
      <vt:lpstr>IV. Apis: REQUIREMENT DOMAIN (Requirement relation)</vt:lpstr>
      <vt:lpstr>IV. Apis: REQUIREMENT DOMAIN (Requirement relation)</vt:lpstr>
      <vt:lpstr>IV. Apis: REQUIREMENT DOMAIN (Requirement relation)</vt:lpstr>
      <vt:lpstr>IV. Apis: REQUIREMENT DOMAIN (Requirement relation)</vt:lpstr>
      <vt:lpstr>IV. Apis: TEST DOMAIN (Overview)</vt:lpstr>
      <vt:lpstr>IV. Apis: TEST DOMAIN (Overview)</vt:lpstr>
      <vt:lpstr>IV. Apis: TEST DOMAIN (Test configuration)</vt:lpstr>
      <vt:lpstr>TEST DOMAIN (Test configuration)</vt:lpstr>
      <vt:lpstr>TEST DOMAIN (Test data)</vt:lpstr>
      <vt:lpstr>TEST DOMAIN (Test data)</vt:lpstr>
      <vt:lpstr>TEST DOMAIN (Test data)</vt:lpstr>
      <vt:lpstr>TEST DOMAIN (Manage test execution)</vt:lpstr>
      <vt:lpstr>TEST DOMAIN (Manage test execution)</vt:lpstr>
      <vt:lpstr>TEST DOMAIN (Manage test execution)</vt:lpstr>
      <vt:lpstr>IV. Apis: TEST DOMAIN (Manage test execution)</vt:lpstr>
      <vt:lpstr>IV. Apis: TEST DOMAIN (Report on product build)</vt:lpstr>
      <vt:lpstr>TEST DOMAIN (Integration test)</vt:lpstr>
      <vt:lpstr>TEST DOMAIN (Perspective)</vt:lpstr>
      <vt:lpstr>IV. Apis: REPORTING DOMAIN (Overview)</vt:lpstr>
      <vt:lpstr>IV. Apis: REPORTING DOMAIN (Create/Update report/ Generate chart)</vt:lpstr>
      <vt:lpstr>REPORTING DOMAIN (Test coverage by feature)</vt:lpstr>
      <vt:lpstr>IV. Apis: REPORTING DOMAIN (Report by build)</vt:lpstr>
      <vt:lpstr>IV. Apis: REPORTING DOMAIN (Report by feature)</vt:lpstr>
      <vt:lpstr>IV. Apis: REPORTING DOMAIN (Report by pattern)</vt:lpstr>
      <vt:lpstr>IV. Apis: REPORTING DOMAIN (Report by add-on)</vt:lpstr>
      <vt:lpstr>IV. Apis: REPORTING DOMAIN (Report by closed bug)</vt:lpstr>
      <vt:lpstr>IV. Apis: DELIVERY DOMAIN (Overview)</vt:lpstr>
      <vt:lpstr>IV. Apis: DELIVERY DOMAIN (Understanding sprint)</vt:lpstr>
      <vt:lpstr>IV. Apis: DELIVERY DOMAIN (Defining a Preview)</vt:lpstr>
      <vt:lpstr>IV. Apis: DELIVERY DOMAIN (Add-on bundle)</vt:lpstr>
      <vt:lpstr>DELIVERY DOMAIN</vt:lpstr>
      <vt:lpstr>DELIVERY DOMAIN</vt:lpstr>
      <vt:lpstr>Apis add-on status</vt:lpstr>
      <vt:lpstr>Q &amp; A</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New in the XXX Add-on</dc:title>
  <dc:creator>Hoa, Vu Thi Ai</dc:creator>
  <cp:lastModifiedBy>Hai, Truong Cong</cp:lastModifiedBy>
  <cp:revision>344</cp:revision>
  <dcterms:created xsi:type="dcterms:W3CDTF">2017-02-10T10:50:50Z</dcterms:created>
  <dcterms:modified xsi:type="dcterms:W3CDTF">2018-03-09T11:25:27Z</dcterms:modified>
</cp:coreProperties>
</file>