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grpSp>
        <p:nvGrpSpPr>
          <p:cNvPr id="2" name="Group 2"/>
          <p:cNvGrpSpPr/>
          <p:nvPr/>
        </p:nvGrpSpPr>
        <p:grpSpPr>
          <a:xfrm>
            <a:off x="1261757" y="2607209"/>
            <a:ext cx="9877632" cy="1751875"/>
            <a:chOff x="0" y="0"/>
            <a:chExt cx="2291414" cy="406400"/>
          </a:xfrm>
        </p:grpSpPr>
        <p:sp>
          <p:nvSpPr>
            <p:cNvPr id="3" name="Freeform 3"/>
            <p:cNvSpPr/>
            <p:nvPr/>
          </p:nvSpPr>
          <p:spPr>
            <a:xfrm>
              <a:off x="0" y="0"/>
              <a:ext cx="2291414" cy="406400"/>
            </a:xfrm>
            <a:custGeom>
              <a:avLst/>
              <a:gdLst/>
              <a:ahLst/>
              <a:cxnLst/>
              <a:rect l="l" t="t" r="r" b="b"/>
              <a:pathLst>
                <a:path w="2291414" h="406400">
                  <a:moveTo>
                    <a:pt x="2088214" y="0"/>
                  </a:moveTo>
                  <a:cubicBezTo>
                    <a:pt x="2200438" y="0"/>
                    <a:pt x="2291414" y="90976"/>
                    <a:pt x="2291414" y="203200"/>
                  </a:cubicBezTo>
                  <a:cubicBezTo>
                    <a:pt x="2291414" y="315424"/>
                    <a:pt x="2200438" y="406400"/>
                    <a:pt x="2088214" y="406400"/>
                  </a:cubicBezTo>
                  <a:lnTo>
                    <a:pt x="203200" y="406400"/>
                  </a:lnTo>
                  <a:cubicBezTo>
                    <a:pt x="90976" y="406400"/>
                    <a:pt x="0" y="315424"/>
                    <a:pt x="0" y="203200"/>
                  </a:cubicBezTo>
                  <a:cubicBezTo>
                    <a:pt x="0" y="90976"/>
                    <a:pt x="90976" y="0"/>
                    <a:pt x="203200" y="0"/>
                  </a:cubicBezTo>
                  <a:close/>
                </a:path>
              </a:pathLst>
            </a:custGeom>
            <a:solidFill>
              <a:srgbClr val="FF6C3C"/>
            </a:solidFill>
            <a:ln cap="sq">
              <a:noFill/>
              <a:prstDash val="solid"/>
              <a:miter/>
            </a:ln>
          </p:spPr>
        </p:sp>
        <p:sp>
          <p:nvSpPr>
            <p:cNvPr id="4" name="TextBox 4"/>
            <p:cNvSpPr txBox="1"/>
            <p:nvPr/>
          </p:nvSpPr>
          <p:spPr>
            <a:xfrm>
              <a:off x="0" y="-28575"/>
              <a:ext cx="2291414" cy="43497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15418377" y="4231788"/>
            <a:ext cx="952863" cy="9528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4185F4"/>
            </a:solidFill>
          </p:spPr>
        </p:sp>
        <p:sp>
          <p:nvSpPr>
            <p:cNvPr id="7" name="TextBox 7"/>
            <p:cNvSpPr txBox="1"/>
            <p:nvPr/>
          </p:nvSpPr>
          <p:spPr>
            <a:xfrm>
              <a:off x="127000" y="98425"/>
              <a:ext cx="558800" cy="58737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sp>
        <p:nvSpPr>
          <p:cNvPr id="8" name="Freeform 8"/>
          <p:cNvSpPr/>
          <p:nvPr/>
        </p:nvSpPr>
        <p:spPr>
          <a:xfrm rot="685277">
            <a:off x="417618" y="1817643"/>
            <a:ext cx="2020491" cy="2020491"/>
          </a:xfrm>
          <a:custGeom>
            <a:avLst/>
            <a:gdLst/>
            <a:ahLst/>
            <a:cxnLst/>
            <a:rect l="l" t="t" r="r" b="b"/>
            <a:pathLst>
              <a:path w="2020491" h="2020491">
                <a:moveTo>
                  <a:pt x="0" y="0"/>
                </a:moveTo>
                <a:lnTo>
                  <a:pt x="2020490" y="0"/>
                </a:lnTo>
                <a:lnTo>
                  <a:pt x="2020490" y="2020491"/>
                </a:lnTo>
                <a:lnTo>
                  <a:pt x="0" y="20204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30421" y="2754484"/>
            <a:ext cx="18227159" cy="2390775"/>
          </a:xfrm>
          <a:prstGeom prst="rect">
            <a:avLst/>
          </a:prstGeom>
        </p:spPr>
        <p:txBody>
          <a:bodyPr lIns="0" tIns="0" rIns="0" bIns="0" rtlCol="0" anchor="t">
            <a:spAutoFit/>
          </a:bodyPr>
          <a:lstStyle/>
          <a:p>
            <a:pPr algn="ctr">
              <a:lnSpc>
                <a:spcPts val="9481"/>
              </a:lnSpc>
            </a:pPr>
            <a:r>
              <a:rPr lang="en-US" sz="7901" b="1" dirty="0">
                <a:solidFill>
                  <a:srgbClr val="202124"/>
                </a:solidFill>
                <a:latin typeface="Times New Roman" panose="02020603050405020304" pitchFamily="18" charset="0"/>
                <a:cs typeface="Times New Roman" panose="02020603050405020304" pitchFamily="18" charset="0"/>
              </a:rPr>
              <a:t>HỆ THỐNG GỢI Ý PHIM TÍCH HỢP SPARK, ELASTICSEARCH</a:t>
            </a:r>
          </a:p>
        </p:txBody>
      </p:sp>
      <p:grpSp>
        <p:nvGrpSpPr>
          <p:cNvPr id="10" name="Group 10"/>
          <p:cNvGrpSpPr/>
          <p:nvPr/>
        </p:nvGrpSpPr>
        <p:grpSpPr>
          <a:xfrm rot="-10800000">
            <a:off x="2003007" y="6436985"/>
            <a:ext cx="4033409" cy="1233927"/>
            <a:chOff x="0" y="0"/>
            <a:chExt cx="2124594" cy="649970"/>
          </a:xfrm>
        </p:grpSpPr>
        <p:sp>
          <p:nvSpPr>
            <p:cNvPr id="11" name="Freeform 11"/>
            <p:cNvSpPr/>
            <p:nvPr/>
          </p:nvSpPr>
          <p:spPr>
            <a:xfrm>
              <a:off x="0" y="0"/>
              <a:ext cx="2124594" cy="649970"/>
            </a:xfrm>
            <a:custGeom>
              <a:avLst/>
              <a:gdLst/>
              <a:ahLst/>
              <a:cxnLst/>
              <a:rect l="l" t="t" r="r" b="b"/>
              <a:pathLst>
                <a:path w="2124594" h="649970">
                  <a:moveTo>
                    <a:pt x="2124594" y="0"/>
                  </a:moveTo>
                  <a:lnTo>
                    <a:pt x="0" y="0"/>
                  </a:lnTo>
                  <a:lnTo>
                    <a:pt x="0" y="462010"/>
                  </a:lnTo>
                  <a:lnTo>
                    <a:pt x="157480" y="462010"/>
                  </a:lnTo>
                  <a:lnTo>
                    <a:pt x="157480" y="649970"/>
                  </a:lnTo>
                  <a:lnTo>
                    <a:pt x="463550" y="462010"/>
                  </a:lnTo>
                  <a:lnTo>
                    <a:pt x="2124594" y="462010"/>
                  </a:lnTo>
                  <a:lnTo>
                    <a:pt x="2124594" y="0"/>
                  </a:lnTo>
                  <a:close/>
                </a:path>
              </a:pathLst>
            </a:custGeom>
            <a:solidFill>
              <a:srgbClr val="4185F4"/>
            </a:solidFill>
          </p:spPr>
        </p:sp>
        <p:sp>
          <p:nvSpPr>
            <p:cNvPr id="12" name="TextBox 12"/>
            <p:cNvSpPr txBox="1"/>
            <p:nvPr/>
          </p:nvSpPr>
          <p:spPr>
            <a:xfrm>
              <a:off x="0" y="-28575"/>
              <a:ext cx="2124594" cy="48804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sp>
        <p:nvSpPr>
          <p:cNvPr id="13" name="AutoShape 13"/>
          <p:cNvSpPr/>
          <p:nvPr/>
        </p:nvSpPr>
        <p:spPr>
          <a:xfrm>
            <a:off x="1012897" y="8359164"/>
            <a:ext cx="16428878" cy="0"/>
          </a:xfrm>
          <a:prstGeom prst="line">
            <a:avLst/>
          </a:prstGeom>
          <a:ln w="28575" cap="flat">
            <a:solidFill>
              <a:srgbClr val="202124"/>
            </a:solidFill>
            <a:prstDash val="solid"/>
            <a:headEnd type="none" w="sm" len="sm"/>
            <a:tailEnd type="none" w="sm" len="sm"/>
          </a:ln>
        </p:spPr>
      </p:sp>
      <p:sp>
        <p:nvSpPr>
          <p:cNvPr id="14" name="AutoShape 14"/>
          <p:cNvSpPr/>
          <p:nvPr/>
        </p:nvSpPr>
        <p:spPr>
          <a:xfrm>
            <a:off x="1028700" y="1028700"/>
            <a:ext cx="16428878" cy="0"/>
          </a:xfrm>
          <a:prstGeom prst="line">
            <a:avLst/>
          </a:prstGeom>
          <a:ln w="28575" cap="flat">
            <a:solidFill>
              <a:srgbClr val="202124"/>
            </a:solidFill>
            <a:prstDash val="solid"/>
            <a:headEnd type="none" w="sm" len="sm"/>
            <a:tailEnd type="none" w="sm" len="sm"/>
          </a:ln>
        </p:spPr>
      </p:sp>
      <p:sp>
        <p:nvSpPr>
          <p:cNvPr id="15" name="TextBox 15"/>
          <p:cNvSpPr txBox="1"/>
          <p:nvPr/>
        </p:nvSpPr>
        <p:spPr>
          <a:xfrm>
            <a:off x="2091326" y="6840893"/>
            <a:ext cx="3856772" cy="679450"/>
          </a:xfrm>
          <a:prstGeom prst="rect">
            <a:avLst/>
          </a:prstGeom>
        </p:spPr>
        <p:txBody>
          <a:bodyPr lIns="0" tIns="0" rIns="0" bIns="0" rtlCol="0" anchor="t">
            <a:spAutoFit/>
          </a:bodyPr>
          <a:lstStyle/>
          <a:p>
            <a:pPr algn="ctr">
              <a:lnSpc>
                <a:spcPts val="5600"/>
              </a:lnSpc>
            </a:pPr>
            <a:r>
              <a:rPr lang="en-US" sz="4000" b="1" dirty="0">
                <a:solidFill>
                  <a:srgbClr val="202124"/>
                </a:solidFill>
                <a:latin typeface="Times New Roman" panose="02020603050405020304" pitchFamily="18" charset="0"/>
                <a:cs typeface="Times New Roman" panose="02020603050405020304" pitchFamily="18" charset="0"/>
              </a:rPr>
              <a:t>NHÓM 1</a:t>
            </a:r>
          </a:p>
        </p:txBody>
      </p:sp>
      <p:sp>
        <p:nvSpPr>
          <p:cNvPr id="16" name="TextBox 16"/>
          <p:cNvSpPr txBox="1"/>
          <p:nvPr/>
        </p:nvSpPr>
        <p:spPr>
          <a:xfrm>
            <a:off x="7215614" y="177800"/>
            <a:ext cx="3856772" cy="679450"/>
          </a:xfrm>
          <a:prstGeom prst="rect">
            <a:avLst/>
          </a:prstGeom>
        </p:spPr>
        <p:txBody>
          <a:bodyPr lIns="0" tIns="0" rIns="0" bIns="0" rtlCol="0" anchor="t">
            <a:spAutoFit/>
          </a:bodyPr>
          <a:lstStyle/>
          <a:p>
            <a:pPr algn="ctr">
              <a:lnSpc>
                <a:spcPts val="5600"/>
              </a:lnSpc>
            </a:pPr>
            <a:r>
              <a:rPr lang="en-US" sz="4000">
                <a:solidFill>
                  <a:srgbClr val="202124"/>
                </a:solidFill>
                <a:latin typeface="Times New Roman" panose="02020603050405020304" pitchFamily="18" charset="0"/>
                <a:cs typeface="Times New Roman" panose="02020603050405020304" pitchFamily="18" charset="0"/>
              </a:rPr>
              <a:t>BIG DATA</a:t>
            </a:r>
          </a:p>
        </p:txBody>
      </p:sp>
      <p:grpSp>
        <p:nvGrpSpPr>
          <p:cNvPr id="17" name="Group 17"/>
          <p:cNvGrpSpPr/>
          <p:nvPr/>
        </p:nvGrpSpPr>
        <p:grpSpPr>
          <a:xfrm>
            <a:off x="11072386" y="6519169"/>
            <a:ext cx="5492674" cy="2239005"/>
            <a:chOff x="0" y="-38100"/>
            <a:chExt cx="7323566" cy="2985340"/>
          </a:xfrm>
        </p:grpSpPr>
        <p:sp>
          <p:nvSpPr>
            <p:cNvPr id="18" name="TextBox 18"/>
            <p:cNvSpPr txBox="1"/>
            <p:nvPr/>
          </p:nvSpPr>
          <p:spPr>
            <a:xfrm>
              <a:off x="0" y="-38100"/>
              <a:ext cx="7323566" cy="2339340"/>
            </a:xfrm>
            <a:prstGeom prst="rect">
              <a:avLst/>
            </a:prstGeom>
          </p:spPr>
          <p:txBody>
            <a:bodyPr lIns="0" tIns="0" rIns="0" bIns="0" rtlCol="0" anchor="t">
              <a:spAutoFit/>
            </a:bodyPr>
            <a:lstStyle/>
            <a:p>
              <a:pPr>
                <a:lnSpc>
                  <a:spcPts val="4680"/>
                </a:lnSpc>
              </a:pPr>
              <a:r>
                <a:rPr lang="en-US" sz="3600">
                  <a:solidFill>
                    <a:srgbClr val="202124"/>
                  </a:solidFill>
                  <a:latin typeface="Times New Roman" panose="02020603050405020304" pitchFamily="18" charset="0"/>
                  <a:cs typeface="Times New Roman" panose="02020603050405020304" pitchFamily="18" charset="0"/>
                </a:rPr>
                <a:t>Nguyễn Thanh Trường</a:t>
              </a:r>
            </a:p>
            <a:p>
              <a:pPr>
                <a:lnSpc>
                  <a:spcPts val="4680"/>
                </a:lnSpc>
              </a:pPr>
              <a:r>
                <a:rPr lang="en-US" sz="3600">
                  <a:solidFill>
                    <a:srgbClr val="202124"/>
                  </a:solidFill>
                  <a:latin typeface="Times New Roman" panose="02020603050405020304" pitchFamily="18" charset="0"/>
                  <a:cs typeface="Times New Roman" panose="02020603050405020304" pitchFamily="18" charset="0"/>
                </a:rPr>
                <a:t>Cao Đức Minh</a:t>
              </a:r>
            </a:p>
            <a:p>
              <a:pPr>
                <a:lnSpc>
                  <a:spcPts val="4680"/>
                </a:lnSpc>
              </a:pPr>
              <a:r>
                <a:rPr lang="en-US" sz="3600">
                  <a:solidFill>
                    <a:srgbClr val="202124"/>
                  </a:solidFill>
                  <a:latin typeface="Times New Roman" panose="02020603050405020304" pitchFamily="18" charset="0"/>
                  <a:cs typeface="Times New Roman" panose="02020603050405020304" pitchFamily="18" charset="0"/>
                </a:rPr>
                <a:t>Phạm Thế Anh</a:t>
              </a:r>
            </a:p>
          </p:txBody>
        </p:sp>
        <p:sp>
          <p:nvSpPr>
            <p:cNvPr id="19" name="TextBox 19"/>
            <p:cNvSpPr txBox="1"/>
            <p:nvPr/>
          </p:nvSpPr>
          <p:spPr>
            <a:xfrm>
              <a:off x="0" y="2439067"/>
              <a:ext cx="7323566" cy="508173"/>
            </a:xfrm>
            <a:prstGeom prst="rect">
              <a:avLst/>
            </a:prstGeom>
          </p:spPr>
          <p:txBody>
            <a:bodyPr lIns="0" tIns="0" rIns="0" bIns="0" rtlCol="0" anchor="t">
              <a:spAutoFit/>
            </a:bodyPr>
            <a:lstStyle/>
            <a:p>
              <a:pPr algn="ctr">
                <a:lnSpc>
                  <a:spcPts val="3380"/>
                </a:lnSpc>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grpSp>
        <p:nvGrpSpPr>
          <p:cNvPr id="2" name="Group 2"/>
          <p:cNvGrpSpPr/>
          <p:nvPr/>
        </p:nvGrpSpPr>
        <p:grpSpPr>
          <a:xfrm>
            <a:off x="3205239" y="276164"/>
            <a:ext cx="4745454" cy="1505073"/>
            <a:chOff x="0" y="0"/>
            <a:chExt cx="1281368" cy="406400"/>
          </a:xfrm>
        </p:grpSpPr>
        <p:sp>
          <p:nvSpPr>
            <p:cNvPr id="3" name="Freeform 3"/>
            <p:cNvSpPr/>
            <p:nvPr/>
          </p:nvSpPr>
          <p:spPr>
            <a:xfrm>
              <a:off x="0" y="0"/>
              <a:ext cx="1281368" cy="406400"/>
            </a:xfrm>
            <a:custGeom>
              <a:avLst/>
              <a:gdLst/>
              <a:ahLst/>
              <a:cxnLst/>
              <a:rect l="l" t="t" r="r" b="b"/>
              <a:pathLst>
                <a:path w="1281368" h="406400">
                  <a:moveTo>
                    <a:pt x="1078168" y="0"/>
                  </a:moveTo>
                  <a:cubicBezTo>
                    <a:pt x="1190393" y="0"/>
                    <a:pt x="1281368" y="90976"/>
                    <a:pt x="1281368" y="203200"/>
                  </a:cubicBezTo>
                  <a:cubicBezTo>
                    <a:pt x="1281368" y="315424"/>
                    <a:pt x="1190393" y="406400"/>
                    <a:pt x="1078168" y="406400"/>
                  </a:cubicBezTo>
                  <a:lnTo>
                    <a:pt x="203200" y="406400"/>
                  </a:lnTo>
                  <a:cubicBezTo>
                    <a:pt x="90976" y="406400"/>
                    <a:pt x="0" y="315424"/>
                    <a:pt x="0" y="203200"/>
                  </a:cubicBezTo>
                  <a:cubicBezTo>
                    <a:pt x="0" y="90976"/>
                    <a:pt x="90976" y="0"/>
                    <a:pt x="203200" y="0"/>
                  </a:cubicBezTo>
                  <a:close/>
                </a:path>
              </a:pathLst>
            </a:custGeom>
            <a:solidFill>
              <a:srgbClr val="FF6C3C"/>
            </a:solidFill>
          </p:spPr>
        </p:sp>
        <p:sp>
          <p:nvSpPr>
            <p:cNvPr id="4" name="TextBox 4"/>
            <p:cNvSpPr txBox="1"/>
            <p:nvPr/>
          </p:nvSpPr>
          <p:spPr>
            <a:xfrm>
              <a:off x="0" y="-28575"/>
              <a:ext cx="1281368" cy="43497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4414208" y="2015817"/>
            <a:ext cx="9105319" cy="942733"/>
            <a:chOff x="0" y="0"/>
            <a:chExt cx="12140425" cy="1256978"/>
          </a:xfrm>
        </p:grpSpPr>
        <p:grpSp>
          <p:nvGrpSpPr>
            <p:cNvPr id="6" name="Group 6"/>
            <p:cNvGrpSpPr/>
            <p:nvPr/>
          </p:nvGrpSpPr>
          <p:grpSpPr>
            <a:xfrm>
              <a:off x="0" y="0"/>
              <a:ext cx="12140425" cy="1256978"/>
              <a:chOff x="0" y="0"/>
              <a:chExt cx="7865263" cy="814342"/>
            </a:xfrm>
          </p:grpSpPr>
          <p:sp>
            <p:nvSpPr>
              <p:cNvPr id="7" name="Freeform 7"/>
              <p:cNvSpPr/>
              <p:nvPr/>
            </p:nvSpPr>
            <p:spPr>
              <a:xfrm>
                <a:off x="0" y="0"/>
                <a:ext cx="7865263" cy="814342"/>
              </a:xfrm>
              <a:custGeom>
                <a:avLst/>
                <a:gdLst/>
                <a:ahLst/>
                <a:cxnLst/>
                <a:rect l="l" t="t" r="r" b="b"/>
                <a:pathLst>
                  <a:path w="7865263" h="814342">
                    <a:moveTo>
                      <a:pt x="7865263" y="0"/>
                    </a:moveTo>
                    <a:lnTo>
                      <a:pt x="0" y="0"/>
                    </a:lnTo>
                    <a:lnTo>
                      <a:pt x="0" y="626382"/>
                    </a:lnTo>
                    <a:lnTo>
                      <a:pt x="157480" y="626382"/>
                    </a:lnTo>
                    <a:lnTo>
                      <a:pt x="157480" y="814342"/>
                    </a:lnTo>
                    <a:lnTo>
                      <a:pt x="463550" y="626382"/>
                    </a:lnTo>
                    <a:lnTo>
                      <a:pt x="7865263" y="626382"/>
                    </a:lnTo>
                    <a:lnTo>
                      <a:pt x="7865263" y="0"/>
                    </a:lnTo>
                    <a:close/>
                  </a:path>
                </a:pathLst>
              </a:custGeom>
              <a:solidFill>
                <a:srgbClr val="47AC96"/>
              </a:solidFill>
            </p:spPr>
          </p:sp>
          <p:sp>
            <p:nvSpPr>
              <p:cNvPr id="8" name="TextBox 8"/>
              <p:cNvSpPr txBox="1"/>
              <p:nvPr/>
            </p:nvSpPr>
            <p:spPr>
              <a:xfrm>
                <a:off x="0" y="-28575"/>
                <a:ext cx="7865263" cy="652417"/>
              </a:xfrm>
              <a:prstGeom prst="rect">
                <a:avLst/>
              </a:prstGeom>
            </p:spPr>
            <p:txBody>
              <a:bodyPr lIns="53306" tIns="53306" rIns="53306" bIns="53306"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sp>
          <p:nvSpPr>
            <p:cNvPr id="9" name="TextBox 9"/>
            <p:cNvSpPr txBox="1"/>
            <p:nvPr/>
          </p:nvSpPr>
          <p:spPr>
            <a:xfrm>
              <a:off x="218688" y="93944"/>
              <a:ext cx="11835973" cy="731766"/>
            </a:xfrm>
            <a:prstGeom prst="rect">
              <a:avLst/>
            </a:prstGeom>
          </p:spPr>
          <p:txBody>
            <a:bodyPr lIns="0" tIns="0" rIns="0" bIns="0" rtlCol="0" anchor="t">
              <a:spAutoFit/>
            </a:bodyPr>
            <a:lstStyle/>
            <a:p>
              <a:pPr algn="ctr">
                <a:lnSpc>
                  <a:spcPts val="4514"/>
                </a:lnSpc>
              </a:pPr>
              <a:r>
                <a:rPr lang="en-US" sz="3472" b="1" dirty="0">
                  <a:solidFill>
                    <a:srgbClr val="202124"/>
                  </a:solidFill>
                  <a:latin typeface="Times New Roman" panose="02020603050405020304" pitchFamily="18" charset="0"/>
                  <a:cs typeface="Times New Roman" panose="02020603050405020304" pitchFamily="18" charset="0"/>
                </a:rPr>
                <a:t>Cosine Similarity</a:t>
              </a:r>
            </a:p>
          </p:txBody>
        </p:sp>
      </p:grpSp>
      <p:sp>
        <p:nvSpPr>
          <p:cNvPr id="10" name="Freeform 10"/>
          <p:cNvSpPr/>
          <p:nvPr/>
        </p:nvSpPr>
        <p:spPr>
          <a:xfrm>
            <a:off x="1028700" y="6829535"/>
            <a:ext cx="9333637" cy="2428765"/>
          </a:xfrm>
          <a:custGeom>
            <a:avLst/>
            <a:gdLst/>
            <a:ahLst/>
            <a:cxnLst/>
            <a:rect l="l" t="t" r="r" b="b"/>
            <a:pathLst>
              <a:path w="9333637" h="2428765">
                <a:moveTo>
                  <a:pt x="0" y="0"/>
                </a:moveTo>
                <a:lnTo>
                  <a:pt x="9333637" y="0"/>
                </a:lnTo>
                <a:lnTo>
                  <a:pt x="9333637" y="2428765"/>
                </a:lnTo>
                <a:lnTo>
                  <a:pt x="0" y="2428765"/>
                </a:lnTo>
                <a:lnTo>
                  <a:pt x="0" y="0"/>
                </a:lnTo>
                <a:close/>
              </a:path>
            </a:pathLst>
          </a:custGeom>
          <a:blipFill>
            <a:blip r:embed="rId2"/>
            <a:stretch>
              <a:fillRect t="-2403" b="-2403"/>
            </a:stretch>
          </a:blipFill>
        </p:spPr>
      </p:sp>
      <p:sp>
        <p:nvSpPr>
          <p:cNvPr id="11" name="TextBox 11"/>
          <p:cNvSpPr txBox="1"/>
          <p:nvPr/>
        </p:nvSpPr>
        <p:spPr>
          <a:xfrm>
            <a:off x="1028700" y="3177625"/>
            <a:ext cx="14143455" cy="2965812"/>
          </a:xfrm>
          <a:prstGeom prst="rect">
            <a:avLst/>
          </a:prstGeom>
        </p:spPr>
        <p:txBody>
          <a:bodyPr lIns="0" tIns="0" rIns="0" bIns="0" rtlCol="0" anchor="t">
            <a:spAutoFit/>
          </a:bodyPr>
          <a:lstStyle/>
          <a:p>
            <a:pPr>
              <a:lnSpc>
                <a:spcPts val="3894"/>
              </a:lnSpc>
            </a:pPr>
            <a:r>
              <a:rPr lang="en-US" sz="2995">
                <a:solidFill>
                  <a:srgbClr val="202124"/>
                </a:solidFill>
                <a:latin typeface="Times New Roman" panose="02020603050405020304" pitchFamily="18" charset="0"/>
                <a:cs typeface="Times New Roman" panose="02020603050405020304" pitchFamily="18" charset="0"/>
              </a:rPr>
              <a:t>Cosine similarity (tương đồng cosin) là một phép đo độ tương đồng giữa hai vectơ trong không gian nhiều chiều. Nó được sử dụng rộng rãi trong các lĩnh vực như xử lý ngôn ngữ tự nhiên, học máy, gợi ý sản phẩm và nhiều lĩnh vực khác.</a:t>
            </a:r>
          </a:p>
          <a:p>
            <a:pPr>
              <a:lnSpc>
                <a:spcPts val="3894"/>
              </a:lnSpc>
            </a:pPr>
            <a:endParaRPr lang="en-US" sz="2995">
              <a:solidFill>
                <a:srgbClr val="202124"/>
              </a:solidFill>
              <a:latin typeface="Times New Roman" panose="02020603050405020304" pitchFamily="18" charset="0"/>
              <a:cs typeface="Times New Roman" panose="02020603050405020304" pitchFamily="18" charset="0"/>
            </a:endParaRPr>
          </a:p>
          <a:p>
            <a:pPr>
              <a:lnSpc>
                <a:spcPts val="3894"/>
              </a:lnSpc>
            </a:pPr>
            <a:r>
              <a:rPr lang="en-US" sz="2995">
                <a:solidFill>
                  <a:srgbClr val="202124"/>
                </a:solidFill>
                <a:latin typeface="Times New Roman" panose="02020603050405020304" pitchFamily="18" charset="0"/>
                <a:cs typeface="Times New Roman" panose="02020603050405020304" pitchFamily="18" charset="0"/>
              </a:rPr>
              <a:t>Công thức tính cosine similarity giữa hai vectơ A và B được cho bởi:</a:t>
            </a:r>
          </a:p>
          <a:p>
            <a:pPr>
              <a:lnSpc>
                <a:spcPts val="3894"/>
              </a:lnSpc>
            </a:pPr>
            <a:endParaRPr lang="en-US" sz="2995">
              <a:solidFill>
                <a:srgbClr val="202124"/>
              </a:solidFill>
              <a:latin typeface="Times New Roman" panose="02020603050405020304" pitchFamily="18" charset="0"/>
              <a:cs typeface="Times New Roman" panose="02020603050405020304" pitchFamily="18" charset="0"/>
            </a:endParaRPr>
          </a:p>
        </p:txBody>
      </p:sp>
      <p:sp>
        <p:nvSpPr>
          <p:cNvPr id="12" name="TextBox 12"/>
          <p:cNvSpPr txBox="1"/>
          <p:nvPr/>
        </p:nvSpPr>
        <p:spPr>
          <a:xfrm>
            <a:off x="480867" y="238451"/>
            <a:ext cx="16972001" cy="1482714"/>
          </a:xfrm>
          <a:prstGeom prst="rect">
            <a:avLst/>
          </a:prstGeom>
        </p:spPr>
        <p:txBody>
          <a:bodyPr lIns="0" tIns="0" rIns="0" bIns="0" rtlCol="0" anchor="t">
            <a:spAutoFit/>
          </a:bodyPr>
          <a:lstStyle/>
          <a:p>
            <a:pPr algn="ctr">
              <a:lnSpc>
                <a:spcPts val="12614"/>
              </a:lnSpc>
              <a:spcBef>
                <a:spcPct val="0"/>
              </a:spcBef>
            </a:pPr>
            <a:r>
              <a:rPr lang="en-US" sz="9010" b="1" dirty="0">
                <a:solidFill>
                  <a:srgbClr val="202124"/>
                </a:solidFill>
                <a:latin typeface="Times New Roman" panose="02020603050405020304" pitchFamily="18" charset="0"/>
                <a:cs typeface="Times New Roman" panose="02020603050405020304" pitchFamily="18" charset="0"/>
              </a:rPr>
              <a:t>THUẬT TOÁN</a:t>
            </a:r>
          </a:p>
        </p:txBody>
      </p:sp>
      <p:sp>
        <p:nvSpPr>
          <p:cNvPr id="13" name="Freeform 13"/>
          <p:cNvSpPr/>
          <p:nvPr/>
        </p:nvSpPr>
        <p:spPr>
          <a:xfrm>
            <a:off x="13351163" y="87379"/>
            <a:ext cx="1690312" cy="1690312"/>
          </a:xfrm>
          <a:custGeom>
            <a:avLst/>
            <a:gdLst/>
            <a:ahLst/>
            <a:cxnLst/>
            <a:rect l="l" t="t" r="r" b="b"/>
            <a:pathLst>
              <a:path w="1690312" h="1690312">
                <a:moveTo>
                  <a:pt x="0" y="0"/>
                </a:moveTo>
                <a:lnTo>
                  <a:pt x="1690312" y="0"/>
                </a:lnTo>
                <a:lnTo>
                  <a:pt x="1690312" y="1690313"/>
                </a:lnTo>
                <a:lnTo>
                  <a:pt x="0" y="16903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grpSp>
        <p:nvGrpSpPr>
          <p:cNvPr id="2" name="Group 2"/>
          <p:cNvGrpSpPr/>
          <p:nvPr/>
        </p:nvGrpSpPr>
        <p:grpSpPr>
          <a:xfrm>
            <a:off x="3205239" y="276164"/>
            <a:ext cx="4745454" cy="1505073"/>
            <a:chOff x="0" y="0"/>
            <a:chExt cx="1281368" cy="406400"/>
          </a:xfrm>
        </p:grpSpPr>
        <p:sp>
          <p:nvSpPr>
            <p:cNvPr id="3" name="Freeform 3"/>
            <p:cNvSpPr/>
            <p:nvPr/>
          </p:nvSpPr>
          <p:spPr>
            <a:xfrm>
              <a:off x="0" y="0"/>
              <a:ext cx="1281368" cy="406400"/>
            </a:xfrm>
            <a:custGeom>
              <a:avLst/>
              <a:gdLst/>
              <a:ahLst/>
              <a:cxnLst/>
              <a:rect l="l" t="t" r="r" b="b"/>
              <a:pathLst>
                <a:path w="1281368" h="406400">
                  <a:moveTo>
                    <a:pt x="1078168" y="0"/>
                  </a:moveTo>
                  <a:cubicBezTo>
                    <a:pt x="1190393" y="0"/>
                    <a:pt x="1281368" y="90976"/>
                    <a:pt x="1281368" y="203200"/>
                  </a:cubicBezTo>
                  <a:cubicBezTo>
                    <a:pt x="1281368" y="315424"/>
                    <a:pt x="1190393" y="406400"/>
                    <a:pt x="1078168" y="406400"/>
                  </a:cubicBezTo>
                  <a:lnTo>
                    <a:pt x="203200" y="406400"/>
                  </a:lnTo>
                  <a:cubicBezTo>
                    <a:pt x="90976" y="406400"/>
                    <a:pt x="0" y="315424"/>
                    <a:pt x="0" y="203200"/>
                  </a:cubicBezTo>
                  <a:cubicBezTo>
                    <a:pt x="0" y="90976"/>
                    <a:pt x="90976" y="0"/>
                    <a:pt x="203200" y="0"/>
                  </a:cubicBezTo>
                  <a:close/>
                </a:path>
              </a:pathLst>
            </a:custGeom>
            <a:solidFill>
              <a:srgbClr val="FF6C3C"/>
            </a:solidFill>
          </p:spPr>
        </p:sp>
        <p:sp>
          <p:nvSpPr>
            <p:cNvPr id="4" name="TextBox 4"/>
            <p:cNvSpPr txBox="1"/>
            <p:nvPr/>
          </p:nvSpPr>
          <p:spPr>
            <a:xfrm>
              <a:off x="0" y="-28575"/>
              <a:ext cx="1281368" cy="43497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4414208" y="2015817"/>
            <a:ext cx="9105319" cy="942733"/>
            <a:chOff x="0" y="0"/>
            <a:chExt cx="12140425" cy="1256978"/>
          </a:xfrm>
        </p:grpSpPr>
        <p:grpSp>
          <p:nvGrpSpPr>
            <p:cNvPr id="6" name="Group 6"/>
            <p:cNvGrpSpPr/>
            <p:nvPr/>
          </p:nvGrpSpPr>
          <p:grpSpPr>
            <a:xfrm>
              <a:off x="0" y="0"/>
              <a:ext cx="12140425" cy="1256978"/>
              <a:chOff x="0" y="0"/>
              <a:chExt cx="7865263" cy="814342"/>
            </a:xfrm>
          </p:grpSpPr>
          <p:sp>
            <p:nvSpPr>
              <p:cNvPr id="7" name="Freeform 7"/>
              <p:cNvSpPr/>
              <p:nvPr/>
            </p:nvSpPr>
            <p:spPr>
              <a:xfrm>
                <a:off x="0" y="0"/>
                <a:ext cx="7865263" cy="814342"/>
              </a:xfrm>
              <a:custGeom>
                <a:avLst/>
                <a:gdLst/>
                <a:ahLst/>
                <a:cxnLst/>
                <a:rect l="l" t="t" r="r" b="b"/>
                <a:pathLst>
                  <a:path w="7865263" h="814342">
                    <a:moveTo>
                      <a:pt x="7865263" y="0"/>
                    </a:moveTo>
                    <a:lnTo>
                      <a:pt x="0" y="0"/>
                    </a:lnTo>
                    <a:lnTo>
                      <a:pt x="0" y="626382"/>
                    </a:lnTo>
                    <a:lnTo>
                      <a:pt x="157480" y="626382"/>
                    </a:lnTo>
                    <a:lnTo>
                      <a:pt x="157480" y="814342"/>
                    </a:lnTo>
                    <a:lnTo>
                      <a:pt x="463550" y="626382"/>
                    </a:lnTo>
                    <a:lnTo>
                      <a:pt x="7865263" y="626382"/>
                    </a:lnTo>
                    <a:lnTo>
                      <a:pt x="7865263" y="0"/>
                    </a:lnTo>
                    <a:close/>
                  </a:path>
                </a:pathLst>
              </a:custGeom>
              <a:solidFill>
                <a:srgbClr val="47AC96"/>
              </a:solidFill>
            </p:spPr>
          </p:sp>
          <p:sp>
            <p:nvSpPr>
              <p:cNvPr id="8" name="TextBox 8"/>
              <p:cNvSpPr txBox="1"/>
              <p:nvPr/>
            </p:nvSpPr>
            <p:spPr>
              <a:xfrm>
                <a:off x="0" y="-28575"/>
                <a:ext cx="7865263" cy="652417"/>
              </a:xfrm>
              <a:prstGeom prst="rect">
                <a:avLst/>
              </a:prstGeom>
            </p:spPr>
            <p:txBody>
              <a:bodyPr lIns="53306" tIns="53306" rIns="53306" bIns="53306"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sp>
          <p:nvSpPr>
            <p:cNvPr id="9" name="TextBox 9"/>
            <p:cNvSpPr txBox="1"/>
            <p:nvPr/>
          </p:nvSpPr>
          <p:spPr>
            <a:xfrm>
              <a:off x="218688" y="93944"/>
              <a:ext cx="11835973" cy="731766"/>
            </a:xfrm>
            <a:prstGeom prst="rect">
              <a:avLst/>
            </a:prstGeom>
          </p:spPr>
          <p:txBody>
            <a:bodyPr lIns="0" tIns="0" rIns="0" bIns="0" rtlCol="0" anchor="t">
              <a:spAutoFit/>
            </a:bodyPr>
            <a:lstStyle/>
            <a:p>
              <a:pPr algn="ctr">
                <a:lnSpc>
                  <a:spcPts val="4514"/>
                </a:lnSpc>
              </a:pPr>
              <a:r>
                <a:rPr lang="en-US" sz="3472" b="1" dirty="0">
                  <a:solidFill>
                    <a:srgbClr val="202124"/>
                  </a:solidFill>
                  <a:latin typeface="Times New Roman" panose="02020603050405020304" pitchFamily="18" charset="0"/>
                  <a:cs typeface="Times New Roman" panose="02020603050405020304" pitchFamily="18" charset="0"/>
                </a:rPr>
                <a:t>Sigmoid Similarity</a:t>
              </a:r>
            </a:p>
          </p:txBody>
        </p:sp>
      </p:grpSp>
      <p:sp>
        <p:nvSpPr>
          <p:cNvPr id="10" name="Freeform 10"/>
          <p:cNvSpPr/>
          <p:nvPr/>
        </p:nvSpPr>
        <p:spPr>
          <a:xfrm>
            <a:off x="1735861" y="7471205"/>
            <a:ext cx="10315998" cy="1991850"/>
          </a:xfrm>
          <a:custGeom>
            <a:avLst/>
            <a:gdLst/>
            <a:ahLst/>
            <a:cxnLst/>
            <a:rect l="l" t="t" r="r" b="b"/>
            <a:pathLst>
              <a:path w="10315998" h="1991850">
                <a:moveTo>
                  <a:pt x="0" y="0"/>
                </a:moveTo>
                <a:lnTo>
                  <a:pt x="10315998" y="0"/>
                </a:lnTo>
                <a:lnTo>
                  <a:pt x="10315998" y="1991849"/>
                </a:lnTo>
                <a:lnTo>
                  <a:pt x="0" y="1991849"/>
                </a:lnTo>
                <a:lnTo>
                  <a:pt x="0" y="0"/>
                </a:lnTo>
                <a:close/>
              </a:path>
            </a:pathLst>
          </a:custGeom>
          <a:blipFill>
            <a:blip r:embed="rId2"/>
            <a:stretch>
              <a:fillRect/>
            </a:stretch>
          </a:blipFill>
        </p:spPr>
      </p:sp>
      <p:sp>
        <p:nvSpPr>
          <p:cNvPr id="11" name="TextBox 11"/>
          <p:cNvSpPr txBox="1"/>
          <p:nvPr/>
        </p:nvSpPr>
        <p:spPr>
          <a:xfrm>
            <a:off x="1735861" y="3423581"/>
            <a:ext cx="14143455" cy="2965812"/>
          </a:xfrm>
          <a:prstGeom prst="rect">
            <a:avLst/>
          </a:prstGeom>
        </p:spPr>
        <p:txBody>
          <a:bodyPr lIns="0" tIns="0" rIns="0" bIns="0" rtlCol="0" anchor="t">
            <a:spAutoFit/>
          </a:bodyPr>
          <a:lstStyle/>
          <a:p>
            <a:pPr>
              <a:lnSpc>
                <a:spcPts val="3894"/>
              </a:lnSpc>
            </a:pPr>
            <a:r>
              <a:rPr lang="en-US" sz="2995">
                <a:solidFill>
                  <a:srgbClr val="202124"/>
                </a:solidFill>
                <a:latin typeface="Times New Roman" panose="02020603050405020304" pitchFamily="18" charset="0"/>
                <a:cs typeface="Times New Roman" panose="02020603050405020304" pitchFamily="18" charset="0"/>
              </a:rPr>
              <a:t>Sigmoid similarity là một phép đo tương đồng khác, được sử dụng trong nhiều lĩnh vực, bao gồm hệ thống đề xuất. Sigmoid similarity thường được sử dụng để đo độ tương tự giữa các mục dựa trên các đặc trưng của chúng.</a:t>
            </a:r>
          </a:p>
          <a:p>
            <a:pPr>
              <a:lnSpc>
                <a:spcPts val="3894"/>
              </a:lnSpc>
            </a:pPr>
            <a:endParaRPr lang="en-US" sz="2995">
              <a:solidFill>
                <a:srgbClr val="202124"/>
              </a:solidFill>
              <a:latin typeface="Times New Roman" panose="02020603050405020304" pitchFamily="18" charset="0"/>
              <a:cs typeface="Times New Roman" panose="02020603050405020304" pitchFamily="18" charset="0"/>
            </a:endParaRPr>
          </a:p>
          <a:p>
            <a:pPr>
              <a:lnSpc>
                <a:spcPts val="3894"/>
              </a:lnSpc>
            </a:pPr>
            <a:r>
              <a:rPr lang="en-US" sz="2995">
                <a:solidFill>
                  <a:srgbClr val="202124"/>
                </a:solidFill>
                <a:latin typeface="Times New Roman" panose="02020603050405020304" pitchFamily="18" charset="0"/>
                <a:cs typeface="Times New Roman" panose="02020603050405020304" pitchFamily="18" charset="0"/>
              </a:rPr>
              <a:t>Hàm sigmoid similarity được định nghĩa như sau:</a:t>
            </a:r>
          </a:p>
          <a:p>
            <a:pPr>
              <a:lnSpc>
                <a:spcPts val="3894"/>
              </a:lnSpc>
            </a:pPr>
            <a:endParaRPr lang="en-US" sz="2995">
              <a:solidFill>
                <a:srgbClr val="202124"/>
              </a:solidFill>
              <a:latin typeface="Times New Roman" panose="02020603050405020304" pitchFamily="18" charset="0"/>
              <a:cs typeface="Times New Roman" panose="02020603050405020304" pitchFamily="18" charset="0"/>
            </a:endParaRPr>
          </a:p>
        </p:txBody>
      </p:sp>
      <p:sp>
        <p:nvSpPr>
          <p:cNvPr id="12" name="TextBox 12"/>
          <p:cNvSpPr txBox="1"/>
          <p:nvPr/>
        </p:nvSpPr>
        <p:spPr>
          <a:xfrm>
            <a:off x="480867" y="238451"/>
            <a:ext cx="16972001" cy="1482714"/>
          </a:xfrm>
          <a:prstGeom prst="rect">
            <a:avLst/>
          </a:prstGeom>
        </p:spPr>
        <p:txBody>
          <a:bodyPr lIns="0" tIns="0" rIns="0" bIns="0" rtlCol="0" anchor="t">
            <a:spAutoFit/>
          </a:bodyPr>
          <a:lstStyle/>
          <a:p>
            <a:pPr algn="ctr">
              <a:lnSpc>
                <a:spcPts val="12614"/>
              </a:lnSpc>
              <a:spcBef>
                <a:spcPct val="0"/>
              </a:spcBef>
            </a:pPr>
            <a:r>
              <a:rPr lang="en-US" sz="9010" b="1" dirty="0">
                <a:solidFill>
                  <a:srgbClr val="202124"/>
                </a:solidFill>
                <a:latin typeface="Times New Roman" panose="02020603050405020304" pitchFamily="18" charset="0"/>
                <a:cs typeface="Times New Roman" panose="02020603050405020304" pitchFamily="18" charset="0"/>
              </a:rPr>
              <a:t>THUẬT TOÁN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grpSp>
        <p:nvGrpSpPr>
          <p:cNvPr id="2" name="Group 2"/>
          <p:cNvGrpSpPr/>
          <p:nvPr/>
        </p:nvGrpSpPr>
        <p:grpSpPr>
          <a:xfrm>
            <a:off x="3308172" y="1847210"/>
            <a:ext cx="11671656" cy="8439790"/>
            <a:chOff x="0" y="0"/>
            <a:chExt cx="15562209" cy="11253053"/>
          </a:xfrm>
        </p:grpSpPr>
        <p:sp>
          <p:nvSpPr>
            <p:cNvPr id="3" name="Freeform 3"/>
            <p:cNvSpPr/>
            <p:nvPr/>
          </p:nvSpPr>
          <p:spPr>
            <a:xfrm>
              <a:off x="0" y="0"/>
              <a:ext cx="15562209" cy="11253053"/>
            </a:xfrm>
            <a:custGeom>
              <a:avLst/>
              <a:gdLst/>
              <a:ahLst/>
              <a:cxnLst/>
              <a:rect l="l" t="t" r="r" b="b"/>
              <a:pathLst>
                <a:path w="15562209" h="11253053">
                  <a:moveTo>
                    <a:pt x="0" y="0"/>
                  </a:moveTo>
                  <a:lnTo>
                    <a:pt x="15562209" y="0"/>
                  </a:lnTo>
                  <a:lnTo>
                    <a:pt x="15562209" y="11253053"/>
                  </a:lnTo>
                  <a:lnTo>
                    <a:pt x="0" y="11253053"/>
                  </a:lnTo>
                  <a:lnTo>
                    <a:pt x="0" y="0"/>
                  </a:lnTo>
                  <a:close/>
                </a:path>
              </a:pathLst>
            </a:custGeom>
            <a:blipFill>
              <a:blip r:embed="rId2"/>
              <a:stretch>
                <a:fillRect/>
              </a:stretch>
            </a:blipFill>
          </p:spPr>
        </p:sp>
        <p:grpSp>
          <p:nvGrpSpPr>
            <p:cNvPr id="4" name="Group 4"/>
            <p:cNvGrpSpPr/>
            <p:nvPr/>
          </p:nvGrpSpPr>
          <p:grpSpPr>
            <a:xfrm>
              <a:off x="1014846" y="6333702"/>
              <a:ext cx="4114800" cy="2797184"/>
              <a:chOff x="0" y="0"/>
              <a:chExt cx="812800" cy="552530"/>
            </a:xfrm>
          </p:grpSpPr>
          <p:sp>
            <p:nvSpPr>
              <p:cNvPr id="5" name="Freeform 5"/>
              <p:cNvSpPr/>
              <p:nvPr/>
            </p:nvSpPr>
            <p:spPr>
              <a:xfrm>
                <a:off x="0" y="0"/>
                <a:ext cx="812800" cy="552530"/>
              </a:xfrm>
              <a:custGeom>
                <a:avLst/>
                <a:gdLst/>
                <a:ahLst/>
                <a:cxnLst/>
                <a:rect l="l" t="t" r="r" b="b"/>
                <a:pathLst>
                  <a:path w="812800" h="552530">
                    <a:moveTo>
                      <a:pt x="0" y="0"/>
                    </a:moveTo>
                    <a:lnTo>
                      <a:pt x="812800" y="0"/>
                    </a:lnTo>
                    <a:lnTo>
                      <a:pt x="812800" y="552530"/>
                    </a:lnTo>
                    <a:lnTo>
                      <a:pt x="0" y="552530"/>
                    </a:lnTo>
                    <a:close/>
                  </a:path>
                </a:pathLst>
              </a:custGeom>
              <a:solidFill>
                <a:srgbClr val="FFFFFF"/>
              </a:solidFill>
            </p:spPr>
          </p:sp>
          <p:sp>
            <p:nvSpPr>
              <p:cNvPr id="6" name="TextBox 6"/>
              <p:cNvSpPr txBox="1"/>
              <p:nvPr/>
            </p:nvSpPr>
            <p:spPr>
              <a:xfrm>
                <a:off x="0" y="-28575"/>
                <a:ext cx="812800" cy="581105"/>
              </a:xfrm>
              <a:prstGeom prst="rect">
                <a:avLst/>
              </a:prstGeom>
            </p:spPr>
            <p:txBody>
              <a:bodyPr lIns="50800" tIns="50800" rIns="50800" bIns="50800" rtlCol="0" anchor="ctr"/>
              <a:lstStyle/>
              <a:p>
                <a:pPr algn="ctr">
                  <a:lnSpc>
                    <a:spcPts val="3380"/>
                  </a:lnSpc>
                </a:pPr>
                <a:endParaRPr/>
              </a:p>
            </p:txBody>
          </p:sp>
        </p:grpSp>
      </p:grpSp>
      <p:sp>
        <p:nvSpPr>
          <p:cNvPr id="7" name="TextBox 7"/>
          <p:cNvSpPr txBox="1"/>
          <p:nvPr/>
        </p:nvSpPr>
        <p:spPr>
          <a:xfrm>
            <a:off x="1028700" y="118638"/>
            <a:ext cx="16972001" cy="1235595"/>
          </a:xfrm>
          <a:prstGeom prst="rect">
            <a:avLst/>
          </a:prstGeom>
        </p:spPr>
        <p:txBody>
          <a:bodyPr lIns="0" tIns="0" rIns="0" bIns="0" rtlCol="0" anchor="t">
            <a:spAutoFit/>
          </a:bodyPr>
          <a:lstStyle/>
          <a:p>
            <a:pPr algn="ctr">
              <a:lnSpc>
                <a:spcPts val="10515"/>
              </a:lnSpc>
              <a:spcBef>
                <a:spcPct val="0"/>
              </a:spcBef>
            </a:pPr>
            <a:r>
              <a:rPr lang="en-US" sz="7510" b="1" dirty="0">
                <a:solidFill>
                  <a:srgbClr val="202124"/>
                </a:solidFill>
                <a:latin typeface="Times New Roman" panose="02020603050405020304" pitchFamily="18" charset="0"/>
                <a:cs typeface="Times New Roman" panose="02020603050405020304" pitchFamily="18" charset="0"/>
              </a:rPr>
              <a:t>QUY TRÌNH XÂY DỰNG HỆ THỐNG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899162" y="2825652"/>
            <a:ext cx="16360138" cy="4599279"/>
          </a:xfrm>
          <a:custGeom>
            <a:avLst/>
            <a:gdLst/>
            <a:ahLst/>
            <a:cxnLst/>
            <a:rect l="l" t="t" r="r" b="b"/>
            <a:pathLst>
              <a:path w="16360138" h="4599279">
                <a:moveTo>
                  <a:pt x="0" y="0"/>
                </a:moveTo>
                <a:lnTo>
                  <a:pt x="16360138" y="0"/>
                </a:lnTo>
                <a:lnTo>
                  <a:pt x="16360138" y="4599279"/>
                </a:lnTo>
                <a:lnTo>
                  <a:pt x="0" y="4599279"/>
                </a:lnTo>
                <a:lnTo>
                  <a:pt x="0" y="0"/>
                </a:lnTo>
                <a:close/>
              </a:path>
            </a:pathLst>
          </a:custGeom>
          <a:blipFill>
            <a:blip r:embed="rId2"/>
            <a:stretch>
              <a:fillRect/>
            </a:stretch>
          </a:blipFill>
        </p:spPr>
      </p:sp>
      <p:sp>
        <p:nvSpPr>
          <p:cNvPr id="3" name="TextBox 3"/>
          <p:cNvSpPr txBox="1"/>
          <p:nvPr/>
        </p:nvSpPr>
        <p:spPr>
          <a:xfrm>
            <a:off x="2260159" y="80538"/>
            <a:ext cx="14388494" cy="1600581"/>
          </a:xfrm>
          <a:prstGeom prst="rect">
            <a:avLst/>
          </a:prstGeom>
        </p:spPr>
        <p:txBody>
          <a:bodyPr lIns="0" tIns="0" rIns="0" bIns="0" rtlCol="0" anchor="t">
            <a:spAutoFit/>
          </a:bodyPr>
          <a:lstStyle/>
          <a:p>
            <a:pPr algn="ctr">
              <a:lnSpc>
                <a:spcPts val="13104"/>
              </a:lnSpc>
              <a:spcBef>
                <a:spcPct val="0"/>
              </a:spcBef>
            </a:pPr>
            <a:r>
              <a:rPr lang="en-US" sz="9360" b="1" dirty="0">
                <a:solidFill>
                  <a:srgbClr val="202124"/>
                </a:solidFill>
                <a:latin typeface="Times New Roman" panose="02020603050405020304" pitchFamily="18" charset="0"/>
                <a:cs typeface="Times New Roman" panose="02020603050405020304" pitchFamily="18" charset="0"/>
              </a:rPr>
              <a:t>TIỀN XỬ LÍ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2596187" y="1939024"/>
            <a:ext cx="13716438" cy="7926677"/>
          </a:xfrm>
          <a:custGeom>
            <a:avLst/>
            <a:gdLst/>
            <a:ahLst/>
            <a:cxnLst/>
            <a:rect l="l" t="t" r="r" b="b"/>
            <a:pathLst>
              <a:path w="13716438" h="7926677">
                <a:moveTo>
                  <a:pt x="0" y="0"/>
                </a:moveTo>
                <a:lnTo>
                  <a:pt x="13716438" y="0"/>
                </a:lnTo>
                <a:lnTo>
                  <a:pt x="13716438" y="7926677"/>
                </a:lnTo>
                <a:lnTo>
                  <a:pt x="0" y="7926677"/>
                </a:lnTo>
                <a:lnTo>
                  <a:pt x="0" y="0"/>
                </a:lnTo>
                <a:close/>
              </a:path>
            </a:pathLst>
          </a:custGeom>
          <a:blipFill>
            <a:blip r:embed="rId2"/>
            <a:stretch>
              <a:fillRect/>
            </a:stretch>
          </a:blipFill>
        </p:spPr>
      </p:sp>
      <p:sp>
        <p:nvSpPr>
          <p:cNvPr id="3" name="TextBox 3"/>
          <p:cNvSpPr txBox="1"/>
          <p:nvPr/>
        </p:nvSpPr>
        <p:spPr>
          <a:xfrm>
            <a:off x="2260159" y="80538"/>
            <a:ext cx="14388494" cy="1541256"/>
          </a:xfrm>
          <a:prstGeom prst="rect">
            <a:avLst/>
          </a:prstGeom>
        </p:spPr>
        <p:txBody>
          <a:bodyPr lIns="0" tIns="0" rIns="0" bIns="0" rtlCol="0" anchor="t">
            <a:spAutoFit/>
          </a:bodyPr>
          <a:lstStyle/>
          <a:p>
            <a:pPr algn="ctr">
              <a:lnSpc>
                <a:spcPts val="13104"/>
              </a:lnSpc>
              <a:spcBef>
                <a:spcPct val="0"/>
              </a:spcBef>
            </a:pPr>
            <a:r>
              <a:rPr lang="en-US" sz="9360" b="1" dirty="0">
                <a:solidFill>
                  <a:srgbClr val="202124"/>
                </a:solidFill>
                <a:latin typeface="Times New Roman" panose="02020603050405020304" pitchFamily="18" charset="0"/>
                <a:cs typeface="Times New Roman" panose="02020603050405020304" pitchFamily="18" charset="0"/>
              </a:rPr>
              <a:t>TIỀN XỬ LÍ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2365085" y="1967009"/>
            <a:ext cx="13557829" cy="8114706"/>
          </a:xfrm>
          <a:custGeom>
            <a:avLst/>
            <a:gdLst/>
            <a:ahLst/>
            <a:cxnLst/>
            <a:rect l="l" t="t" r="r" b="b"/>
            <a:pathLst>
              <a:path w="13557829" h="8114706">
                <a:moveTo>
                  <a:pt x="0" y="0"/>
                </a:moveTo>
                <a:lnTo>
                  <a:pt x="13557830" y="0"/>
                </a:lnTo>
                <a:lnTo>
                  <a:pt x="13557830" y="8114706"/>
                </a:lnTo>
                <a:lnTo>
                  <a:pt x="0" y="8114706"/>
                </a:lnTo>
                <a:lnTo>
                  <a:pt x="0" y="0"/>
                </a:lnTo>
                <a:close/>
              </a:path>
            </a:pathLst>
          </a:custGeom>
          <a:blipFill>
            <a:blip r:embed="rId2"/>
            <a:stretch>
              <a:fillRect/>
            </a:stretch>
          </a:blipFill>
        </p:spPr>
      </p:sp>
      <p:sp>
        <p:nvSpPr>
          <p:cNvPr id="3" name="TextBox 3"/>
          <p:cNvSpPr txBox="1"/>
          <p:nvPr/>
        </p:nvSpPr>
        <p:spPr>
          <a:xfrm>
            <a:off x="2481324" y="137224"/>
            <a:ext cx="13325352" cy="1601977"/>
          </a:xfrm>
          <a:prstGeom prst="rect">
            <a:avLst/>
          </a:prstGeom>
        </p:spPr>
        <p:txBody>
          <a:bodyPr lIns="0" tIns="0" rIns="0" bIns="0" rtlCol="0" anchor="t">
            <a:spAutoFit/>
          </a:bodyPr>
          <a:lstStyle/>
          <a:p>
            <a:pPr algn="ctr">
              <a:lnSpc>
                <a:spcPts val="13108"/>
              </a:lnSpc>
              <a:spcBef>
                <a:spcPct val="0"/>
              </a:spcBef>
            </a:pPr>
            <a:r>
              <a:rPr lang="en-US" sz="9363" b="1" dirty="0">
                <a:solidFill>
                  <a:srgbClr val="202124"/>
                </a:solidFill>
                <a:latin typeface="Times New Roman" panose="02020603050405020304" pitchFamily="18" charset="0"/>
                <a:cs typeface="Times New Roman" panose="02020603050405020304" pitchFamily="18" charset="0"/>
              </a:rPr>
              <a:t>TIỀN XỬ LÍ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1028700" y="3274582"/>
            <a:ext cx="16230600" cy="3737835"/>
          </a:xfrm>
          <a:custGeom>
            <a:avLst/>
            <a:gdLst/>
            <a:ahLst/>
            <a:cxnLst/>
            <a:rect l="l" t="t" r="r" b="b"/>
            <a:pathLst>
              <a:path w="16230600" h="3737835">
                <a:moveTo>
                  <a:pt x="0" y="0"/>
                </a:moveTo>
                <a:lnTo>
                  <a:pt x="16230600" y="0"/>
                </a:lnTo>
                <a:lnTo>
                  <a:pt x="16230600" y="3737836"/>
                </a:lnTo>
                <a:lnTo>
                  <a:pt x="0" y="3737836"/>
                </a:lnTo>
                <a:lnTo>
                  <a:pt x="0" y="0"/>
                </a:lnTo>
                <a:close/>
              </a:path>
            </a:pathLst>
          </a:custGeom>
          <a:blipFill>
            <a:blip r:embed="rId2"/>
            <a:stretch>
              <a:fillRect/>
            </a:stretch>
          </a:blipFill>
        </p:spPr>
      </p:sp>
      <p:sp>
        <p:nvSpPr>
          <p:cNvPr id="3" name="TextBox 3"/>
          <p:cNvSpPr txBox="1"/>
          <p:nvPr/>
        </p:nvSpPr>
        <p:spPr>
          <a:xfrm>
            <a:off x="5223256" y="942975"/>
            <a:ext cx="8147566" cy="1454694"/>
          </a:xfrm>
          <a:prstGeom prst="rect">
            <a:avLst/>
          </a:prstGeom>
        </p:spPr>
        <p:txBody>
          <a:bodyPr lIns="0" tIns="0" rIns="0" bIns="0" rtlCol="0" anchor="t">
            <a:spAutoFit/>
          </a:bodyPr>
          <a:lstStyle/>
          <a:p>
            <a:pPr algn="ctr">
              <a:lnSpc>
                <a:spcPts val="12168"/>
              </a:lnSpc>
              <a:spcBef>
                <a:spcPct val="0"/>
              </a:spcBef>
            </a:pPr>
            <a:r>
              <a:rPr lang="en-US" sz="9360" b="1" dirty="0">
                <a:solidFill>
                  <a:srgbClr val="000000"/>
                </a:solidFill>
                <a:latin typeface="Times New Roman" panose="02020603050405020304" pitchFamily="18" charset="0"/>
                <a:cs typeface="Times New Roman" panose="02020603050405020304" pitchFamily="18" charset="0"/>
              </a:rPr>
              <a:t>LẬP CHỈ MỤC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1028700" y="1908173"/>
            <a:ext cx="16230600" cy="7350127"/>
          </a:xfrm>
          <a:custGeom>
            <a:avLst/>
            <a:gdLst/>
            <a:ahLst/>
            <a:cxnLst/>
            <a:rect l="l" t="t" r="r" b="b"/>
            <a:pathLst>
              <a:path w="16230600" h="7350127">
                <a:moveTo>
                  <a:pt x="0" y="0"/>
                </a:moveTo>
                <a:lnTo>
                  <a:pt x="16230600" y="0"/>
                </a:lnTo>
                <a:lnTo>
                  <a:pt x="16230600" y="7350127"/>
                </a:lnTo>
                <a:lnTo>
                  <a:pt x="0" y="7350127"/>
                </a:lnTo>
                <a:lnTo>
                  <a:pt x="0" y="0"/>
                </a:lnTo>
                <a:close/>
              </a:path>
            </a:pathLst>
          </a:custGeom>
          <a:blipFill>
            <a:blip r:embed="rId2"/>
            <a:stretch>
              <a:fillRect/>
            </a:stretch>
          </a:blipFill>
        </p:spPr>
      </p:sp>
      <p:sp>
        <p:nvSpPr>
          <p:cNvPr id="3" name="TextBox 3"/>
          <p:cNvSpPr txBox="1"/>
          <p:nvPr/>
        </p:nvSpPr>
        <p:spPr>
          <a:xfrm>
            <a:off x="2098900" y="636191"/>
            <a:ext cx="14090199" cy="941348"/>
          </a:xfrm>
          <a:prstGeom prst="rect">
            <a:avLst/>
          </a:prstGeom>
        </p:spPr>
        <p:txBody>
          <a:bodyPr lIns="0" tIns="0" rIns="0" bIns="0" rtlCol="0" anchor="t">
            <a:spAutoFit/>
          </a:bodyPr>
          <a:lstStyle/>
          <a:p>
            <a:pPr algn="ctr">
              <a:lnSpc>
                <a:spcPts val="7851"/>
              </a:lnSpc>
              <a:spcBef>
                <a:spcPct val="0"/>
              </a:spcBef>
            </a:pPr>
            <a:r>
              <a:rPr lang="en-US" sz="6039" b="1" dirty="0">
                <a:solidFill>
                  <a:srgbClr val="000000"/>
                </a:solidFill>
                <a:latin typeface="Times New Roman" panose="02020603050405020304" pitchFamily="18" charset="0"/>
                <a:cs typeface="Times New Roman" panose="02020603050405020304" pitchFamily="18" charset="0"/>
              </a:rPr>
              <a:t>HUẤN LUYỆN &amp; KIỂM TRA MÔ HÌNH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2327633" y="1841631"/>
            <a:ext cx="13632734" cy="7918243"/>
          </a:xfrm>
          <a:custGeom>
            <a:avLst/>
            <a:gdLst/>
            <a:ahLst/>
            <a:cxnLst/>
            <a:rect l="l" t="t" r="r" b="b"/>
            <a:pathLst>
              <a:path w="13632734" h="7918243">
                <a:moveTo>
                  <a:pt x="0" y="0"/>
                </a:moveTo>
                <a:lnTo>
                  <a:pt x="13632734" y="0"/>
                </a:lnTo>
                <a:lnTo>
                  <a:pt x="13632734" y="7918243"/>
                </a:lnTo>
                <a:lnTo>
                  <a:pt x="0" y="7918243"/>
                </a:lnTo>
                <a:lnTo>
                  <a:pt x="0" y="0"/>
                </a:lnTo>
                <a:close/>
              </a:path>
            </a:pathLst>
          </a:custGeom>
          <a:blipFill>
            <a:blip r:embed="rId2"/>
            <a:stretch>
              <a:fillRect/>
            </a:stretch>
          </a:blipFill>
        </p:spPr>
      </p:sp>
      <p:sp>
        <p:nvSpPr>
          <p:cNvPr id="3" name="TextBox 3"/>
          <p:cNvSpPr txBox="1"/>
          <p:nvPr/>
        </p:nvSpPr>
        <p:spPr>
          <a:xfrm>
            <a:off x="2098900" y="636191"/>
            <a:ext cx="14090199" cy="941348"/>
          </a:xfrm>
          <a:prstGeom prst="rect">
            <a:avLst/>
          </a:prstGeom>
        </p:spPr>
        <p:txBody>
          <a:bodyPr lIns="0" tIns="0" rIns="0" bIns="0" rtlCol="0" anchor="t">
            <a:spAutoFit/>
          </a:bodyPr>
          <a:lstStyle/>
          <a:p>
            <a:pPr algn="ctr">
              <a:lnSpc>
                <a:spcPts val="7851"/>
              </a:lnSpc>
              <a:spcBef>
                <a:spcPct val="0"/>
              </a:spcBef>
            </a:pPr>
            <a:r>
              <a:rPr lang="en-US" sz="6039" b="1" dirty="0">
                <a:solidFill>
                  <a:srgbClr val="000000"/>
                </a:solidFill>
                <a:latin typeface="Times New Roman" panose="02020603050405020304" pitchFamily="18" charset="0"/>
                <a:cs typeface="Times New Roman" panose="02020603050405020304" pitchFamily="18" charset="0"/>
              </a:rPr>
              <a:t>HUẤN LUYỆN &amp; KIỂM TRA MÔ HÌNH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TextBox 2"/>
          <p:cNvSpPr txBox="1"/>
          <p:nvPr/>
        </p:nvSpPr>
        <p:spPr>
          <a:xfrm>
            <a:off x="2435043" y="2679394"/>
            <a:ext cx="13417914" cy="4048125"/>
          </a:xfrm>
          <a:prstGeom prst="rect">
            <a:avLst/>
          </a:prstGeom>
        </p:spPr>
        <p:txBody>
          <a:bodyPr lIns="0" tIns="0" rIns="0" bIns="0" rtlCol="0" anchor="t">
            <a:spAutoFit/>
          </a:bodyPr>
          <a:lstStyle/>
          <a:p>
            <a:pPr algn="ctr">
              <a:lnSpc>
                <a:spcPts val="15911"/>
              </a:lnSpc>
            </a:pPr>
            <a:r>
              <a:rPr lang="en-US" sz="13259" b="1" dirty="0">
                <a:solidFill>
                  <a:srgbClr val="202124"/>
                </a:solidFill>
                <a:latin typeface="Times New Roman" panose="02020603050405020304" pitchFamily="18" charset="0"/>
                <a:cs typeface="Times New Roman" panose="02020603050405020304" pitchFamily="18" charset="0"/>
              </a:rPr>
              <a:t>TRIỂN KHAI/DEMO</a:t>
            </a:r>
          </a:p>
        </p:txBody>
      </p:sp>
      <p:sp>
        <p:nvSpPr>
          <p:cNvPr id="3" name="AutoShape 3"/>
          <p:cNvSpPr/>
          <p:nvPr/>
        </p:nvSpPr>
        <p:spPr>
          <a:xfrm>
            <a:off x="1012897" y="8359164"/>
            <a:ext cx="16428878" cy="0"/>
          </a:xfrm>
          <a:prstGeom prst="line">
            <a:avLst/>
          </a:prstGeom>
          <a:ln w="28575" cap="flat">
            <a:solidFill>
              <a:srgbClr val="202124"/>
            </a:solidFill>
            <a:prstDash val="solid"/>
            <a:headEnd type="none" w="sm" len="sm"/>
            <a:tailEnd type="none" w="sm" len="sm"/>
          </a:ln>
        </p:spPr>
      </p:sp>
      <p:sp>
        <p:nvSpPr>
          <p:cNvPr id="4" name="AutoShape 4"/>
          <p:cNvSpPr/>
          <p:nvPr/>
        </p:nvSpPr>
        <p:spPr>
          <a:xfrm>
            <a:off x="1028700" y="1028700"/>
            <a:ext cx="16428878" cy="0"/>
          </a:xfrm>
          <a:prstGeom prst="line">
            <a:avLst/>
          </a:prstGeom>
          <a:ln w="28575" cap="flat">
            <a:solidFill>
              <a:srgbClr val="202124"/>
            </a:solidFill>
            <a:prstDash val="solid"/>
            <a:headEnd type="none" w="sm" len="sm"/>
            <a:tailEnd type="none" w="sm" len="sm"/>
          </a:ln>
        </p:spPr>
      </p:sp>
      <p:grpSp>
        <p:nvGrpSpPr>
          <p:cNvPr id="5" name="Group 5"/>
          <p:cNvGrpSpPr/>
          <p:nvPr/>
        </p:nvGrpSpPr>
        <p:grpSpPr>
          <a:xfrm>
            <a:off x="1012897" y="1558119"/>
            <a:ext cx="1747809" cy="174780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4185F4"/>
            </a:solidFill>
          </p:spPr>
        </p:sp>
        <p:sp>
          <p:nvSpPr>
            <p:cNvPr id="7" name="TextBox 7"/>
            <p:cNvSpPr txBox="1"/>
            <p:nvPr/>
          </p:nvSpPr>
          <p:spPr>
            <a:xfrm>
              <a:off x="127000" y="98425"/>
              <a:ext cx="558800" cy="587375"/>
            </a:xfrm>
            <a:prstGeom prst="rect">
              <a:avLst/>
            </a:prstGeom>
          </p:spPr>
          <p:txBody>
            <a:bodyPr lIns="50800" tIns="50800" rIns="50800" bIns="50800" rtlCol="0" anchor="ctr"/>
            <a:lstStyle/>
            <a:p>
              <a:pPr algn="ctr">
                <a:lnSpc>
                  <a:spcPts val="338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BF56"/>
        </a:solidFill>
        <a:effectLst/>
      </p:bgPr>
    </p:bg>
    <p:spTree>
      <p:nvGrpSpPr>
        <p:cNvPr id="1" name=""/>
        <p:cNvGrpSpPr/>
        <p:nvPr/>
      </p:nvGrpSpPr>
      <p:grpSpPr>
        <a:xfrm>
          <a:off x="0" y="0"/>
          <a:ext cx="0" cy="0"/>
          <a:chOff x="0" y="0"/>
          <a:chExt cx="0" cy="0"/>
        </a:xfrm>
      </p:grpSpPr>
      <p:sp>
        <p:nvSpPr>
          <p:cNvPr id="2" name="TextBox 2"/>
          <p:cNvSpPr txBox="1"/>
          <p:nvPr/>
        </p:nvSpPr>
        <p:spPr>
          <a:xfrm>
            <a:off x="975560" y="785812"/>
            <a:ext cx="16216312" cy="485775"/>
          </a:xfrm>
          <a:prstGeom prst="rect">
            <a:avLst/>
          </a:prstGeom>
        </p:spPr>
        <p:txBody>
          <a:bodyPr lIns="0" tIns="0" rIns="0" bIns="0" rtlCol="0" anchor="t">
            <a:spAutoFit/>
          </a:bodyPr>
          <a:lstStyle/>
          <a:p>
            <a:pPr>
              <a:lnSpc>
                <a:spcPts val="3840"/>
              </a:lnSpc>
            </a:pPr>
            <a:r>
              <a:rPr lang="en-US" sz="3200" b="1">
                <a:solidFill>
                  <a:srgbClr val="000000"/>
                </a:solidFill>
                <a:latin typeface="Times New Roman" panose="02020603050405020304" pitchFamily="18" charset="0"/>
                <a:cs typeface="Times New Roman" panose="02020603050405020304" pitchFamily="18" charset="0"/>
              </a:rPr>
              <a:t>BIGDATA</a:t>
            </a:r>
          </a:p>
        </p:txBody>
      </p:sp>
      <p:sp>
        <p:nvSpPr>
          <p:cNvPr id="3" name="TextBox 3"/>
          <p:cNvSpPr txBox="1"/>
          <p:nvPr/>
        </p:nvSpPr>
        <p:spPr>
          <a:xfrm>
            <a:off x="9864387" y="2682603"/>
            <a:ext cx="7859938" cy="1544955"/>
          </a:xfrm>
          <a:prstGeom prst="rect">
            <a:avLst/>
          </a:prstGeom>
        </p:spPr>
        <p:txBody>
          <a:bodyPr lIns="0" tIns="0" rIns="0" bIns="0" rtlCol="0" anchor="t">
            <a:spAutoFit/>
          </a:bodyPr>
          <a:lstStyle/>
          <a:p>
            <a:pPr algn="ctr">
              <a:lnSpc>
                <a:spcPts val="12480"/>
              </a:lnSpc>
            </a:pPr>
            <a:r>
              <a:rPr lang="en-US" sz="9600" b="1">
                <a:solidFill>
                  <a:srgbClr val="202124"/>
                </a:solidFill>
                <a:latin typeface="Times New Roman" panose="02020603050405020304" pitchFamily="18" charset="0"/>
                <a:cs typeface="Times New Roman" panose="02020603050405020304" pitchFamily="18" charset="0"/>
              </a:rPr>
              <a:t>DATASET</a:t>
            </a:r>
          </a:p>
        </p:txBody>
      </p:sp>
      <p:sp>
        <p:nvSpPr>
          <p:cNvPr id="4" name="TextBox 4"/>
          <p:cNvSpPr txBox="1"/>
          <p:nvPr/>
        </p:nvSpPr>
        <p:spPr>
          <a:xfrm>
            <a:off x="49666" y="2684145"/>
            <a:ext cx="9207760" cy="1544955"/>
          </a:xfrm>
          <a:prstGeom prst="rect">
            <a:avLst/>
          </a:prstGeom>
        </p:spPr>
        <p:txBody>
          <a:bodyPr lIns="0" tIns="0" rIns="0" bIns="0" rtlCol="0" anchor="t">
            <a:spAutoFit/>
          </a:bodyPr>
          <a:lstStyle/>
          <a:p>
            <a:pPr algn="ctr">
              <a:lnSpc>
                <a:spcPts val="12480"/>
              </a:lnSpc>
            </a:pPr>
            <a:r>
              <a:rPr lang="en-US" sz="9600" b="1" dirty="0">
                <a:solidFill>
                  <a:srgbClr val="202124"/>
                </a:solidFill>
                <a:latin typeface="Times New Roman" panose="02020603050405020304" pitchFamily="18" charset="0"/>
                <a:cs typeface="Times New Roman" panose="02020603050405020304" pitchFamily="18" charset="0"/>
              </a:rPr>
              <a:t>GIỚI THIỆU</a:t>
            </a:r>
          </a:p>
        </p:txBody>
      </p:sp>
      <p:sp>
        <p:nvSpPr>
          <p:cNvPr id="5" name="AutoShape 5"/>
          <p:cNvSpPr/>
          <p:nvPr/>
        </p:nvSpPr>
        <p:spPr>
          <a:xfrm>
            <a:off x="929561" y="5157788"/>
            <a:ext cx="16428878" cy="0"/>
          </a:xfrm>
          <a:prstGeom prst="line">
            <a:avLst/>
          </a:prstGeom>
          <a:ln w="28575" cap="flat">
            <a:solidFill>
              <a:srgbClr val="202124"/>
            </a:solidFill>
            <a:prstDash val="solid"/>
            <a:headEnd type="none" w="sm" len="sm"/>
            <a:tailEnd type="none" w="sm" len="sm"/>
          </a:ln>
        </p:spPr>
      </p:sp>
      <p:grpSp>
        <p:nvGrpSpPr>
          <p:cNvPr id="6" name="Group 6"/>
          <p:cNvGrpSpPr/>
          <p:nvPr/>
        </p:nvGrpSpPr>
        <p:grpSpPr>
          <a:xfrm>
            <a:off x="49666" y="1567295"/>
            <a:ext cx="1228185" cy="1202575"/>
            <a:chOff x="0" y="0"/>
            <a:chExt cx="1047653" cy="1025806"/>
          </a:xfrm>
        </p:grpSpPr>
        <p:sp>
          <p:nvSpPr>
            <p:cNvPr id="7" name="Freeform 7"/>
            <p:cNvSpPr/>
            <p:nvPr/>
          </p:nvSpPr>
          <p:spPr>
            <a:xfrm>
              <a:off x="0" y="0"/>
              <a:ext cx="1047653" cy="1025806"/>
            </a:xfrm>
            <a:custGeom>
              <a:avLst/>
              <a:gdLst/>
              <a:ahLst/>
              <a:cxnLst/>
              <a:rect l="l" t="t" r="r" b="b"/>
              <a:pathLst>
                <a:path w="1047653" h="1025806">
                  <a:moveTo>
                    <a:pt x="523826" y="0"/>
                  </a:moveTo>
                  <a:lnTo>
                    <a:pt x="625509" y="141333"/>
                  </a:lnTo>
                  <a:lnTo>
                    <a:pt x="785739" y="68716"/>
                  </a:lnTo>
                  <a:lnTo>
                    <a:pt x="801628" y="240895"/>
                  </a:lnTo>
                  <a:lnTo>
                    <a:pt x="977473" y="256452"/>
                  </a:lnTo>
                  <a:lnTo>
                    <a:pt x="903309" y="413341"/>
                  </a:lnTo>
                  <a:lnTo>
                    <a:pt x="1047653" y="512903"/>
                  </a:lnTo>
                  <a:lnTo>
                    <a:pt x="903309" y="612466"/>
                  </a:lnTo>
                  <a:lnTo>
                    <a:pt x="977473" y="769355"/>
                  </a:lnTo>
                  <a:lnTo>
                    <a:pt x="801628" y="784912"/>
                  </a:lnTo>
                  <a:lnTo>
                    <a:pt x="785739" y="957090"/>
                  </a:lnTo>
                  <a:lnTo>
                    <a:pt x="625509" y="884473"/>
                  </a:lnTo>
                  <a:lnTo>
                    <a:pt x="523826" y="1025806"/>
                  </a:lnTo>
                  <a:lnTo>
                    <a:pt x="422143" y="884473"/>
                  </a:lnTo>
                  <a:lnTo>
                    <a:pt x="261913" y="957090"/>
                  </a:lnTo>
                  <a:lnTo>
                    <a:pt x="246025" y="784912"/>
                  </a:lnTo>
                  <a:lnTo>
                    <a:pt x="70179" y="769355"/>
                  </a:lnTo>
                  <a:lnTo>
                    <a:pt x="144343" y="612466"/>
                  </a:lnTo>
                  <a:lnTo>
                    <a:pt x="0" y="512903"/>
                  </a:lnTo>
                  <a:lnTo>
                    <a:pt x="144343" y="413341"/>
                  </a:lnTo>
                  <a:lnTo>
                    <a:pt x="70179" y="256452"/>
                  </a:lnTo>
                  <a:lnTo>
                    <a:pt x="246025" y="240895"/>
                  </a:lnTo>
                  <a:lnTo>
                    <a:pt x="261913" y="68716"/>
                  </a:lnTo>
                  <a:lnTo>
                    <a:pt x="422143" y="141333"/>
                  </a:lnTo>
                  <a:lnTo>
                    <a:pt x="523826" y="0"/>
                  </a:lnTo>
                  <a:close/>
                </a:path>
              </a:pathLst>
            </a:custGeom>
            <a:solidFill>
              <a:srgbClr val="F5EDE1"/>
            </a:solidFill>
          </p:spPr>
        </p:sp>
        <p:sp>
          <p:nvSpPr>
            <p:cNvPr id="8" name="TextBox 8"/>
            <p:cNvSpPr txBox="1"/>
            <p:nvPr/>
          </p:nvSpPr>
          <p:spPr>
            <a:xfrm>
              <a:off x="163696" y="122182"/>
              <a:ext cx="720261" cy="743342"/>
            </a:xfrm>
            <a:prstGeom prst="rect">
              <a:avLst/>
            </a:prstGeom>
          </p:spPr>
          <p:txBody>
            <a:bodyPr lIns="50800" tIns="50800" rIns="50800" bIns="50800" rtlCol="0" anchor="ctr"/>
            <a:lstStyle/>
            <a:p>
              <a:pPr algn="ctr">
                <a:lnSpc>
                  <a:spcPts val="4680"/>
                </a:lnSpc>
              </a:pPr>
              <a:r>
                <a:rPr lang="en-US" sz="3600" b="1">
                  <a:solidFill>
                    <a:srgbClr val="000000"/>
                  </a:solidFill>
                  <a:latin typeface="Times New Roman" panose="02020603050405020304" pitchFamily="18" charset="0"/>
                  <a:cs typeface="Times New Roman" panose="02020603050405020304" pitchFamily="18" charset="0"/>
                </a:rPr>
                <a:t>1</a:t>
              </a:r>
            </a:p>
          </p:txBody>
        </p:sp>
      </p:grpSp>
      <p:sp>
        <p:nvSpPr>
          <p:cNvPr id="9" name="TextBox 9"/>
          <p:cNvSpPr txBox="1"/>
          <p:nvPr/>
        </p:nvSpPr>
        <p:spPr>
          <a:xfrm>
            <a:off x="-1369088" y="5648098"/>
            <a:ext cx="12016695" cy="2860040"/>
          </a:xfrm>
          <a:prstGeom prst="rect">
            <a:avLst/>
          </a:prstGeom>
        </p:spPr>
        <p:txBody>
          <a:bodyPr lIns="0" tIns="0" rIns="0" bIns="0" rtlCol="0" anchor="t">
            <a:spAutoFit/>
          </a:bodyPr>
          <a:lstStyle/>
          <a:p>
            <a:pPr algn="ctr">
              <a:lnSpc>
                <a:spcPts val="11439"/>
              </a:lnSpc>
            </a:pPr>
            <a:r>
              <a:rPr lang="en-US" sz="8799" b="1">
                <a:solidFill>
                  <a:srgbClr val="202124"/>
                </a:solidFill>
                <a:latin typeface="Times New Roman" panose="02020603050405020304" pitchFamily="18" charset="0"/>
                <a:cs typeface="Times New Roman" panose="02020603050405020304" pitchFamily="18" charset="0"/>
              </a:rPr>
              <a:t>MÔ HÌNH &amp;</a:t>
            </a:r>
          </a:p>
          <a:p>
            <a:pPr algn="ctr">
              <a:lnSpc>
                <a:spcPts val="11439"/>
              </a:lnSpc>
            </a:pPr>
            <a:r>
              <a:rPr lang="en-US" sz="8799" b="1">
                <a:solidFill>
                  <a:srgbClr val="202124"/>
                </a:solidFill>
                <a:latin typeface="Times New Roman" panose="02020603050405020304" pitchFamily="18" charset="0"/>
                <a:cs typeface="Times New Roman" panose="02020603050405020304" pitchFamily="18" charset="0"/>
              </a:rPr>
              <a:t>THUẬT TOÁN</a:t>
            </a:r>
          </a:p>
        </p:txBody>
      </p:sp>
      <p:sp>
        <p:nvSpPr>
          <p:cNvPr id="10" name="TextBox 10"/>
          <p:cNvSpPr txBox="1"/>
          <p:nvPr/>
        </p:nvSpPr>
        <p:spPr>
          <a:xfrm>
            <a:off x="11790274" y="6429148"/>
            <a:ext cx="4008165" cy="1544955"/>
          </a:xfrm>
          <a:prstGeom prst="rect">
            <a:avLst/>
          </a:prstGeom>
        </p:spPr>
        <p:txBody>
          <a:bodyPr lIns="0" tIns="0" rIns="0" bIns="0" rtlCol="0" anchor="t">
            <a:spAutoFit/>
          </a:bodyPr>
          <a:lstStyle/>
          <a:p>
            <a:pPr algn="ctr">
              <a:lnSpc>
                <a:spcPts val="12480"/>
              </a:lnSpc>
            </a:pPr>
            <a:r>
              <a:rPr lang="en-US" sz="9600" b="1">
                <a:solidFill>
                  <a:srgbClr val="202124"/>
                </a:solidFill>
                <a:latin typeface="Times New Roman" panose="02020603050405020304" pitchFamily="18" charset="0"/>
                <a:cs typeface="Times New Roman" panose="02020603050405020304" pitchFamily="18" charset="0"/>
              </a:rPr>
              <a:t>DEMO</a:t>
            </a:r>
          </a:p>
        </p:txBody>
      </p:sp>
      <p:sp>
        <p:nvSpPr>
          <p:cNvPr id="11" name="AutoShape 11"/>
          <p:cNvSpPr/>
          <p:nvPr/>
        </p:nvSpPr>
        <p:spPr>
          <a:xfrm>
            <a:off x="9083716" y="1271588"/>
            <a:ext cx="45998" cy="8430718"/>
          </a:xfrm>
          <a:prstGeom prst="line">
            <a:avLst/>
          </a:prstGeom>
          <a:ln w="28575" cap="flat">
            <a:solidFill>
              <a:srgbClr val="202124"/>
            </a:solidFill>
            <a:prstDash val="solid"/>
            <a:headEnd type="none" w="sm" len="sm"/>
            <a:tailEnd type="none" w="sm" len="sm"/>
          </a:ln>
        </p:spPr>
      </p:sp>
      <p:grpSp>
        <p:nvGrpSpPr>
          <p:cNvPr id="12" name="Group 12"/>
          <p:cNvGrpSpPr/>
          <p:nvPr/>
        </p:nvGrpSpPr>
        <p:grpSpPr>
          <a:xfrm>
            <a:off x="9419421" y="1567295"/>
            <a:ext cx="1228185" cy="1202575"/>
            <a:chOff x="0" y="0"/>
            <a:chExt cx="1047653" cy="1025806"/>
          </a:xfrm>
        </p:grpSpPr>
        <p:sp>
          <p:nvSpPr>
            <p:cNvPr id="13" name="Freeform 13"/>
            <p:cNvSpPr/>
            <p:nvPr/>
          </p:nvSpPr>
          <p:spPr>
            <a:xfrm>
              <a:off x="0" y="0"/>
              <a:ext cx="1047653" cy="1025806"/>
            </a:xfrm>
            <a:custGeom>
              <a:avLst/>
              <a:gdLst/>
              <a:ahLst/>
              <a:cxnLst/>
              <a:rect l="l" t="t" r="r" b="b"/>
              <a:pathLst>
                <a:path w="1047653" h="1025806">
                  <a:moveTo>
                    <a:pt x="523826" y="0"/>
                  </a:moveTo>
                  <a:lnTo>
                    <a:pt x="625509" y="141333"/>
                  </a:lnTo>
                  <a:lnTo>
                    <a:pt x="785739" y="68716"/>
                  </a:lnTo>
                  <a:lnTo>
                    <a:pt x="801628" y="240895"/>
                  </a:lnTo>
                  <a:lnTo>
                    <a:pt x="977473" y="256452"/>
                  </a:lnTo>
                  <a:lnTo>
                    <a:pt x="903309" y="413341"/>
                  </a:lnTo>
                  <a:lnTo>
                    <a:pt x="1047653" y="512903"/>
                  </a:lnTo>
                  <a:lnTo>
                    <a:pt x="903309" y="612466"/>
                  </a:lnTo>
                  <a:lnTo>
                    <a:pt x="977473" y="769355"/>
                  </a:lnTo>
                  <a:lnTo>
                    <a:pt x="801628" y="784912"/>
                  </a:lnTo>
                  <a:lnTo>
                    <a:pt x="785739" y="957090"/>
                  </a:lnTo>
                  <a:lnTo>
                    <a:pt x="625509" y="884473"/>
                  </a:lnTo>
                  <a:lnTo>
                    <a:pt x="523826" y="1025806"/>
                  </a:lnTo>
                  <a:lnTo>
                    <a:pt x="422143" y="884473"/>
                  </a:lnTo>
                  <a:lnTo>
                    <a:pt x="261913" y="957090"/>
                  </a:lnTo>
                  <a:lnTo>
                    <a:pt x="246025" y="784912"/>
                  </a:lnTo>
                  <a:lnTo>
                    <a:pt x="70179" y="769355"/>
                  </a:lnTo>
                  <a:lnTo>
                    <a:pt x="144343" y="612466"/>
                  </a:lnTo>
                  <a:lnTo>
                    <a:pt x="0" y="512903"/>
                  </a:lnTo>
                  <a:lnTo>
                    <a:pt x="144343" y="413341"/>
                  </a:lnTo>
                  <a:lnTo>
                    <a:pt x="70179" y="256452"/>
                  </a:lnTo>
                  <a:lnTo>
                    <a:pt x="246025" y="240895"/>
                  </a:lnTo>
                  <a:lnTo>
                    <a:pt x="261913" y="68716"/>
                  </a:lnTo>
                  <a:lnTo>
                    <a:pt x="422143" y="141333"/>
                  </a:lnTo>
                  <a:lnTo>
                    <a:pt x="523826" y="0"/>
                  </a:lnTo>
                  <a:close/>
                </a:path>
              </a:pathLst>
            </a:custGeom>
            <a:solidFill>
              <a:srgbClr val="F5EDE1"/>
            </a:solidFill>
          </p:spPr>
        </p:sp>
        <p:sp>
          <p:nvSpPr>
            <p:cNvPr id="14" name="TextBox 14"/>
            <p:cNvSpPr txBox="1"/>
            <p:nvPr/>
          </p:nvSpPr>
          <p:spPr>
            <a:xfrm>
              <a:off x="163696" y="122182"/>
              <a:ext cx="720261" cy="743342"/>
            </a:xfrm>
            <a:prstGeom prst="rect">
              <a:avLst/>
            </a:prstGeom>
          </p:spPr>
          <p:txBody>
            <a:bodyPr lIns="50800" tIns="50800" rIns="50800" bIns="50800" rtlCol="0" anchor="ctr"/>
            <a:lstStyle/>
            <a:p>
              <a:pPr algn="ctr">
                <a:lnSpc>
                  <a:spcPts val="4680"/>
                </a:lnSpc>
              </a:pPr>
              <a:r>
                <a:rPr lang="en-US" sz="3600" b="1">
                  <a:solidFill>
                    <a:srgbClr val="000000"/>
                  </a:solidFill>
                  <a:latin typeface="Times New Roman" panose="02020603050405020304" pitchFamily="18" charset="0"/>
                  <a:cs typeface="Times New Roman" panose="02020603050405020304" pitchFamily="18" charset="0"/>
                </a:rPr>
                <a:t>2</a:t>
              </a:r>
            </a:p>
          </p:txBody>
        </p:sp>
      </p:grpSp>
      <p:grpSp>
        <p:nvGrpSpPr>
          <p:cNvPr id="15" name="Group 15"/>
          <p:cNvGrpSpPr/>
          <p:nvPr/>
        </p:nvGrpSpPr>
        <p:grpSpPr>
          <a:xfrm>
            <a:off x="49666" y="5312299"/>
            <a:ext cx="1228185" cy="1202575"/>
            <a:chOff x="0" y="0"/>
            <a:chExt cx="1047653" cy="1025806"/>
          </a:xfrm>
        </p:grpSpPr>
        <p:sp>
          <p:nvSpPr>
            <p:cNvPr id="16" name="Freeform 16"/>
            <p:cNvSpPr/>
            <p:nvPr/>
          </p:nvSpPr>
          <p:spPr>
            <a:xfrm>
              <a:off x="0" y="0"/>
              <a:ext cx="1047653" cy="1025806"/>
            </a:xfrm>
            <a:custGeom>
              <a:avLst/>
              <a:gdLst/>
              <a:ahLst/>
              <a:cxnLst/>
              <a:rect l="l" t="t" r="r" b="b"/>
              <a:pathLst>
                <a:path w="1047653" h="1025806">
                  <a:moveTo>
                    <a:pt x="523826" y="0"/>
                  </a:moveTo>
                  <a:lnTo>
                    <a:pt x="625509" y="141333"/>
                  </a:lnTo>
                  <a:lnTo>
                    <a:pt x="785739" y="68716"/>
                  </a:lnTo>
                  <a:lnTo>
                    <a:pt x="801628" y="240895"/>
                  </a:lnTo>
                  <a:lnTo>
                    <a:pt x="977473" y="256452"/>
                  </a:lnTo>
                  <a:lnTo>
                    <a:pt x="903309" y="413341"/>
                  </a:lnTo>
                  <a:lnTo>
                    <a:pt x="1047653" y="512903"/>
                  </a:lnTo>
                  <a:lnTo>
                    <a:pt x="903309" y="612466"/>
                  </a:lnTo>
                  <a:lnTo>
                    <a:pt x="977473" y="769355"/>
                  </a:lnTo>
                  <a:lnTo>
                    <a:pt x="801628" y="784912"/>
                  </a:lnTo>
                  <a:lnTo>
                    <a:pt x="785739" y="957090"/>
                  </a:lnTo>
                  <a:lnTo>
                    <a:pt x="625509" y="884473"/>
                  </a:lnTo>
                  <a:lnTo>
                    <a:pt x="523826" y="1025806"/>
                  </a:lnTo>
                  <a:lnTo>
                    <a:pt x="422143" y="884473"/>
                  </a:lnTo>
                  <a:lnTo>
                    <a:pt x="261913" y="957090"/>
                  </a:lnTo>
                  <a:lnTo>
                    <a:pt x="246025" y="784912"/>
                  </a:lnTo>
                  <a:lnTo>
                    <a:pt x="70179" y="769355"/>
                  </a:lnTo>
                  <a:lnTo>
                    <a:pt x="144343" y="612466"/>
                  </a:lnTo>
                  <a:lnTo>
                    <a:pt x="0" y="512903"/>
                  </a:lnTo>
                  <a:lnTo>
                    <a:pt x="144343" y="413341"/>
                  </a:lnTo>
                  <a:lnTo>
                    <a:pt x="70179" y="256452"/>
                  </a:lnTo>
                  <a:lnTo>
                    <a:pt x="246025" y="240895"/>
                  </a:lnTo>
                  <a:lnTo>
                    <a:pt x="261913" y="68716"/>
                  </a:lnTo>
                  <a:lnTo>
                    <a:pt x="422143" y="141333"/>
                  </a:lnTo>
                  <a:lnTo>
                    <a:pt x="523826" y="0"/>
                  </a:lnTo>
                  <a:close/>
                </a:path>
              </a:pathLst>
            </a:custGeom>
            <a:solidFill>
              <a:srgbClr val="F5EDE1"/>
            </a:solidFill>
          </p:spPr>
        </p:sp>
        <p:sp>
          <p:nvSpPr>
            <p:cNvPr id="17" name="TextBox 17"/>
            <p:cNvSpPr txBox="1"/>
            <p:nvPr/>
          </p:nvSpPr>
          <p:spPr>
            <a:xfrm>
              <a:off x="163696" y="122182"/>
              <a:ext cx="720261" cy="743342"/>
            </a:xfrm>
            <a:prstGeom prst="rect">
              <a:avLst/>
            </a:prstGeom>
          </p:spPr>
          <p:txBody>
            <a:bodyPr lIns="50800" tIns="50800" rIns="50800" bIns="50800" rtlCol="0" anchor="ctr"/>
            <a:lstStyle/>
            <a:p>
              <a:pPr algn="ctr">
                <a:lnSpc>
                  <a:spcPts val="4680"/>
                </a:lnSpc>
              </a:pPr>
              <a:r>
                <a:rPr lang="en-US" sz="3600" b="1">
                  <a:solidFill>
                    <a:srgbClr val="000000"/>
                  </a:solidFill>
                  <a:latin typeface="Times New Roman" panose="02020603050405020304" pitchFamily="18" charset="0"/>
                  <a:cs typeface="Times New Roman" panose="02020603050405020304" pitchFamily="18" charset="0"/>
                </a:rPr>
                <a:t>3</a:t>
              </a:r>
            </a:p>
          </p:txBody>
        </p:sp>
      </p:grpSp>
      <p:grpSp>
        <p:nvGrpSpPr>
          <p:cNvPr id="18" name="Group 18"/>
          <p:cNvGrpSpPr/>
          <p:nvPr/>
        </p:nvGrpSpPr>
        <p:grpSpPr>
          <a:xfrm>
            <a:off x="9419421" y="5312299"/>
            <a:ext cx="1228185" cy="1202575"/>
            <a:chOff x="0" y="0"/>
            <a:chExt cx="1047653" cy="1025806"/>
          </a:xfrm>
        </p:grpSpPr>
        <p:sp>
          <p:nvSpPr>
            <p:cNvPr id="19" name="Freeform 19"/>
            <p:cNvSpPr/>
            <p:nvPr/>
          </p:nvSpPr>
          <p:spPr>
            <a:xfrm>
              <a:off x="0" y="0"/>
              <a:ext cx="1047653" cy="1025806"/>
            </a:xfrm>
            <a:custGeom>
              <a:avLst/>
              <a:gdLst/>
              <a:ahLst/>
              <a:cxnLst/>
              <a:rect l="l" t="t" r="r" b="b"/>
              <a:pathLst>
                <a:path w="1047653" h="1025806">
                  <a:moveTo>
                    <a:pt x="523826" y="0"/>
                  </a:moveTo>
                  <a:lnTo>
                    <a:pt x="625509" y="141333"/>
                  </a:lnTo>
                  <a:lnTo>
                    <a:pt x="785739" y="68716"/>
                  </a:lnTo>
                  <a:lnTo>
                    <a:pt x="801628" y="240895"/>
                  </a:lnTo>
                  <a:lnTo>
                    <a:pt x="977473" y="256452"/>
                  </a:lnTo>
                  <a:lnTo>
                    <a:pt x="903309" y="413341"/>
                  </a:lnTo>
                  <a:lnTo>
                    <a:pt x="1047653" y="512903"/>
                  </a:lnTo>
                  <a:lnTo>
                    <a:pt x="903309" y="612466"/>
                  </a:lnTo>
                  <a:lnTo>
                    <a:pt x="977473" y="769355"/>
                  </a:lnTo>
                  <a:lnTo>
                    <a:pt x="801628" y="784912"/>
                  </a:lnTo>
                  <a:lnTo>
                    <a:pt x="785739" y="957090"/>
                  </a:lnTo>
                  <a:lnTo>
                    <a:pt x="625509" y="884473"/>
                  </a:lnTo>
                  <a:lnTo>
                    <a:pt x="523826" y="1025806"/>
                  </a:lnTo>
                  <a:lnTo>
                    <a:pt x="422143" y="884473"/>
                  </a:lnTo>
                  <a:lnTo>
                    <a:pt x="261913" y="957090"/>
                  </a:lnTo>
                  <a:lnTo>
                    <a:pt x="246025" y="784912"/>
                  </a:lnTo>
                  <a:lnTo>
                    <a:pt x="70179" y="769355"/>
                  </a:lnTo>
                  <a:lnTo>
                    <a:pt x="144343" y="612466"/>
                  </a:lnTo>
                  <a:lnTo>
                    <a:pt x="0" y="512903"/>
                  </a:lnTo>
                  <a:lnTo>
                    <a:pt x="144343" y="413341"/>
                  </a:lnTo>
                  <a:lnTo>
                    <a:pt x="70179" y="256452"/>
                  </a:lnTo>
                  <a:lnTo>
                    <a:pt x="246025" y="240895"/>
                  </a:lnTo>
                  <a:lnTo>
                    <a:pt x="261913" y="68716"/>
                  </a:lnTo>
                  <a:lnTo>
                    <a:pt x="422143" y="141333"/>
                  </a:lnTo>
                  <a:lnTo>
                    <a:pt x="523826" y="0"/>
                  </a:lnTo>
                  <a:close/>
                </a:path>
              </a:pathLst>
            </a:custGeom>
            <a:solidFill>
              <a:srgbClr val="F5EDE1"/>
            </a:solidFill>
          </p:spPr>
        </p:sp>
        <p:sp>
          <p:nvSpPr>
            <p:cNvPr id="20" name="TextBox 20"/>
            <p:cNvSpPr txBox="1"/>
            <p:nvPr/>
          </p:nvSpPr>
          <p:spPr>
            <a:xfrm>
              <a:off x="163696" y="122182"/>
              <a:ext cx="720261" cy="743342"/>
            </a:xfrm>
            <a:prstGeom prst="rect">
              <a:avLst/>
            </a:prstGeom>
          </p:spPr>
          <p:txBody>
            <a:bodyPr lIns="50800" tIns="50800" rIns="50800" bIns="50800" rtlCol="0" anchor="ctr"/>
            <a:lstStyle/>
            <a:p>
              <a:pPr algn="ctr">
                <a:lnSpc>
                  <a:spcPts val="4680"/>
                </a:lnSpc>
              </a:pPr>
              <a:r>
                <a:rPr lang="en-US" sz="3600" b="1">
                  <a:solidFill>
                    <a:srgbClr val="000000"/>
                  </a:solidFill>
                  <a:latin typeface="Times New Roman" panose="02020603050405020304" pitchFamily="18" charset="0"/>
                  <a:cs typeface="Times New Roman" panose="02020603050405020304" pitchFamily="18" charset="0"/>
                </a:rPr>
                <a:t>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DADA"/>
        </a:solidFill>
        <a:effectLst/>
      </p:bgPr>
    </p:bg>
    <p:spTree>
      <p:nvGrpSpPr>
        <p:cNvPr id="1" name=""/>
        <p:cNvGrpSpPr/>
        <p:nvPr/>
      </p:nvGrpSpPr>
      <p:grpSpPr>
        <a:xfrm>
          <a:off x="0" y="0"/>
          <a:ext cx="0" cy="0"/>
          <a:chOff x="0" y="0"/>
          <a:chExt cx="0" cy="0"/>
        </a:xfrm>
      </p:grpSpPr>
      <p:sp>
        <p:nvSpPr>
          <p:cNvPr id="2" name="AutoShape 2"/>
          <p:cNvSpPr/>
          <p:nvPr/>
        </p:nvSpPr>
        <p:spPr>
          <a:xfrm>
            <a:off x="1012897" y="8359164"/>
            <a:ext cx="16428878" cy="0"/>
          </a:xfrm>
          <a:prstGeom prst="line">
            <a:avLst/>
          </a:prstGeom>
          <a:ln w="28575" cap="flat">
            <a:solidFill>
              <a:srgbClr val="202124"/>
            </a:solidFill>
            <a:prstDash val="solid"/>
            <a:headEnd type="none" w="sm" len="sm"/>
            <a:tailEnd type="none" w="sm" len="sm"/>
          </a:ln>
        </p:spPr>
      </p:sp>
      <p:sp>
        <p:nvSpPr>
          <p:cNvPr id="3" name="AutoShape 3"/>
          <p:cNvSpPr/>
          <p:nvPr/>
        </p:nvSpPr>
        <p:spPr>
          <a:xfrm>
            <a:off x="1028700" y="1028700"/>
            <a:ext cx="16428878" cy="0"/>
          </a:xfrm>
          <a:prstGeom prst="line">
            <a:avLst/>
          </a:prstGeom>
          <a:ln w="28575" cap="flat">
            <a:solidFill>
              <a:srgbClr val="202124"/>
            </a:solidFill>
            <a:prstDash val="solid"/>
            <a:headEnd type="none" w="sm" len="sm"/>
            <a:tailEnd type="none" w="sm" len="sm"/>
          </a:ln>
        </p:spPr>
      </p:sp>
      <p:sp>
        <p:nvSpPr>
          <p:cNvPr id="4" name="TextBox 4"/>
          <p:cNvSpPr txBox="1"/>
          <p:nvPr/>
        </p:nvSpPr>
        <p:spPr>
          <a:xfrm>
            <a:off x="1152037" y="2636533"/>
            <a:ext cx="15983925" cy="3077766"/>
          </a:xfrm>
          <a:prstGeom prst="rect">
            <a:avLst/>
          </a:prstGeom>
        </p:spPr>
        <p:txBody>
          <a:bodyPr lIns="0" tIns="0" rIns="0" bIns="0" rtlCol="0" anchor="t">
            <a:spAutoFit/>
          </a:bodyPr>
          <a:lstStyle/>
          <a:p>
            <a:pPr algn="ctr">
              <a:lnSpc>
                <a:spcPts val="24000"/>
              </a:lnSpc>
            </a:pPr>
            <a:r>
              <a:rPr lang="en-US" sz="20000" b="1" dirty="0">
                <a:solidFill>
                  <a:srgbClr val="202124"/>
                </a:solidFill>
                <a:latin typeface="Times New Roman" panose="02020603050405020304" pitchFamily="18" charset="0"/>
                <a:cs typeface="Times New Roman" panose="02020603050405020304" pitchFamily="18" charset="0"/>
              </a:rPr>
              <a:t>Thank You</a:t>
            </a:r>
          </a:p>
        </p:txBody>
      </p:sp>
      <p:grpSp>
        <p:nvGrpSpPr>
          <p:cNvPr id="5" name="Group 5"/>
          <p:cNvGrpSpPr/>
          <p:nvPr/>
        </p:nvGrpSpPr>
        <p:grpSpPr>
          <a:xfrm>
            <a:off x="1012897" y="1558119"/>
            <a:ext cx="1747809" cy="174780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4185F4"/>
            </a:solidFill>
          </p:spPr>
        </p:sp>
        <p:sp>
          <p:nvSpPr>
            <p:cNvPr id="7" name="TextBox 7"/>
            <p:cNvSpPr txBox="1"/>
            <p:nvPr/>
          </p:nvSpPr>
          <p:spPr>
            <a:xfrm>
              <a:off x="127000" y="98425"/>
              <a:ext cx="558800" cy="587375"/>
            </a:xfrm>
            <a:prstGeom prst="rect">
              <a:avLst/>
            </a:prstGeom>
          </p:spPr>
          <p:txBody>
            <a:bodyPr lIns="50800" tIns="50800" rIns="50800" bIns="50800" rtlCol="0" anchor="ctr"/>
            <a:lstStyle/>
            <a:p>
              <a:pPr algn="ctr">
                <a:lnSpc>
                  <a:spcPts val="3380"/>
                </a:lnSpc>
              </a:pPr>
              <a:endParaRPr b="1">
                <a:latin typeface="Times New Roman" panose="02020603050405020304" pitchFamily="18" charset="0"/>
                <a:cs typeface="Times New Roman" panose="02020603050405020304" pitchFamily="18" charset="0"/>
              </a:endParaRPr>
            </a:p>
          </p:txBody>
        </p:sp>
      </p:grpSp>
      <p:sp>
        <p:nvSpPr>
          <p:cNvPr id="8" name="TextBox 8"/>
          <p:cNvSpPr txBox="1"/>
          <p:nvPr/>
        </p:nvSpPr>
        <p:spPr>
          <a:xfrm>
            <a:off x="6610136" y="5250828"/>
            <a:ext cx="5266006" cy="405176"/>
          </a:xfrm>
          <a:prstGeom prst="rect">
            <a:avLst/>
          </a:prstGeom>
        </p:spPr>
        <p:txBody>
          <a:bodyPr lIns="0" tIns="0" rIns="0" bIns="0" rtlCol="0" anchor="t">
            <a:spAutoFit/>
          </a:bodyPr>
          <a:lstStyle/>
          <a:p>
            <a:pPr algn="ctr">
              <a:lnSpc>
                <a:spcPts val="3380"/>
              </a:lnSpc>
              <a:spcBef>
                <a:spcPct val="0"/>
              </a:spcBef>
            </a:pPr>
            <a:r>
              <a:rPr lang="en-US" sz="2600" b="1">
                <a:solidFill>
                  <a:srgbClr val="202124"/>
                </a:solidFill>
                <a:latin typeface="Times New Roman" panose="02020603050405020304" pitchFamily="18" charset="0"/>
                <a:cs typeface="Times New Roman" panose="02020603050405020304" pitchFamily="18" charset="0"/>
              </a:rPr>
              <a:t>for 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AutoShape 2"/>
          <p:cNvSpPr/>
          <p:nvPr/>
        </p:nvSpPr>
        <p:spPr>
          <a:xfrm rot="-137838">
            <a:off x="16327852" y="8576253"/>
            <a:ext cx="594052" cy="0"/>
          </a:xfrm>
          <a:prstGeom prst="line">
            <a:avLst/>
          </a:prstGeom>
          <a:ln w="95250" cap="rnd">
            <a:solidFill>
              <a:srgbClr val="202124"/>
            </a:solidFill>
            <a:prstDash val="solid"/>
            <a:headEnd type="none" w="sm" len="sm"/>
            <a:tailEnd type="arrow" w="med" len="sm"/>
          </a:ln>
        </p:spPr>
      </p:sp>
      <p:sp>
        <p:nvSpPr>
          <p:cNvPr id="3" name="Freeform 3"/>
          <p:cNvSpPr/>
          <p:nvPr/>
        </p:nvSpPr>
        <p:spPr>
          <a:xfrm>
            <a:off x="12284596" y="2395919"/>
            <a:ext cx="5274129" cy="6486021"/>
          </a:xfrm>
          <a:custGeom>
            <a:avLst/>
            <a:gdLst/>
            <a:ahLst/>
            <a:cxnLst/>
            <a:rect l="l" t="t" r="r" b="b"/>
            <a:pathLst>
              <a:path w="5274129" h="6486021">
                <a:moveTo>
                  <a:pt x="0" y="0"/>
                </a:moveTo>
                <a:lnTo>
                  <a:pt x="5274129" y="0"/>
                </a:lnTo>
                <a:lnTo>
                  <a:pt x="5274129" y="6486021"/>
                </a:lnTo>
                <a:lnTo>
                  <a:pt x="0" y="6486021"/>
                </a:lnTo>
                <a:lnTo>
                  <a:pt x="0" y="0"/>
                </a:lnTo>
                <a:close/>
              </a:path>
            </a:pathLst>
          </a:custGeom>
          <a:blipFill>
            <a:blip r:embed="rId2"/>
            <a:stretch>
              <a:fillRect l="-9707" r="-18508"/>
            </a:stretch>
          </a:blipFill>
        </p:spPr>
      </p:sp>
      <p:sp>
        <p:nvSpPr>
          <p:cNvPr id="4" name="TextBox 4"/>
          <p:cNvSpPr txBox="1"/>
          <p:nvPr/>
        </p:nvSpPr>
        <p:spPr>
          <a:xfrm>
            <a:off x="1032888" y="1028700"/>
            <a:ext cx="11423508" cy="1454757"/>
          </a:xfrm>
          <a:prstGeom prst="rect">
            <a:avLst/>
          </a:prstGeom>
        </p:spPr>
        <p:txBody>
          <a:bodyPr lIns="0" tIns="0" rIns="0" bIns="0" rtlCol="0" anchor="t">
            <a:spAutoFit/>
          </a:bodyPr>
          <a:lstStyle/>
          <a:p>
            <a:pPr>
              <a:lnSpc>
                <a:spcPts val="11999"/>
              </a:lnSpc>
            </a:pPr>
            <a:r>
              <a:rPr lang="en-US" sz="9999" b="1" dirty="0">
                <a:solidFill>
                  <a:srgbClr val="202124"/>
                </a:solidFill>
                <a:latin typeface="Times New Roman" panose="02020603050405020304" pitchFamily="18" charset="0"/>
                <a:cs typeface="Times New Roman" panose="02020603050405020304" pitchFamily="18" charset="0"/>
              </a:rPr>
              <a:t>GIỚI THIỆU</a:t>
            </a:r>
          </a:p>
        </p:txBody>
      </p:sp>
      <p:sp>
        <p:nvSpPr>
          <p:cNvPr id="5" name="TextBox 5"/>
          <p:cNvSpPr txBox="1"/>
          <p:nvPr/>
        </p:nvSpPr>
        <p:spPr>
          <a:xfrm>
            <a:off x="1028700" y="2834835"/>
            <a:ext cx="10398703" cy="5094536"/>
          </a:xfrm>
          <a:prstGeom prst="rect">
            <a:avLst/>
          </a:prstGeom>
        </p:spPr>
        <p:txBody>
          <a:bodyPr lIns="0" tIns="0" rIns="0" bIns="0" rtlCol="0" anchor="t">
            <a:spAutoFit/>
          </a:bodyPr>
          <a:lstStyle/>
          <a:p>
            <a:pPr algn="just">
              <a:lnSpc>
                <a:spcPts val="4029"/>
              </a:lnSpc>
            </a:pPr>
            <a:r>
              <a:rPr lang="en-US" sz="3099">
                <a:solidFill>
                  <a:srgbClr val="202124"/>
                </a:solidFill>
                <a:latin typeface="Times New Roman" panose="02020603050405020304" pitchFamily="18" charset="0"/>
                <a:cs typeface="Times New Roman" panose="02020603050405020304" pitchFamily="18" charset="0"/>
              </a:rPr>
              <a:t>Bài toán này đặt ra mục tiêu xây dựng một hệ thống gợi ý phim dựa trên dữ liệu xếp hạng của người dùng bằng cách sử dụng Elasticseach để lưu trữ thông tin về các bộ phim, bao gồm tiêu đề, thể loại,... </a:t>
            </a:r>
          </a:p>
          <a:p>
            <a:pPr algn="just">
              <a:lnSpc>
                <a:spcPts val="4029"/>
              </a:lnSpc>
            </a:pPr>
            <a:endParaRPr lang="en-US" sz="3099">
              <a:solidFill>
                <a:srgbClr val="202124"/>
              </a:solidFill>
              <a:latin typeface="Times New Roman" panose="02020603050405020304" pitchFamily="18" charset="0"/>
              <a:cs typeface="Times New Roman" panose="02020603050405020304" pitchFamily="18" charset="0"/>
            </a:endParaRPr>
          </a:p>
          <a:p>
            <a:pPr algn="just">
              <a:lnSpc>
                <a:spcPts val="4029"/>
              </a:lnSpc>
            </a:pPr>
            <a:r>
              <a:rPr lang="en-US" sz="3099">
                <a:solidFill>
                  <a:srgbClr val="202124"/>
                </a:solidFill>
                <a:latin typeface="Times New Roman" panose="02020603050405020304" pitchFamily="18" charset="0"/>
                <a:cs typeface="Times New Roman" panose="02020603050405020304" pitchFamily="18" charset="0"/>
              </a:rPr>
              <a:t>Apache Spark được sử dụng để huấn luyện mô hình gợi ý phim từ dữ liệu xếp hạng của người dùng. Kết quả từ huấn luyện mô hình được lưu trữ trong Elasticsearch, cho phép thực hiện các truy vấn tìm kiếm để gợi ý các phim dựa trên sở thích cá nhân của người dùng.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13599797" y="0"/>
            <a:ext cx="4688203" cy="2434259"/>
          </a:xfrm>
          <a:custGeom>
            <a:avLst/>
            <a:gdLst/>
            <a:ahLst/>
            <a:cxnLst/>
            <a:rect l="l" t="t" r="r" b="b"/>
            <a:pathLst>
              <a:path w="4688203" h="2434259">
                <a:moveTo>
                  <a:pt x="0" y="0"/>
                </a:moveTo>
                <a:lnTo>
                  <a:pt x="4688203" y="0"/>
                </a:lnTo>
                <a:lnTo>
                  <a:pt x="4688203" y="2434259"/>
                </a:lnTo>
                <a:lnTo>
                  <a:pt x="0" y="2434259"/>
                </a:lnTo>
                <a:lnTo>
                  <a:pt x="0" y="0"/>
                </a:lnTo>
                <a:close/>
              </a:path>
            </a:pathLst>
          </a:custGeom>
          <a:blipFill>
            <a:blip r:embed="rId2"/>
            <a:stretch>
              <a:fillRect/>
            </a:stretch>
          </a:blipFill>
        </p:spPr>
      </p:sp>
      <p:sp>
        <p:nvSpPr>
          <p:cNvPr id="3" name="TextBox 3"/>
          <p:cNvSpPr txBox="1"/>
          <p:nvPr/>
        </p:nvSpPr>
        <p:spPr>
          <a:xfrm>
            <a:off x="1028700" y="483877"/>
            <a:ext cx="10569799" cy="1410819"/>
          </a:xfrm>
          <a:prstGeom prst="rect">
            <a:avLst/>
          </a:prstGeom>
        </p:spPr>
        <p:txBody>
          <a:bodyPr lIns="0" tIns="0" rIns="0" bIns="0" rtlCol="0" anchor="t">
            <a:spAutoFit/>
          </a:bodyPr>
          <a:lstStyle/>
          <a:p>
            <a:pPr>
              <a:lnSpc>
                <a:spcPts val="11103"/>
              </a:lnSpc>
            </a:pPr>
            <a:r>
              <a:rPr lang="en-US" sz="9252" b="1" dirty="0">
                <a:solidFill>
                  <a:srgbClr val="202124"/>
                </a:solidFill>
                <a:latin typeface="Times New Roman" panose="02020603050405020304" pitchFamily="18" charset="0"/>
                <a:cs typeface="Times New Roman" panose="02020603050405020304" pitchFamily="18" charset="0"/>
              </a:rPr>
              <a:t>APACHE SPARK</a:t>
            </a:r>
          </a:p>
        </p:txBody>
      </p:sp>
      <p:sp>
        <p:nvSpPr>
          <p:cNvPr id="4" name="TextBox 4"/>
          <p:cNvSpPr txBox="1"/>
          <p:nvPr/>
        </p:nvSpPr>
        <p:spPr>
          <a:xfrm>
            <a:off x="1028700" y="2669544"/>
            <a:ext cx="13735072" cy="1081706"/>
          </a:xfrm>
          <a:prstGeom prst="rect">
            <a:avLst/>
          </a:prstGeom>
        </p:spPr>
        <p:txBody>
          <a:bodyPr lIns="0" tIns="0" rIns="0" bIns="0" rtlCol="0" anchor="t">
            <a:spAutoFit/>
          </a:bodyPr>
          <a:lstStyle/>
          <a:p>
            <a:pPr>
              <a:lnSpc>
                <a:spcPts val="4390"/>
              </a:lnSpc>
            </a:pPr>
            <a:r>
              <a:rPr lang="en-US" sz="3136" dirty="0" err="1">
                <a:solidFill>
                  <a:srgbClr val="202124"/>
                </a:solidFill>
                <a:latin typeface="Times New Roman" panose="02020603050405020304" pitchFamily="18" charset="0"/>
                <a:cs typeface="Times New Roman" panose="02020603050405020304" pitchFamily="18" charset="0"/>
              </a:rPr>
              <a:t>Xử</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lí</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dữ</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liệu</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về</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phim</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đánh</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giá</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của</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người</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dùng</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và</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các</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thông</a:t>
            </a:r>
            <a:r>
              <a:rPr lang="en-US" sz="3136" dirty="0">
                <a:solidFill>
                  <a:srgbClr val="202124"/>
                </a:solidFill>
                <a:latin typeface="Times New Roman" panose="02020603050405020304" pitchFamily="18" charset="0"/>
                <a:cs typeface="Times New Roman" panose="02020603050405020304" pitchFamily="18" charset="0"/>
              </a:rPr>
              <a:t> tin </a:t>
            </a:r>
            <a:r>
              <a:rPr lang="en-US" sz="3136" dirty="0" err="1">
                <a:solidFill>
                  <a:srgbClr val="202124"/>
                </a:solidFill>
                <a:latin typeface="Times New Roman" panose="02020603050405020304" pitchFamily="18" charset="0"/>
                <a:cs typeface="Times New Roman" panose="02020603050405020304" pitchFamily="18" charset="0"/>
              </a:rPr>
              <a:t>liên</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quan</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đến</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bài</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toán</a:t>
            </a:r>
            <a:r>
              <a:rPr lang="en-US" sz="3136" dirty="0">
                <a:solidFill>
                  <a:srgbClr val="202124"/>
                </a:solidFill>
                <a:latin typeface="Times New Roman" panose="02020603050405020304" pitchFamily="18" charset="0"/>
                <a:cs typeface="Times New Roman" panose="02020603050405020304" pitchFamily="18" charset="0"/>
              </a:rPr>
              <a:t> . Cho </a:t>
            </a:r>
            <a:r>
              <a:rPr lang="en-US" sz="3136" dirty="0" err="1">
                <a:solidFill>
                  <a:srgbClr val="202124"/>
                </a:solidFill>
                <a:latin typeface="Times New Roman" panose="02020603050405020304" pitchFamily="18" charset="0"/>
                <a:cs typeface="Times New Roman" panose="02020603050405020304" pitchFamily="18" charset="0"/>
              </a:rPr>
              <a:t>phép</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nắm</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bắt</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tiền</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xử</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lý</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và</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chuẩn</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bị</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dữ</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liệu</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cho</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việc</a:t>
            </a:r>
            <a:r>
              <a:rPr lang="en-US" sz="3136" dirty="0">
                <a:solidFill>
                  <a:srgbClr val="202124"/>
                </a:solidFill>
                <a:latin typeface="Times New Roman" panose="02020603050405020304" pitchFamily="18" charset="0"/>
                <a:cs typeface="Times New Roman" panose="02020603050405020304" pitchFamily="18" charset="0"/>
              </a:rPr>
              <a:t> </a:t>
            </a:r>
            <a:r>
              <a:rPr lang="en-US" sz="3136" dirty="0" err="1">
                <a:solidFill>
                  <a:srgbClr val="202124"/>
                </a:solidFill>
                <a:latin typeface="Times New Roman" panose="02020603050405020304" pitchFamily="18" charset="0"/>
                <a:cs typeface="Times New Roman" panose="02020603050405020304" pitchFamily="18" charset="0"/>
              </a:rPr>
              <a:t>gợi</a:t>
            </a:r>
            <a:r>
              <a:rPr lang="en-US" sz="3136" dirty="0">
                <a:solidFill>
                  <a:srgbClr val="202124"/>
                </a:solidFill>
                <a:latin typeface="Times New Roman" panose="02020603050405020304" pitchFamily="18" charset="0"/>
                <a:cs typeface="Times New Roman" panose="02020603050405020304" pitchFamily="18" charset="0"/>
              </a:rPr>
              <a:t> ý.</a:t>
            </a:r>
          </a:p>
        </p:txBody>
      </p:sp>
      <p:sp>
        <p:nvSpPr>
          <p:cNvPr id="5" name="TextBox 5"/>
          <p:cNvSpPr txBox="1"/>
          <p:nvPr/>
        </p:nvSpPr>
        <p:spPr>
          <a:xfrm>
            <a:off x="1028700" y="5004361"/>
            <a:ext cx="13735072" cy="1780540"/>
          </a:xfrm>
          <a:prstGeom prst="rect">
            <a:avLst/>
          </a:prstGeom>
        </p:spPr>
        <p:txBody>
          <a:bodyPr lIns="0" tIns="0" rIns="0" bIns="0" rtlCol="0" anchor="t">
            <a:spAutoFit/>
          </a:bodyPr>
          <a:lstStyle/>
          <a:p>
            <a:pPr>
              <a:lnSpc>
                <a:spcPts val="4759"/>
              </a:lnSpc>
            </a:pPr>
            <a:r>
              <a:rPr lang="en-US" sz="3399">
                <a:solidFill>
                  <a:srgbClr val="202124"/>
                </a:solidFill>
                <a:latin typeface="Times New Roman" panose="02020603050405020304" pitchFamily="18" charset="0"/>
                <a:cs typeface="Times New Roman" panose="02020603050405020304" pitchFamily="18" charset="0"/>
              </a:rPr>
              <a:t>Apache Spark MLlib cung cấp các thuật toán machine learning, có khả năng xây dựng mô hình dựa trên lịch sử đánh giá của người dùng và thông tin về phim</a:t>
            </a:r>
          </a:p>
        </p:txBody>
      </p:sp>
      <p:sp>
        <p:nvSpPr>
          <p:cNvPr id="6" name="TextBox 6"/>
          <p:cNvSpPr txBox="1"/>
          <p:nvPr/>
        </p:nvSpPr>
        <p:spPr>
          <a:xfrm>
            <a:off x="1028700" y="7477760"/>
            <a:ext cx="13735072" cy="1780540"/>
          </a:xfrm>
          <a:prstGeom prst="rect">
            <a:avLst/>
          </a:prstGeom>
        </p:spPr>
        <p:txBody>
          <a:bodyPr lIns="0" tIns="0" rIns="0" bIns="0" rtlCol="0" anchor="t">
            <a:spAutoFit/>
          </a:bodyPr>
          <a:lstStyle/>
          <a:p>
            <a:pPr>
              <a:lnSpc>
                <a:spcPts val="4759"/>
              </a:lnSpc>
            </a:pPr>
            <a:r>
              <a:rPr lang="en-US" sz="3399">
                <a:solidFill>
                  <a:srgbClr val="202124"/>
                </a:solidFill>
                <a:latin typeface="Times New Roman" panose="02020603050405020304" pitchFamily="18" charset="0"/>
                <a:cs typeface="Times New Roman" panose="02020603050405020304" pitchFamily="18" charset="0"/>
              </a:rPr>
              <a:t>Spark có khả năng tích hợp với Elasticsearch để truy vấn và trích xuất dữ liệu một cách hiệu quả. Dữ liệu về phim và thông tin gợi ý có thể được lưu trữ và truy vấn từ Elasticsearch.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13504135" y="0"/>
            <a:ext cx="4783865" cy="2273061"/>
          </a:xfrm>
          <a:custGeom>
            <a:avLst/>
            <a:gdLst/>
            <a:ahLst/>
            <a:cxnLst/>
            <a:rect l="l" t="t" r="r" b="b"/>
            <a:pathLst>
              <a:path w="4783865" h="2273061">
                <a:moveTo>
                  <a:pt x="0" y="0"/>
                </a:moveTo>
                <a:lnTo>
                  <a:pt x="4783865" y="0"/>
                </a:lnTo>
                <a:lnTo>
                  <a:pt x="4783865" y="2273061"/>
                </a:lnTo>
                <a:lnTo>
                  <a:pt x="0" y="2273061"/>
                </a:lnTo>
                <a:lnTo>
                  <a:pt x="0" y="0"/>
                </a:lnTo>
                <a:close/>
              </a:path>
            </a:pathLst>
          </a:custGeom>
          <a:blipFill>
            <a:blip r:embed="rId2"/>
            <a:stretch>
              <a:fillRect/>
            </a:stretch>
          </a:blipFill>
        </p:spPr>
      </p:sp>
      <p:sp>
        <p:nvSpPr>
          <p:cNvPr id="3" name="TextBox 3"/>
          <p:cNvSpPr txBox="1"/>
          <p:nvPr/>
        </p:nvSpPr>
        <p:spPr>
          <a:xfrm>
            <a:off x="1028700" y="280987"/>
            <a:ext cx="10847909" cy="1320099"/>
          </a:xfrm>
          <a:prstGeom prst="rect">
            <a:avLst/>
          </a:prstGeom>
        </p:spPr>
        <p:txBody>
          <a:bodyPr lIns="0" tIns="0" rIns="0" bIns="0" rtlCol="0" anchor="t">
            <a:spAutoFit/>
          </a:bodyPr>
          <a:lstStyle/>
          <a:p>
            <a:pPr>
              <a:lnSpc>
                <a:spcPts val="10483"/>
              </a:lnSpc>
            </a:pPr>
            <a:r>
              <a:rPr lang="en-US" sz="8736" b="1" dirty="0">
                <a:solidFill>
                  <a:srgbClr val="202124"/>
                </a:solidFill>
                <a:latin typeface="Times New Roman" panose="02020603050405020304" pitchFamily="18" charset="0"/>
                <a:cs typeface="Times New Roman" panose="02020603050405020304" pitchFamily="18" charset="0"/>
              </a:rPr>
              <a:t>ELASTICSEARCH</a:t>
            </a:r>
          </a:p>
        </p:txBody>
      </p:sp>
      <p:sp>
        <p:nvSpPr>
          <p:cNvPr id="4" name="TextBox 4"/>
          <p:cNvSpPr txBox="1"/>
          <p:nvPr/>
        </p:nvSpPr>
        <p:spPr>
          <a:xfrm>
            <a:off x="1028700" y="2559685"/>
            <a:ext cx="16230600" cy="5814605"/>
          </a:xfrm>
          <a:prstGeom prst="rect">
            <a:avLst/>
          </a:prstGeom>
        </p:spPr>
        <p:txBody>
          <a:bodyPr lIns="0" tIns="0" rIns="0" bIns="0" rtlCol="0" anchor="t">
            <a:spAutoFit/>
          </a:bodyPr>
          <a:lstStyle/>
          <a:p>
            <a:pPr marL="636987" lvl="1" indent="-318494">
              <a:lnSpc>
                <a:spcPts val="3835"/>
              </a:lnSpc>
              <a:spcBef>
                <a:spcPct val="0"/>
              </a:spcBef>
              <a:buFont typeface="Arial"/>
              <a:buChar char="•"/>
            </a:pPr>
            <a:r>
              <a:rPr lang="en-US" sz="2950" dirty="0">
                <a:solidFill>
                  <a:srgbClr val="202124"/>
                </a:solidFill>
                <a:latin typeface="Times New Roman" panose="02020603050405020304" pitchFamily="18" charset="0"/>
                <a:cs typeface="Times New Roman" panose="02020603050405020304" pitchFamily="18" charset="0"/>
              </a:rPr>
              <a:t>Elasticsearch </a:t>
            </a:r>
            <a:r>
              <a:rPr lang="en-US" sz="2950" dirty="0" err="1">
                <a:solidFill>
                  <a:srgbClr val="202124"/>
                </a:solidFill>
                <a:latin typeface="Times New Roman" panose="02020603050405020304" pitchFamily="18" charset="0"/>
                <a:cs typeface="Times New Roman" panose="02020603050405020304" pitchFamily="18" charset="0"/>
              </a:rPr>
              <a:t>được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xem</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là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một</a:t>
            </a:r>
            <a:r>
              <a:rPr lang="en-US" sz="2950" dirty="0">
                <a:solidFill>
                  <a:srgbClr val="202124"/>
                </a:solidFill>
                <a:latin typeface="Times New Roman" panose="02020603050405020304" pitchFamily="18" charset="0"/>
                <a:cs typeface="Times New Roman" panose="02020603050405020304" pitchFamily="18" charset="0"/>
              </a:rPr>
              <a:t> search engine. </a:t>
            </a:r>
          </a:p>
          <a:p>
            <a:pPr marL="636987" lvl="1" indent="-318494">
              <a:lnSpc>
                <a:spcPts val="3835"/>
              </a:lnSpc>
              <a:spcBef>
                <a:spcPct val="0"/>
              </a:spcBef>
              <a:buFont typeface="Arial"/>
              <a:buChar char="•"/>
            </a:pPr>
            <a:r>
              <a:rPr lang="en-US" sz="2950" dirty="0" err="1">
                <a:solidFill>
                  <a:srgbClr val="202124"/>
                </a:solidFill>
                <a:latin typeface="Times New Roman" panose="02020603050405020304" pitchFamily="18" charset="0"/>
                <a:cs typeface="Times New Roman" panose="02020603050405020304" pitchFamily="18" charset="0"/>
              </a:rPr>
              <a:t>Công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cụ</a:t>
            </a:r>
            <a:r>
              <a:rPr lang="en-US" sz="2950" dirty="0">
                <a:solidFill>
                  <a:srgbClr val="202124"/>
                </a:solidFill>
                <a:latin typeface="Times New Roman" panose="02020603050405020304" pitchFamily="18" charset="0"/>
                <a:cs typeface="Times New Roman" panose="02020603050405020304" pitchFamily="18" charset="0"/>
              </a:rPr>
              <a:t> Elasticsearch </a:t>
            </a:r>
            <a:r>
              <a:rPr lang="en-US" sz="2950" dirty="0" err="1">
                <a:solidFill>
                  <a:srgbClr val="202124"/>
                </a:solidFill>
                <a:latin typeface="Times New Roman" panose="02020603050405020304" pitchFamily="18" charset="0"/>
                <a:cs typeface="Times New Roman" panose="02020603050405020304" pitchFamily="18" charset="0"/>
              </a:rPr>
              <a:t>được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kế</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thừa</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từ</a:t>
            </a:r>
            <a:r>
              <a:rPr lang="en-US" sz="2950" dirty="0">
                <a:solidFill>
                  <a:srgbClr val="202124"/>
                </a:solidFill>
                <a:latin typeface="Times New Roman" panose="02020603050405020304" pitchFamily="18" charset="0"/>
                <a:cs typeface="Times New Roman" panose="02020603050405020304" pitchFamily="18" charset="0"/>
              </a:rPr>
              <a:t> Lucene Apache. </a:t>
            </a:r>
          </a:p>
          <a:p>
            <a:pPr marL="636987" lvl="1" indent="-318494">
              <a:lnSpc>
                <a:spcPts val="3835"/>
              </a:lnSpc>
              <a:spcBef>
                <a:spcPct val="0"/>
              </a:spcBef>
              <a:buFont typeface="Arial"/>
              <a:buChar char="•"/>
            </a:pPr>
            <a:r>
              <a:rPr lang="en-US" sz="2950" dirty="0">
                <a:solidFill>
                  <a:srgbClr val="202124"/>
                </a:solidFill>
                <a:latin typeface="Times New Roman" panose="02020603050405020304" pitchFamily="18" charset="0"/>
                <a:cs typeface="Times New Roman" panose="02020603050405020304" pitchFamily="18" charset="0"/>
              </a:rPr>
              <a:t>Elasticsearch </a:t>
            </a:r>
            <a:r>
              <a:rPr lang="en-US" sz="2950" dirty="0" err="1">
                <a:solidFill>
                  <a:srgbClr val="202124"/>
                </a:solidFill>
                <a:latin typeface="Times New Roman" panose="02020603050405020304" pitchFamily="18" charset="0"/>
                <a:cs typeface="Times New Roman" panose="02020603050405020304" pitchFamily="18" charset="0"/>
              </a:rPr>
              <a:t>hoạt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động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thực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chất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sẽ</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như</a:t>
            </a:r>
            <a:r>
              <a:rPr lang="en-US" sz="2950" dirty="0">
                <a:solidFill>
                  <a:srgbClr val="202124"/>
                </a:solidFill>
                <a:latin typeface="Times New Roman" panose="02020603050405020304" pitchFamily="18" charset="0"/>
                <a:cs typeface="Times New Roman" panose="02020603050405020304" pitchFamily="18" charset="0"/>
              </a:rPr>
              <a:t> 1 web server </a:t>
            </a:r>
            <a:r>
              <a:rPr lang="en-US" sz="2950" dirty="0" err="1">
                <a:solidFill>
                  <a:srgbClr val="202124"/>
                </a:solidFill>
                <a:latin typeface="Times New Roman" panose="02020603050405020304" pitchFamily="18" charset="0"/>
                <a:cs typeface="Times New Roman" panose="02020603050405020304" pitchFamily="18" charset="0"/>
              </a:rPr>
              <a:t>với</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khả</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năng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tìm</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kiếm</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nhanh</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chóng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thông</a:t>
            </a:r>
            <a:r>
              <a:rPr lang="en-US" sz="2950" dirty="0">
                <a:solidFill>
                  <a:srgbClr val="202124"/>
                </a:solidFill>
                <a:latin typeface="Times New Roman" panose="02020603050405020304" pitchFamily="18" charset="0"/>
                <a:cs typeface="Times New Roman" panose="02020603050405020304" pitchFamily="18" charset="0"/>
              </a:rPr>
              <a:t> qua </a:t>
            </a:r>
            <a:r>
              <a:rPr lang="en-US" sz="2950" dirty="0" err="1">
                <a:solidFill>
                  <a:srgbClr val="202124"/>
                </a:solidFill>
                <a:latin typeface="Times New Roman" panose="02020603050405020304" pitchFamily="18" charset="0"/>
                <a:cs typeface="Times New Roman" panose="02020603050405020304" pitchFamily="18" charset="0"/>
              </a:rPr>
              <a:t>giao</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thức</a:t>
            </a:r>
            <a:r>
              <a:rPr lang="en-US" sz="2950" dirty="0">
                <a:solidFill>
                  <a:srgbClr val="202124"/>
                </a:solidFill>
                <a:latin typeface="Times New Roman" panose="02020603050405020304" pitchFamily="18" charset="0"/>
                <a:cs typeface="Times New Roman" panose="02020603050405020304" pitchFamily="18" charset="0"/>
              </a:rPr>
              <a:t> RESTful. </a:t>
            </a:r>
          </a:p>
          <a:p>
            <a:pPr marL="636987" lvl="1" indent="-318494">
              <a:lnSpc>
                <a:spcPts val="3835"/>
              </a:lnSpc>
              <a:spcBef>
                <a:spcPct val="0"/>
              </a:spcBef>
              <a:buFont typeface="Arial"/>
              <a:buChar char="•"/>
            </a:pPr>
            <a:r>
              <a:rPr lang="en-US" sz="2950" dirty="0">
                <a:solidFill>
                  <a:srgbClr val="202124"/>
                </a:solidFill>
                <a:latin typeface="Times New Roman" panose="02020603050405020304" pitchFamily="18" charset="0"/>
                <a:cs typeface="Times New Roman" panose="02020603050405020304" pitchFamily="18" charset="0"/>
              </a:rPr>
              <a:t>Elasticsearch </a:t>
            </a:r>
            <a:r>
              <a:rPr lang="en-US" sz="2950" dirty="0" err="1">
                <a:solidFill>
                  <a:srgbClr val="202124"/>
                </a:solidFill>
                <a:latin typeface="Times New Roman" panose="02020603050405020304" pitchFamily="18" charset="0"/>
                <a:cs typeface="Times New Roman" panose="02020603050405020304" pitchFamily="18" charset="0"/>
              </a:rPr>
              <a:t>sở</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hữu</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khả</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năng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phân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tích</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thống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kê</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dữ</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liệu</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vô</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cùng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hiệu</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quả</a:t>
            </a:r>
            <a:r>
              <a:rPr lang="en-US" sz="2950" dirty="0">
                <a:solidFill>
                  <a:srgbClr val="202124"/>
                </a:solidFill>
                <a:latin typeface="Times New Roman" panose="02020603050405020304" pitchFamily="18" charset="0"/>
                <a:cs typeface="Times New Roman" panose="02020603050405020304" pitchFamily="18" charset="0"/>
              </a:rPr>
              <a:t>. </a:t>
            </a:r>
          </a:p>
          <a:p>
            <a:pPr marL="636987" lvl="1" indent="-318494">
              <a:lnSpc>
                <a:spcPts val="3835"/>
              </a:lnSpc>
              <a:spcBef>
                <a:spcPct val="0"/>
              </a:spcBef>
              <a:buFont typeface="Arial"/>
              <a:buChar char="•"/>
            </a:pPr>
            <a:r>
              <a:rPr lang="en-US" sz="2950" dirty="0">
                <a:solidFill>
                  <a:srgbClr val="202124"/>
                </a:solidFill>
                <a:latin typeface="Times New Roman" panose="02020603050405020304" pitchFamily="18" charset="0"/>
                <a:cs typeface="Times New Roman" panose="02020603050405020304" pitchFamily="18" charset="0"/>
              </a:rPr>
              <a:t>Elasticsearch </a:t>
            </a:r>
            <a:r>
              <a:rPr lang="en-US" sz="2950" dirty="0" err="1">
                <a:solidFill>
                  <a:srgbClr val="202124"/>
                </a:solidFill>
                <a:latin typeface="Times New Roman" panose="02020603050405020304" pitchFamily="18" charset="0"/>
                <a:cs typeface="Times New Roman" panose="02020603050405020304" pitchFamily="18" charset="0"/>
              </a:rPr>
              <a:t>chạy</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trên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nền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tảng</a:t>
            </a:r>
            <a:r>
              <a:rPr lang="en-US" sz="2950" dirty="0">
                <a:solidFill>
                  <a:srgbClr val="202124"/>
                </a:solidFill>
                <a:latin typeface="Times New Roman" panose="02020603050405020304" pitchFamily="18" charset="0"/>
                <a:cs typeface="Times New Roman" panose="02020603050405020304" pitchFamily="18" charset="0"/>
              </a:rPr>
              <a:t> server </a:t>
            </a:r>
            <a:r>
              <a:rPr lang="en-US" sz="2950" dirty="0" err="1">
                <a:solidFill>
                  <a:srgbClr val="202124"/>
                </a:solidFill>
                <a:latin typeface="Times New Roman" panose="02020603050405020304" pitchFamily="18" charset="0"/>
                <a:cs typeface="Times New Roman" panose="02020603050405020304" pitchFamily="18" charset="0"/>
              </a:rPr>
              <a:t>riêng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đồng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thời</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giao</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tiếp</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thông</a:t>
            </a:r>
            <a:r>
              <a:rPr lang="en-US" sz="2950" dirty="0">
                <a:solidFill>
                  <a:srgbClr val="202124"/>
                </a:solidFill>
                <a:latin typeface="Times New Roman" panose="02020603050405020304" pitchFamily="18" charset="0"/>
                <a:cs typeface="Times New Roman" panose="02020603050405020304" pitchFamily="18" charset="0"/>
              </a:rPr>
              <a:t> qua RESTful </a:t>
            </a:r>
            <a:r>
              <a:rPr lang="en-US" sz="2950" dirty="0" err="1">
                <a:solidFill>
                  <a:srgbClr val="202124"/>
                </a:solidFill>
                <a:latin typeface="Times New Roman" panose="02020603050405020304" pitchFamily="18" charset="0"/>
                <a:cs typeface="Times New Roman" panose="02020603050405020304" pitchFamily="18" charset="0"/>
              </a:rPr>
              <a:t>vậy</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nên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nó</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không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quá</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phụ</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thuộc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vào</a:t>
            </a:r>
            <a:r>
              <a:rPr lang="en-US" sz="2950" dirty="0">
                <a:solidFill>
                  <a:srgbClr val="202124"/>
                </a:solidFill>
                <a:latin typeface="Times New Roman" panose="02020603050405020304" pitchFamily="18" charset="0"/>
                <a:cs typeface="Times New Roman" panose="02020603050405020304" pitchFamily="18" charset="0"/>
              </a:rPr>
              <a:t> client </a:t>
            </a:r>
            <a:r>
              <a:rPr lang="en-US" sz="2950" dirty="0" err="1">
                <a:solidFill>
                  <a:srgbClr val="202124"/>
                </a:solidFill>
                <a:latin typeface="Times New Roman" panose="02020603050405020304" pitchFamily="18" charset="0"/>
                <a:cs typeface="Times New Roman" panose="02020603050405020304" pitchFamily="18" charset="0"/>
              </a:rPr>
              <a:t>được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viết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bằng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gì</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hoặc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hệ</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thống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hiện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tại</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của</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bạn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được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viết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bằng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gì</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Bởi</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vậy</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việc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tích</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hợp</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nó</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vào</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hệ</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thống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sẽ</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trở</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nên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dễ</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dàng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hơn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bạn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chỉ</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cần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thực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hiện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hành</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động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gửi</a:t>
            </a:r>
            <a:r>
              <a:rPr lang="en-US" sz="2950" dirty="0">
                <a:solidFill>
                  <a:srgbClr val="202124"/>
                </a:solidFill>
                <a:latin typeface="Times New Roman" panose="02020603050405020304" pitchFamily="18" charset="0"/>
                <a:cs typeface="Times New Roman" panose="02020603050405020304" pitchFamily="18" charset="0"/>
              </a:rPr>
              <a:t> request http </a:t>
            </a:r>
            <a:r>
              <a:rPr lang="en-US" sz="2950" dirty="0" err="1">
                <a:solidFill>
                  <a:srgbClr val="202124"/>
                </a:solidFill>
                <a:latin typeface="Times New Roman" panose="02020603050405020304" pitchFamily="18" charset="0"/>
                <a:cs typeface="Times New Roman" panose="02020603050405020304" pitchFamily="18" charset="0"/>
              </a:rPr>
              <a:t>lên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là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nó</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sẽ</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trả</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về</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kết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quả</a:t>
            </a:r>
            <a:r>
              <a:rPr lang="en-US" sz="2950" dirty="0">
                <a:solidFill>
                  <a:srgbClr val="202124"/>
                </a:solidFill>
                <a:latin typeface="Times New Roman" panose="02020603050405020304" pitchFamily="18" charset="0"/>
                <a:cs typeface="Times New Roman" panose="02020603050405020304" pitchFamily="18" charset="0"/>
              </a:rPr>
              <a:t>. </a:t>
            </a:r>
          </a:p>
          <a:p>
            <a:pPr marL="636987" lvl="1" indent="-318494">
              <a:lnSpc>
                <a:spcPts val="3835"/>
              </a:lnSpc>
              <a:spcBef>
                <a:spcPct val="0"/>
              </a:spcBef>
              <a:buFont typeface="Arial"/>
              <a:buChar char="•"/>
            </a:pPr>
            <a:r>
              <a:rPr lang="en-US" sz="2950" dirty="0">
                <a:solidFill>
                  <a:srgbClr val="202124"/>
                </a:solidFill>
                <a:latin typeface="Times New Roman" panose="02020603050405020304" pitchFamily="18" charset="0"/>
                <a:cs typeface="Times New Roman" panose="02020603050405020304" pitchFamily="18" charset="0"/>
              </a:rPr>
              <a:t>Elasticsearch </a:t>
            </a:r>
            <a:r>
              <a:rPr lang="en-US" sz="2950" dirty="0" err="1">
                <a:solidFill>
                  <a:srgbClr val="202124"/>
                </a:solidFill>
                <a:latin typeface="Times New Roman" panose="02020603050405020304" pitchFamily="18" charset="0"/>
                <a:cs typeface="Times New Roman" panose="02020603050405020304" pitchFamily="18" charset="0"/>
              </a:rPr>
              <a:t>là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một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hệ</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thống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phân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tán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với</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khả</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năng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mở</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rộng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vô</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cùng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tuyệt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vời</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Bạn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chỉ</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cần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lắp</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thêm</a:t>
            </a:r>
            <a:r>
              <a:rPr lang="en-US" sz="2950" dirty="0">
                <a:solidFill>
                  <a:srgbClr val="202124"/>
                </a:solidFill>
                <a:latin typeface="Times New Roman" panose="02020603050405020304" pitchFamily="18" charset="0"/>
                <a:cs typeface="Times New Roman" panose="02020603050405020304" pitchFamily="18" charset="0"/>
              </a:rPr>
              <a:t> node </a:t>
            </a:r>
            <a:r>
              <a:rPr lang="en-US" sz="2950" dirty="0" err="1">
                <a:solidFill>
                  <a:srgbClr val="202124"/>
                </a:solidFill>
                <a:latin typeface="Times New Roman" panose="02020603050405020304" pitchFamily="18" charset="0"/>
                <a:cs typeface="Times New Roman" panose="02020603050405020304" pitchFamily="18" charset="0"/>
              </a:rPr>
              <a:t>cho</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nó</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là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nó</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sẽ</a:t>
            </a:r>
            <a:r>
              <a:rPr lang="en-US" sz="2950" dirty="0">
                <a:solidFill>
                  <a:srgbClr val="202124"/>
                </a:solidFill>
                <a:latin typeface="Times New Roman" panose="02020603050405020304" pitchFamily="18" charset="0"/>
                <a:cs typeface="Times New Roman" panose="02020603050405020304" pitchFamily="18" charset="0"/>
              </a:rPr>
              <a:t> auto </a:t>
            </a:r>
            <a:r>
              <a:rPr lang="en-US" sz="2950" dirty="0" err="1">
                <a:solidFill>
                  <a:srgbClr val="202124"/>
                </a:solidFill>
                <a:latin typeface="Times New Roman" panose="02020603050405020304" pitchFamily="18" charset="0"/>
                <a:cs typeface="Times New Roman" panose="02020603050405020304" pitchFamily="18" charset="0"/>
              </a:rPr>
              <a:t>mở</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rộng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cho</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bạn</a:t>
            </a:r>
            <a:r>
              <a:rPr lang="en-US" sz="2950" dirty="0">
                <a:solidFill>
                  <a:srgbClr val="202124"/>
                </a:solidFill>
                <a:latin typeface="Times New Roman" panose="02020603050405020304" pitchFamily="18" charset="0"/>
                <a:cs typeface="Times New Roman" panose="02020603050405020304" pitchFamily="18" charset="0"/>
              </a:rPr>
              <a:t>. </a:t>
            </a:r>
          </a:p>
          <a:p>
            <a:pPr marL="636987" lvl="1" indent="-318494">
              <a:lnSpc>
                <a:spcPts val="3835"/>
              </a:lnSpc>
              <a:spcBef>
                <a:spcPct val="0"/>
              </a:spcBef>
              <a:buFont typeface="Arial"/>
              <a:buChar char="•"/>
            </a:pPr>
            <a:r>
              <a:rPr lang="en-US" sz="2950" dirty="0">
                <a:solidFill>
                  <a:srgbClr val="202124"/>
                </a:solidFill>
                <a:latin typeface="Times New Roman" panose="02020603050405020304" pitchFamily="18" charset="0"/>
                <a:cs typeface="Times New Roman" panose="02020603050405020304" pitchFamily="18" charset="0"/>
              </a:rPr>
              <a:t>Elasticsearch </a:t>
            </a:r>
            <a:r>
              <a:rPr lang="en-US" sz="2950" dirty="0" err="1">
                <a:solidFill>
                  <a:srgbClr val="202124"/>
                </a:solidFill>
                <a:latin typeface="Times New Roman" panose="02020603050405020304" pitchFamily="18" charset="0"/>
                <a:cs typeface="Times New Roman" panose="02020603050405020304" pitchFamily="18" charset="0"/>
              </a:rPr>
              <a:t>chính</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là</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một</a:t>
            </a:r>
            <a:r>
              <a:rPr lang="en-US" sz="2950" dirty="0">
                <a:solidFill>
                  <a:srgbClr val="202124"/>
                </a:solidFill>
                <a:latin typeface="Times New Roman" panose="02020603050405020304" pitchFamily="18" charset="0"/>
                <a:cs typeface="Times New Roman" panose="02020603050405020304" pitchFamily="18" charset="0"/>
              </a:rPr>
              <a:t> open source </a:t>
            </a:r>
            <a:r>
              <a:rPr lang="en-US" sz="2950" dirty="0" err="1">
                <a:solidFill>
                  <a:srgbClr val="202124"/>
                </a:solidFill>
                <a:latin typeface="Times New Roman" panose="02020603050405020304" pitchFamily="18" charset="0"/>
                <a:cs typeface="Times New Roman" panose="02020603050405020304" pitchFamily="18" charset="0"/>
              </a:rPr>
              <a:t>được</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phát</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triển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bằng</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chính</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ngôn</a:t>
            </a:r>
            <a:r>
              <a:rPr lang="en-US" sz="2950" dirty="0">
                <a:solidFill>
                  <a:srgbClr val="202124"/>
                </a:solidFill>
                <a:latin typeface="Times New Roman" panose="02020603050405020304" pitchFamily="18" charset="0"/>
                <a:cs typeface="Times New Roman" panose="02020603050405020304" pitchFamily="18" charset="0"/>
              </a:rPr>
              <a:t> </a:t>
            </a:r>
            <a:r>
              <a:rPr lang="en-US" sz="2950" dirty="0" err="1">
                <a:solidFill>
                  <a:srgbClr val="202124"/>
                </a:solidFill>
                <a:latin typeface="Times New Roman" panose="02020603050405020304" pitchFamily="18" charset="0"/>
                <a:cs typeface="Times New Roman" panose="02020603050405020304" pitchFamily="18" charset="0"/>
              </a:rPr>
              <a:t>ngữ</a:t>
            </a:r>
            <a:r>
              <a:rPr lang="en-US" sz="2950" dirty="0">
                <a:solidFill>
                  <a:srgbClr val="202124"/>
                </a:solidFill>
                <a:latin typeface="Times New Roman" panose="02020603050405020304" pitchFamily="18" charset="0"/>
                <a:cs typeface="Times New Roman" panose="02020603050405020304" pitchFamily="18" charset="0"/>
              </a:rPr>
              <a:t> Java.</a:t>
            </a:r>
          </a:p>
        </p:txBody>
      </p:sp>
      <p:sp>
        <p:nvSpPr>
          <p:cNvPr id="5" name="TextBox 5"/>
          <p:cNvSpPr txBox="1"/>
          <p:nvPr/>
        </p:nvSpPr>
        <p:spPr>
          <a:xfrm>
            <a:off x="1028700" y="1557338"/>
            <a:ext cx="3663204" cy="858889"/>
          </a:xfrm>
          <a:prstGeom prst="rect">
            <a:avLst/>
          </a:prstGeom>
        </p:spPr>
        <p:txBody>
          <a:bodyPr lIns="0" tIns="0" rIns="0" bIns="0" rtlCol="0" anchor="t">
            <a:spAutoFit/>
          </a:bodyPr>
          <a:lstStyle/>
          <a:p>
            <a:pPr algn="ctr">
              <a:lnSpc>
                <a:spcPts val="7301"/>
              </a:lnSpc>
            </a:pPr>
            <a:r>
              <a:rPr lang="en-US" sz="5215" b="1" dirty="0" err="1">
                <a:solidFill>
                  <a:srgbClr val="202124"/>
                </a:solidFill>
                <a:latin typeface="Times New Roman" panose="02020603050405020304" pitchFamily="18" charset="0"/>
                <a:cs typeface="Times New Roman" panose="02020603050405020304" pitchFamily="18" charset="0"/>
              </a:rPr>
              <a:t>Tổng</a:t>
            </a:r>
            <a:r>
              <a:rPr lang="en-US" sz="5215" b="1" dirty="0">
                <a:solidFill>
                  <a:srgbClr val="202124"/>
                </a:solidFill>
                <a:latin typeface="Times New Roman" panose="02020603050405020304" pitchFamily="18" charset="0"/>
                <a:cs typeface="Times New Roman" panose="02020603050405020304" pitchFamily="18" charset="0"/>
              </a:rPr>
              <a:t> </a:t>
            </a:r>
            <a:r>
              <a:rPr lang="en-US" sz="5215" b="1" dirty="0" err="1">
                <a:solidFill>
                  <a:srgbClr val="202124"/>
                </a:solidFill>
                <a:latin typeface="Times New Roman" panose="02020603050405020304" pitchFamily="18" charset="0"/>
                <a:cs typeface="Times New Roman" panose="02020603050405020304" pitchFamily="18" charset="0"/>
              </a:rPr>
              <a:t>quan</a:t>
            </a:r>
            <a:endParaRPr lang="en-US" sz="5215" b="1" dirty="0">
              <a:solidFill>
                <a:srgbClr val="20212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sp>
        <p:nvSpPr>
          <p:cNvPr id="2" name="Freeform 2"/>
          <p:cNvSpPr/>
          <p:nvPr/>
        </p:nvSpPr>
        <p:spPr>
          <a:xfrm>
            <a:off x="12850811" y="0"/>
            <a:ext cx="5437189" cy="2583488"/>
          </a:xfrm>
          <a:custGeom>
            <a:avLst/>
            <a:gdLst/>
            <a:ahLst/>
            <a:cxnLst/>
            <a:rect l="l" t="t" r="r" b="b"/>
            <a:pathLst>
              <a:path w="5437189" h="2583488">
                <a:moveTo>
                  <a:pt x="0" y="0"/>
                </a:moveTo>
                <a:lnTo>
                  <a:pt x="5437189" y="0"/>
                </a:lnTo>
                <a:lnTo>
                  <a:pt x="5437189" y="2583488"/>
                </a:lnTo>
                <a:lnTo>
                  <a:pt x="0" y="2583488"/>
                </a:lnTo>
                <a:lnTo>
                  <a:pt x="0" y="0"/>
                </a:lnTo>
                <a:close/>
              </a:path>
            </a:pathLst>
          </a:custGeom>
          <a:blipFill>
            <a:blip r:embed="rId2"/>
            <a:stretch>
              <a:fillRect/>
            </a:stretch>
          </a:blipFill>
        </p:spPr>
      </p:sp>
      <p:sp>
        <p:nvSpPr>
          <p:cNvPr id="3" name="TextBox 3"/>
          <p:cNvSpPr txBox="1"/>
          <p:nvPr/>
        </p:nvSpPr>
        <p:spPr>
          <a:xfrm>
            <a:off x="1028700" y="271462"/>
            <a:ext cx="11423508" cy="1400175"/>
          </a:xfrm>
          <a:prstGeom prst="rect">
            <a:avLst/>
          </a:prstGeom>
        </p:spPr>
        <p:txBody>
          <a:bodyPr lIns="0" tIns="0" rIns="0" bIns="0" rtlCol="0" anchor="t">
            <a:spAutoFit/>
          </a:bodyPr>
          <a:lstStyle/>
          <a:p>
            <a:pPr>
              <a:lnSpc>
                <a:spcPts val="11040"/>
              </a:lnSpc>
            </a:pPr>
            <a:r>
              <a:rPr lang="en-US" sz="9200" b="1" dirty="0">
                <a:solidFill>
                  <a:srgbClr val="202124"/>
                </a:solidFill>
                <a:latin typeface="Times New Roman" panose="02020603050405020304" pitchFamily="18" charset="0"/>
                <a:cs typeface="Times New Roman" panose="02020603050405020304" pitchFamily="18" charset="0"/>
              </a:rPr>
              <a:t>ELASTICSEARCH</a:t>
            </a:r>
          </a:p>
        </p:txBody>
      </p:sp>
      <p:sp>
        <p:nvSpPr>
          <p:cNvPr id="4" name="TextBox 4"/>
          <p:cNvSpPr txBox="1"/>
          <p:nvPr/>
        </p:nvSpPr>
        <p:spPr>
          <a:xfrm>
            <a:off x="1028700" y="2827372"/>
            <a:ext cx="15608102" cy="6466065"/>
          </a:xfrm>
          <a:prstGeom prst="rect">
            <a:avLst/>
          </a:prstGeom>
        </p:spPr>
        <p:txBody>
          <a:bodyPr lIns="0" tIns="0" rIns="0" bIns="0" rtlCol="0" anchor="t">
            <a:spAutoFit/>
          </a:bodyPr>
          <a:lstStyle/>
          <a:p>
            <a:pPr algn="just">
              <a:lnSpc>
                <a:spcPts val="3864"/>
              </a:lnSpc>
            </a:pPr>
            <a:endParaRPr dirty="0">
              <a:latin typeface="Times New Roman" panose="02020603050405020304" pitchFamily="18" charset="0"/>
              <a:cs typeface="Times New Roman" panose="02020603050405020304" pitchFamily="18" charset="0"/>
            </a:endParaRPr>
          </a:p>
          <a:p>
            <a:pPr algn="just">
              <a:lnSpc>
                <a:spcPts val="3864"/>
              </a:lnSpc>
            </a:pPr>
            <a:r>
              <a:rPr lang="en-US" sz="2972" dirty="0">
                <a:solidFill>
                  <a:srgbClr val="202124"/>
                </a:solidFill>
                <a:latin typeface="Times New Roman" panose="02020603050405020304" pitchFamily="18" charset="0"/>
                <a:cs typeface="Times New Roman" panose="02020603050405020304" pitchFamily="18" charset="0"/>
              </a:rPr>
              <a:t>Elasticsearch </a:t>
            </a:r>
            <a:r>
              <a:rPr lang="en-US" sz="2972" dirty="0" err="1">
                <a:solidFill>
                  <a:srgbClr val="202124"/>
                </a:solidFill>
                <a:latin typeface="Times New Roman" panose="02020603050405020304" pitchFamily="18" charset="0"/>
                <a:cs typeface="Times New Roman" panose="02020603050405020304" pitchFamily="18" charset="0"/>
              </a:rPr>
              <a:t>có</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thể</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được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sử</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dụng</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để</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lưu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trữ</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thông</a:t>
            </a:r>
            <a:r>
              <a:rPr lang="en-US" sz="2972" dirty="0">
                <a:solidFill>
                  <a:srgbClr val="202124"/>
                </a:solidFill>
                <a:latin typeface="Times New Roman" panose="02020603050405020304" pitchFamily="18" charset="0"/>
                <a:cs typeface="Times New Roman" panose="02020603050405020304" pitchFamily="18" charset="0"/>
              </a:rPr>
              <a:t> tin </a:t>
            </a:r>
            <a:r>
              <a:rPr lang="en-US" sz="2972" dirty="0" err="1">
                <a:solidFill>
                  <a:srgbClr val="202124"/>
                </a:solidFill>
                <a:latin typeface="Times New Roman" panose="02020603050405020304" pitchFamily="18" charset="0"/>
                <a:cs typeface="Times New Roman" panose="02020603050405020304" pitchFamily="18" charset="0"/>
              </a:rPr>
              <a:t>về</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các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bộ</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phim</a:t>
            </a:r>
            <a:r>
              <a:rPr lang="en-US" sz="2972" dirty="0">
                <a:solidFill>
                  <a:srgbClr val="202124"/>
                </a:solidFill>
                <a:latin typeface="Times New Roman" panose="02020603050405020304" pitchFamily="18" charset="0"/>
                <a:cs typeface="Times New Roman" panose="02020603050405020304" pitchFamily="18" charset="0"/>
              </a:rPr>
              <a:t>, bao </a:t>
            </a:r>
            <a:r>
              <a:rPr lang="en-US" sz="2972" dirty="0" err="1">
                <a:solidFill>
                  <a:srgbClr val="202124"/>
                </a:solidFill>
                <a:latin typeface="Times New Roman" panose="02020603050405020304" pitchFamily="18" charset="0"/>
                <a:cs typeface="Times New Roman" panose="02020603050405020304" pitchFamily="18" charset="0"/>
              </a:rPr>
              <a:t>gồm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tiêu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đề</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mô</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tả</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thể</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loại</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điểm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đánh</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giá</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năm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sản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xuất</a:t>
            </a:r>
            <a:r>
              <a:rPr lang="en-US" sz="2972" dirty="0">
                <a:solidFill>
                  <a:srgbClr val="202124"/>
                </a:solidFill>
                <a:latin typeface="Times New Roman" panose="02020603050405020304" pitchFamily="18" charset="0"/>
                <a:cs typeface="Times New Roman" panose="02020603050405020304" pitchFamily="18" charset="0"/>
              </a:rPr>
              <a:t>,... </a:t>
            </a:r>
          </a:p>
          <a:p>
            <a:pPr algn="just">
              <a:lnSpc>
                <a:spcPts val="3864"/>
              </a:lnSpc>
            </a:pPr>
            <a:endParaRPr lang="en-US" sz="2972" dirty="0">
              <a:solidFill>
                <a:srgbClr val="202124"/>
              </a:solidFill>
              <a:latin typeface="Times New Roman" panose="02020603050405020304" pitchFamily="18" charset="0"/>
              <a:cs typeface="Times New Roman" panose="02020603050405020304" pitchFamily="18" charset="0"/>
            </a:endParaRPr>
          </a:p>
          <a:p>
            <a:pPr algn="just">
              <a:lnSpc>
                <a:spcPts val="3864"/>
              </a:lnSpc>
            </a:pPr>
            <a:r>
              <a:rPr lang="en-US" sz="2972" dirty="0">
                <a:solidFill>
                  <a:srgbClr val="202124"/>
                </a:solidFill>
                <a:latin typeface="Times New Roman" panose="02020603050405020304" pitchFamily="18" charset="0"/>
                <a:cs typeface="Times New Roman" panose="02020603050405020304" pitchFamily="18" charset="0"/>
              </a:rPr>
              <a:t>Elasticsearch </a:t>
            </a:r>
            <a:r>
              <a:rPr lang="en-US" sz="2972" dirty="0" err="1">
                <a:solidFill>
                  <a:srgbClr val="202124"/>
                </a:solidFill>
                <a:latin typeface="Times New Roman" panose="02020603050405020304" pitchFamily="18" charset="0"/>
                <a:cs typeface="Times New Roman" panose="02020603050405020304" pitchFamily="18" charset="0"/>
              </a:rPr>
              <a:t>có</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thể</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đưa</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ra</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các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gợi</a:t>
            </a:r>
            <a:r>
              <a:rPr lang="en-US" sz="2972" dirty="0">
                <a:solidFill>
                  <a:srgbClr val="202124"/>
                </a:solidFill>
                <a:latin typeface="Times New Roman" panose="02020603050405020304" pitchFamily="18" charset="0"/>
                <a:cs typeface="Times New Roman" panose="02020603050405020304" pitchFamily="18" charset="0"/>
              </a:rPr>
              <a:t> ý </a:t>
            </a:r>
            <a:r>
              <a:rPr lang="en-US" sz="2972" dirty="0" err="1">
                <a:solidFill>
                  <a:srgbClr val="202124"/>
                </a:solidFill>
                <a:latin typeface="Times New Roman" panose="02020603050405020304" pitchFamily="18" charset="0"/>
                <a:cs typeface="Times New Roman" panose="02020603050405020304" pitchFamily="18" charset="0"/>
              </a:rPr>
              <a:t>phim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dựa</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trên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các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tiêu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chí</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như</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tiêu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đề</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thể</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loại</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điểm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đánh</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giá</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năm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sản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xuất</a:t>
            </a:r>
            <a:r>
              <a:rPr lang="en-US" sz="2972" dirty="0">
                <a:solidFill>
                  <a:srgbClr val="202124"/>
                </a:solidFill>
                <a:latin typeface="Times New Roman" panose="02020603050405020304" pitchFamily="18" charset="0"/>
                <a:cs typeface="Times New Roman" panose="02020603050405020304" pitchFamily="18" charset="0"/>
              </a:rPr>
              <a:t>, v.v. </a:t>
            </a:r>
            <a:r>
              <a:rPr lang="en-US" sz="2972" dirty="0" err="1">
                <a:solidFill>
                  <a:srgbClr val="202124"/>
                </a:solidFill>
                <a:latin typeface="Times New Roman" panose="02020603050405020304" pitchFamily="18" charset="0"/>
                <a:cs typeface="Times New Roman" panose="02020603050405020304" pitchFamily="18" charset="0"/>
              </a:rPr>
              <a:t>bằng</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các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thuật</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toán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tìm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kiếm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và</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phân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tích</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dữ</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liệu</a:t>
            </a:r>
            <a:r>
              <a:rPr lang="en-US" sz="2972" dirty="0">
                <a:solidFill>
                  <a:srgbClr val="202124"/>
                </a:solidFill>
                <a:latin typeface="Times New Roman" panose="02020603050405020304" pitchFamily="18" charset="0"/>
                <a:cs typeface="Times New Roman" panose="02020603050405020304" pitchFamily="18" charset="0"/>
              </a:rPr>
              <a:t>.</a:t>
            </a:r>
          </a:p>
          <a:p>
            <a:pPr algn="just">
              <a:lnSpc>
                <a:spcPts val="3864"/>
              </a:lnSpc>
            </a:pPr>
            <a:endParaRPr lang="en-US" sz="2972" dirty="0">
              <a:solidFill>
                <a:srgbClr val="202124"/>
              </a:solidFill>
              <a:latin typeface="Times New Roman" panose="02020603050405020304" pitchFamily="18" charset="0"/>
              <a:cs typeface="Times New Roman" panose="02020603050405020304" pitchFamily="18" charset="0"/>
            </a:endParaRPr>
          </a:p>
          <a:p>
            <a:pPr algn="just">
              <a:lnSpc>
                <a:spcPts val="3864"/>
              </a:lnSpc>
            </a:pPr>
            <a:r>
              <a:rPr lang="en-US" sz="2972" dirty="0">
                <a:solidFill>
                  <a:srgbClr val="202124"/>
                </a:solidFill>
                <a:latin typeface="Times New Roman" panose="02020603050405020304" pitchFamily="18" charset="0"/>
                <a:cs typeface="Times New Roman" panose="02020603050405020304" pitchFamily="18" charset="0"/>
              </a:rPr>
              <a:t>Cho </a:t>
            </a:r>
            <a:r>
              <a:rPr lang="en-US" sz="2972" dirty="0" err="1">
                <a:solidFill>
                  <a:srgbClr val="202124"/>
                </a:solidFill>
                <a:latin typeface="Times New Roman" panose="02020603050405020304" pitchFamily="18" charset="0"/>
                <a:cs typeface="Times New Roman" panose="02020603050405020304" pitchFamily="18" charset="0"/>
              </a:rPr>
              <a:t>phép</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người</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dùng</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lọc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và</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sắp</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xếp</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kết</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quả</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theo</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nhiều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tiêu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chí</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khác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nhau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như</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điểm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đánh</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giá</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năm</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sản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xuất</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thể</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loại</a:t>
            </a:r>
            <a:r>
              <a:rPr lang="en-US" sz="2972" dirty="0">
                <a:solidFill>
                  <a:srgbClr val="202124"/>
                </a:solidFill>
                <a:latin typeface="Times New Roman" panose="02020603050405020304" pitchFamily="18" charset="0"/>
                <a:cs typeface="Times New Roman" panose="02020603050405020304" pitchFamily="18" charset="0"/>
              </a:rPr>
              <a:t>, v.v.</a:t>
            </a:r>
          </a:p>
          <a:p>
            <a:pPr algn="just">
              <a:lnSpc>
                <a:spcPts val="3864"/>
              </a:lnSpc>
            </a:pPr>
            <a:endParaRPr lang="en-US" sz="2972" dirty="0">
              <a:solidFill>
                <a:srgbClr val="202124"/>
              </a:solidFill>
              <a:latin typeface="Times New Roman" panose="02020603050405020304" pitchFamily="18" charset="0"/>
              <a:cs typeface="Times New Roman" panose="02020603050405020304" pitchFamily="18" charset="0"/>
            </a:endParaRPr>
          </a:p>
          <a:p>
            <a:pPr algn="just">
              <a:lnSpc>
                <a:spcPts val="3864"/>
              </a:lnSpc>
            </a:pPr>
            <a:r>
              <a:rPr lang="en-US" sz="2972" dirty="0">
                <a:solidFill>
                  <a:srgbClr val="202124"/>
                </a:solidFill>
                <a:latin typeface="Times New Roman" panose="02020603050405020304" pitchFamily="18" charset="0"/>
                <a:cs typeface="Times New Roman" panose="02020603050405020304" pitchFamily="18" charset="0"/>
              </a:rPr>
              <a:t>Elasticsearch </a:t>
            </a:r>
            <a:r>
              <a:rPr lang="en-US" sz="2972" dirty="0" err="1">
                <a:solidFill>
                  <a:srgbClr val="202124"/>
                </a:solidFill>
                <a:latin typeface="Times New Roman" panose="02020603050405020304" pitchFamily="18" charset="0"/>
                <a:cs typeface="Times New Roman" panose="02020603050405020304" pitchFamily="18" charset="0"/>
              </a:rPr>
              <a:t>tích</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hợp</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với</a:t>
            </a:r>
            <a:r>
              <a:rPr lang="en-US" sz="2972" dirty="0">
                <a:solidFill>
                  <a:srgbClr val="202124"/>
                </a:solidFill>
                <a:latin typeface="Times New Roman" panose="02020603050405020304" pitchFamily="18" charset="0"/>
                <a:cs typeface="Times New Roman" panose="02020603050405020304" pitchFamily="18" charset="0"/>
              </a:rPr>
              <a:t> Apache Spark </a:t>
            </a:r>
            <a:r>
              <a:rPr lang="en-US" sz="2972" dirty="0" err="1">
                <a:solidFill>
                  <a:srgbClr val="202124"/>
                </a:solidFill>
                <a:latin typeface="Times New Roman" panose="02020603050405020304" pitchFamily="18" charset="0"/>
                <a:cs typeface="Times New Roman" panose="02020603050405020304" pitchFamily="18" charset="0"/>
              </a:rPr>
              <a:t>để</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thực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hiện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các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phân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tích</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phức</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tạp</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và</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xử</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lý</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lượng</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lớn</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dữ</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liệu</a:t>
            </a:r>
            <a:r>
              <a:rPr lang="en-US" sz="2972" dirty="0">
                <a:solidFill>
                  <a:srgbClr val="202124"/>
                </a:solidFill>
                <a:latin typeface="Times New Roman" panose="02020603050405020304" pitchFamily="18" charset="0"/>
                <a:cs typeface="Times New Roman" panose="02020603050405020304" pitchFamily="18" charset="0"/>
              </a:rPr>
              <a:t> </a:t>
            </a:r>
            <a:r>
              <a:rPr lang="en-US" sz="2972" dirty="0" err="1">
                <a:solidFill>
                  <a:srgbClr val="202124"/>
                </a:solidFill>
                <a:latin typeface="Times New Roman" panose="02020603050405020304" pitchFamily="18" charset="0"/>
                <a:cs typeface="Times New Roman" panose="02020603050405020304" pitchFamily="18" charset="0"/>
              </a:rPr>
              <a:t>phim</a:t>
            </a:r>
            <a:r>
              <a:rPr lang="en-US" sz="2972" dirty="0">
                <a:solidFill>
                  <a:srgbClr val="202124"/>
                </a:solidFill>
                <a:latin typeface="Times New Roman" panose="02020603050405020304" pitchFamily="18" charset="0"/>
                <a:cs typeface="Times New Roman" panose="02020603050405020304" pitchFamily="18" charset="0"/>
              </a:rPr>
              <a:t>.</a:t>
            </a:r>
          </a:p>
          <a:p>
            <a:pPr algn="just">
              <a:lnSpc>
                <a:spcPts val="3864"/>
              </a:lnSpc>
            </a:pPr>
            <a:endParaRPr lang="en-US" sz="2972" dirty="0">
              <a:solidFill>
                <a:srgbClr val="202124"/>
              </a:solidFill>
              <a:latin typeface="Times New Roman" panose="02020603050405020304" pitchFamily="18" charset="0"/>
              <a:cs typeface="Times New Roman" panose="02020603050405020304" pitchFamily="18" charset="0"/>
            </a:endParaRPr>
          </a:p>
        </p:txBody>
      </p:sp>
      <p:sp>
        <p:nvSpPr>
          <p:cNvPr id="5" name="TextBox 5"/>
          <p:cNvSpPr txBox="1"/>
          <p:nvPr/>
        </p:nvSpPr>
        <p:spPr>
          <a:xfrm>
            <a:off x="1028700" y="1696393"/>
            <a:ext cx="2297430" cy="887095"/>
          </a:xfrm>
          <a:prstGeom prst="rect">
            <a:avLst/>
          </a:prstGeom>
        </p:spPr>
        <p:txBody>
          <a:bodyPr lIns="0" tIns="0" rIns="0" bIns="0" rtlCol="0" anchor="t">
            <a:spAutoFit/>
          </a:bodyPr>
          <a:lstStyle/>
          <a:p>
            <a:pPr algn="ctr">
              <a:lnSpc>
                <a:spcPts val="7279"/>
              </a:lnSpc>
            </a:pPr>
            <a:r>
              <a:rPr lang="en-US" sz="5199" b="1" dirty="0">
                <a:solidFill>
                  <a:srgbClr val="202124"/>
                </a:solidFill>
                <a:latin typeface="Times New Roman" panose="02020603050405020304" pitchFamily="18" charset="0"/>
                <a:cs typeface="Times New Roman" panose="02020603050405020304" pitchFamily="18" charset="0"/>
              </a:rPr>
              <a:t>Vai </a:t>
            </a:r>
            <a:r>
              <a:rPr lang="en-US" sz="5199" b="1" dirty="0" err="1">
                <a:solidFill>
                  <a:srgbClr val="202124"/>
                </a:solidFill>
                <a:latin typeface="Times New Roman" panose="02020603050405020304" pitchFamily="18" charset="0"/>
                <a:cs typeface="Times New Roman" panose="02020603050405020304" pitchFamily="18" charset="0"/>
              </a:rPr>
              <a:t>trò</a:t>
            </a:r>
            <a:endParaRPr lang="en-US" sz="5199" b="1" dirty="0">
              <a:solidFill>
                <a:srgbClr val="20212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grpSp>
        <p:nvGrpSpPr>
          <p:cNvPr id="2" name="Group 2"/>
          <p:cNvGrpSpPr/>
          <p:nvPr/>
        </p:nvGrpSpPr>
        <p:grpSpPr>
          <a:xfrm>
            <a:off x="3299185" y="660680"/>
            <a:ext cx="4745454" cy="1505073"/>
            <a:chOff x="0" y="0"/>
            <a:chExt cx="1281368" cy="406400"/>
          </a:xfrm>
        </p:grpSpPr>
        <p:sp>
          <p:nvSpPr>
            <p:cNvPr id="3" name="Freeform 3"/>
            <p:cNvSpPr/>
            <p:nvPr/>
          </p:nvSpPr>
          <p:spPr>
            <a:xfrm>
              <a:off x="0" y="0"/>
              <a:ext cx="1281368" cy="406400"/>
            </a:xfrm>
            <a:custGeom>
              <a:avLst/>
              <a:gdLst/>
              <a:ahLst/>
              <a:cxnLst/>
              <a:rect l="l" t="t" r="r" b="b"/>
              <a:pathLst>
                <a:path w="1281368" h="406400">
                  <a:moveTo>
                    <a:pt x="1078168" y="0"/>
                  </a:moveTo>
                  <a:cubicBezTo>
                    <a:pt x="1190393" y="0"/>
                    <a:pt x="1281368" y="90976"/>
                    <a:pt x="1281368" y="203200"/>
                  </a:cubicBezTo>
                  <a:cubicBezTo>
                    <a:pt x="1281368" y="315424"/>
                    <a:pt x="1190393" y="406400"/>
                    <a:pt x="1078168" y="406400"/>
                  </a:cubicBezTo>
                  <a:lnTo>
                    <a:pt x="203200" y="406400"/>
                  </a:lnTo>
                  <a:cubicBezTo>
                    <a:pt x="90976" y="406400"/>
                    <a:pt x="0" y="315424"/>
                    <a:pt x="0" y="203200"/>
                  </a:cubicBezTo>
                  <a:cubicBezTo>
                    <a:pt x="0" y="90976"/>
                    <a:pt x="90976" y="0"/>
                    <a:pt x="203200" y="0"/>
                  </a:cubicBezTo>
                  <a:close/>
                </a:path>
              </a:pathLst>
            </a:custGeom>
            <a:solidFill>
              <a:srgbClr val="FF6C3C"/>
            </a:solidFill>
          </p:spPr>
        </p:sp>
        <p:sp>
          <p:nvSpPr>
            <p:cNvPr id="4" name="TextBox 4"/>
            <p:cNvSpPr txBox="1"/>
            <p:nvPr/>
          </p:nvSpPr>
          <p:spPr>
            <a:xfrm>
              <a:off x="0" y="-28575"/>
              <a:ext cx="1281368" cy="43497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sp>
        <p:nvSpPr>
          <p:cNvPr id="5" name="Freeform 5"/>
          <p:cNvSpPr/>
          <p:nvPr/>
        </p:nvSpPr>
        <p:spPr>
          <a:xfrm>
            <a:off x="12376273" y="631379"/>
            <a:ext cx="1389226" cy="1389226"/>
          </a:xfrm>
          <a:custGeom>
            <a:avLst/>
            <a:gdLst/>
            <a:ahLst/>
            <a:cxnLst/>
            <a:rect l="l" t="t" r="r" b="b"/>
            <a:pathLst>
              <a:path w="1389226" h="1389226">
                <a:moveTo>
                  <a:pt x="0" y="0"/>
                </a:moveTo>
                <a:lnTo>
                  <a:pt x="1389226" y="0"/>
                </a:lnTo>
                <a:lnTo>
                  <a:pt x="1389226" y="1389226"/>
                </a:lnTo>
                <a:lnTo>
                  <a:pt x="0" y="13892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628048" y="440879"/>
            <a:ext cx="10677639" cy="1724874"/>
          </a:xfrm>
          <a:prstGeom prst="rect">
            <a:avLst/>
          </a:prstGeom>
        </p:spPr>
        <p:txBody>
          <a:bodyPr lIns="0" tIns="0" rIns="0" bIns="0" rtlCol="0" anchor="t">
            <a:spAutoFit/>
          </a:bodyPr>
          <a:lstStyle/>
          <a:p>
            <a:pPr algn="ctr">
              <a:lnSpc>
                <a:spcPts val="14154"/>
              </a:lnSpc>
              <a:spcBef>
                <a:spcPct val="0"/>
              </a:spcBef>
            </a:pPr>
            <a:r>
              <a:rPr lang="en-US" sz="10110" b="1" dirty="0">
                <a:solidFill>
                  <a:srgbClr val="202124"/>
                </a:solidFill>
                <a:latin typeface="Times New Roman" panose="02020603050405020304" pitchFamily="18" charset="0"/>
                <a:cs typeface="Times New Roman" panose="02020603050405020304" pitchFamily="18" charset="0"/>
              </a:rPr>
              <a:t>DATASET</a:t>
            </a:r>
          </a:p>
        </p:txBody>
      </p:sp>
      <p:sp>
        <p:nvSpPr>
          <p:cNvPr id="7" name="Freeform 7"/>
          <p:cNvSpPr/>
          <p:nvPr/>
        </p:nvSpPr>
        <p:spPr>
          <a:xfrm>
            <a:off x="9639631" y="2165753"/>
            <a:ext cx="8648369" cy="8121247"/>
          </a:xfrm>
          <a:custGeom>
            <a:avLst/>
            <a:gdLst/>
            <a:ahLst/>
            <a:cxnLst/>
            <a:rect l="l" t="t" r="r" b="b"/>
            <a:pathLst>
              <a:path w="8648369" h="8121247">
                <a:moveTo>
                  <a:pt x="0" y="0"/>
                </a:moveTo>
                <a:lnTo>
                  <a:pt x="8648369" y="0"/>
                </a:lnTo>
                <a:lnTo>
                  <a:pt x="8648369" y="8121247"/>
                </a:lnTo>
                <a:lnTo>
                  <a:pt x="0" y="8121247"/>
                </a:lnTo>
                <a:lnTo>
                  <a:pt x="0" y="0"/>
                </a:lnTo>
                <a:close/>
              </a:path>
            </a:pathLst>
          </a:custGeom>
          <a:blipFill>
            <a:blip r:embed="rId4"/>
            <a:stretch>
              <a:fillRect/>
            </a:stretch>
          </a:blipFill>
        </p:spPr>
      </p:sp>
      <p:sp>
        <p:nvSpPr>
          <p:cNvPr id="8" name="TextBox 8"/>
          <p:cNvSpPr txBox="1"/>
          <p:nvPr/>
        </p:nvSpPr>
        <p:spPr>
          <a:xfrm>
            <a:off x="524305" y="3095132"/>
            <a:ext cx="8442562" cy="4779322"/>
          </a:xfrm>
          <a:prstGeom prst="rect">
            <a:avLst/>
          </a:prstGeom>
        </p:spPr>
        <p:txBody>
          <a:bodyPr lIns="0" tIns="0" rIns="0" bIns="0" rtlCol="0" anchor="t">
            <a:spAutoFit/>
          </a:bodyPr>
          <a:lstStyle/>
          <a:p>
            <a:pPr>
              <a:lnSpc>
                <a:spcPts val="4680"/>
              </a:lnSpc>
            </a:pPr>
            <a:r>
              <a:rPr lang="en-US" sz="3600" b="1" dirty="0" err="1">
                <a:solidFill>
                  <a:srgbClr val="202124"/>
                </a:solidFill>
                <a:latin typeface="Times New Roman" panose="02020603050405020304" pitchFamily="18" charset="0"/>
                <a:cs typeface="Times New Roman" panose="02020603050405020304" pitchFamily="18" charset="0"/>
              </a:rPr>
              <a:t>Nguồn</a:t>
            </a:r>
            <a:r>
              <a:rPr lang="en-US" sz="3600" b="1"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Grouplens</a:t>
            </a:r>
            <a:endParaRPr lang="en-US" sz="3600" dirty="0">
              <a:solidFill>
                <a:srgbClr val="202124"/>
              </a:solidFill>
              <a:latin typeface="Times New Roman" panose="02020603050405020304" pitchFamily="18" charset="0"/>
              <a:cs typeface="Times New Roman" panose="02020603050405020304" pitchFamily="18" charset="0"/>
            </a:endParaRPr>
          </a:p>
          <a:p>
            <a:pPr>
              <a:lnSpc>
                <a:spcPts val="4680"/>
              </a:lnSpc>
            </a:pPr>
            <a:r>
              <a:rPr lang="en-US" sz="3600" b="1" dirty="0" err="1">
                <a:solidFill>
                  <a:srgbClr val="202124"/>
                </a:solidFill>
                <a:latin typeface="Times New Roman" panose="02020603050405020304" pitchFamily="18" charset="0"/>
                <a:cs typeface="Times New Roman" panose="02020603050405020304" pitchFamily="18" charset="0"/>
              </a:rPr>
              <a:t>Dữ</a:t>
            </a:r>
            <a:r>
              <a:rPr lang="en-US" sz="3600" b="1" dirty="0">
                <a:solidFill>
                  <a:srgbClr val="202124"/>
                </a:solidFill>
                <a:latin typeface="Times New Roman" panose="02020603050405020304" pitchFamily="18" charset="0"/>
                <a:cs typeface="Times New Roman" panose="02020603050405020304" pitchFamily="18" charset="0"/>
              </a:rPr>
              <a:t> </a:t>
            </a:r>
            <a:r>
              <a:rPr lang="en-US" sz="3600" b="1" dirty="0" err="1">
                <a:solidFill>
                  <a:srgbClr val="202124"/>
                </a:solidFill>
                <a:latin typeface="Times New Roman" panose="02020603050405020304" pitchFamily="18" charset="0"/>
                <a:cs typeface="Times New Roman" panose="02020603050405020304" pitchFamily="18" charset="0"/>
              </a:rPr>
              <a:t>liệu</a:t>
            </a:r>
            <a:r>
              <a:rPr lang="en-US" sz="3600" b="1"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Lấy</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từ</a:t>
            </a:r>
            <a:r>
              <a:rPr lang="en-US" sz="3600" dirty="0">
                <a:solidFill>
                  <a:srgbClr val="202124"/>
                </a:solidFill>
                <a:latin typeface="Times New Roman" panose="02020603050405020304" pitchFamily="18" charset="0"/>
                <a:cs typeface="Times New Roman" panose="02020603050405020304" pitchFamily="18" charset="0"/>
              </a:rPr>
              <a:t> 09/2018 </a:t>
            </a:r>
            <a:r>
              <a:rPr lang="en-US" sz="3600" dirty="0" err="1">
                <a:solidFill>
                  <a:srgbClr val="202124"/>
                </a:solidFill>
                <a:latin typeface="Times New Roman" panose="02020603050405020304" pitchFamily="18" charset="0"/>
                <a:cs typeface="Times New Roman" panose="02020603050405020304" pitchFamily="18" charset="0"/>
              </a:rPr>
              <a:t>trên</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movielens</a:t>
            </a:r>
            <a:endParaRPr lang="en-US" sz="3600" dirty="0">
              <a:solidFill>
                <a:srgbClr val="202124"/>
              </a:solidFill>
              <a:latin typeface="Times New Roman" panose="02020603050405020304" pitchFamily="18" charset="0"/>
              <a:cs typeface="Times New Roman" panose="02020603050405020304" pitchFamily="18" charset="0"/>
            </a:endParaRPr>
          </a:p>
          <a:p>
            <a:pPr>
              <a:lnSpc>
                <a:spcPts val="4680"/>
              </a:lnSpc>
            </a:pPr>
            <a:r>
              <a:rPr lang="en-US" sz="3600" b="1" dirty="0">
                <a:solidFill>
                  <a:srgbClr val="202124"/>
                </a:solidFill>
                <a:latin typeface="Times New Roman" panose="02020603050405020304" pitchFamily="18" charset="0"/>
                <a:cs typeface="Times New Roman" panose="02020603050405020304" pitchFamily="18" charset="0"/>
              </a:rPr>
              <a:t>Dung </a:t>
            </a:r>
            <a:r>
              <a:rPr lang="en-US" sz="3600" b="1" dirty="0" err="1">
                <a:solidFill>
                  <a:srgbClr val="202124"/>
                </a:solidFill>
                <a:latin typeface="Times New Roman" panose="02020603050405020304" pitchFamily="18" charset="0"/>
                <a:cs typeface="Times New Roman" panose="02020603050405020304" pitchFamily="18" charset="0"/>
              </a:rPr>
              <a:t>lượng</a:t>
            </a:r>
            <a:r>
              <a:rPr lang="en-US" sz="3600" b="1" dirty="0">
                <a:solidFill>
                  <a:srgbClr val="202124"/>
                </a:solidFill>
                <a:latin typeface="Times New Roman" panose="02020603050405020304" pitchFamily="18" charset="0"/>
                <a:cs typeface="Times New Roman" panose="02020603050405020304" pitchFamily="18" charset="0"/>
              </a:rPr>
              <a:t>: </a:t>
            </a:r>
            <a:r>
              <a:rPr lang="en-US" sz="3600" dirty="0">
                <a:solidFill>
                  <a:srgbClr val="202124"/>
                </a:solidFill>
                <a:latin typeface="Times New Roman" panose="02020603050405020304" pitchFamily="18" charset="0"/>
                <a:cs typeface="Times New Roman" panose="02020603050405020304" pitchFamily="18" charset="0"/>
              </a:rPr>
              <a:t>300mb</a:t>
            </a:r>
          </a:p>
          <a:p>
            <a:pPr>
              <a:lnSpc>
                <a:spcPts val="4680"/>
              </a:lnSpc>
            </a:pPr>
            <a:r>
              <a:rPr lang="en-US" sz="3600" b="1" dirty="0" err="1">
                <a:solidFill>
                  <a:srgbClr val="202124"/>
                </a:solidFill>
                <a:latin typeface="Times New Roman" panose="02020603050405020304" pitchFamily="18" charset="0"/>
                <a:cs typeface="Times New Roman" panose="02020603050405020304" pitchFamily="18" charset="0"/>
              </a:rPr>
              <a:t>Thuộc</a:t>
            </a:r>
            <a:r>
              <a:rPr lang="en-US" sz="3600" b="1" dirty="0">
                <a:solidFill>
                  <a:srgbClr val="202124"/>
                </a:solidFill>
                <a:latin typeface="Times New Roman" panose="02020603050405020304" pitchFamily="18" charset="0"/>
                <a:cs typeface="Times New Roman" panose="02020603050405020304" pitchFamily="18" charset="0"/>
              </a:rPr>
              <a:t> </a:t>
            </a:r>
            <a:r>
              <a:rPr lang="en-US" sz="3600" b="1" dirty="0" err="1">
                <a:solidFill>
                  <a:srgbClr val="202124"/>
                </a:solidFill>
                <a:latin typeface="Times New Roman" panose="02020603050405020304" pitchFamily="18" charset="0"/>
                <a:cs typeface="Times New Roman" panose="02020603050405020304" pitchFamily="18" charset="0"/>
              </a:rPr>
              <a:t>tính</a:t>
            </a:r>
            <a:r>
              <a:rPr lang="en-US" sz="3600" b="1" dirty="0">
                <a:solidFill>
                  <a:srgbClr val="202124"/>
                </a:solidFill>
                <a:latin typeface="Times New Roman" panose="02020603050405020304" pitchFamily="18" charset="0"/>
                <a:cs typeface="Times New Roman" panose="02020603050405020304" pitchFamily="18" charset="0"/>
              </a:rPr>
              <a:t> </a:t>
            </a:r>
            <a:r>
              <a:rPr lang="en-US" sz="3600" b="1" dirty="0" err="1">
                <a:solidFill>
                  <a:srgbClr val="202124"/>
                </a:solidFill>
                <a:latin typeface="Times New Roman" panose="02020603050405020304" pitchFamily="18" charset="0"/>
                <a:cs typeface="Times New Roman" panose="02020603050405020304" pitchFamily="18" charset="0"/>
              </a:rPr>
              <a:t>sử</a:t>
            </a:r>
            <a:r>
              <a:rPr lang="en-US" sz="3600" b="1" dirty="0">
                <a:solidFill>
                  <a:srgbClr val="202124"/>
                </a:solidFill>
                <a:latin typeface="Times New Roman" panose="02020603050405020304" pitchFamily="18" charset="0"/>
                <a:cs typeface="Times New Roman" panose="02020603050405020304" pitchFamily="18" charset="0"/>
              </a:rPr>
              <a:t> </a:t>
            </a:r>
            <a:r>
              <a:rPr lang="en-US" sz="3600" b="1" dirty="0" err="1">
                <a:solidFill>
                  <a:srgbClr val="202124"/>
                </a:solidFill>
                <a:latin typeface="Times New Roman" panose="02020603050405020304" pitchFamily="18" charset="0"/>
                <a:cs typeface="Times New Roman" panose="02020603050405020304" pitchFamily="18" charset="0"/>
              </a:rPr>
              <a:t>dụng</a:t>
            </a:r>
            <a:r>
              <a:rPr lang="en-US" sz="3600" b="1" dirty="0">
                <a:solidFill>
                  <a:srgbClr val="202124"/>
                </a:solidFill>
                <a:latin typeface="Times New Roman" panose="02020603050405020304" pitchFamily="18" charset="0"/>
                <a:cs typeface="Times New Roman" panose="02020603050405020304" pitchFamily="18" charset="0"/>
              </a:rPr>
              <a:t>: </a:t>
            </a:r>
          </a:p>
          <a:p>
            <a:pPr marL="777240" lvl="1" indent="-388620">
              <a:lnSpc>
                <a:spcPts val="4680"/>
              </a:lnSpc>
              <a:buFont typeface="Arial"/>
              <a:buChar char="•"/>
            </a:pPr>
            <a:r>
              <a:rPr lang="en-US" sz="3600" b="1" dirty="0">
                <a:solidFill>
                  <a:srgbClr val="202124"/>
                </a:solidFill>
                <a:latin typeface="Times New Roman" panose="02020603050405020304" pitchFamily="18" charset="0"/>
                <a:cs typeface="Times New Roman" panose="02020603050405020304" pitchFamily="18" charset="0"/>
              </a:rPr>
              <a:t>ratings.csv: </a:t>
            </a:r>
            <a:r>
              <a:rPr lang="en-US" sz="3600" dirty="0">
                <a:solidFill>
                  <a:srgbClr val="202124"/>
                </a:solidFill>
                <a:latin typeface="Times New Roman" panose="02020603050405020304" pitchFamily="18" charset="0"/>
                <a:cs typeface="Times New Roman" panose="02020603050405020304" pitchFamily="18" charset="0"/>
              </a:rPr>
              <a:t>4 ( </a:t>
            </a:r>
            <a:r>
              <a:rPr lang="en-US" sz="3600" dirty="0" err="1">
                <a:solidFill>
                  <a:srgbClr val="202124"/>
                </a:solidFill>
                <a:latin typeface="Times New Roman" panose="02020603050405020304" pitchFamily="18" charset="0"/>
                <a:cs typeface="Times New Roman" panose="02020603050405020304" pitchFamily="18" charset="0"/>
              </a:rPr>
              <a:t>userId</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movieId</a:t>
            </a:r>
            <a:r>
              <a:rPr lang="en-US" sz="3600" dirty="0">
                <a:solidFill>
                  <a:srgbClr val="202124"/>
                </a:solidFill>
                <a:latin typeface="Times New Roman" panose="02020603050405020304" pitchFamily="18" charset="0"/>
                <a:cs typeface="Times New Roman" panose="02020603050405020304" pitchFamily="18" charset="0"/>
              </a:rPr>
              <a:t>, rating, timestamp)</a:t>
            </a:r>
          </a:p>
          <a:p>
            <a:pPr marL="777240" lvl="1" indent="-388620">
              <a:lnSpc>
                <a:spcPts val="4680"/>
              </a:lnSpc>
              <a:buFont typeface="Arial"/>
              <a:buChar char="•"/>
            </a:pPr>
            <a:r>
              <a:rPr lang="en-US" sz="3600" b="1" dirty="0">
                <a:solidFill>
                  <a:srgbClr val="202124"/>
                </a:solidFill>
                <a:latin typeface="Times New Roman" panose="02020603050405020304" pitchFamily="18" charset="0"/>
                <a:cs typeface="Times New Roman" panose="02020603050405020304" pitchFamily="18" charset="0"/>
              </a:rPr>
              <a:t>movies.csv: </a:t>
            </a:r>
            <a:r>
              <a:rPr lang="en-US" sz="3600" dirty="0">
                <a:solidFill>
                  <a:srgbClr val="202124"/>
                </a:solidFill>
                <a:latin typeface="Times New Roman" panose="02020603050405020304" pitchFamily="18" charset="0"/>
                <a:cs typeface="Times New Roman" panose="02020603050405020304" pitchFamily="18" charset="0"/>
              </a:rPr>
              <a:t>3 (movie, title, genres)</a:t>
            </a:r>
          </a:p>
          <a:p>
            <a:pPr>
              <a:lnSpc>
                <a:spcPts val="4680"/>
              </a:lnSpc>
            </a:pPr>
            <a:endParaRPr lang="en-US" sz="3600" dirty="0">
              <a:solidFill>
                <a:srgbClr val="20212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grpSp>
        <p:nvGrpSpPr>
          <p:cNvPr id="2" name="Group 2"/>
          <p:cNvGrpSpPr/>
          <p:nvPr/>
        </p:nvGrpSpPr>
        <p:grpSpPr>
          <a:xfrm>
            <a:off x="3205239" y="276164"/>
            <a:ext cx="4745454" cy="1505073"/>
            <a:chOff x="0" y="0"/>
            <a:chExt cx="1281368" cy="406400"/>
          </a:xfrm>
        </p:grpSpPr>
        <p:sp>
          <p:nvSpPr>
            <p:cNvPr id="3" name="Freeform 3"/>
            <p:cNvSpPr/>
            <p:nvPr/>
          </p:nvSpPr>
          <p:spPr>
            <a:xfrm>
              <a:off x="0" y="0"/>
              <a:ext cx="1281368" cy="406400"/>
            </a:xfrm>
            <a:custGeom>
              <a:avLst/>
              <a:gdLst/>
              <a:ahLst/>
              <a:cxnLst/>
              <a:rect l="l" t="t" r="r" b="b"/>
              <a:pathLst>
                <a:path w="1281368" h="406400">
                  <a:moveTo>
                    <a:pt x="1078168" y="0"/>
                  </a:moveTo>
                  <a:cubicBezTo>
                    <a:pt x="1190393" y="0"/>
                    <a:pt x="1281368" y="90976"/>
                    <a:pt x="1281368" y="203200"/>
                  </a:cubicBezTo>
                  <a:cubicBezTo>
                    <a:pt x="1281368" y="315424"/>
                    <a:pt x="1190393" y="406400"/>
                    <a:pt x="1078168" y="406400"/>
                  </a:cubicBezTo>
                  <a:lnTo>
                    <a:pt x="203200" y="406400"/>
                  </a:lnTo>
                  <a:cubicBezTo>
                    <a:pt x="90976" y="406400"/>
                    <a:pt x="0" y="315424"/>
                    <a:pt x="0" y="203200"/>
                  </a:cubicBezTo>
                  <a:cubicBezTo>
                    <a:pt x="0" y="90976"/>
                    <a:pt x="90976" y="0"/>
                    <a:pt x="203200" y="0"/>
                  </a:cubicBezTo>
                  <a:close/>
                </a:path>
              </a:pathLst>
            </a:custGeom>
            <a:solidFill>
              <a:srgbClr val="FF6C3C"/>
            </a:solidFill>
          </p:spPr>
        </p:sp>
        <p:sp>
          <p:nvSpPr>
            <p:cNvPr id="4" name="TextBox 4"/>
            <p:cNvSpPr txBox="1"/>
            <p:nvPr/>
          </p:nvSpPr>
          <p:spPr>
            <a:xfrm>
              <a:off x="0" y="-28575"/>
              <a:ext cx="1281368" cy="43497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1028700" y="2109762"/>
            <a:ext cx="9105319" cy="940948"/>
            <a:chOff x="0" y="0"/>
            <a:chExt cx="12140425" cy="1254597"/>
          </a:xfrm>
        </p:grpSpPr>
        <p:grpSp>
          <p:nvGrpSpPr>
            <p:cNvPr id="6" name="Group 6"/>
            <p:cNvGrpSpPr/>
            <p:nvPr/>
          </p:nvGrpSpPr>
          <p:grpSpPr>
            <a:xfrm>
              <a:off x="0" y="0"/>
              <a:ext cx="12140425" cy="1254597"/>
              <a:chOff x="0" y="0"/>
              <a:chExt cx="7865263" cy="812800"/>
            </a:xfrm>
          </p:grpSpPr>
          <p:sp>
            <p:nvSpPr>
              <p:cNvPr id="7" name="Freeform 7"/>
              <p:cNvSpPr/>
              <p:nvPr/>
            </p:nvSpPr>
            <p:spPr>
              <a:xfrm>
                <a:off x="0" y="0"/>
                <a:ext cx="7865263" cy="812800"/>
              </a:xfrm>
              <a:custGeom>
                <a:avLst/>
                <a:gdLst/>
                <a:ahLst/>
                <a:cxnLst/>
                <a:rect l="l" t="t" r="r" b="b"/>
                <a:pathLst>
                  <a:path w="7865263" h="812800">
                    <a:moveTo>
                      <a:pt x="7865263" y="0"/>
                    </a:moveTo>
                    <a:lnTo>
                      <a:pt x="0" y="0"/>
                    </a:lnTo>
                    <a:lnTo>
                      <a:pt x="0" y="624840"/>
                    </a:lnTo>
                    <a:lnTo>
                      <a:pt x="157480" y="624840"/>
                    </a:lnTo>
                    <a:lnTo>
                      <a:pt x="157480" y="812800"/>
                    </a:lnTo>
                    <a:lnTo>
                      <a:pt x="463550" y="624840"/>
                    </a:lnTo>
                    <a:lnTo>
                      <a:pt x="7865263" y="624840"/>
                    </a:lnTo>
                    <a:lnTo>
                      <a:pt x="7865263" y="0"/>
                    </a:lnTo>
                    <a:close/>
                  </a:path>
                </a:pathLst>
              </a:custGeom>
              <a:solidFill>
                <a:srgbClr val="47AC96"/>
              </a:solidFill>
            </p:spPr>
          </p:sp>
          <p:sp>
            <p:nvSpPr>
              <p:cNvPr id="8" name="TextBox 8"/>
              <p:cNvSpPr txBox="1"/>
              <p:nvPr/>
            </p:nvSpPr>
            <p:spPr>
              <a:xfrm>
                <a:off x="0" y="-28575"/>
                <a:ext cx="7865263" cy="650875"/>
              </a:xfrm>
              <a:prstGeom prst="rect">
                <a:avLst/>
              </a:prstGeom>
            </p:spPr>
            <p:txBody>
              <a:bodyPr lIns="53306" tIns="53306" rIns="53306" bIns="53306"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sp>
          <p:nvSpPr>
            <p:cNvPr id="9" name="TextBox 9"/>
            <p:cNvSpPr txBox="1"/>
            <p:nvPr/>
          </p:nvSpPr>
          <p:spPr>
            <a:xfrm>
              <a:off x="218688" y="93944"/>
              <a:ext cx="11835973" cy="729385"/>
            </a:xfrm>
            <a:prstGeom prst="rect">
              <a:avLst/>
            </a:prstGeom>
          </p:spPr>
          <p:txBody>
            <a:bodyPr lIns="0" tIns="0" rIns="0" bIns="0" rtlCol="0" anchor="t">
              <a:spAutoFit/>
            </a:bodyPr>
            <a:lstStyle/>
            <a:p>
              <a:pPr algn="ctr">
                <a:lnSpc>
                  <a:spcPts val="4514"/>
                </a:lnSpc>
              </a:pPr>
              <a:r>
                <a:rPr lang="en-US" sz="3472" b="1" dirty="0">
                  <a:solidFill>
                    <a:srgbClr val="202124"/>
                  </a:solidFill>
                  <a:latin typeface="Times New Roman" panose="02020603050405020304" pitchFamily="18" charset="0"/>
                  <a:cs typeface="Times New Roman" panose="02020603050405020304" pitchFamily="18" charset="0"/>
                </a:rPr>
                <a:t>Content-Bases Filtering</a:t>
              </a:r>
            </a:p>
          </p:txBody>
        </p:sp>
      </p:grpSp>
      <p:sp>
        <p:nvSpPr>
          <p:cNvPr id="10" name="Freeform 10"/>
          <p:cNvSpPr/>
          <p:nvPr/>
        </p:nvSpPr>
        <p:spPr>
          <a:xfrm>
            <a:off x="11375003" y="2090382"/>
            <a:ext cx="6912997" cy="8196618"/>
          </a:xfrm>
          <a:custGeom>
            <a:avLst/>
            <a:gdLst/>
            <a:ahLst/>
            <a:cxnLst/>
            <a:rect l="l" t="t" r="r" b="b"/>
            <a:pathLst>
              <a:path w="6912997" h="8196618">
                <a:moveTo>
                  <a:pt x="0" y="0"/>
                </a:moveTo>
                <a:lnTo>
                  <a:pt x="6912997" y="0"/>
                </a:lnTo>
                <a:lnTo>
                  <a:pt x="6912997" y="8196618"/>
                </a:lnTo>
                <a:lnTo>
                  <a:pt x="0" y="8196618"/>
                </a:lnTo>
                <a:lnTo>
                  <a:pt x="0" y="0"/>
                </a:lnTo>
                <a:close/>
              </a:path>
            </a:pathLst>
          </a:custGeom>
          <a:blipFill>
            <a:blip r:embed="rId2"/>
            <a:stretch>
              <a:fillRect/>
            </a:stretch>
          </a:blipFill>
        </p:spPr>
      </p:sp>
      <p:sp>
        <p:nvSpPr>
          <p:cNvPr id="11" name="TextBox 11"/>
          <p:cNvSpPr txBox="1"/>
          <p:nvPr/>
        </p:nvSpPr>
        <p:spPr>
          <a:xfrm>
            <a:off x="1356685" y="3095132"/>
            <a:ext cx="8442562" cy="4779322"/>
          </a:xfrm>
          <a:prstGeom prst="rect">
            <a:avLst/>
          </a:prstGeom>
        </p:spPr>
        <p:txBody>
          <a:bodyPr lIns="0" tIns="0" rIns="0" bIns="0" rtlCol="0" anchor="t">
            <a:spAutoFit/>
          </a:bodyPr>
          <a:lstStyle/>
          <a:p>
            <a:pPr>
              <a:lnSpc>
                <a:spcPts val="4680"/>
              </a:lnSpc>
            </a:pPr>
            <a:r>
              <a:rPr lang="en-US" sz="3600" dirty="0">
                <a:solidFill>
                  <a:srgbClr val="202124"/>
                </a:solidFill>
                <a:latin typeface="Times New Roman" panose="02020603050405020304" pitchFamily="18" charset="0"/>
                <a:cs typeface="Times New Roman" panose="02020603050405020304" pitchFamily="18" charset="0"/>
              </a:rPr>
              <a:t>Content-Based Filtering </a:t>
            </a:r>
            <a:r>
              <a:rPr lang="en-US" sz="3600" dirty="0" err="1">
                <a:solidFill>
                  <a:srgbClr val="202124"/>
                </a:solidFill>
                <a:latin typeface="Times New Roman" panose="02020603050405020304" pitchFamily="18" charset="0"/>
                <a:cs typeface="Times New Roman" panose="02020603050405020304" pitchFamily="18" charset="0"/>
              </a:rPr>
              <a:t>là</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một</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phương</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pháp</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gợi</a:t>
            </a:r>
            <a:r>
              <a:rPr lang="en-US" sz="3600" dirty="0">
                <a:solidFill>
                  <a:srgbClr val="202124"/>
                </a:solidFill>
                <a:latin typeface="Times New Roman" panose="02020603050405020304" pitchFamily="18" charset="0"/>
                <a:cs typeface="Times New Roman" panose="02020603050405020304" pitchFamily="18" charset="0"/>
              </a:rPr>
              <a:t> ý </a:t>
            </a:r>
            <a:r>
              <a:rPr lang="en-US" sz="3600" dirty="0" err="1">
                <a:solidFill>
                  <a:srgbClr val="202124"/>
                </a:solidFill>
                <a:latin typeface="Times New Roman" panose="02020603050405020304" pitchFamily="18" charset="0"/>
                <a:cs typeface="Times New Roman" panose="02020603050405020304" pitchFamily="18" charset="0"/>
              </a:rPr>
              <a:t>dựa</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trên</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nội</a:t>
            </a:r>
            <a:r>
              <a:rPr lang="en-US" sz="3600" dirty="0">
                <a:solidFill>
                  <a:srgbClr val="202124"/>
                </a:solidFill>
                <a:latin typeface="Times New Roman" panose="02020603050405020304" pitchFamily="18" charset="0"/>
                <a:cs typeface="Times New Roman" panose="02020603050405020304" pitchFamily="18" charset="0"/>
              </a:rPr>
              <a:t> dung </a:t>
            </a:r>
            <a:r>
              <a:rPr lang="en-US" sz="3600" dirty="0" err="1">
                <a:solidFill>
                  <a:srgbClr val="202124"/>
                </a:solidFill>
                <a:latin typeface="Times New Roman" panose="02020603050405020304" pitchFamily="18" charset="0"/>
                <a:cs typeface="Times New Roman" panose="02020603050405020304" pitchFamily="18" charset="0"/>
              </a:rPr>
              <a:t>của</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các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mục</a:t>
            </a:r>
            <a:r>
              <a:rPr lang="en-US" sz="3600" dirty="0">
                <a:solidFill>
                  <a:srgbClr val="202124"/>
                </a:solidFill>
                <a:latin typeface="Times New Roman" panose="02020603050405020304" pitchFamily="18" charset="0"/>
                <a:cs typeface="Times New Roman" panose="02020603050405020304" pitchFamily="18" charset="0"/>
              </a:rPr>
              <a:t> (items). </a:t>
            </a:r>
            <a:r>
              <a:rPr lang="en-US" sz="3600" dirty="0" err="1">
                <a:solidFill>
                  <a:srgbClr val="202124"/>
                </a:solidFill>
                <a:latin typeface="Times New Roman" panose="02020603050405020304" pitchFamily="18" charset="0"/>
                <a:cs typeface="Times New Roman" panose="02020603050405020304" pitchFamily="18" charset="0"/>
              </a:rPr>
              <a:t>Thuật</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toán</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này</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sử</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dụng</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các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đặc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điểm</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hoặc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thuộc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tính</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của</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các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mục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để</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tạo</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ra</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các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gợi</a:t>
            </a:r>
            <a:r>
              <a:rPr lang="en-US" sz="3600" dirty="0">
                <a:solidFill>
                  <a:srgbClr val="202124"/>
                </a:solidFill>
                <a:latin typeface="Times New Roman" panose="02020603050405020304" pitchFamily="18" charset="0"/>
                <a:cs typeface="Times New Roman" panose="02020603050405020304" pitchFamily="18" charset="0"/>
              </a:rPr>
              <a:t> ý. </a:t>
            </a:r>
            <a:r>
              <a:rPr lang="en-US" sz="3600" dirty="0" err="1">
                <a:solidFill>
                  <a:srgbClr val="202124"/>
                </a:solidFill>
                <a:latin typeface="Times New Roman" panose="02020603050405020304" pitchFamily="18" charset="0"/>
                <a:cs typeface="Times New Roman" panose="02020603050405020304" pitchFamily="18" charset="0"/>
              </a:rPr>
              <a:t>Ví</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dụ</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trong</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bài</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toán</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gợi</a:t>
            </a:r>
            <a:r>
              <a:rPr lang="en-US" sz="3600" dirty="0">
                <a:solidFill>
                  <a:srgbClr val="202124"/>
                </a:solidFill>
                <a:latin typeface="Times New Roman" panose="02020603050405020304" pitchFamily="18" charset="0"/>
                <a:cs typeface="Times New Roman" panose="02020603050405020304" pitchFamily="18" charset="0"/>
              </a:rPr>
              <a:t> ý </a:t>
            </a:r>
            <a:r>
              <a:rPr lang="en-US" sz="3600" dirty="0" err="1">
                <a:solidFill>
                  <a:srgbClr val="202124"/>
                </a:solidFill>
                <a:latin typeface="Times New Roman" panose="02020603050405020304" pitchFamily="18" charset="0"/>
                <a:cs typeface="Times New Roman" panose="02020603050405020304" pitchFamily="18" charset="0"/>
              </a:rPr>
              <a:t>phim</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các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thuộc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tính</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như</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thể</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loại</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diễn</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viên</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đạo</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diễn</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từ</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khoá</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và</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mô</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tả</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của</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phim</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được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sử</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dụng</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để</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xác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định</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sự</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tương</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tự</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giữa</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các</a:t>
            </a:r>
            <a:r>
              <a:rPr lang="en-US" sz="3600" dirty="0">
                <a:solidFill>
                  <a:srgbClr val="202124"/>
                </a:solidFill>
                <a:latin typeface="Times New Roman" panose="02020603050405020304" pitchFamily="18" charset="0"/>
                <a:cs typeface="Times New Roman" panose="02020603050405020304" pitchFamily="18" charset="0"/>
              </a:rPr>
              <a:t> </a:t>
            </a:r>
            <a:r>
              <a:rPr lang="en-US" sz="3600" dirty="0" err="1">
                <a:solidFill>
                  <a:srgbClr val="202124"/>
                </a:solidFill>
                <a:latin typeface="Times New Roman" panose="02020603050405020304" pitchFamily="18" charset="0"/>
                <a:cs typeface="Times New Roman" panose="02020603050405020304" pitchFamily="18" charset="0"/>
              </a:rPr>
              <a:t>phim</a:t>
            </a:r>
            <a:r>
              <a:rPr lang="en-US" sz="3600" dirty="0">
                <a:solidFill>
                  <a:srgbClr val="202124"/>
                </a:solidFill>
                <a:latin typeface="Times New Roman" panose="02020603050405020304" pitchFamily="18" charset="0"/>
                <a:cs typeface="Times New Roman" panose="02020603050405020304" pitchFamily="18" charset="0"/>
              </a:rPr>
              <a:t>.</a:t>
            </a:r>
          </a:p>
        </p:txBody>
      </p:sp>
      <p:sp>
        <p:nvSpPr>
          <p:cNvPr id="12" name="TextBox 12"/>
          <p:cNvSpPr txBox="1"/>
          <p:nvPr/>
        </p:nvSpPr>
        <p:spPr>
          <a:xfrm>
            <a:off x="480867" y="238451"/>
            <a:ext cx="16972001" cy="1482714"/>
          </a:xfrm>
          <a:prstGeom prst="rect">
            <a:avLst/>
          </a:prstGeom>
        </p:spPr>
        <p:txBody>
          <a:bodyPr lIns="0" tIns="0" rIns="0" bIns="0" rtlCol="0" anchor="t">
            <a:spAutoFit/>
          </a:bodyPr>
          <a:lstStyle/>
          <a:p>
            <a:pPr algn="ctr">
              <a:lnSpc>
                <a:spcPts val="12614"/>
              </a:lnSpc>
              <a:spcBef>
                <a:spcPct val="0"/>
              </a:spcBef>
            </a:pPr>
            <a:r>
              <a:rPr lang="en-US" sz="9010" b="1" dirty="0">
                <a:solidFill>
                  <a:srgbClr val="202124"/>
                </a:solidFill>
                <a:latin typeface="Times New Roman" panose="02020603050405020304" pitchFamily="18" charset="0"/>
                <a:cs typeface="Times New Roman" panose="02020603050405020304" pitchFamily="18" charset="0"/>
              </a:rPr>
              <a:t>MÔ HÌNH</a:t>
            </a:r>
          </a:p>
        </p:txBody>
      </p:sp>
      <p:sp>
        <p:nvSpPr>
          <p:cNvPr id="13" name="Freeform 13"/>
          <p:cNvSpPr/>
          <p:nvPr/>
        </p:nvSpPr>
        <p:spPr>
          <a:xfrm>
            <a:off x="11992859" y="409901"/>
            <a:ext cx="1461584" cy="1461584"/>
          </a:xfrm>
          <a:custGeom>
            <a:avLst/>
            <a:gdLst/>
            <a:ahLst/>
            <a:cxnLst/>
            <a:rect l="l" t="t" r="r" b="b"/>
            <a:pathLst>
              <a:path w="1461584" h="1461584">
                <a:moveTo>
                  <a:pt x="0" y="0"/>
                </a:moveTo>
                <a:lnTo>
                  <a:pt x="1461584" y="0"/>
                </a:lnTo>
                <a:lnTo>
                  <a:pt x="1461584" y="1461584"/>
                </a:lnTo>
                <a:lnTo>
                  <a:pt x="0" y="14615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EDE1"/>
        </a:solidFill>
        <a:effectLst/>
      </p:bgPr>
    </p:bg>
    <p:spTree>
      <p:nvGrpSpPr>
        <p:cNvPr id="1" name=""/>
        <p:cNvGrpSpPr/>
        <p:nvPr/>
      </p:nvGrpSpPr>
      <p:grpSpPr>
        <a:xfrm>
          <a:off x="0" y="0"/>
          <a:ext cx="0" cy="0"/>
          <a:chOff x="0" y="0"/>
          <a:chExt cx="0" cy="0"/>
        </a:xfrm>
      </p:grpSpPr>
      <p:grpSp>
        <p:nvGrpSpPr>
          <p:cNvPr id="2" name="Group 2"/>
          <p:cNvGrpSpPr/>
          <p:nvPr/>
        </p:nvGrpSpPr>
        <p:grpSpPr>
          <a:xfrm>
            <a:off x="3205239" y="276164"/>
            <a:ext cx="4745454" cy="1505073"/>
            <a:chOff x="0" y="0"/>
            <a:chExt cx="1281368" cy="406400"/>
          </a:xfrm>
        </p:grpSpPr>
        <p:sp>
          <p:nvSpPr>
            <p:cNvPr id="3" name="Freeform 3"/>
            <p:cNvSpPr/>
            <p:nvPr/>
          </p:nvSpPr>
          <p:spPr>
            <a:xfrm>
              <a:off x="0" y="0"/>
              <a:ext cx="1281368" cy="406400"/>
            </a:xfrm>
            <a:custGeom>
              <a:avLst/>
              <a:gdLst/>
              <a:ahLst/>
              <a:cxnLst/>
              <a:rect l="l" t="t" r="r" b="b"/>
              <a:pathLst>
                <a:path w="1281368" h="406400">
                  <a:moveTo>
                    <a:pt x="1078168" y="0"/>
                  </a:moveTo>
                  <a:cubicBezTo>
                    <a:pt x="1190393" y="0"/>
                    <a:pt x="1281368" y="90976"/>
                    <a:pt x="1281368" y="203200"/>
                  </a:cubicBezTo>
                  <a:cubicBezTo>
                    <a:pt x="1281368" y="315424"/>
                    <a:pt x="1190393" y="406400"/>
                    <a:pt x="1078168" y="406400"/>
                  </a:cubicBezTo>
                  <a:lnTo>
                    <a:pt x="203200" y="406400"/>
                  </a:lnTo>
                  <a:cubicBezTo>
                    <a:pt x="90976" y="406400"/>
                    <a:pt x="0" y="315424"/>
                    <a:pt x="0" y="203200"/>
                  </a:cubicBezTo>
                  <a:cubicBezTo>
                    <a:pt x="0" y="90976"/>
                    <a:pt x="90976" y="0"/>
                    <a:pt x="203200" y="0"/>
                  </a:cubicBezTo>
                  <a:close/>
                </a:path>
              </a:pathLst>
            </a:custGeom>
            <a:solidFill>
              <a:srgbClr val="FF6C3C"/>
            </a:solidFill>
          </p:spPr>
        </p:sp>
        <p:sp>
          <p:nvSpPr>
            <p:cNvPr id="4" name="TextBox 4"/>
            <p:cNvSpPr txBox="1"/>
            <p:nvPr/>
          </p:nvSpPr>
          <p:spPr>
            <a:xfrm>
              <a:off x="0" y="-28575"/>
              <a:ext cx="1281368" cy="434975"/>
            </a:xfrm>
            <a:prstGeom prst="rect">
              <a:avLst/>
            </a:prstGeom>
          </p:spPr>
          <p:txBody>
            <a:bodyPr lIns="50800" tIns="50800" rIns="50800" bIns="50800"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1028700" y="2109762"/>
            <a:ext cx="9105319" cy="940948"/>
            <a:chOff x="0" y="0"/>
            <a:chExt cx="12140425" cy="1254597"/>
          </a:xfrm>
        </p:grpSpPr>
        <p:grpSp>
          <p:nvGrpSpPr>
            <p:cNvPr id="6" name="Group 6"/>
            <p:cNvGrpSpPr/>
            <p:nvPr/>
          </p:nvGrpSpPr>
          <p:grpSpPr>
            <a:xfrm>
              <a:off x="0" y="0"/>
              <a:ext cx="12140425" cy="1254597"/>
              <a:chOff x="0" y="0"/>
              <a:chExt cx="7865263" cy="812800"/>
            </a:xfrm>
          </p:grpSpPr>
          <p:sp>
            <p:nvSpPr>
              <p:cNvPr id="7" name="Freeform 7"/>
              <p:cNvSpPr/>
              <p:nvPr/>
            </p:nvSpPr>
            <p:spPr>
              <a:xfrm>
                <a:off x="0" y="0"/>
                <a:ext cx="7865263" cy="812800"/>
              </a:xfrm>
              <a:custGeom>
                <a:avLst/>
                <a:gdLst/>
                <a:ahLst/>
                <a:cxnLst/>
                <a:rect l="l" t="t" r="r" b="b"/>
                <a:pathLst>
                  <a:path w="7865263" h="812800">
                    <a:moveTo>
                      <a:pt x="7865263" y="0"/>
                    </a:moveTo>
                    <a:lnTo>
                      <a:pt x="0" y="0"/>
                    </a:lnTo>
                    <a:lnTo>
                      <a:pt x="0" y="624840"/>
                    </a:lnTo>
                    <a:lnTo>
                      <a:pt x="157480" y="624840"/>
                    </a:lnTo>
                    <a:lnTo>
                      <a:pt x="157480" y="812800"/>
                    </a:lnTo>
                    <a:lnTo>
                      <a:pt x="463550" y="624840"/>
                    </a:lnTo>
                    <a:lnTo>
                      <a:pt x="7865263" y="624840"/>
                    </a:lnTo>
                    <a:lnTo>
                      <a:pt x="7865263" y="0"/>
                    </a:lnTo>
                    <a:close/>
                  </a:path>
                </a:pathLst>
              </a:custGeom>
              <a:solidFill>
                <a:srgbClr val="47AC96"/>
              </a:solidFill>
            </p:spPr>
          </p:sp>
          <p:sp>
            <p:nvSpPr>
              <p:cNvPr id="8" name="TextBox 8"/>
              <p:cNvSpPr txBox="1"/>
              <p:nvPr/>
            </p:nvSpPr>
            <p:spPr>
              <a:xfrm>
                <a:off x="0" y="-28575"/>
                <a:ext cx="7865263" cy="650875"/>
              </a:xfrm>
              <a:prstGeom prst="rect">
                <a:avLst/>
              </a:prstGeom>
            </p:spPr>
            <p:txBody>
              <a:bodyPr lIns="53306" tIns="53306" rIns="53306" bIns="53306" rtlCol="0" anchor="ctr"/>
              <a:lstStyle/>
              <a:p>
                <a:pPr algn="ctr">
                  <a:lnSpc>
                    <a:spcPts val="3380"/>
                  </a:lnSpc>
                </a:pPr>
                <a:endParaRPr>
                  <a:latin typeface="Times New Roman" panose="02020603050405020304" pitchFamily="18" charset="0"/>
                  <a:cs typeface="Times New Roman" panose="02020603050405020304" pitchFamily="18" charset="0"/>
                </a:endParaRPr>
              </a:p>
            </p:txBody>
          </p:sp>
        </p:grpSp>
        <p:sp>
          <p:nvSpPr>
            <p:cNvPr id="9" name="TextBox 9"/>
            <p:cNvSpPr txBox="1"/>
            <p:nvPr/>
          </p:nvSpPr>
          <p:spPr>
            <a:xfrm>
              <a:off x="218688" y="93944"/>
              <a:ext cx="11835973" cy="729385"/>
            </a:xfrm>
            <a:prstGeom prst="rect">
              <a:avLst/>
            </a:prstGeom>
          </p:spPr>
          <p:txBody>
            <a:bodyPr lIns="0" tIns="0" rIns="0" bIns="0" rtlCol="0" anchor="t">
              <a:spAutoFit/>
            </a:bodyPr>
            <a:lstStyle/>
            <a:p>
              <a:pPr algn="ctr">
                <a:lnSpc>
                  <a:spcPts val="4514"/>
                </a:lnSpc>
              </a:pPr>
              <a:r>
                <a:rPr lang="en-US" sz="3472" b="1" dirty="0">
                  <a:solidFill>
                    <a:srgbClr val="202124"/>
                  </a:solidFill>
                  <a:latin typeface="Times New Roman" panose="02020603050405020304" pitchFamily="18" charset="0"/>
                  <a:cs typeface="Times New Roman" panose="02020603050405020304" pitchFamily="18" charset="0"/>
                </a:rPr>
                <a:t>Collaborative Filtering</a:t>
              </a:r>
            </a:p>
          </p:txBody>
        </p:sp>
      </p:grpSp>
      <p:sp>
        <p:nvSpPr>
          <p:cNvPr id="10" name="Freeform 10"/>
          <p:cNvSpPr/>
          <p:nvPr/>
        </p:nvSpPr>
        <p:spPr>
          <a:xfrm>
            <a:off x="11567000" y="1781236"/>
            <a:ext cx="6721000" cy="8505764"/>
          </a:xfrm>
          <a:custGeom>
            <a:avLst/>
            <a:gdLst/>
            <a:ahLst/>
            <a:cxnLst/>
            <a:rect l="l" t="t" r="r" b="b"/>
            <a:pathLst>
              <a:path w="6721000" h="8505764">
                <a:moveTo>
                  <a:pt x="0" y="0"/>
                </a:moveTo>
                <a:lnTo>
                  <a:pt x="6721000" y="0"/>
                </a:lnTo>
                <a:lnTo>
                  <a:pt x="6721000" y="8505764"/>
                </a:lnTo>
                <a:lnTo>
                  <a:pt x="0" y="8505764"/>
                </a:lnTo>
                <a:lnTo>
                  <a:pt x="0" y="0"/>
                </a:lnTo>
                <a:close/>
              </a:path>
            </a:pathLst>
          </a:custGeom>
          <a:blipFill>
            <a:blip r:embed="rId2"/>
            <a:stretch>
              <a:fillRect/>
            </a:stretch>
          </a:blipFill>
        </p:spPr>
      </p:sp>
      <p:sp>
        <p:nvSpPr>
          <p:cNvPr id="11" name="TextBox 11"/>
          <p:cNvSpPr txBox="1"/>
          <p:nvPr/>
        </p:nvSpPr>
        <p:spPr>
          <a:xfrm>
            <a:off x="1356685" y="3095132"/>
            <a:ext cx="8442562" cy="4176593"/>
          </a:xfrm>
          <a:prstGeom prst="rect">
            <a:avLst/>
          </a:prstGeom>
        </p:spPr>
        <p:txBody>
          <a:bodyPr lIns="0" tIns="0" rIns="0" bIns="0" rtlCol="0" anchor="t">
            <a:spAutoFit/>
          </a:bodyPr>
          <a:lstStyle/>
          <a:p>
            <a:pPr>
              <a:lnSpc>
                <a:spcPts val="4680"/>
              </a:lnSpc>
            </a:pPr>
            <a:r>
              <a:rPr lang="en-US" sz="3600">
                <a:solidFill>
                  <a:srgbClr val="202124"/>
                </a:solidFill>
                <a:latin typeface="Times New Roman" panose="02020603050405020304" pitchFamily="18" charset="0"/>
                <a:cs typeface="Times New Roman" panose="02020603050405020304" pitchFamily="18" charset="0"/>
              </a:rPr>
              <a:t>Collaborative Filtering là một phương pháp gợi ý dựa trên lọc cộng tác. Phương pháp này sử dụng thông tin về các tương tác giữa người dùng và mục (rating, title, genres,...) để tạo ra các gợi ý. Có hai dạng chính của collaborative filtering: user-based (dựa trên người dùng) và item-based (dựa trên mục).</a:t>
            </a:r>
          </a:p>
        </p:txBody>
      </p:sp>
      <p:sp>
        <p:nvSpPr>
          <p:cNvPr id="12" name="TextBox 12"/>
          <p:cNvSpPr txBox="1"/>
          <p:nvPr/>
        </p:nvSpPr>
        <p:spPr>
          <a:xfrm>
            <a:off x="480867" y="238451"/>
            <a:ext cx="16972001" cy="1482714"/>
          </a:xfrm>
          <a:prstGeom prst="rect">
            <a:avLst/>
          </a:prstGeom>
        </p:spPr>
        <p:txBody>
          <a:bodyPr lIns="0" tIns="0" rIns="0" bIns="0" rtlCol="0" anchor="t">
            <a:spAutoFit/>
          </a:bodyPr>
          <a:lstStyle/>
          <a:p>
            <a:pPr algn="ctr">
              <a:lnSpc>
                <a:spcPts val="12614"/>
              </a:lnSpc>
              <a:spcBef>
                <a:spcPct val="0"/>
              </a:spcBef>
            </a:pPr>
            <a:r>
              <a:rPr lang="en-US" sz="9010" b="1" dirty="0">
                <a:solidFill>
                  <a:srgbClr val="202124"/>
                </a:solidFill>
                <a:latin typeface="Times New Roman" panose="02020603050405020304" pitchFamily="18" charset="0"/>
                <a:cs typeface="Times New Roman" panose="02020603050405020304" pitchFamily="18" charset="0"/>
              </a:rPr>
              <a:t>MÔ HÌNH</a:t>
            </a:r>
          </a:p>
        </p:txBody>
      </p:sp>
      <p:sp>
        <p:nvSpPr>
          <p:cNvPr id="13" name="Freeform 13"/>
          <p:cNvSpPr/>
          <p:nvPr/>
        </p:nvSpPr>
        <p:spPr>
          <a:xfrm rot="685277">
            <a:off x="12154746" y="241047"/>
            <a:ext cx="1575306" cy="1575306"/>
          </a:xfrm>
          <a:custGeom>
            <a:avLst/>
            <a:gdLst/>
            <a:ahLst/>
            <a:cxnLst/>
            <a:rect l="l" t="t" r="r" b="b"/>
            <a:pathLst>
              <a:path w="1575306" h="1575306">
                <a:moveTo>
                  <a:pt x="0" y="0"/>
                </a:moveTo>
                <a:lnTo>
                  <a:pt x="1575306" y="0"/>
                </a:lnTo>
                <a:lnTo>
                  <a:pt x="1575306" y="1575306"/>
                </a:lnTo>
                <a:lnTo>
                  <a:pt x="0" y="15753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961</Words>
  <Application>Microsoft Office PowerPoint</Application>
  <PresentationFormat>Custom</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dc:title>
  <cp:lastModifiedBy>Phạm Thế Anh</cp:lastModifiedBy>
  <cp:revision>5</cp:revision>
  <dcterms:created xsi:type="dcterms:W3CDTF">2006-08-16T00:00:00Z</dcterms:created>
  <dcterms:modified xsi:type="dcterms:W3CDTF">2023-11-07T17:16:11Z</dcterms:modified>
  <dc:identifier>DAFzfD6YTX4</dc:identifier>
</cp:coreProperties>
</file>