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10" r:id="rId3"/>
    <p:sldId id="288" r:id="rId4"/>
    <p:sldId id="277" r:id="rId5"/>
    <p:sldId id="297" r:id="rId6"/>
    <p:sldId id="295" r:id="rId7"/>
    <p:sldId id="291" r:id="rId8"/>
    <p:sldId id="285" r:id="rId9"/>
    <p:sldId id="292" r:id="rId11"/>
    <p:sldId id="284" r:id="rId12"/>
    <p:sldId id="313" r:id="rId13"/>
    <p:sldId id="315" r:id="rId1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67" autoAdjust="0"/>
    <p:restoredTop sz="99288" autoAdjust="0"/>
  </p:normalViewPr>
  <p:slideViewPr>
    <p:cSldViewPr>
      <p:cViewPr varScale="1">
        <p:scale>
          <a:sx n="78" d="100"/>
          <a:sy n="78" d="100"/>
        </p:scale>
        <p:origin x="802" y="58"/>
      </p:cViewPr>
      <p:guideLst>
        <p:guide orient="horz" pos="196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548" y="6356350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17653">
            <a:off x="3785731" y="2717800"/>
            <a:ext cx="3612208" cy="2655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4471" y="5772150"/>
            <a:ext cx="6339882" cy="108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그림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50788" y="3767138"/>
            <a:ext cx="4287250" cy="219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441" y="6356350"/>
            <a:ext cx="2844059" cy="365125"/>
          </a:xfr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4515" y="6356350"/>
            <a:ext cx="3859795" cy="36512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5325" y="6356350"/>
            <a:ext cx="2844059" cy="365125"/>
          </a:xfrm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F669F-E298-45BB-931F-29320F8491F5}" type="slidenum"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5"/>
          <p:cNvSpPr txBox="1"/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9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</a:fld>
            <a:endParaRPr lang="en-US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5"/>
          <p:cNvSpPr txBox="1"/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9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</a:fld>
            <a:endParaRPr lang="en-US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1219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4513" y="1160"/>
            <a:ext cx="12203338" cy="2470064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Box 12" descr="#clear#"/>
          <p:cNvSpPr txBox="1"/>
          <p:nvPr/>
        </p:nvSpPr>
        <p:spPr>
          <a:xfrm>
            <a:off x="566420" y="267335"/>
            <a:ext cx="11461750" cy="19380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6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Microsoft YaHei" panose="020B0503020204020204" charset="-122"/>
                <a:cs typeface="Calibri" panose="020F0502020204030204" charset="0"/>
              </a:rPr>
              <a:t>KHẢO SÁT LƯƠNG CỦA GIÁO VIÊN Ở  </a:t>
            </a:r>
            <a:r>
              <a:rPr lang="en-US" altLang="ko-KR" sz="6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Microsoft YaHei" panose="020B0503020204020204" charset="-122"/>
                <a:cs typeface="Calibri" panose="020F0502020204030204" charset="0"/>
                <a:sym typeface="+mn-ea"/>
              </a:rPr>
              <a:t>NEW JERSEY NĂM 2016</a:t>
            </a:r>
            <a:endParaRPr lang="en-US" altLang="ko-KR" sz="6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alibri" panose="020F0502020204030204" charset="0"/>
              <a:ea typeface="Microsoft YaHei" panose="020B0503020204020204" charset="-122"/>
              <a:cs typeface="Calibri" panose="020F0502020204030204" charset="0"/>
            </a:endParaRPr>
          </a:p>
        </p:txBody>
      </p:sp>
      <p:pic>
        <p:nvPicPr>
          <p:cNvPr id="29700" name="그림 3" descr="s0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190" y="3317240"/>
            <a:ext cx="1090930" cy="2677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val Callout 3"/>
          <p:cNvSpPr/>
          <p:nvPr/>
        </p:nvSpPr>
        <p:spPr>
          <a:xfrm>
            <a:off x="2494280" y="2780665"/>
            <a:ext cx="864235" cy="575945"/>
          </a:xfrm>
          <a:prstGeom prst="wedgeEllipseCallo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47620" y="2856865"/>
            <a:ext cx="757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pic>
        <p:nvPicPr>
          <p:cNvPr id="29698" name="그림 1" descr="s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645" y="3356610"/>
            <a:ext cx="1393825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Oval Callout 8"/>
          <p:cNvSpPr/>
          <p:nvPr/>
        </p:nvSpPr>
        <p:spPr>
          <a:xfrm>
            <a:off x="10008235" y="2637155"/>
            <a:ext cx="1055370" cy="586105"/>
          </a:xfrm>
          <a:prstGeom prst="wedgeEllipseCallo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961880" y="2708910"/>
            <a:ext cx="114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analysis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118110" y="0"/>
            <a:ext cx="3082925" cy="679577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58715" y="399818"/>
            <a:ext cx="1926945" cy="1680797"/>
            <a:chOff x="633294" y="399818"/>
            <a:chExt cx="1926945" cy="1680797"/>
          </a:xfrm>
        </p:grpSpPr>
        <p:sp>
          <p:nvSpPr>
            <p:cNvPr id="289" name="Freeform 29"/>
            <p:cNvSpPr/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9" name="Freeform 23"/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0" name="Freeform 24"/>
            <p:cNvSpPr/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25"/>
            <p:cNvSpPr/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26"/>
            <p:cNvSpPr/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27"/>
            <p:cNvSpPr/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Oval 31"/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2"/>
            <p:cNvSpPr/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9" name="Freeform 33"/>
            <p:cNvSpPr/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0" name="Freeform 34"/>
            <p:cNvSpPr/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5"/>
            <p:cNvSpPr/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6"/>
            <p:cNvSpPr/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3" name="Freeform 37"/>
            <p:cNvSpPr/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4" name="Freeform 38"/>
            <p:cNvSpPr/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5" name="Freeform 39"/>
            <p:cNvSpPr/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40"/>
            <p:cNvSpPr/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41"/>
            <p:cNvSpPr/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004288" y="1728186"/>
              <a:ext cx="1229407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en-IN" sz="1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Caterogy</a:t>
              </a:r>
              <a:endParaRPr lang="en-US" altLang="en-IN" sz="1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092665" y="1503212"/>
              <a:ext cx="243232" cy="138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IN" sz="9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3" name="Freeform 29"/>
          <p:cNvSpPr/>
          <p:nvPr/>
        </p:nvSpPr>
        <p:spPr bwMode="auto">
          <a:xfrm>
            <a:off x="899812" y="2689531"/>
            <a:ext cx="1643722" cy="1127741"/>
          </a:xfrm>
          <a:custGeom>
            <a:avLst/>
            <a:gdLst>
              <a:gd name="T0" fmla="*/ 847 w 847"/>
              <a:gd name="T1" fmla="*/ 423 h 582"/>
              <a:gd name="T2" fmla="*/ 816 w 847"/>
              <a:gd name="T3" fmla="*/ 582 h 582"/>
              <a:gd name="T4" fmla="*/ 31 w 847"/>
              <a:gd name="T5" fmla="*/ 582 h 582"/>
              <a:gd name="T6" fmla="*/ 0 w 847"/>
              <a:gd name="T7" fmla="*/ 423 h 582"/>
              <a:gd name="T8" fmla="*/ 423 w 847"/>
              <a:gd name="T9" fmla="*/ 0 h 582"/>
              <a:gd name="T10" fmla="*/ 847 w 847"/>
              <a:gd name="T11" fmla="*/ 42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" h="582">
                <a:moveTo>
                  <a:pt x="847" y="423"/>
                </a:moveTo>
                <a:cubicBezTo>
                  <a:pt x="847" y="479"/>
                  <a:pt x="836" y="533"/>
                  <a:pt x="816" y="582"/>
                </a:cubicBezTo>
                <a:cubicBezTo>
                  <a:pt x="31" y="582"/>
                  <a:pt x="31" y="582"/>
                  <a:pt x="31" y="582"/>
                </a:cubicBezTo>
                <a:cubicBezTo>
                  <a:pt x="11" y="533"/>
                  <a:pt x="0" y="479"/>
                  <a:pt x="0" y="423"/>
                </a:cubicBezTo>
                <a:cubicBezTo>
                  <a:pt x="0" y="189"/>
                  <a:pt x="190" y="0"/>
                  <a:pt x="423" y="0"/>
                </a:cubicBezTo>
                <a:cubicBezTo>
                  <a:pt x="657" y="0"/>
                  <a:pt x="847" y="189"/>
                  <a:pt x="84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4" name="Freeform 23"/>
          <p:cNvSpPr>
            <a:spLocks noEditPoints="1"/>
          </p:cNvSpPr>
          <p:nvPr/>
        </p:nvSpPr>
        <p:spPr bwMode="auto">
          <a:xfrm>
            <a:off x="758715" y="2547405"/>
            <a:ext cx="1926945" cy="1680797"/>
          </a:xfrm>
          <a:custGeom>
            <a:avLst/>
            <a:gdLst>
              <a:gd name="T0" fmla="*/ 967 w 993"/>
              <a:gd name="T1" fmla="*/ 656 h 867"/>
              <a:gd name="T2" fmla="*/ 967 w 993"/>
              <a:gd name="T3" fmla="*/ 655 h 867"/>
              <a:gd name="T4" fmla="*/ 967 w 993"/>
              <a:gd name="T5" fmla="*/ 655 h 867"/>
              <a:gd name="T6" fmla="*/ 993 w 993"/>
              <a:gd name="T7" fmla="*/ 496 h 867"/>
              <a:gd name="T8" fmla="*/ 496 w 993"/>
              <a:gd name="T9" fmla="*/ 0 h 867"/>
              <a:gd name="T10" fmla="*/ 0 w 993"/>
              <a:gd name="T11" fmla="*/ 496 h 867"/>
              <a:gd name="T12" fmla="*/ 26 w 993"/>
              <a:gd name="T13" fmla="*/ 655 h 867"/>
              <a:gd name="T14" fmla="*/ 26 w 993"/>
              <a:gd name="T15" fmla="*/ 655 h 867"/>
              <a:gd name="T16" fmla="*/ 26 w 993"/>
              <a:gd name="T17" fmla="*/ 656 h 867"/>
              <a:gd name="T18" fmla="*/ 31 w 993"/>
              <a:gd name="T19" fmla="*/ 669 h 867"/>
              <a:gd name="T20" fmla="*/ 31 w 993"/>
              <a:gd name="T21" fmla="*/ 669 h 867"/>
              <a:gd name="T22" fmla="*/ 36 w 993"/>
              <a:gd name="T23" fmla="*/ 682 h 867"/>
              <a:gd name="T24" fmla="*/ 80 w 993"/>
              <a:gd name="T25" fmla="*/ 767 h 867"/>
              <a:gd name="T26" fmla="*/ 91 w 993"/>
              <a:gd name="T27" fmla="*/ 783 h 867"/>
              <a:gd name="T28" fmla="*/ 108 w 993"/>
              <a:gd name="T29" fmla="*/ 806 h 867"/>
              <a:gd name="T30" fmla="*/ 126 w 993"/>
              <a:gd name="T31" fmla="*/ 828 h 867"/>
              <a:gd name="T32" fmla="*/ 133 w 993"/>
              <a:gd name="T33" fmla="*/ 835 h 867"/>
              <a:gd name="T34" fmla="*/ 133 w 993"/>
              <a:gd name="T35" fmla="*/ 835 h 867"/>
              <a:gd name="T36" fmla="*/ 146 w 993"/>
              <a:gd name="T37" fmla="*/ 848 h 867"/>
              <a:gd name="T38" fmla="*/ 153 w 993"/>
              <a:gd name="T39" fmla="*/ 855 h 867"/>
              <a:gd name="T40" fmla="*/ 158 w 993"/>
              <a:gd name="T41" fmla="*/ 860 h 867"/>
              <a:gd name="T42" fmla="*/ 160 w 993"/>
              <a:gd name="T43" fmla="*/ 861 h 867"/>
              <a:gd name="T44" fmla="*/ 166 w 993"/>
              <a:gd name="T45" fmla="*/ 867 h 867"/>
              <a:gd name="T46" fmla="*/ 827 w 993"/>
              <a:gd name="T47" fmla="*/ 867 h 867"/>
              <a:gd name="T48" fmla="*/ 840 w 993"/>
              <a:gd name="T49" fmla="*/ 855 h 867"/>
              <a:gd name="T50" fmla="*/ 846 w 993"/>
              <a:gd name="T51" fmla="*/ 849 h 867"/>
              <a:gd name="T52" fmla="*/ 860 w 993"/>
              <a:gd name="T53" fmla="*/ 834 h 867"/>
              <a:gd name="T54" fmla="*/ 866 w 993"/>
              <a:gd name="T55" fmla="*/ 828 h 867"/>
              <a:gd name="T56" fmla="*/ 873 w 993"/>
              <a:gd name="T57" fmla="*/ 820 h 867"/>
              <a:gd name="T58" fmla="*/ 878 w 993"/>
              <a:gd name="T59" fmla="*/ 814 h 867"/>
              <a:gd name="T60" fmla="*/ 881 w 993"/>
              <a:gd name="T61" fmla="*/ 811 h 867"/>
              <a:gd name="T62" fmla="*/ 885 w 993"/>
              <a:gd name="T63" fmla="*/ 806 h 867"/>
              <a:gd name="T64" fmla="*/ 897 w 993"/>
              <a:gd name="T65" fmla="*/ 790 h 867"/>
              <a:gd name="T66" fmla="*/ 901 w 993"/>
              <a:gd name="T67" fmla="*/ 784 h 867"/>
              <a:gd name="T68" fmla="*/ 902 w 993"/>
              <a:gd name="T69" fmla="*/ 783 h 867"/>
              <a:gd name="T70" fmla="*/ 907 w 993"/>
              <a:gd name="T71" fmla="*/ 775 h 867"/>
              <a:gd name="T72" fmla="*/ 913 w 993"/>
              <a:gd name="T73" fmla="*/ 767 h 867"/>
              <a:gd name="T74" fmla="*/ 923 w 993"/>
              <a:gd name="T75" fmla="*/ 751 h 867"/>
              <a:gd name="T76" fmla="*/ 928 w 993"/>
              <a:gd name="T77" fmla="*/ 743 h 867"/>
              <a:gd name="T78" fmla="*/ 932 w 993"/>
              <a:gd name="T79" fmla="*/ 735 h 867"/>
              <a:gd name="T80" fmla="*/ 946 w 993"/>
              <a:gd name="T81" fmla="*/ 708 h 867"/>
              <a:gd name="T82" fmla="*/ 949 w 993"/>
              <a:gd name="T83" fmla="*/ 701 h 867"/>
              <a:gd name="T84" fmla="*/ 950 w 993"/>
              <a:gd name="T85" fmla="*/ 700 h 867"/>
              <a:gd name="T86" fmla="*/ 953 w 993"/>
              <a:gd name="T87" fmla="*/ 691 h 867"/>
              <a:gd name="T88" fmla="*/ 957 w 993"/>
              <a:gd name="T89" fmla="*/ 682 h 867"/>
              <a:gd name="T90" fmla="*/ 962 w 993"/>
              <a:gd name="T91" fmla="*/ 669 h 867"/>
              <a:gd name="T92" fmla="*/ 962 w 993"/>
              <a:gd name="T93" fmla="*/ 669 h 867"/>
              <a:gd name="T94" fmla="*/ 967 w 993"/>
              <a:gd name="T95" fmla="*/ 656 h 867"/>
              <a:gd name="T96" fmla="*/ 104 w 993"/>
              <a:gd name="T97" fmla="*/ 655 h 867"/>
              <a:gd name="T98" fmla="*/ 73 w 993"/>
              <a:gd name="T99" fmla="*/ 496 h 867"/>
              <a:gd name="T100" fmla="*/ 496 w 993"/>
              <a:gd name="T101" fmla="*/ 73 h 867"/>
              <a:gd name="T102" fmla="*/ 920 w 993"/>
              <a:gd name="T103" fmla="*/ 496 h 867"/>
              <a:gd name="T104" fmla="*/ 889 w 993"/>
              <a:gd name="T105" fmla="*/ 655 h 867"/>
              <a:gd name="T106" fmla="*/ 104 w 993"/>
              <a:gd name="T107" fmla="*/ 655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3" h="867">
                <a:moveTo>
                  <a:pt x="967" y="656"/>
                </a:moveTo>
                <a:cubicBezTo>
                  <a:pt x="967" y="656"/>
                  <a:pt x="967" y="655"/>
                  <a:pt x="967" y="655"/>
                </a:cubicBezTo>
                <a:cubicBezTo>
                  <a:pt x="967" y="655"/>
                  <a:pt x="967" y="655"/>
                  <a:pt x="967" y="655"/>
                </a:cubicBezTo>
                <a:cubicBezTo>
                  <a:pt x="984" y="605"/>
                  <a:pt x="993" y="552"/>
                  <a:pt x="993" y="496"/>
                </a:cubicBezTo>
                <a:cubicBezTo>
                  <a:pt x="993" y="222"/>
                  <a:pt x="771" y="0"/>
                  <a:pt x="496" y="0"/>
                </a:cubicBezTo>
                <a:cubicBezTo>
                  <a:pt x="222" y="0"/>
                  <a:pt x="0" y="222"/>
                  <a:pt x="0" y="496"/>
                </a:cubicBezTo>
                <a:cubicBezTo>
                  <a:pt x="0" y="552"/>
                  <a:pt x="9" y="605"/>
                  <a:pt x="26" y="655"/>
                </a:cubicBezTo>
                <a:cubicBezTo>
                  <a:pt x="26" y="655"/>
                  <a:pt x="26" y="655"/>
                  <a:pt x="26" y="655"/>
                </a:cubicBezTo>
                <a:cubicBezTo>
                  <a:pt x="26" y="655"/>
                  <a:pt x="26" y="656"/>
                  <a:pt x="26" y="656"/>
                </a:cubicBezTo>
                <a:cubicBezTo>
                  <a:pt x="27" y="660"/>
                  <a:pt x="29" y="664"/>
                  <a:pt x="31" y="669"/>
                </a:cubicBezTo>
                <a:cubicBezTo>
                  <a:pt x="31" y="669"/>
                  <a:pt x="31" y="669"/>
                  <a:pt x="31" y="669"/>
                </a:cubicBezTo>
                <a:cubicBezTo>
                  <a:pt x="32" y="673"/>
                  <a:pt x="34" y="678"/>
                  <a:pt x="36" y="682"/>
                </a:cubicBezTo>
                <a:cubicBezTo>
                  <a:pt x="48" y="712"/>
                  <a:pt x="63" y="740"/>
                  <a:pt x="80" y="767"/>
                </a:cubicBezTo>
                <a:cubicBezTo>
                  <a:pt x="84" y="772"/>
                  <a:pt x="87" y="778"/>
                  <a:pt x="91" y="783"/>
                </a:cubicBezTo>
                <a:cubicBezTo>
                  <a:pt x="96" y="791"/>
                  <a:pt x="102" y="798"/>
                  <a:pt x="108" y="806"/>
                </a:cubicBezTo>
                <a:cubicBezTo>
                  <a:pt x="114" y="813"/>
                  <a:pt x="120" y="820"/>
                  <a:pt x="126" y="828"/>
                </a:cubicBezTo>
                <a:cubicBezTo>
                  <a:pt x="129" y="830"/>
                  <a:pt x="131" y="832"/>
                  <a:pt x="133" y="835"/>
                </a:cubicBezTo>
                <a:cubicBezTo>
                  <a:pt x="133" y="835"/>
                  <a:pt x="133" y="835"/>
                  <a:pt x="133" y="835"/>
                </a:cubicBezTo>
                <a:cubicBezTo>
                  <a:pt x="137" y="839"/>
                  <a:pt x="142" y="844"/>
                  <a:pt x="146" y="848"/>
                </a:cubicBezTo>
                <a:cubicBezTo>
                  <a:pt x="148" y="850"/>
                  <a:pt x="151" y="853"/>
                  <a:pt x="153" y="855"/>
                </a:cubicBezTo>
                <a:cubicBezTo>
                  <a:pt x="155" y="857"/>
                  <a:pt x="156" y="858"/>
                  <a:pt x="158" y="860"/>
                </a:cubicBezTo>
                <a:cubicBezTo>
                  <a:pt x="159" y="860"/>
                  <a:pt x="159" y="861"/>
                  <a:pt x="160" y="861"/>
                </a:cubicBezTo>
                <a:cubicBezTo>
                  <a:pt x="162" y="863"/>
                  <a:pt x="164" y="865"/>
                  <a:pt x="166" y="867"/>
                </a:cubicBezTo>
                <a:cubicBezTo>
                  <a:pt x="827" y="867"/>
                  <a:pt x="827" y="867"/>
                  <a:pt x="827" y="867"/>
                </a:cubicBezTo>
                <a:cubicBezTo>
                  <a:pt x="831" y="863"/>
                  <a:pt x="836" y="859"/>
                  <a:pt x="840" y="855"/>
                </a:cubicBezTo>
                <a:cubicBezTo>
                  <a:pt x="842" y="853"/>
                  <a:pt x="844" y="851"/>
                  <a:pt x="846" y="849"/>
                </a:cubicBezTo>
                <a:cubicBezTo>
                  <a:pt x="851" y="844"/>
                  <a:pt x="856" y="839"/>
                  <a:pt x="860" y="834"/>
                </a:cubicBezTo>
                <a:cubicBezTo>
                  <a:pt x="862" y="832"/>
                  <a:pt x="864" y="830"/>
                  <a:pt x="866" y="828"/>
                </a:cubicBezTo>
                <a:cubicBezTo>
                  <a:pt x="868" y="825"/>
                  <a:pt x="871" y="823"/>
                  <a:pt x="873" y="820"/>
                </a:cubicBezTo>
                <a:cubicBezTo>
                  <a:pt x="874" y="818"/>
                  <a:pt x="876" y="816"/>
                  <a:pt x="878" y="814"/>
                </a:cubicBezTo>
                <a:cubicBezTo>
                  <a:pt x="879" y="813"/>
                  <a:pt x="880" y="812"/>
                  <a:pt x="881" y="811"/>
                </a:cubicBezTo>
                <a:cubicBezTo>
                  <a:pt x="882" y="809"/>
                  <a:pt x="883" y="807"/>
                  <a:pt x="885" y="806"/>
                </a:cubicBezTo>
                <a:cubicBezTo>
                  <a:pt x="889" y="801"/>
                  <a:pt x="893" y="796"/>
                  <a:pt x="897" y="790"/>
                </a:cubicBezTo>
                <a:cubicBezTo>
                  <a:pt x="898" y="788"/>
                  <a:pt x="900" y="786"/>
                  <a:pt x="901" y="784"/>
                </a:cubicBezTo>
                <a:cubicBezTo>
                  <a:pt x="902" y="783"/>
                  <a:pt x="902" y="783"/>
                  <a:pt x="902" y="783"/>
                </a:cubicBezTo>
                <a:cubicBezTo>
                  <a:pt x="904" y="780"/>
                  <a:pt x="906" y="778"/>
                  <a:pt x="907" y="775"/>
                </a:cubicBezTo>
                <a:cubicBezTo>
                  <a:pt x="909" y="772"/>
                  <a:pt x="911" y="770"/>
                  <a:pt x="913" y="767"/>
                </a:cubicBezTo>
                <a:cubicBezTo>
                  <a:pt x="916" y="762"/>
                  <a:pt x="920" y="756"/>
                  <a:pt x="923" y="751"/>
                </a:cubicBezTo>
                <a:cubicBezTo>
                  <a:pt x="924" y="748"/>
                  <a:pt x="926" y="745"/>
                  <a:pt x="928" y="743"/>
                </a:cubicBezTo>
                <a:cubicBezTo>
                  <a:pt x="929" y="740"/>
                  <a:pt x="931" y="737"/>
                  <a:pt x="932" y="735"/>
                </a:cubicBezTo>
                <a:cubicBezTo>
                  <a:pt x="937" y="726"/>
                  <a:pt x="941" y="717"/>
                  <a:pt x="946" y="708"/>
                </a:cubicBezTo>
                <a:cubicBezTo>
                  <a:pt x="947" y="706"/>
                  <a:pt x="948" y="703"/>
                  <a:pt x="949" y="701"/>
                </a:cubicBezTo>
                <a:cubicBezTo>
                  <a:pt x="949" y="700"/>
                  <a:pt x="949" y="700"/>
                  <a:pt x="950" y="700"/>
                </a:cubicBezTo>
                <a:cubicBezTo>
                  <a:pt x="951" y="697"/>
                  <a:pt x="952" y="694"/>
                  <a:pt x="953" y="691"/>
                </a:cubicBezTo>
                <a:cubicBezTo>
                  <a:pt x="955" y="688"/>
                  <a:pt x="956" y="685"/>
                  <a:pt x="957" y="682"/>
                </a:cubicBezTo>
                <a:cubicBezTo>
                  <a:pt x="959" y="678"/>
                  <a:pt x="961" y="673"/>
                  <a:pt x="962" y="669"/>
                </a:cubicBezTo>
                <a:cubicBezTo>
                  <a:pt x="962" y="669"/>
                  <a:pt x="962" y="669"/>
                  <a:pt x="962" y="669"/>
                </a:cubicBezTo>
                <a:cubicBezTo>
                  <a:pt x="964" y="664"/>
                  <a:pt x="965" y="660"/>
                  <a:pt x="967" y="656"/>
                </a:cubicBezTo>
                <a:close/>
                <a:moveTo>
                  <a:pt x="104" y="655"/>
                </a:moveTo>
                <a:cubicBezTo>
                  <a:pt x="84" y="606"/>
                  <a:pt x="73" y="552"/>
                  <a:pt x="73" y="496"/>
                </a:cubicBezTo>
                <a:cubicBezTo>
                  <a:pt x="73" y="262"/>
                  <a:pt x="263" y="73"/>
                  <a:pt x="496" y="73"/>
                </a:cubicBezTo>
                <a:cubicBezTo>
                  <a:pt x="730" y="73"/>
                  <a:pt x="920" y="262"/>
                  <a:pt x="920" y="496"/>
                </a:cubicBezTo>
                <a:cubicBezTo>
                  <a:pt x="920" y="552"/>
                  <a:pt x="909" y="606"/>
                  <a:pt x="889" y="655"/>
                </a:cubicBezTo>
                <a:lnTo>
                  <a:pt x="104" y="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5" name="Freeform 24"/>
          <p:cNvSpPr/>
          <p:nvPr/>
        </p:nvSpPr>
        <p:spPr bwMode="auto">
          <a:xfrm>
            <a:off x="828748" y="3869797"/>
            <a:ext cx="85482" cy="164784"/>
          </a:xfrm>
          <a:custGeom>
            <a:avLst/>
            <a:gdLst>
              <a:gd name="T0" fmla="*/ 0 w 44"/>
              <a:gd name="T1" fmla="*/ 0 h 85"/>
              <a:gd name="T2" fmla="*/ 44 w 44"/>
              <a:gd name="T3" fmla="*/ 85 h 85"/>
              <a:gd name="T4" fmla="*/ 0 w 44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5">
                <a:moveTo>
                  <a:pt x="0" y="0"/>
                </a:moveTo>
                <a:cubicBezTo>
                  <a:pt x="12" y="30"/>
                  <a:pt x="27" y="58"/>
                  <a:pt x="44" y="85"/>
                </a:cubicBezTo>
                <a:cubicBezTo>
                  <a:pt x="27" y="58"/>
                  <a:pt x="12" y="30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6" name="Freeform 25"/>
          <p:cNvSpPr/>
          <p:nvPr/>
        </p:nvSpPr>
        <p:spPr bwMode="auto">
          <a:xfrm>
            <a:off x="914230" y="4034581"/>
            <a:ext cx="20598" cy="30897"/>
          </a:xfrm>
          <a:custGeom>
            <a:avLst/>
            <a:gdLst>
              <a:gd name="T0" fmla="*/ 0 w 11"/>
              <a:gd name="T1" fmla="*/ 0 h 16"/>
              <a:gd name="T2" fmla="*/ 11 w 11"/>
              <a:gd name="T3" fmla="*/ 16 h 16"/>
              <a:gd name="T4" fmla="*/ 0 w 1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6">
                <a:moveTo>
                  <a:pt x="0" y="0"/>
                </a:moveTo>
                <a:cubicBezTo>
                  <a:pt x="4" y="5"/>
                  <a:pt x="7" y="11"/>
                  <a:pt x="11" y="16"/>
                </a:cubicBezTo>
                <a:cubicBezTo>
                  <a:pt x="7" y="11"/>
                  <a:pt x="4" y="5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7" name="Freeform 26"/>
          <p:cNvSpPr/>
          <p:nvPr/>
        </p:nvSpPr>
        <p:spPr bwMode="auto">
          <a:xfrm>
            <a:off x="934828" y="4065478"/>
            <a:ext cx="32957" cy="44286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0 w 17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5" y="8"/>
                  <a:pt x="11" y="15"/>
                  <a:pt x="17" y="23"/>
                </a:cubicBezTo>
                <a:cubicBezTo>
                  <a:pt x="11" y="15"/>
                  <a:pt x="5" y="8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8" name="Freeform 27"/>
          <p:cNvSpPr/>
          <p:nvPr/>
        </p:nvSpPr>
        <p:spPr bwMode="auto">
          <a:xfrm>
            <a:off x="967785" y="4109764"/>
            <a:ext cx="35017" cy="43256"/>
          </a:xfrm>
          <a:custGeom>
            <a:avLst/>
            <a:gdLst>
              <a:gd name="T0" fmla="*/ 0 w 18"/>
              <a:gd name="T1" fmla="*/ 0 h 22"/>
              <a:gd name="T2" fmla="*/ 18 w 18"/>
              <a:gd name="T3" fmla="*/ 22 h 22"/>
              <a:gd name="T4" fmla="*/ 0 w 1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22">
                <a:moveTo>
                  <a:pt x="0" y="0"/>
                </a:moveTo>
                <a:cubicBezTo>
                  <a:pt x="6" y="7"/>
                  <a:pt x="12" y="14"/>
                  <a:pt x="18" y="22"/>
                </a:cubicBezTo>
                <a:cubicBezTo>
                  <a:pt x="12" y="14"/>
                  <a:pt x="6" y="7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0" name="Oval 31"/>
          <p:cNvSpPr>
            <a:spLocks noChangeArrowheads="1"/>
          </p:cNvSpPr>
          <p:nvPr/>
        </p:nvSpPr>
        <p:spPr bwMode="auto">
          <a:xfrm>
            <a:off x="1599114" y="3470196"/>
            <a:ext cx="246147" cy="2461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3813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1" name="Freeform 32"/>
          <p:cNvSpPr/>
          <p:nvPr/>
        </p:nvSpPr>
        <p:spPr bwMode="auto">
          <a:xfrm>
            <a:off x="1470377" y="2741026"/>
            <a:ext cx="236877" cy="133887"/>
          </a:xfrm>
          <a:custGeom>
            <a:avLst/>
            <a:gdLst>
              <a:gd name="T0" fmla="*/ 18 w 122"/>
              <a:gd name="T1" fmla="*/ 69 h 69"/>
              <a:gd name="T2" fmla="*/ 122 w 122"/>
              <a:gd name="T3" fmla="*/ 50 h 69"/>
              <a:gd name="T4" fmla="*/ 122 w 122"/>
              <a:gd name="T5" fmla="*/ 0 h 69"/>
              <a:gd name="T6" fmla="*/ 0 w 122"/>
              <a:gd name="T7" fmla="*/ 21 h 69"/>
              <a:gd name="T8" fmla="*/ 18 w 122"/>
              <a:gd name="T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18" y="69"/>
                </a:moveTo>
                <a:cubicBezTo>
                  <a:pt x="50" y="57"/>
                  <a:pt x="85" y="51"/>
                  <a:pt x="122" y="50"/>
                </a:cubicBezTo>
                <a:cubicBezTo>
                  <a:pt x="122" y="0"/>
                  <a:pt x="122" y="0"/>
                  <a:pt x="122" y="0"/>
                </a:cubicBezTo>
                <a:cubicBezTo>
                  <a:pt x="80" y="1"/>
                  <a:pt x="39" y="8"/>
                  <a:pt x="0" y="21"/>
                </a:cubicBezTo>
                <a:lnTo>
                  <a:pt x="18" y="6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2" name="Freeform 33"/>
          <p:cNvSpPr/>
          <p:nvPr/>
        </p:nvSpPr>
        <p:spPr bwMode="auto">
          <a:xfrm>
            <a:off x="1737121" y="2741026"/>
            <a:ext cx="235848" cy="133887"/>
          </a:xfrm>
          <a:custGeom>
            <a:avLst/>
            <a:gdLst>
              <a:gd name="T0" fmla="*/ 0 w 122"/>
              <a:gd name="T1" fmla="*/ 0 h 69"/>
              <a:gd name="T2" fmla="*/ 0 w 122"/>
              <a:gd name="T3" fmla="*/ 50 h 69"/>
              <a:gd name="T4" fmla="*/ 104 w 122"/>
              <a:gd name="T5" fmla="*/ 69 h 69"/>
              <a:gd name="T6" fmla="*/ 122 w 122"/>
              <a:gd name="T7" fmla="*/ 21 h 69"/>
              <a:gd name="T8" fmla="*/ 0 w 12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0" y="0"/>
                </a:moveTo>
                <a:cubicBezTo>
                  <a:pt x="0" y="50"/>
                  <a:pt x="0" y="50"/>
                  <a:pt x="0" y="50"/>
                </a:cubicBezTo>
                <a:cubicBezTo>
                  <a:pt x="36" y="51"/>
                  <a:pt x="71" y="57"/>
                  <a:pt x="104" y="69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82" y="8"/>
                  <a:pt x="42" y="1"/>
                  <a:pt x="0" y="0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3" name="Freeform 34"/>
          <p:cNvSpPr/>
          <p:nvPr/>
        </p:nvSpPr>
        <p:spPr bwMode="auto">
          <a:xfrm>
            <a:off x="1967819" y="2791492"/>
            <a:ext cx="239967" cy="195681"/>
          </a:xfrm>
          <a:custGeom>
            <a:avLst/>
            <a:gdLst>
              <a:gd name="T0" fmla="*/ 0 w 124"/>
              <a:gd name="T1" fmla="*/ 48 h 101"/>
              <a:gd name="T2" fmla="*/ 91 w 124"/>
              <a:gd name="T3" fmla="*/ 101 h 101"/>
              <a:gd name="T4" fmla="*/ 124 w 124"/>
              <a:gd name="T5" fmla="*/ 62 h 101"/>
              <a:gd name="T6" fmla="*/ 28 w 124"/>
              <a:gd name="T7" fmla="*/ 5 h 101"/>
              <a:gd name="T8" fmla="*/ 17 w 124"/>
              <a:gd name="T9" fmla="*/ 0 h 101"/>
              <a:gd name="T10" fmla="*/ 0 w 124"/>
              <a:gd name="T11" fmla="*/ 4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0" y="48"/>
                </a:moveTo>
                <a:cubicBezTo>
                  <a:pt x="33" y="61"/>
                  <a:pt x="64" y="79"/>
                  <a:pt x="91" y="10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95" y="39"/>
                  <a:pt x="63" y="20"/>
                  <a:pt x="28" y="5"/>
                </a:cubicBezTo>
                <a:cubicBezTo>
                  <a:pt x="25" y="3"/>
                  <a:pt x="21" y="2"/>
                  <a:pt x="17" y="0"/>
                </a:cubicBezTo>
                <a:lnTo>
                  <a:pt x="0" y="48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4" name="Freeform 35"/>
          <p:cNvSpPr/>
          <p:nvPr/>
        </p:nvSpPr>
        <p:spPr bwMode="auto">
          <a:xfrm>
            <a:off x="2167619" y="2931558"/>
            <a:ext cx="217309" cy="232757"/>
          </a:xfrm>
          <a:custGeom>
            <a:avLst/>
            <a:gdLst>
              <a:gd name="T0" fmla="*/ 0 w 112"/>
              <a:gd name="T1" fmla="*/ 39 h 120"/>
              <a:gd name="T2" fmla="*/ 68 w 112"/>
              <a:gd name="T3" fmla="*/ 120 h 120"/>
              <a:gd name="T4" fmla="*/ 112 w 112"/>
              <a:gd name="T5" fmla="*/ 94 h 120"/>
              <a:gd name="T6" fmla="*/ 52 w 112"/>
              <a:gd name="T7" fmla="*/ 18 h 120"/>
              <a:gd name="T8" fmla="*/ 32 w 112"/>
              <a:gd name="T9" fmla="*/ 0 h 120"/>
              <a:gd name="T10" fmla="*/ 0 w 112"/>
              <a:gd name="T11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0" y="39"/>
                </a:moveTo>
                <a:cubicBezTo>
                  <a:pt x="26" y="62"/>
                  <a:pt x="49" y="89"/>
                  <a:pt x="68" y="120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95" y="67"/>
                  <a:pt x="75" y="41"/>
                  <a:pt x="52" y="18"/>
                </a:cubicBezTo>
                <a:cubicBezTo>
                  <a:pt x="46" y="12"/>
                  <a:pt x="39" y="6"/>
                  <a:pt x="32" y="0"/>
                </a:cubicBezTo>
                <a:lnTo>
                  <a:pt x="0" y="3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5" name="Freeform 36"/>
          <p:cNvSpPr/>
          <p:nvPr/>
        </p:nvSpPr>
        <p:spPr bwMode="auto">
          <a:xfrm>
            <a:off x="2389049" y="3392953"/>
            <a:ext cx="106080" cy="239967"/>
          </a:xfrm>
          <a:custGeom>
            <a:avLst/>
            <a:gdLst>
              <a:gd name="T0" fmla="*/ 50 w 55"/>
              <a:gd name="T1" fmla="*/ 124 h 124"/>
              <a:gd name="T2" fmla="*/ 55 w 55"/>
              <a:gd name="T3" fmla="*/ 62 h 124"/>
              <a:gd name="T4" fmla="*/ 50 w 55"/>
              <a:gd name="T5" fmla="*/ 0 h 124"/>
              <a:gd name="T6" fmla="*/ 0 w 55"/>
              <a:gd name="T7" fmla="*/ 9 h 124"/>
              <a:gd name="T8" fmla="*/ 4 w 55"/>
              <a:gd name="T9" fmla="*/ 62 h 124"/>
              <a:gd name="T10" fmla="*/ 0 w 55"/>
              <a:gd name="T11" fmla="*/ 115 h 124"/>
              <a:gd name="T12" fmla="*/ 50 w 55"/>
              <a:gd name="T13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24">
                <a:moveTo>
                  <a:pt x="50" y="124"/>
                </a:moveTo>
                <a:cubicBezTo>
                  <a:pt x="53" y="104"/>
                  <a:pt x="55" y="83"/>
                  <a:pt x="55" y="62"/>
                </a:cubicBezTo>
                <a:cubicBezTo>
                  <a:pt x="55" y="41"/>
                  <a:pt x="53" y="21"/>
                  <a:pt x="50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26"/>
                  <a:pt x="4" y="44"/>
                  <a:pt x="4" y="62"/>
                </a:cubicBezTo>
                <a:cubicBezTo>
                  <a:pt x="4" y="80"/>
                  <a:pt x="3" y="98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6" name="Freeform 37"/>
          <p:cNvSpPr/>
          <p:nvPr/>
        </p:nvSpPr>
        <p:spPr bwMode="auto">
          <a:xfrm>
            <a:off x="2312836" y="3140627"/>
            <a:ext cx="166844" cy="240997"/>
          </a:xfrm>
          <a:custGeom>
            <a:avLst/>
            <a:gdLst>
              <a:gd name="T0" fmla="*/ 0 w 86"/>
              <a:gd name="T1" fmla="*/ 25 h 124"/>
              <a:gd name="T2" fmla="*/ 37 w 86"/>
              <a:gd name="T3" fmla="*/ 124 h 124"/>
              <a:gd name="T4" fmla="*/ 86 w 86"/>
              <a:gd name="T5" fmla="*/ 115 h 124"/>
              <a:gd name="T6" fmla="*/ 62 w 86"/>
              <a:gd name="T7" fmla="*/ 37 h 124"/>
              <a:gd name="T8" fmla="*/ 44 w 86"/>
              <a:gd name="T9" fmla="*/ 0 h 124"/>
              <a:gd name="T10" fmla="*/ 0 w 86"/>
              <a:gd name="T11" fmla="*/ 2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0" y="25"/>
                </a:moveTo>
                <a:cubicBezTo>
                  <a:pt x="17" y="55"/>
                  <a:pt x="30" y="89"/>
                  <a:pt x="37" y="124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1" y="89"/>
                  <a:pt x="73" y="62"/>
                  <a:pt x="62" y="37"/>
                </a:cubicBezTo>
                <a:cubicBezTo>
                  <a:pt x="57" y="24"/>
                  <a:pt x="51" y="12"/>
                  <a:pt x="44" y="0"/>
                </a:cubicBezTo>
                <a:lnTo>
                  <a:pt x="0" y="25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7" name="Freeform 38"/>
          <p:cNvSpPr/>
          <p:nvPr/>
        </p:nvSpPr>
        <p:spPr bwMode="auto">
          <a:xfrm>
            <a:off x="1235559" y="2791492"/>
            <a:ext cx="240997" cy="195681"/>
          </a:xfrm>
          <a:custGeom>
            <a:avLst/>
            <a:gdLst>
              <a:gd name="T0" fmla="*/ 33 w 124"/>
              <a:gd name="T1" fmla="*/ 101 h 101"/>
              <a:gd name="T2" fmla="*/ 124 w 124"/>
              <a:gd name="T3" fmla="*/ 48 h 101"/>
              <a:gd name="T4" fmla="*/ 107 w 124"/>
              <a:gd name="T5" fmla="*/ 0 h 101"/>
              <a:gd name="T6" fmla="*/ 95 w 124"/>
              <a:gd name="T7" fmla="*/ 5 h 101"/>
              <a:gd name="T8" fmla="*/ 0 w 124"/>
              <a:gd name="T9" fmla="*/ 62 h 101"/>
              <a:gd name="T10" fmla="*/ 33 w 124"/>
              <a:gd name="T11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33" y="101"/>
                </a:moveTo>
                <a:cubicBezTo>
                  <a:pt x="60" y="79"/>
                  <a:pt x="91" y="61"/>
                  <a:pt x="124" y="48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2"/>
                  <a:pt x="99" y="3"/>
                  <a:pt x="95" y="5"/>
                </a:cubicBezTo>
                <a:cubicBezTo>
                  <a:pt x="61" y="20"/>
                  <a:pt x="29" y="39"/>
                  <a:pt x="0" y="62"/>
                </a:cubicBezTo>
                <a:lnTo>
                  <a:pt x="33" y="101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8" name="Freeform 39"/>
          <p:cNvSpPr/>
          <p:nvPr/>
        </p:nvSpPr>
        <p:spPr bwMode="auto">
          <a:xfrm>
            <a:off x="962635" y="3140627"/>
            <a:ext cx="166844" cy="240997"/>
          </a:xfrm>
          <a:custGeom>
            <a:avLst/>
            <a:gdLst>
              <a:gd name="T0" fmla="*/ 50 w 86"/>
              <a:gd name="T1" fmla="*/ 124 h 124"/>
              <a:gd name="T2" fmla="*/ 86 w 86"/>
              <a:gd name="T3" fmla="*/ 25 h 124"/>
              <a:gd name="T4" fmla="*/ 43 w 86"/>
              <a:gd name="T5" fmla="*/ 0 h 124"/>
              <a:gd name="T6" fmla="*/ 24 w 86"/>
              <a:gd name="T7" fmla="*/ 37 h 124"/>
              <a:gd name="T8" fmla="*/ 0 w 86"/>
              <a:gd name="T9" fmla="*/ 115 h 124"/>
              <a:gd name="T10" fmla="*/ 50 w 86"/>
              <a:gd name="T1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50" y="124"/>
                </a:moveTo>
                <a:cubicBezTo>
                  <a:pt x="57" y="89"/>
                  <a:pt x="70" y="55"/>
                  <a:pt x="86" y="25"/>
                </a:cubicBezTo>
                <a:cubicBezTo>
                  <a:pt x="43" y="0"/>
                  <a:pt x="43" y="0"/>
                  <a:pt x="43" y="0"/>
                </a:cubicBezTo>
                <a:cubicBezTo>
                  <a:pt x="36" y="12"/>
                  <a:pt x="30" y="24"/>
                  <a:pt x="24" y="37"/>
                </a:cubicBezTo>
                <a:cubicBezTo>
                  <a:pt x="14" y="62"/>
                  <a:pt x="6" y="89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9" name="Freeform 40"/>
          <p:cNvSpPr/>
          <p:nvPr/>
        </p:nvSpPr>
        <p:spPr bwMode="auto">
          <a:xfrm>
            <a:off x="949247" y="3392953"/>
            <a:ext cx="104020" cy="239967"/>
          </a:xfrm>
          <a:custGeom>
            <a:avLst/>
            <a:gdLst>
              <a:gd name="T0" fmla="*/ 54 w 54"/>
              <a:gd name="T1" fmla="*/ 115 h 124"/>
              <a:gd name="T2" fmla="*/ 50 w 54"/>
              <a:gd name="T3" fmla="*/ 62 h 124"/>
              <a:gd name="T4" fmla="*/ 54 w 54"/>
              <a:gd name="T5" fmla="*/ 9 h 124"/>
              <a:gd name="T6" fmla="*/ 5 w 54"/>
              <a:gd name="T7" fmla="*/ 0 h 124"/>
              <a:gd name="T8" fmla="*/ 0 w 54"/>
              <a:gd name="T9" fmla="*/ 62 h 124"/>
              <a:gd name="T10" fmla="*/ 5 w 54"/>
              <a:gd name="T11" fmla="*/ 124 h 124"/>
              <a:gd name="T12" fmla="*/ 54 w 54"/>
              <a:gd name="T13" fmla="*/ 11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124">
                <a:moveTo>
                  <a:pt x="54" y="115"/>
                </a:moveTo>
                <a:cubicBezTo>
                  <a:pt x="52" y="98"/>
                  <a:pt x="50" y="80"/>
                  <a:pt x="50" y="62"/>
                </a:cubicBezTo>
                <a:cubicBezTo>
                  <a:pt x="50" y="44"/>
                  <a:pt x="52" y="26"/>
                  <a:pt x="54" y="9"/>
                </a:cubicBezTo>
                <a:cubicBezTo>
                  <a:pt x="5" y="0"/>
                  <a:pt x="5" y="0"/>
                  <a:pt x="5" y="0"/>
                </a:cubicBezTo>
                <a:cubicBezTo>
                  <a:pt x="2" y="21"/>
                  <a:pt x="0" y="41"/>
                  <a:pt x="0" y="62"/>
                </a:cubicBezTo>
                <a:cubicBezTo>
                  <a:pt x="0" y="83"/>
                  <a:pt x="2" y="104"/>
                  <a:pt x="5" y="124"/>
                </a:cubicBezTo>
                <a:lnTo>
                  <a:pt x="54" y="115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0" name="Freeform 41"/>
          <p:cNvSpPr/>
          <p:nvPr/>
        </p:nvSpPr>
        <p:spPr bwMode="auto">
          <a:xfrm>
            <a:off x="1059446" y="2931558"/>
            <a:ext cx="217309" cy="232757"/>
          </a:xfrm>
          <a:custGeom>
            <a:avLst/>
            <a:gdLst>
              <a:gd name="T0" fmla="*/ 44 w 112"/>
              <a:gd name="T1" fmla="*/ 120 h 120"/>
              <a:gd name="T2" fmla="*/ 112 w 112"/>
              <a:gd name="T3" fmla="*/ 39 h 120"/>
              <a:gd name="T4" fmla="*/ 80 w 112"/>
              <a:gd name="T5" fmla="*/ 0 h 120"/>
              <a:gd name="T6" fmla="*/ 60 w 112"/>
              <a:gd name="T7" fmla="*/ 18 h 120"/>
              <a:gd name="T8" fmla="*/ 0 w 112"/>
              <a:gd name="T9" fmla="*/ 94 h 120"/>
              <a:gd name="T10" fmla="*/ 44 w 112"/>
              <a:gd name="T1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44" y="120"/>
                </a:moveTo>
                <a:cubicBezTo>
                  <a:pt x="62" y="89"/>
                  <a:pt x="85" y="62"/>
                  <a:pt x="112" y="39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6"/>
                  <a:pt x="66" y="12"/>
                  <a:pt x="60" y="18"/>
                </a:cubicBezTo>
                <a:cubicBezTo>
                  <a:pt x="37" y="41"/>
                  <a:pt x="17" y="67"/>
                  <a:pt x="0" y="94"/>
                </a:cubicBezTo>
                <a:lnTo>
                  <a:pt x="44" y="120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1129709" y="3860533"/>
            <a:ext cx="1229407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IN" sz="1800" b="1" dirty="0">
                <a:solidFill>
                  <a:schemeClr val="bg1"/>
                </a:solidFill>
                <a:cs typeface="Arial" panose="020B0604020202020204" pitchFamily="34" charset="0"/>
              </a:rPr>
              <a:t>Country</a:t>
            </a:r>
            <a:endParaRPr lang="en-US" altLang="en-IN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758715" y="4694992"/>
            <a:ext cx="1926945" cy="1680797"/>
            <a:chOff x="633294" y="399818"/>
            <a:chExt cx="1926945" cy="1680797"/>
          </a:xfrm>
        </p:grpSpPr>
        <p:sp>
          <p:nvSpPr>
            <p:cNvPr id="315" name="Freeform 29"/>
            <p:cNvSpPr/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6" name="Freeform 23"/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7" name="Freeform 24"/>
            <p:cNvSpPr/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8" name="Freeform 25"/>
            <p:cNvSpPr/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9" name="Freeform 26"/>
            <p:cNvSpPr/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0" name="Freeform 27"/>
            <p:cNvSpPr/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2" name="Oval 31"/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32"/>
            <p:cNvSpPr/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33"/>
            <p:cNvSpPr/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5" name="Freeform 34"/>
            <p:cNvSpPr/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6" name="Freeform 35"/>
            <p:cNvSpPr/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7" name="Freeform 36"/>
            <p:cNvSpPr/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8" name="Freeform 37"/>
            <p:cNvSpPr/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9" name="Freeform 38"/>
            <p:cNvSpPr/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0" name="Freeform 39"/>
            <p:cNvSpPr/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1" name="Freeform 40"/>
            <p:cNvSpPr/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2" name="Freeform 41"/>
            <p:cNvSpPr/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809407" y="1503212"/>
              <a:ext cx="243232" cy="138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IN" sz="900" b="1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6" name="Title 7"/>
          <p:cNvSpPr txBox="1"/>
          <p:nvPr/>
        </p:nvSpPr>
        <p:spPr>
          <a:xfrm>
            <a:off x="243840" y="44450"/>
            <a:ext cx="2957195" cy="504190"/>
          </a:xfrm>
          <a:prstGeom prst="rect">
            <a:avLst/>
          </a:prstGeom>
        </p:spPr>
        <p:txBody>
          <a:bodyPr/>
          <a:lstStyle>
            <a:lvl1pPr algn="l" defTabSz="1219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Control / Dashboard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Box 310"/>
          <p:cNvSpPr txBox="1"/>
          <p:nvPr/>
        </p:nvSpPr>
        <p:spPr>
          <a:xfrm>
            <a:off x="1155744" y="6023343"/>
            <a:ext cx="1229407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en-IN" sz="1800" b="1" dirty="0">
                <a:solidFill>
                  <a:schemeClr val="bg1"/>
                </a:solidFill>
                <a:cs typeface="Arial" panose="020B0604020202020204" pitchFamily="34" charset="0"/>
              </a:rPr>
              <a:t>District</a:t>
            </a:r>
            <a:endParaRPr lang="en-US" altLang="en-IN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310"/>
          <p:cNvSpPr txBox="1"/>
          <p:nvPr/>
        </p:nvSpPr>
        <p:spPr>
          <a:xfrm>
            <a:off x="1108119" y="783958"/>
            <a:ext cx="1229407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IN" sz="1800" b="1" dirty="0">
                <a:solidFill>
                  <a:schemeClr val="tx1"/>
                </a:solidFill>
                <a:cs typeface="Arial" panose="020B0604020202020204" pitchFamily="34" charset="0"/>
              </a:rPr>
              <a:t>Hightly qualified</a:t>
            </a:r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310"/>
          <p:cNvSpPr txBox="1"/>
          <p:nvPr/>
        </p:nvSpPr>
        <p:spPr>
          <a:xfrm>
            <a:off x="1083354" y="3203308"/>
            <a:ext cx="122940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en-IN" sz="1800" b="1" dirty="0">
                <a:solidFill>
                  <a:schemeClr val="tx1"/>
                </a:solidFill>
                <a:cs typeface="Arial" panose="020B0604020202020204" pitchFamily="34" charset="0"/>
              </a:rPr>
              <a:t>Camden</a:t>
            </a:r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310"/>
          <p:cNvSpPr txBox="1"/>
          <p:nvPr/>
        </p:nvSpPr>
        <p:spPr>
          <a:xfrm>
            <a:off x="1125899" y="5372468"/>
            <a:ext cx="122940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en-IN" sz="1800" b="1" dirty="0">
                <a:solidFill>
                  <a:schemeClr val="tx1"/>
                </a:solidFill>
                <a:cs typeface="Arial" panose="020B0604020202020204" pitchFamily="34" charset="0"/>
              </a:rPr>
              <a:t>Berlin Boro</a:t>
            </a:r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8350" y="130810"/>
            <a:ext cx="8834755" cy="6595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 descr="#clear#"/>
          <p:cNvSpPr txBox="1"/>
          <p:nvPr/>
        </p:nvSpPr>
        <p:spPr>
          <a:xfrm>
            <a:off x="3646254" y="1052881"/>
            <a:ext cx="5492907" cy="668020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6600" b="0" i="0" u="none" strike="noStrike" kern="1200" cap="none" spc="0" normalizeH="0" baseline="0" noProof="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-윤고딕150" pitchFamily="18" charset="-127"/>
                <a:cs typeface="Arial" panose="020B0604020202020204" pitchFamily="34" charset="0"/>
              </a:rPr>
              <a:t>Thank you</a:t>
            </a:r>
            <a:endParaRPr kumimoji="0" lang="en-US" altLang="ko-KR" sz="6600" b="0" i="0" u="none" strike="noStrike" kern="1200" cap="none" spc="0" normalizeH="0" baseline="0" noProof="0" dirty="0" smtClean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-윤고딕150" pitchFamily="18" charset="-127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22750" y="1917065"/>
            <a:ext cx="3869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 i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 A V E  A  N I C E  D A Y</a:t>
            </a:r>
            <a:endParaRPr lang="en-US" b="1" i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5"/>
          <p:cNvSpPr/>
          <p:nvPr/>
        </p:nvSpPr>
        <p:spPr bwMode="auto">
          <a:xfrm flipH="1">
            <a:off x="7866380" y="1186815"/>
            <a:ext cx="3691255" cy="976630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1800" b="1" dirty="0">
                <a:sym typeface="+mn-ea"/>
              </a:rPr>
              <a:t>Trình độ ảnh hưởng như thế </a:t>
            </a:r>
            <a:endParaRPr lang="en-US" sz="1800" b="1" dirty="0">
              <a:sym typeface="+mn-ea"/>
            </a:endParaRPr>
          </a:p>
          <a:p>
            <a:r>
              <a:rPr lang="en-US" sz="1800" b="1" dirty="0">
                <a:sym typeface="+mn-ea"/>
              </a:rPr>
              <a:t>nào đến phân bố lương?</a:t>
            </a:r>
            <a:endParaRPr lang="en-US" sz="1800" b="1" dirty="0"/>
          </a:p>
        </p:txBody>
      </p:sp>
      <p:sp>
        <p:nvSpPr>
          <p:cNvPr id="247" name="Freeform 6"/>
          <p:cNvSpPr/>
          <p:nvPr/>
        </p:nvSpPr>
        <p:spPr bwMode="auto">
          <a:xfrm flipH="1">
            <a:off x="7866380" y="2163445"/>
            <a:ext cx="331470" cy="514350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4" name="Freeform 5"/>
          <p:cNvSpPr/>
          <p:nvPr/>
        </p:nvSpPr>
        <p:spPr bwMode="auto">
          <a:xfrm flipH="1">
            <a:off x="7866380" y="4681855"/>
            <a:ext cx="3742690" cy="970915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1800" b="1" dirty="0"/>
              <a:t>Năm kinh nghiệm trung bình </a:t>
            </a:r>
            <a:endParaRPr lang="en-US" sz="1800" b="1" dirty="0"/>
          </a:p>
          <a:p>
            <a:r>
              <a:rPr lang="en-US" sz="1800" b="1" dirty="0"/>
              <a:t>của các công việc là bao nhiêu ? </a:t>
            </a:r>
            <a:endParaRPr lang="en-US" sz="1800" b="1" dirty="0"/>
          </a:p>
        </p:txBody>
      </p:sp>
      <p:sp>
        <p:nvSpPr>
          <p:cNvPr id="262" name="Freeform 5"/>
          <p:cNvSpPr/>
          <p:nvPr/>
        </p:nvSpPr>
        <p:spPr bwMode="auto">
          <a:xfrm>
            <a:off x="946785" y="1218565"/>
            <a:ext cx="3382010" cy="952500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1800" b="1" dirty="0"/>
              <a:t> Thể loại giáo viên/ nhân viên ảnh hưởng thế nào đến phân bố lương?</a:t>
            </a:r>
            <a:endParaRPr lang="en-US" sz="1800" b="1" dirty="0"/>
          </a:p>
        </p:txBody>
      </p:sp>
      <p:sp>
        <p:nvSpPr>
          <p:cNvPr id="263" name="Freeform 6"/>
          <p:cNvSpPr/>
          <p:nvPr/>
        </p:nvSpPr>
        <p:spPr bwMode="auto">
          <a:xfrm>
            <a:off x="4005580" y="2171065"/>
            <a:ext cx="323215" cy="551180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7" name="Freeform 5"/>
          <p:cNvSpPr/>
          <p:nvPr/>
        </p:nvSpPr>
        <p:spPr bwMode="auto">
          <a:xfrm>
            <a:off x="1084580" y="4714875"/>
            <a:ext cx="3244215" cy="946150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1800" b="1" dirty="0">
                <a:sym typeface="+mn-ea"/>
              </a:rPr>
              <a:t>Những ảnh hưởng của công việc, chứng chỉ đến phân bố lương?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38" y="260142"/>
            <a:ext cx="11664949" cy="5763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+mn-lt"/>
                <a:cs typeface="+mn-lt"/>
              </a:rPr>
              <a:t>CÁC VẤN ĐỀ &amp; CÂU HỎI VỀ DỮ LIỆU KHẢO SÁT </a:t>
            </a:r>
            <a:endParaRPr lang="en-US" dirty="0">
              <a:latin typeface="+mn-lt"/>
              <a:cs typeface="+mn-lt"/>
            </a:endParaRPr>
          </a:p>
        </p:txBody>
      </p:sp>
      <p:grpSp>
        <p:nvGrpSpPr>
          <p:cNvPr id="1051" name="Group 1050"/>
          <p:cNvGrpSpPr/>
          <p:nvPr/>
        </p:nvGrpSpPr>
        <p:grpSpPr>
          <a:xfrm>
            <a:off x="4523997" y="1600201"/>
            <a:ext cx="3140832" cy="3657600"/>
            <a:chOff x="4854575" y="1985169"/>
            <a:chExt cx="2479675" cy="2887663"/>
          </a:xfrm>
        </p:grpSpPr>
        <p:grpSp>
          <p:nvGrpSpPr>
            <p:cNvPr id="1046" name="Group 1045"/>
            <p:cNvGrpSpPr/>
            <p:nvPr/>
          </p:nvGrpSpPr>
          <p:grpSpPr>
            <a:xfrm>
              <a:off x="4854575" y="1985169"/>
              <a:ext cx="2479675" cy="2887663"/>
              <a:chOff x="-2508251" y="1377950"/>
              <a:chExt cx="2479675" cy="2887663"/>
            </a:xfrm>
          </p:grpSpPr>
          <p:sp>
            <p:nvSpPr>
              <p:cNvPr id="1038" name="Freeform 805"/>
              <p:cNvSpPr/>
              <p:nvPr/>
            </p:nvSpPr>
            <p:spPr bwMode="auto">
              <a:xfrm>
                <a:off x="-2503489" y="1377950"/>
                <a:ext cx="2474913" cy="2868613"/>
              </a:xfrm>
              <a:custGeom>
                <a:avLst/>
                <a:gdLst>
                  <a:gd name="T0" fmla="*/ 768 w 827"/>
                  <a:gd name="T1" fmla="*/ 203 h 961"/>
                  <a:gd name="T2" fmla="*/ 604 w 827"/>
                  <a:gd name="T3" fmla="*/ 36 h 961"/>
                  <a:gd name="T4" fmla="*/ 348 w 827"/>
                  <a:gd name="T5" fmla="*/ 32 h 961"/>
                  <a:gd name="T6" fmla="*/ 104 w 827"/>
                  <a:gd name="T7" fmla="*/ 240 h 961"/>
                  <a:gd name="T8" fmla="*/ 98 w 827"/>
                  <a:gd name="T9" fmla="*/ 259 h 961"/>
                  <a:gd name="T10" fmla="*/ 85 w 827"/>
                  <a:gd name="T11" fmla="*/ 380 h 961"/>
                  <a:gd name="T12" fmla="*/ 91 w 827"/>
                  <a:gd name="T13" fmla="*/ 430 h 961"/>
                  <a:gd name="T14" fmla="*/ 28 w 827"/>
                  <a:gd name="T15" fmla="*/ 536 h 961"/>
                  <a:gd name="T16" fmla="*/ 17 w 827"/>
                  <a:gd name="T17" fmla="*/ 586 h 961"/>
                  <a:gd name="T18" fmla="*/ 49 w 827"/>
                  <a:gd name="T19" fmla="*/ 602 h 961"/>
                  <a:gd name="T20" fmla="*/ 59 w 827"/>
                  <a:gd name="T21" fmla="*/ 638 h 961"/>
                  <a:gd name="T22" fmla="*/ 83 w 827"/>
                  <a:gd name="T23" fmla="*/ 681 h 961"/>
                  <a:gd name="T24" fmla="*/ 81 w 827"/>
                  <a:gd name="T25" fmla="*/ 724 h 961"/>
                  <a:gd name="T26" fmla="*/ 108 w 827"/>
                  <a:gd name="T27" fmla="*/ 777 h 961"/>
                  <a:gd name="T28" fmla="*/ 110 w 827"/>
                  <a:gd name="T29" fmla="*/ 787 h 961"/>
                  <a:gd name="T30" fmla="*/ 189 w 827"/>
                  <a:gd name="T31" fmla="*/ 820 h 961"/>
                  <a:gd name="T32" fmla="*/ 247 w 827"/>
                  <a:gd name="T33" fmla="*/ 811 h 961"/>
                  <a:gd name="T34" fmla="*/ 279 w 827"/>
                  <a:gd name="T35" fmla="*/ 791 h 961"/>
                  <a:gd name="T36" fmla="*/ 239 w 827"/>
                  <a:gd name="T37" fmla="*/ 632 h 961"/>
                  <a:gd name="T38" fmla="*/ 208 w 827"/>
                  <a:gd name="T39" fmla="*/ 581 h 961"/>
                  <a:gd name="T40" fmla="*/ 201 w 827"/>
                  <a:gd name="T41" fmla="*/ 564 h 961"/>
                  <a:gd name="T42" fmla="*/ 212 w 827"/>
                  <a:gd name="T43" fmla="*/ 426 h 961"/>
                  <a:gd name="T44" fmla="*/ 300 w 827"/>
                  <a:gd name="T45" fmla="*/ 336 h 961"/>
                  <a:gd name="T46" fmla="*/ 438 w 827"/>
                  <a:gd name="T47" fmla="*/ 334 h 961"/>
                  <a:gd name="T48" fmla="*/ 569 w 827"/>
                  <a:gd name="T49" fmla="*/ 446 h 961"/>
                  <a:gd name="T50" fmla="*/ 573 w 827"/>
                  <a:gd name="T51" fmla="*/ 456 h 961"/>
                  <a:gd name="T52" fmla="*/ 580 w 827"/>
                  <a:gd name="T53" fmla="*/ 521 h 961"/>
                  <a:gd name="T54" fmla="*/ 577 w 827"/>
                  <a:gd name="T55" fmla="*/ 548 h 961"/>
                  <a:gd name="T56" fmla="*/ 610 w 827"/>
                  <a:gd name="T57" fmla="*/ 605 h 961"/>
                  <a:gd name="T58" fmla="*/ 617 w 827"/>
                  <a:gd name="T59" fmla="*/ 632 h 961"/>
                  <a:gd name="T60" fmla="*/ 599 w 827"/>
                  <a:gd name="T61" fmla="*/ 641 h 961"/>
                  <a:gd name="T62" fmla="*/ 594 w 827"/>
                  <a:gd name="T63" fmla="*/ 660 h 961"/>
                  <a:gd name="T64" fmla="*/ 581 w 827"/>
                  <a:gd name="T65" fmla="*/ 683 h 961"/>
                  <a:gd name="T66" fmla="*/ 582 w 827"/>
                  <a:gd name="T67" fmla="*/ 706 h 961"/>
                  <a:gd name="T68" fmla="*/ 567 w 827"/>
                  <a:gd name="T69" fmla="*/ 735 h 961"/>
                  <a:gd name="T70" fmla="*/ 566 w 827"/>
                  <a:gd name="T71" fmla="*/ 740 h 961"/>
                  <a:gd name="T72" fmla="*/ 524 w 827"/>
                  <a:gd name="T73" fmla="*/ 758 h 961"/>
                  <a:gd name="T74" fmla="*/ 462 w 827"/>
                  <a:gd name="T75" fmla="*/ 759 h 961"/>
                  <a:gd name="T76" fmla="*/ 446 w 827"/>
                  <a:gd name="T77" fmla="*/ 848 h 961"/>
                  <a:gd name="T78" fmla="*/ 669 w 827"/>
                  <a:gd name="T79" fmla="*/ 961 h 961"/>
                  <a:gd name="T80" fmla="*/ 718 w 827"/>
                  <a:gd name="T81" fmla="*/ 586 h 961"/>
                  <a:gd name="T82" fmla="*/ 775 w 827"/>
                  <a:gd name="T83" fmla="*/ 490 h 961"/>
                  <a:gd name="T84" fmla="*/ 788 w 827"/>
                  <a:gd name="T85" fmla="*/ 460 h 961"/>
                  <a:gd name="T86" fmla="*/ 768 w 827"/>
                  <a:gd name="T87" fmla="*/ 203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7" h="961">
                    <a:moveTo>
                      <a:pt x="768" y="203"/>
                    </a:moveTo>
                    <a:cubicBezTo>
                      <a:pt x="718" y="73"/>
                      <a:pt x="604" y="36"/>
                      <a:pt x="604" y="36"/>
                    </a:cubicBezTo>
                    <a:cubicBezTo>
                      <a:pt x="511" y="0"/>
                      <a:pt x="348" y="32"/>
                      <a:pt x="348" y="32"/>
                    </a:cubicBezTo>
                    <a:cubicBezTo>
                      <a:pt x="198" y="61"/>
                      <a:pt x="131" y="163"/>
                      <a:pt x="104" y="240"/>
                    </a:cubicBezTo>
                    <a:cubicBezTo>
                      <a:pt x="102" y="247"/>
                      <a:pt x="100" y="253"/>
                      <a:pt x="98" y="259"/>
                    </a:cubicBezTo>
                    <a:cubicBezTo>
                      <a:pt x="76" y="337"/>
                      <a:pt x="85" y="380"/>
                      <a:pt x="85" y="380"/>
                    </a:cubicBezTo>
                    <a:cubicBezTo>
                      <a:pt x="87" y="393"/>
                      <a:pt x="97" y="415"/>
                      <a:pt x="91" y="430"/>
                    </a:cubicBezTo>
                    <a:cubicBezTo>
                      <a:pt x="79" y="463"/>
                      <a:pt x="48" y="512"/>
                      <a:pt x="28" y="536"/>
                    </a:cubicBezTo>
                    <a:cubicBezTo>
                      <a:pt x="0" y="570"/>
                      <a:pt x="17" y="586"/>
                      <a:pt x="17" y="586"/>
                    </a:cubicBezTo>
                    <a:cubicBezTo>
                      <a:pt x="33" y="599"/>
                      <a:pt x="49" y="602"/>
                      <a:pt x="49" y="602"/>
                    </a:cubicBezTo>
                    <a:cubicBezTo>
                      <a:pt x="77" y="610"/>
                      <a:pt x="59" y="638"/>
                      <a:pt x="59" y="638"/>
                    </a:cubicBezTo>
                    <a:cubicBezTo>
                      <a:pt x="36" y="670"/>
                      <a:pt x="83" y="681"/>
                      <a:pt x="83" y="681"/>
                    </a:cubicBezTo>
                    <a:cubicBezTo>
                      <a:pt x="52" y="703"/>
                      <a:pt x="81" y="724"/>
                      <a:pt x="81" y="724"/>
                    </a:cubicBezTo>
                    <a:cubicBezTo>
                      <a:pt x="98" y="732"/>
                      <a:pt x="108" y="762"/>
                      <a:pt x="108" y="777"/>
                    </a:cubicBezTo>
                    <a:cubicBezTo>
                      <a:pt x="108" y="784"/>
                      <a:pt x="109" y="781"/>
                      <a:pt x="110" y="787"/>
                    </a:cubicBezTo>
                    <a:cubicBezTo>
                      <a:pt x="125" y="849"/>
                      <a:pt x="189" y="820"/>
                      <a:pt x="189" y="820"/>
                    </a:cubicBezTo>
                    <a:cubicBezTo>
                      <a:pt x="210" y="813"/>
                      <a:pt x="230" y="811"/>
                      <a:pt x="247" y="811"/>
                    </a:cubicBezTo>
                    <a:cubicBezTo>
                      <a:pt x="261" y="811"/>
                      <a:pt x="274" y="804"/>
                      <a:pt x="279" y="791"/>
                    </a:cubicBezTo>
                    <a:cubicBezTo>
                      <a:pt x="308" y="720"/>
                      <a:pt x="239" y="632"/>
                      <a:pt x="239" y="632"/>
                    </a:cubicBezTo>
                    <a:cubicBezTo>
                      <a:pt x="226" y="616"/>
                      <a:pt x="215" y="595"/>
                      <a:pt x="208" y="581"/>
                    </a:cubicBezTo>
                    <a:cubicBezTo>
                      <a:pt x="204" y="571"/>
                      <a:pt x="201" y="564"/>
                      <a:pt x="201" y="564"/>
                    </a:cubicBezTo>
                    <a:cubicBezTo>
                      <a:pt x="180" y="494"/>
                      <a:pt x="212" y="426"/>
                      <a:pt x="212" y="426"/>
                    </a:cubicBezTo>
                    <a:cubicBezTo>
                      <a:pt x="239" y="356"/>
                      <a:pt x="300" y="336"/>
                      <a:pt x="300" y="336"/>
                    </a:cubicBezTo>
                    <a:cubicBezTo>
                      <a:pt x="350" y="316"/>
                      <a:pt x="438" y="334"/>
                      <a:pt x="438" y="334"/>
                    </a:cubicBezTo>
                    <a:cubicBezTo>
                      <a:pt x="519" y="350"/>
                      <a:pt x="555" y="405"/>
                      <a:pt x="569" y="446"/>
                    </a:cubicBezTo>
                    <a:cubicBezTo>
                      <a:pt x="571" y="449"/>
                      <a:pt x="572" y="453"/>
                      <a:pt x="573" y="456"/>
                    </a:cubicBezTo>
                    <a:cubicBezTo>
                      <a:pt x="585" y="498"/>
                      <a:pt x="580" y="521"/>
                      <a:pt x="580" y="521"/>
                    </a:cubicBezTo>
                    <a:cubicBezTo>
                      <a:pt x="579" y="528"/>
                      <a:pt x="573" y="540"/>
                      <a:pt x="577" y="548"/>
                    </a:cubicBezTo>
                    <a:cubicBezTo>
                      <a:pt x="583" y="566"/>
                      <a:pt x="599" y="592"/>
                      <a:pt x="610" y="605"/>
                    </a:cubicBezTo>
                    <a:cubicBezTo>
                      <a:pt x="626" y="623"/>
                      <a:pt x="617" y="632"/>
                      <a:pt x="617" y="632"/>
                    </a:cubicBezTo>
                    <a:cubicBezTo>
                      <a:pt x="608" y="639"/>
                      <a:pt x="599" y="641"/>
                      <a:pt x="599" y="641"/>
                    </a:cubicBezTo>
                    <a:cubicBezTo>
                      <a:pt x="584" y="645"/>
                      <a:pt x="594" y="660"/>
                      <a:pt x="594" y="660"/>
                    </a:cubicBezTo>
                    <a:cubicBezTo>
                      <a:pt x="606" y="677"/>
                      <a:pt x="581" y="683"/>
                      <a:pt x="581" y="683"/>
                    </a:cubicBezTo>
                    <a:cubicBezTo>
                      <a:pt x="598" y="695"/>
                      <a:pt x="582" y="706"/>
                      <a:pt x="582" y="706"/>
                    </a:cubicBezTo>
                    <a:cubicBezTo>
                      <a:pt x="573" y="711"/>
                      <a:pt x="567" y="727"/>
                      <a:pt x="567" y="735"/>
                    </a:cubicBezTo>
                    <a:cubicBezTo>
                      <a:pt x="567" y="739"/>
                      <a:pt x="567" y="737"/>
                      <a:pt x="566" y="740"/>
                    </a:cubicBezTo>
                    <a:cubicBezTo>
                      <a:pt x="558" y="774"/>
                      <a:pt x="524" y="758"/>
                      <a:pt x="524" y="758"/>
                    </a:cubicBezTo>
                    <a:cubicBezTo>
                      <a:pt x="497" y="750"/>
                      <a:pt x="476" y="754"/>
                      <a:pt x="462" y="759"/>
                    </a:cubicBezTo>
                    <a:cubicBezTo>
                      <a:pt x="424" y="774"/>
                      <a:pt x="446" y="848"/>
                      <a:pt x="446" y="848"/>
                    </a:cubicBezTo>
                    <a:cubicBezTo>
                      <a:pt x="462" y="891"/>
                      <a:pt x="669" y="961"/>
                      <a:pt x="669" y="961"/>
                    </a:cubicBezTo>
                    <a:cubicBezTo>
                      <a:pt x="527" y="819"/>
                      <a:pt x="718" y="586"/>
                      <a:pt x="718" y="586"/>
                    </a:cubicBezTo>
                    <a:cubicBezTo>
                      <a:pt x="742" y="555"/>
                      <a:pt x="762" y="517"/>
                      <a:pt x="775" y="490"/>
                    </a:cubicBezTo>
                    <a:cubicBezTo>
                      <a:pt x="783" y="472"/>
                      <a:pt x="788" y="460"/>
                      <a:pt x="788" y="460"/>
                    </a:cubicBezTo>
                    <a:cubicBezTo>
                      <a:pt x="827" y="329"/>
                      <a:pt x="768" y="203"/>
                      <a:pt x="768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39" name="Freeform 806"/>
              <p:cNvSpPr/>
              <p:nvPr/>
            </p:nvSpPr>
            <p:spPr bwMode="auto">
              <a:xfrm>
                <a:off x="-2482052" y="1444626"/>
                <a:ext cx="2200392" cy="2801937"/>
              </a:xfrm>
              <a:custGeom>
                <a:avLst/>
                <a:gdLst>
                  <a:gd name="T0" fmla="*/ 576 w 737"/>
                  <a:gd name="T1" fmla="*/ 666 h 941"/>
                  <a:gd name="T2" fmla="*/ 582 w 737"/>
                  <a:gd name="T3" fmla="*/ 662 h 941"/>
                  <a:gd name="T4" fmla="*/ 587 w 737"/>
                  <a:gd name="T5" fmla="*/ 644 h 941"/>
                  <a:gd name="T6" fmla="*/ 596 w 737"/>
                  <a:gd name="T7" fmla="*/ 622 h 941"/>
                  <a:gd name="T8" fmla="*/ 606 w 737"/>
                  <a:gd name="T9" fmla="*/ 591 h 941"/>
                  <a:gd name="T10" fmla="*/ 580 w 737"/>
                  <a:gd name="T11" fmla="*/ 553 h 941"/>
                  <a:gd name="T12" fmla="*/ 572 w 737"/>
                  <a:gd name="T13" fmla="*/ 506 h 941"/>
                  <a:gd name="T14" fmla="*/ 568 w 737"/>
                  <a:gd name="T15" fmla="*/ 446 h 941"/>
                  <a:gd name="T16" fmla="*/ 429 w 737"/>
                  <a:gd name="T17" fmla="*/ 316 h 941"/>
                  <a:gd name="T18" fmla="*/ 326 w 737"/>
                  <a:gd name="T19" fmla="*/ 311 h 941"/>
                  <a:gd name="T20" fmla="*/ 208 w 737"/>
                  <a:gd name="T21" fmla="*/ 400 h 941"/>
                  <a:gd name="T22" fmla="*/ 188 w 737"/>
                  <a:gd name="T23" fmla="*/ 516 h 941"/>
                  <a:gd name="T24" fmla="*/ 225 w 737"/>
                  <a:gd name="T25" fmla="*/ 604 h 941"/>
                  <a:gd name="T26" fmla="*/ 272 w 737"/>
                  <a:gd name="T27" fmla="*/ 691 h 941"/>
                  <a:gd name="T28" fmla="*/ 275 w 737"/>
                  <a:gd name="T29" fmla="*/ 765 h 941"/>
                  <a:gd name="T30" fmla="*/ 238 w 737"/>
                  <a:gd name="T31" fmla="*/ 793 h 941"/>
                  <a:gd name="T32" fmla="*/ 174 w 737"/>
                  <a:gd name="T33" fmla="*/ 804 h 941"/>
                  <a:gd name="T34" fmla="*/ 145 w 737"/>
                  <a:gd name="T35" fmla="*/ 808 h 941"/>
                  <a:gd name="T36" fmla="*/ 101 w 737"/>
                  <a:gd name="T37" fmla="*/ 758 h 941"/>
                  <a:gd name="T38" fmla="*/ 74 w 737"/>
                  <a:gd name="T39" fmla="*/ 706 h 941"/>
                  <a:gd name="T40" fmla="*/ 74 w 737"/>
                  <a:gd name="T41" fmla="*/ 663 h 941"/>
                  <a:gd name="T42" fmla="*/ 61 w 737"/>
                  <a:gd name="T43" fmla="*/ 657 h 941"/>
                  <a:gd name="T44" fmla="*/ 51 w 737"/>
                  <a:gd name="T45" fmla="*/ 622 h 941"/>
                  <a:gd name="T46" fmla="*/ 57 w 737"/>
                  <a:gd name="T47" fmla="*/ 611 h 941"/>
                  <a:gd name="T48" fmla="*/ 41 w 737"/>
                  <a:gd name="T49" fmla="*/ 583 h 941"/>
                  <a:gd name="T50" fmla="*/ 21 w 737"/>
                  <a:gd name="T51" fmla="*/ 575 h 941"/>
                  <a:gd name="T52" fmla="*/ 10 w 737"/>
                  <a:gd name="T53" fmla="*/ 536 h 941"/>
                  <a:gd name="T54" fmla="*/ 38 w 737"/>
                  <a:gd name="T55" fmla="*/ 497 h 941"/>
                  <a:gd name="T56" fmla="*/ 78 w 737"/>
                  <a:gd name="T57" fmla="*/ 428 h 941"/>
                  <a:gd name="T58" fmla="*/ 83 w 737"/>
                  <a:gd name="T59" fmla="*/ 383 h 941"/>
                  <a:gd name="T60" fmla="*/ 80 w 737"/>
                  <a:gd name="T61" fmla="*/ 294 h 941"/>
                  <a:gd name="T62" fmla="*/ 133 w 737"/>
                  <a:gd name="T63" fmla="*/ 151 h 941"/>
                  <a:gd name="T64" fmla="*/ 339 w 737"/>
                  <a:gd name="T65" fmla="*/ 16 h 941"/>
                  <a:gd name="T66" fmla="*/ 500 w 737"/>
                  <a:gd name="T67" fmla="*/ 2 h 941"/>
                  <a:gd name="T68" fmla="*/ 575 w 737"/>
                  <a:gd name="T69" fmla="*/ 10 h 941"/>
                  <a:gd name="T70" fmla="*/ 557 w 737"/>
                  <a:gd name="T71" fmla="*/ 71 h 941"/>
                  <a:gd name="T72" fmla="*/ 550 w 737"/>
                  <a:gd name="T73" fmla="*/ 205 h 941"/>
                  <a:gd name="T74" fmla="*/ 587 w 737"/>
                  <a:gd name="T75" fmla="*/ 356 h 941"/>
                  <a:gd name="T76" fmla="*/ 727 w 737"/>
                  <a:gd name="T77" fmla="*/ 523 h 941"/>
                  <a:gd name="T78" fmla="*/ 737 w 737"/>
                  <a:gd name="T79" fmla="*/ 530 h 941"/>
                  <a:gd name="T80" fmla="*/ 699 w 737"/>
                  <a:gd name="T81" fmla="*/ 582 h 941"/>
                  <a:gd name="T82" fmla="*/ 612 w 737"/>
                  <a:gd name="T83" fmla="*/ 774 h 941"/>
                  <a:gd name="T84" fmla="*/ 653 w 737"/>
                  <a:gd name="T85" fmla="*/ 934 h 941"/>
                  <a:gd name="T86" fmla="*/ 658 w 737"/>
                  <a:gd name="T87" fmla="*/ 941 h 941"/>
                  <a:gd name="T88" fmla="*/ 594 w 737"/>
                  <a:gd name="T89" fmla="*/ 918 h 941"/>
                  <a:gd name="T90" fmla="*/ 471 w 737"/>
                  <a:gd name="T91" fmla="*/ 861 h 941"/>
                  <a:gd name="T92" fmla="*/ 433 w 737"/>
                  <a:gd name="T93" fmla="*/ 782 h 941"/>
                  <a:gd name="T94" fmla="*/ 435 w 737"/>
                  <a:gd name="T95" fmla="*/ 768 h 941"/>
                  <a:gd name="T96" fmla="*/ 472 w 737"/>
                  <a:gd name="T97" fmla="*/ 737 h 941"/>
                  <a:gd name="T98" fmla="*/ 524 w 737"/>
                  <a:gd name="T99" fmla="*/ 742 h 941"/>
                  <a:gd name="T100" fmla="*/ 561 w 737"/>
                  <a:gd name="T101" fmla="*/ 716 h 941"/>
                  <a:gd name="T102" fmla="*/ 576 w 737"/>
                  <a:gd name="T103" fmla="*/ 688 h 941"/>
                  <a:gd name="T104" fmla="*/ 576 w 737"/>
                  <a:gd name="T105" fmla="*/ 666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7" h="941">
                    <a:moveTo>
                      <a:pt x="576" y="666"/>
                    </a:moveTo>
                    <a:cubicBezTo>
                      <a:pt x="578" y="665"/>
                      <a:pt x="580" y="664"/>
                      <a:pt x="582" y="662"/>
                    </a:cubicBezTo>
                    <a:cubicBezTo>
                      <a:pt x="589" y="657"/>
                      <a:pt x="592" y="652"/>
                      <a:pt x="587" y="644"/>
                    </a:cubicBezTo>
                    <a:cubicBezTo>
                      <a:pt x="580" y="630"/>
                      <a:pt x="582" y="627"/>
                      <a:pt x="596" y="622"/>
                    </a:cubicBezTo>
                    <a:cubicBezTo>
                      <a:pt x="614" y="615"/>
                      <a:pt x="617" y="607"/>
                      <a:pt x="606" y="591"/>
                    </a:cubicBezTo>
                    <a:cubicBezTo>
                      <a:pt x="597" y="578"/>
                      <a:pt x="588" y="566"/>
                      <a:pt x="580" y="553"/>
                    </a:cubicBezTo>
                    <a:cubicBezTo>
                      <a:pt x="571" y="538"/>
                      <a:pt x="566" y="524"/>
                      <a:pt x="572" y="506"/>
                    </a:cubicBezTo>
                    <a:cubicBezTo>
                      <a:pt x="578" y="487"/>
                      <a:pt x="573" y="466"/>
                      <a:pt x="568" y="446"/>
                    </a:cubicBezTo>
                    <a:cubicBezTo>
                      <a:pt x="548" y="374"/>
                      <a:pt x="502" y="331"/>
                      <a:pt x="429" y="316"/>
                    </a:cubicBezTo>
                    <a:cubicBezTo>
                      <a:pt x="395" y="309"/>
                      <a:pt x="361" y="306"/>
                      <a:pt x="326" y="311"/>
                    </a:cubicBezTo>
                    <a:cubicBezTo>
                      <a:pt x="270" y="317"/>
                      <a:pt x="232" y="350"/>
                      <a:pt x="208" y="400"/>
                    </a:cubicBezTo>
                    <a:cubicBezTo>
                      <a:pt x="190" y="437"/>
                      <a:pt x="184" y="476"/>
                      <a:pt x="188" y="516"/>
                    </a:cubicBezTo>
                    <a:cubicBezTo>
                      <a:pt x="191" y="549"/>
                      <a:pt x="206" y="578"/>
                      <a:pt x="225" y="604"/>
                    </a:cubicBezTo>
                    <a:cubicBezTo>
                      <a:pt x="244" y="631"/>
                      <a:pt x="262" y="659"/>
                      <a:pt x="272" y="691"/>
                    </a:cubicBezTo>
                    <a:cubicBezTo>
                      <a:pt x="279" y="715"/>
                      <a:pt x="282" y="740"/>
                      <a:pt x="275" y="765"/>
                    </a:cubicBezTo>
                    <a:cubicBezTo>
                      <a:pt x="269" y="784"/>
                      <a:pt x="258" y="793"/>
                      <a:pt x="238" y="793"/>
                    </a:cubicBezTo>
                    <a:cubicBezTo>
                      <a:pt x="216" y="793"/>
                      <a:pt x="195" y="797"/>
                      <a:pt x="174" y="804"/>
                    </a:cubicBezTo>
                    <a:cubicBezTo>
                      <a:pt x="165" y="808"/>
                      <a:pt x="154" y="809"/>
                      <a:pt x="145" y="808"/>
                    </a:cubicBezTo>
                    <a:cubicBezTo>
                      <a:pt x="117" y="805"/>
                      <a:pt x="105" y="787"/>
                      <a:pt x="101" y="758"/>
                    </a:cubicBezTo>
                    <a:cubicBezTo>
                      <a:pt x="99" y="737"/>
                      <a:pt x="93" y="718"/>
                      <a:pt x="74" y="706"/>
                    </a:cubicBezTo>
                    <a:cubicBezTo>
                      <a:pt x="58" y="694"/>
                      <a:pt x="58" y="681"/>
                      <a:pt x="74" y="663"/>
                    </a:cubicBezTo>
                    <a:cubicBezTo>
                      <a:pt x="70" y="661"/>
                      <a:pt x="65" y="659"/>
                      <a:pt x="61" y="657"/>
                    </a:cubicBezTo>
                    <a:cubicBezTo>
                      <a:pt x="46" y="649"/>
                      <a:pt x="42" y="637"/>
                      <a:pt x="51" y="622"/>
                    </a:cubicBezTo>
                    <a:cubicBezTo>
                      <a:pt x="54" y="618"/>
                      <a:pt x="56" y="615"/>
                      <a:pt x="57" y="611"/>
                    </a:cubicBezTo>
                    <a:cubicBezTo>
                      <a:pt x="61" y="597"/>
                      <a:pt x="55" y="588"/>
                      <a:pt x="41" y="583"/>
                    </a:cubicBezTo>
                    <a:cubicBezTo>
                      <a:pt x="34" y="581"/>
                      <a:pt x="27" y="579"/>
                      <a:pt x="21" y="575"/>
                    </a:cubicBezTo>
                    <a:cubicBezTo>
                      <a:pt x="5" y="567"/>
                      <a:pt x="0" y="552"/>
                      <a:pt x="10" y="536"/>
                    </a:cubicBezTo>
                    <a:cubicBezTo>
                      <a:pt x="18" y="523"/>
                      <a:pt x="29" y="511"/>
                      <a:pt x="38" y="497"/>
                    </a:cubicBezTo>
                    <a:cubicBezTo>
                      <a:pt x="51" y="474"/>
                      <a:pt x="64" y="451"/>
                      <a:pt x="78" y="428"/>
                    </a:cubicBezTo>
                    <a:cubicBezTo>
                      <a:pt x="86" y="414"/>
                      <a:pt x="88" y="398"/>
                      <a:pt x="83" y="383"/>
                    </a:cubicBezTo>
                    <a:cubicBezTo>
                      <a:pt x="74" y="353"/>
                      <a:pt x="75" y="324"/>
                      <a:pt x="80" y="294"/>
                    </a:cubicBezTo>
                    <a:cubicBezTo>
                      <a:pt x="88" y="243"/>
                      <a:pt x="104" y="195"/>
                      <a:pt x="133" y="151"/>
                    </a:cubicBezTo>
                    <a:cubicBezTo>
                      <a:pt x="182" y="77"/>
                      <a:pt x="252" y="33"/>
                      <a:pt x="339" y="16"/>
                    </a:cubicBezTo>
                    <a:cubicBezTo>
                      <a:pt x="392" y="5"/>
                      <a:pt x="446" y="0"/>
                      <a:pt x="500" y="2"/>
                    </a:cubicBezTo>
                    <a:cubicBezTo>
                      <a:pt x="525" y="3"/>
                      <a:pt x="550" y="7"/>
                      <a:pt x="575" y="10"/>
                    </a:cubicBezTo>
                    <a:cubicBezTo>
                      <a:pt x="568" y="32"/>
                      <a:pt x="562" y="51"/>
                      <a:pt x="557" y="71"/>
                    </a:cubicBezTo>
                    <a:cubicBezTo>
                      <a:pt x="547" y="115"/>
                      <a:pt x="546" y="160"/>
                      <a:pt x="550" y="205"/>
                    </a:cubicBezTo>
                    <a:cubicBezTo>
                      <a:pt x="554" y="257"/>
                      <a:pt x="566" y="307"/>
                      <a:pt x="587" y="356"/>
                    </a:cubicBezTo>
                    <a:cubicBezTo>
                      <a:pt x="618" y="425"/>
                      <a:pt x="664" y="481"/>
                      <a:pt x="727" y="523"/>
                    </a:cubicBezTo>
                    <a:cubicBezTo>
                      <a:pt x="730" y="525"/>
                      <a:pt x="733" y="527"/>
                      <a:pt x="737" y="530"/>
                    </a:cubicBezTo>
                    <a:cubicBezTo>
                      <a:pt x="725" y="548"/>
                      <a:pt x="711" y="564"/>
                      <a:pt x="699" y="582"/>
                    </a:cubicBezTo>
                    <a:cubicBezTo>
                      <a:pt x="658" y="640"/>
                      <a:pt x="624" y="702"/>
                      <a:pt x="612" y="774"/>
                    </a:cubicBezTo>
                    <a:cubicBezTo>
                      <a:pt x="602" y="833"/>
                      <a:pt x="612" y="888"/>
                      <a:pt x="653" y="934"/>
                    </a:cubicBezTo>
                    <a:cubicBezTo>
                      <a:pt x="655" y="936"/>
                      <a:pt x="655" y="937"/>
                      <a:pt x="658" y="941"/>
                    </a:cubicBezTo>
                    <a:cubicBezTo>
                      <a:pt x="635" y="933"/>
                      <a:pt x="615" y="926"/>
                      <a:pt x="594" y="918"/>
                    </a:cubicBezTo>
                    <a:cubicBezTo>
                      <a:pt x="552" y="901"/>
                      <a:pt x="511" y="883"/>
                      <a:pt x="471" y="861"/>
                    </a:cubicBezTo>
                    <a:cubicBezTo>
                      <a:pt x="439" y="843"/>
                      <a:pt x="432" y="815"/>
                      <a:pt x="433" y="782"/>
                    </a:cubicBezTo>
                    <a:cubicBezTo>
                      <a:pt x="433" y="777"/>
                      <a:pt x="433" y="772"/>
                      <a:pt x="435" y="768"/>
                    </a:cubicBezTo>
                    <a:cubicBezTo>
                      <a:pt x="440" y="749"/>
                      <a:pt x="447" y="741"/>
                      <a:pt x="472" y="737"/>
                    </a:cubicBezTo>
                    <a:cubicBezTo>
                      <a:pt x="490" y="734"/>
                      <a:pt x="507" y="738"/>
                      <a:pt x="524" y="742"/>
                    </a:cubicBezTo>
                    <a:cubicBezTo>
                      <a:pt x="546" y="748"/>
                      <a:pt x="558" y="737"/>
                      <a:pt x="561" y="716"/>
                    </a:cubicBezTo>
                    <a:cubicBezTo>
                      <a:pt x="562" y="704"/>
                      <a:pt x="565" y="695"/>
                      <a:pt x="576" y="688"/>
                    </a:cubicBezTo>
                    <a:cubicBezTo>
                      <a:pt x="583" y="684"/>
                      <a:pt x="583" y="675"/>
                      <a:pt x="576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dirty="0"/>
                  <a:t>       </a:t>
                </a:r>
                <a:endParaRPr lang="en-US" dirty="0"/>
              </a:p>
            </p:txBody>
          </p:sp>
          <p:sp>
            <p:nvSpPr>
              <p:cNvPr id="1040" name="Freeform 807"/>
              <p:cNvSpPr/>
              <p:nvPr/>
            </p:nvSpPr>
            <p:spPr bwMode="auto">
              <a:xfrm>
                <a:off x="-2508251" y="1446213"/>
                <a:ext cx="1206500" cy="2481263"/>
              </a:xfrm>
              <a:custGeom>
                <a:avLst/>
                <a:gdLst>
                  <a:gd name="T0" fmla="*/ 392 w 403"/>
                  <a:gd name="T1" fmla="*/ 0 h 831"/>
                  <a:gd name="T2" fmla="*/ 351 w 403"/>
                  <a:gd name="T3" fmla="*/ 7 h 831"/>
                  <a:gd name="T4" fmla="*/ 105 w 403"/>
                  <a:gd name="T5" fmla="*/ 217 h 831"/>
                  <a:gd name="T6" fmla="*/ 99 w 403"/>
                  <a:gd name="T7" fmla="*/ 236 h 831"/>
                  <a:gd name="T8" fmla="*/ 85 w 403"/>
                  <a:gd name="T9" fmla="*/ 358 h 831"/>
                  <a:gd name="T10" fmla="*/ 92 w 403"/>
                  <a:gd name="T11" fmla="*/ 409 h 831"/>
                  <a:gd name="T12" fmla="*/ 28 w 403"/>
                  <a:gd name="T13" fmla="*/ 515 h 831"/>
                  <a:gd name="T14" fmla="*/ 17 w 403"/>
                  <a:gd name="T15" fmla="*/ 565 h 831"/>
                  <a:gd name="T16" fmla="*/ 50 w 403"/>
                  <a:gd name="T17" fmla="*/ 582 h 831"/>
                  <a:gd name="T18" fmla="*/ 60 w 403"/>
                  <a:gd name="T19" fmla="*/ 618 h 831"/>
                  <a:gd name="T20" fmla="*/ 83 w 403"/>
                  <a:gd name="T21" fmla="*/ 661 h 831"/>
                  <a:gd name="T22" fmla="*/ 82 w 403"/>
                  <a:gd name="T23" fmla="*/ 705 h 831"/>
                  <a:gd name="T24" fmla="*/ 109 w 403"/>
                  <a:gd name="T25" fmla="*/ 759 h 831"/>
                  <a:gd name="T26" fmla="*/ 111 w 403"/>
                  <a:gd name="T27" fmla="*/ 768 h 831"/>
                  <a:gd name="T28" fmla="*/ 191 w 403"/>
                  <a:gd name="T29" fmla="*/ 801 h 831"/>
                  <a:gd name="T30" fmla="*/ 249 w 403"/>
                  <a:gd name="T31" fmla="*/ 792 h 831"/>
                  <a:gd name="T32" fmla="*/ 282 w 403"/>
                  <a:gd name="T33" fmla="*/ 772 h 831"/>
                  <a:gd name="T34" fmla="*/ 241 w 403"/>
                  <a:gd name="T35" fmla="*/ 612 h 831"/>
                  <a:gd name="T36" fmla="*/ 210 w 403"/>
                  <a:gd name="T37" fmla="*/ 560 h 831"/>
                  <a:gd name="T38" fmla="*/ 203 w 403"/>
                  <a:gd name="T39" fmla="*/ 544 h 831"/>
                  <a:gd name="T40" fmla="*/ 213 w 403"/>
                  <a:gd name="T41" fmla="*/ 404 h 831"/>
                  <a:gd name="T42" fmla="*/ 303 w 403"/>
                  <a:gd name="T43" fmla="*/ 313 h 831"/>
                  <a:gd name="T44" fmla="*/ 403 w 403"/>
                  <a:gd name="T45" fmla="*/ 306 h 831"/>
                  <a:gd name="T46" fmla="*/ 392 w 403"/>
                  <a:gd name="T47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3" h="831">
                    <a:moveTo>
                      <a:pt x="392" y="0"/>
                    </a:moveTo>
                    <a:cubicBezTo>
                      <a:pt x="367" y="3"/>
                      <a:pt x="351" y="7"/>
                      <a:pt x="351" y="7"/>
                    </a:cubicBezTo>
                    <a:cubicBezTo>
                      <a:pt x="200" y="36"/>
                      <a:pt x="132" y="139"/>
                      <a:pt x="105" y="217"/>
                    </a:cubicBezTo>
                    <a:cubicBezTo>
                      <a:pt x="103" y="224"/>
                      <a:pt x="100" y="230"/>
                      <a:pt x="99" y="236"/>
                    </a:cubicBezTo>
                    <a:cubicBezTo>
                      <a:pt x="76" y="315"/>
                      <a:pt x="85" y="358"/>
                      <a:pt x="85" y="358"/>
                    </a:cubicBezTo>
                    <a:cubicBezTo>
                      <a:pt x="88" y="371"/>
                      <a:pt x="97" y="394"/>
                      <a:pt x="92" y="409"/>
                    </a:cubicBezTo>
                    <a:cubicBezTo>
                      <a:pt x="79" y="442"/>
                      <a:pt x="49" y="491"/>
                      <a:pt x="28" y="515"/>
                    </a:cubicBezTo>
                    <a:cubicBezTo>
                      <a:pt x="0" y="549"/>
                      <a:pt x="17" y="565"/>
                      <a:pt x="17" y="565"/>
                    </a:cubicBezTo>
                    <a:cubicBezTo>
                      <a:pt x="33" y="579"/>
                      <a:pt x="50" y="582"/>
                      <a:pt x="50" y="582"/>
                    </a:cubicBezTo>
                    <a:cubicBezTo>
                      <a:pt x="78" y="590"/>
                      <a:pt x="60" y="618"/>
                      <a:pt x="60" y="618"/>
                    </a:cubicBezTo>
                    <a:cubicBezTo>
                      <a:pt x="36" y="651"/>
                      <a:pt x="83" y="661"/>
                      <a:pt x="83" y="661"/>
                    </a:cubicBezTo>
                    <a:cubicBezTo>
                      <a:pt x="52" y="684"/>
                      <a:pt x="82" y="705"/>
                      <a:pt x="82" y="705"/>
                    </a:cubicBezTo>
                    <a:cubicBezTo>
                      <a:pt x="99" y="713"/>
                      <a:pt x="109" y="743"/>
                      <a:pt x="109" y="759"/>
                    </a:cubicBezTo>
                    <a:cubicBezTo>
                      <a:pt x="109" y="765"/>
                      <a:pt x="110" y="763"/>
                      <a:pt x="111" y="768"/>
                    </a:cubicBezTo>
                    <a:cubicBezTo>
                      <a:pt x="126" y="831"/>
                      <a:pt x="191" y="801"/>
                      <a:pt x="191" y="801"/>
                    </a:cubicBezTo>
                    <a:cubicBezTo>
                      <a:pt x="212" y="795"/>
                      <a:pt x="232" y="792"/>
                      <a:pt x="249" y="792"/>
                    </a:cubicBezTo>
                    <a:cubicBezTo>
                      <a:pt x="263" y="793"/>
                      <a:pt x="276" y="785"/>
                      <a:pt x="282" y="772"/>
                    </a:cubicBezTo>
                    <a:cubicBezTo>
                      <a:pt x="311" y="701"/>
                      <a:pt x="241" y="612"/>
                      <a:pt x="241" y="612"/>
                    </a:cubicBezTo>
                    <a:cubicBezTo>
                      <a:pt x="228" y="596"/>
                      <a:pt x="217" y="575"/>
                      <a:pt x="210" y="560"/>
                    </a:cubicBezTo>
                    <a:cubicBezTo>
                      <a:pt x="205" y="550"/>
                      <a:pt x="203" y="544"/>
                      <a:pt x="203" y="544"/>
                    </a:cubicBezTo>
                    <a:cubicBezTo>
                      <a:pt x="181" y="472"/>
                      <a:pt x="213" y="404"/>
                      <a:pt x="213" y="404"/>
                    </a:cubicBezTo>
                    <a:cubicBezTo>
                      <a:pt x="241" y="334"/>
                      <a:pt x="303" y="313"/>
                      <a:pt x="303" y="313"/>
                    </a:cubicBezTo>
                    <a:cubicBezTo>
                      <a:pt x="332" y="302"/>
                      <a:pt x="373" y="303"/>
                      <a:pt x="403" y="306"/>
                    </a:cubicBezTo>
                    <a:cubicBezTo>
                      <a:pt x="370" y="195"/>
                      <a:pt x="368" y="83"/>
                      <a:pt x="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1" name="Freeform 808"/>
              <p:cNvSpPr/>
              <p:nvPr/>
            </p:nvSpPr>
            <p:spPr bwMode="auto">
              <a:xfrm>
                <a:off x="-1227138" y="3289300"/>
                <a:ext cx="739775" cy="976313"/>
              </a:xfrm>
              <a:custGeom>
                <a:avLst/>
                <a:gdLst>
                  <a:gd name="T0" fmla="*/ 240 w 247"/>
                  <a:gd name="T1" fmla="*/ 36 h 327"/>
                  <a:gd name="T2" fmla="*/ 186 w 247"/>
                  <a:gd name="T3" fmla="*/ 0 h 327"/>
                  <a:gd name="T4" fmla="*/ 176 w 247"/>
                  <a:gd name="T5" fmla="*/ 4 h 327"/>
                  <a:gd name="T6" fmla="*/ 171 w 247"/>
                  <a:gd name="T7" fmla="*/ 23 h 327"/>
                  <a:gd name="T8" fmla="*/ 158 w 247"/>
                  <a:gd name="T9" fmla="*/ 47 h 327"/>
                  <a:gd name="T10" fmla="*/ 159 w 247"/>
                  <a:gd name="T11" fmla="*/ 70 h 327"/>
                  <a:gd name="T12" fmla="*/ 144 w 247"/>
                  <a:gd name="T13" fmla="*/ 99 h 327"/>
                  <a:gd name="T14" fmla="*/ 143 w 247"/>
                  <a:gd name="T15" fmla="*/ 105 h 327"/>
                  <a:gd name="T16" fmla="*/ 100 w 247"/>
                  <a:gd name="T17" fmla="*/ 122 h 327"/>
                  <a:gd name="T18" fmla="*/ 38 w 247"/>
                  <a:gd name="T19" fmla="*/ 123 h 327"/>
                  <a:gd name="T20" fmla="*/ 22 w 247"/>
                  <a:gd name="T21" fmla="*/ 214 h 327"/>
                  <a:gd name="T22" fmla="*/ 247 w 247"/>
                  <a:gd name="T23" fmla="*/ 327 h 327"/>
                  <a:gd name="T24" fmla="*/ 240 w 247"/>
                  <a:gd name="T25" fmla="*/ 3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327">
                    <a:moveTo>
                      <a:pt x="240" y="36"/>
                    </a:moveTo>
                    <a:cubicBezTo>
                      <a:pt x="221" y="25"/>
                      <a:pt x="203" y="13"/>
                      <a:pt x="186" y="0"/>
                    </a:cubicBezTo>
                    <a:cubicBezTo>
                      <a:pt x="180" y="3"/>
                      <a:pt x="176" y="4"/>
                      <a:pt x="176" y="4"/>
                    </a:cubicBezTo>
                    <a:cubicBezTo>
                      <a:pt x="161" y="9"/>
                      <a:pt x="171" y="23"/>
                      <a:pt x="171" y="23"/>
                    </a:cubicBezTo>
                    <a:cubicBezTo>
                      <a:pt x="183" y="41"/>
                      <a:pt x="158" y="47"/>
                      <a:pt x="158" y="47"/>
                    </a:cubicBezTo>
                    <a:cubicBezTo>
                      <a:pt x="175" y="59"/>
                      <a:pt x="159" y="70"/>
                      <a:pt x="159" y="70"/>
                    </a:cubicBezTo>
                    <a:cubicBezTo>
                      <a:pt x="150" y="75"/>
                      <a:pt x="144" y="91"/>
                      <a:pt x="144" y="99"/>
                    </a:cubicBezTo>
                    <a:cubicBezTo>
                      <a:pt x="144" y="103"/>
                      <a:pt x="144" y="101"/>
                      <a:pt x="143" y="105"/>
                    </a:cubicBezTo>
                    <a:cubicBezTo>
                      <a:pt x="135" y="138"/>
                      <a:pt x="100" y="122"/>
                      <a:pt x="100" y="122"/>
                    </a:cubicBezTo>
                    <a:cubicBezTo>
                      <a:pt x="73" y="114"/>
                      <a:pt x="52" y="118"/>
                      <a:pt x="38" y="123"/>
                    </a:cubicBezTo>
                    <a:cubicBezTo>
                      <a:pt x="0" y="138"/>
                      <a:pt x="22" y="214"/>
                      <a:pt x="22" y="214"/>
                    </a:cubicBezTo>
                    <a:cubicBezTo>
                      <a:pt x="38" y="257"/>
                      <a:pt x="247" y="327"/>
                      <a:pt x="247" y="327"/>
                    </a:cubicBezTo>
                    <a:cubicBezTo>
                      <a:pt x="159" y="240"/>
                      <a:pt x="197" y="118"/>
                      <a:pt x="24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2" name="Freeform 809"/>
              <p:cNvSpPr/>
              <p:nvPr/>
            </p:nvSpPr>
            <p:spPr bwMode="auto">
              <a:xfrm>
                <a:off x="-2508251" y="1652588"/>
                <a:ext cx="931863" cy="2274888"/>
              </a:xfrm>
              <a:custGeom>
                <a:avLst/>
                <a:gdLst>
                  <a:gd name="T0" fmla="*/ 210 w 311"/>
                  <a:gd name="T1" fmla="*/ 491 h 762"/>
                  <a:gd name="T2" fmla="*/ 203 w 311"/>
                  <a:gd name="T3" fmla="*/ 475 h 762"/>
                  <a:gd name="T4" fmla="*/ 213 w 311"/>
                  <a:gd name="T5" fmla="*/ 335 h 762"/>
                  <a:gd name="T6" fmla="*/ 248 w 311"/>
                  <a:gd name="T7" fmla="*/ 281 h 762"/>
                  <a:gd name="T8" fmla="*/ 210 w 311"/>
                  <a:gd name="T9" fmla="*/ 0 h 762"/>
                  <a:gd name="T10" fmla="*/ 105 w 311"/>
                  <a:gd name="T11" fmla="*/ 148 h 762"/>
                  <a:gd name="T12" fmla="*/ 99 w 311"/>
                  <a:gd name="T13" fmla="*/ 167 h 762"/>
                  <a:gd name="T14" fmla="*/ 85 w 311"/>
                  <a:gd name="T15" fmla="*/ 289 h 762"/>
                  <a:gd name="T16" fmla="*/ 92 w 311"/>
                  <a:gd name="T17" fmla="*/ 340 h 762"/>
                  <a:gd name="T18" fmla="*/ 28 w 311"/>
                  <a:gd name="T19" fmla="*/ 446 h 762"/>
                  <a:gd name="T20" fmla="*/ 17 w 311"/>
                  <a:gd name="T21" fmla="*/ 496 h 762"/>
                  <a:gd name="T22" fmla="*/ 50 w 311"/>
                  <a:gd name="T23" fmla="*/ 513 h 762"/>
                  <a:gd name="T24" fmla="*/ 60 w 311"/>
                  <a:gd name="T25" fmla="*/ 549 h 762"/>
                  <a:gd name="T26" fmla="*/ 83 w 311"/>
                  <a:gd name="T27" fmla="*/ 592 h 762"/>
                  <a:gd name="T28" fmla="*/ 82 w 311"/>
                  <a:gd name="T29" fmla="*/ 636 h 762"/>
                  <a:gd name="T30" fmla="*/ 109 w 311"/>
                  <a:gd name="T31" fmla="*/ 690 h 762"/>
                  <a:gd name="T32" fmla="*/ 111 w 311"/>
                  <a:gd name="T33" fmla="*/ 699 h 762"/>
                  <a:gd name="T34" fmla="*/ 191 w 311"/>
                  <a:gd name="T35" fmla="*/ 732 h 762"/>
                  <a:gd name="T36" fmla="*/ 249 w 311"/>
                  <a:gd name="T37" fmla="*/ 723 h 762"/>
                  <a:gd name="T38" fmla="*/ 282 w 311"/>
                  <a:gd name="T39" fmla="*/ 703 h 762"/>
                  <a:gd name="T40" fmla="*/ 241 w 311"/>
                  <a:gd name="T41" fmla="*/ 543 h 762"/>
                  <a:gd name="T42" fmla="*/ 210 w 311"/>
                  <a:gd name="T43" fmla="*/ 491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1" h="762">
                    <a:moveTo>
                      <a:pt x="210" y="491"/>
                    </a:moveTo>
                    <a:cubicBezTo>
                      <a:pt x="205" y="481"/>
                      <a:pt x="203" y="475"/>
                      <a:pt x="203" y="475"/>
                    </a:cubicBezTo>
                    <a:cubicBezTo>
                      <a:pt x="181" y="403"/>
                      <a:pt x="213" y="335"/>
                      <a:pt x="213" y="335"/>
                    </a:cubicBezTo>
                    <a:cubicBezTo>
                      <a:pt x="222" y="312"/>
                      <a:pt x="235" y="294"/>
                      <a:pt x="248" y="281"/>
                    </a:cubicBezTo>
                    <a:cubicBezTo>
                      <a:pt x="212" y="183"/>
                      <a:pt x="199" y="83"/>
                      <a:pt x="210" y="0"/>
                    </a:cubicBezTo>
                    <a:cubicBezTo>
                      <a:pt x="153" y="44"/>
                      <a:pt x="122" y="101"/>
                      <a:pt x="105" y="148"/>
                    </a:cubicBezTo>
                    <a:cubicBezTo>
                      <a:pt x="103" y="155"/>
                      <a:pt x="100" y="161"/>
                      <a:pt x="99" y="167"/>
                    </a:cubicBezTo>
                    <a:cubicBezTo>
                      <a:pt x="76" y="246"/>
                      <a:pt x="85" y="289"/>
                      <a:pt x="85" y="289"/>
                    </a:cubicBezTo>
                    <a:cubicBezTo>
                      <a:pt x="88" y="302"/>
                      <a:pt x="97" y="325"/>
                      <a:pt x="92" y="340"/>
                    </a:cubicBezTo>
                    <a:cubicBezTo>
                      <a:pt x="79" y="373"/>
                      <a:pt x="49" y="422"/>
                      <a:pt x="28" y="446"/>
                    </a:cubicBezTo>
                    <a:cubicBezTo>
                      <a:pt x="0" y="480"/>
                      <a:pt x="17" y="496"/>
                      <a:pt x="17" y="496"/>
                    </a:cubicBezTo>
                    <a:cubicBezTo>
                      <a:pt x="33" y="510"/>
                      <a:pt x="50" y="513"/>
                      <a:pt x="50" y="513"/>
                    </a:cubicBezTo>
                    <a:cubicBezTo>
                      <a:pt x="78" y="521"/>
                      <a:pt x="60" y="549"/>
                      <a:pt x="60" y="549"/>
                    </a:cubicBezTo>
                    <a:cubicBezTo>
                      <a:pt x="36" y="582"/>
                      <a:pt x="83" y="592"/>
                      <a:pt x="83" y="592"/>
                    </a:cubicBezTo>
                    <a:cubicBezTo>
                      <a:pt x="52" y="615"/>
                      <a:pt x="82" y="636"/>
                      <a:pt x="82" y="636"/>
                    </a:cubicBezTo>
                    <a:cubicBezTo>
                      <a:pt x="99" y="644"/>
                      <a:pt x="109" y="674"/>
                      <a:pt x="109" y="690"/>
                    </a:cubicBezTo>
                    <a:cubicBezTo>
                      <a:pt x="109" y="696"/>
                      <a:pt x="110" y="694"/>
                      <a:pt x="111" y="699"/>
                    </a:cubicBezTo>
                    <a:cubicBezTo>
                      <a:pt x="126" y="762"/>
                      <a:pt x="191" y="732"/>
                      <a:pt x="191" y="732"/>
                    </a:cubicBezTo>
                    <a:cubicBezTo>
                      <a:pt x="212" y="726"/>
                      <a:pt x="232" y="723"/>
                      <a:pt x="249" y="723"/>
                    </a:cubicBezTo>
                    <a:cubicBezTo>
                      <a:pt x="263" y="724"/>
                      <a:pt x="276" y="716"/>
                      <a:pt x="282" y="703"/>
                    </a:cubicBezTo>
                    <a:cubicBezTo>
                      <a:pt x="311" y="632"/>
                      <a:pt x="241" y="543"/>
                      <a:pt x="241" y="543"/>
                    </a:cubicBezTo>
                    <a:cubicBezTo>
                      <a:pt x="228" y="527"/>
                      <a:pt x="217" y="506"/>
                      <a:pt x="210" y="49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3" name="Freeform 810"/>
              <p:cNvSpPr/>
              <p:nvPr/>
            </p:nvSpPr>
            <p:spPr bwMode="auto">
              <a:xfrm>
                <a:off x="-1227138" y="3629025"/>
                <a:ext cx="739775" cy="636588"/>
              </a:xfrm>
              <a:custGeom>
                <a:avLst/>
                <a:gdLst>
                  <a:gd name="T0" fmla="*/ 199 w 247"/>
                  <a:gd name="T1" fmla="*/ 33 h 213"/>
                  <a:gd name="T2" fmla="*/ 136 w 247"/>
                  <a:gd name="T3" fmla="*/ 5 h 213"/>
                  <a:gd name="T4" fmla="*/ 100 w 247"/>
                  <a:gd name="T5" fmla="*/ 8 h 213"/>
                  <a:gd name="T6" fmla="*/ 38 w 247"/>
                  <a:gd name="T7" fmla="*/ 9 h 213"/>
                  <a:gd name="T8" fmla="*/ 22 w 247"/>
                  <a:gd name="T9" fmla="*/ 100 h 213"/>
                  <a:gd name="T10" fmla="*/ 247 w 247"/>
                  <a:gd name="T11" fmla="*/ 213 h 213"/>
                  <a:gd name="T12" fmla="*/ 199 w 247"/>
                  <a:gd name="T13" fmla="*/ 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3">
                    <a:moveTo>
                      <a:pt x="199" y="33"/>
                    </a:moveTo>
                    <a:cubicBezTo>
                      <a:pt x="177" y="25"/>
                      <a:pt x="156" y="15"/>
                      <a:pt x="136" y="5"/>
                    </a:cubicBezTo>
                    <a:cubicBezTo>
                      <a:pt x="123" y="19"/>
                      <a:pt x="100" y="8"/>
                      <a:pt x="100" y="8"/>
                    </a:cubicBezTo>
                    <a:cubicBezTo>
                      <a:pt x="73" y="0"/>
                      <a:pt x="52" y="4"/>
                      <a:pt x="38" y="9"/>
                    </a:cubicBezTo>
                    <a:cubicBezTo>
                      <a:pt x="0" y="24"/>
                      <a:pt x="22" y="100"/>
                      <a:pt x="22" y="100"/>
                    </a:cubicBezTo>
                    <a:cubicBezTo>
                      <a:pt x="38" y="143"/>
                      <a:pt x="247" y="213"/>
                      <a:pt x="247" y="213"/>
                    </a:cubicBezTo>
                    <a:cubicBezTo>
                      <a:pt x="194" y="160"/>
                      <a:pt x="186" y="95"/>
                      <a:pt x="199" y="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4" name="Freeform 811"/>
              <p:cNvSpPr/>
              <p:nvPr/>
            </p:nvSpPr>
            <p:spPr bwMode="auto">
              <a:xfrm>
                <a:off x="-1166813" y="3900488"/>
                <a:ext cx="679450" cy="365125"/>
              </a:xfrm>
              <a:custGeom>
                <a:avLst/>
                <a:gdLst>
                  <a:gd name="T0" fmla="*/ 186 w 227"/>
                  <a:gd name="T1" fmla="*/ 61 h 122"/>
                  <a:gd name="T2" fmla="*/ 0 w 227"/>
                  <a:gd name="T3" fmla="*/ 0 h 122"/>
                  <a:gd name="T4" fmla="*/ 2 w 227"/>
                  <a:gd name="T5" fmla="*/ 9 h 122"/>
                  <a:gd name="T6" fmla="*/ 227 w 227"/>
                  <a:gd name="T7" fmla="*/ 122 h 122"/>
                  <a:gd name="T8" fmla="*/ 186 w 227"/>
                  <a:gd name="T9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22">
                    <a:moveTo>
                      <a:pt x="186" y="61"/>
                    </a:moveTo>
                    <a:cubicBezTo>
                      <a:pt x="120" y="51"/>
                      <a:pt x="57" y="30"/>
                      <a:pt x="0" y="0"/>
                    </a:cubicBezTo>
                    <a:cubicBezTo>
                      <a:pt x="1" y="6"/>
                      <a:pt x="2" y="9"/>
                      <a:pt x="2" y="9"/>
                    </a:cubicBezTo>
                    <a:cubicBezTo>
                      <a:pt x="18" y="52"/>
                      <a:pt x="227" y="122"/>
                      <a:pt x="227" y="122"/>
                    </a:cubicBezTo>
                    <a:cubicBezTo>
                      <a:pt x="208" y="103"/>
                      <a:pt x="195" y="83"/>
                      <a:pt x="186" y="6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5" name="Freeform 812"/>
              <p:cNvSpPr/>
              <p:nvPr/>
            </p:nvSpPr>
            <p:spPr bwMode="auto">
              <a:xfrm>
                <a:off x="-2508251" y="2717800"/>
                <a:ext cx="868363" cy="1212850"/>
              </a:xfrm>
              <a:custGeom>
                <a:avLst/>
                <a:gdLst>
                  <a:gd name="T0" fmla="*/ 85 w 290"/>
                  <a:gd name="T1" fmla="*/ 0 h 406"/>
                  <a:gd name="T2" fmla="*/ 28 w 290"/>
                  <a:gd name="T3" fmla="*/ 90 h 406"/>
                  <a:gd name="T4" fmla="*/ 17 w 290"/>
                  <a:gd name="T5" fmla="*/ 140 h 406"/>
                  <a:gd name="T6" fmla="*/ 50 w 290"/>
                  <a:gd name="T7" fmla="*/ 156 h 406"/>
                  <a:gd name="T8" fmla="*/ 60 w 290"/>
                  <a:gd name="T9" fmla="*/ 192 h 406"/>
                  <a:gd name="T10" fmla="*/ 83 w 290"/>
                  <a:gd name="T11" fmla="*/ 236 h 406"/>
                  <a:gd name="T12" fmla="*/ 82 w 290"/>
                  <a:gd name="T13" fmla="*/ 279 h 406"/>
                  <a:gd name="T14" fmla="*/ 109 w 290"/>
                  <a:gd name="T15" fmla="*/ 333 h 406"/>
                  <a:gd name="T16" fmla="*/ 111 w 290"/>
                  <a:gd name="T17" fmla="*/ 343 h 406"/>
                  <a:gd name="T18" fmla="*/ 191 w 290"/>
                  <a:gd name="T19" fmla="*/ 376 h 406"/>
                  <a:gd name="T20" fmla="*/ 249 w 290"/>
                  <a:gd name="T21" fmla="*/ 367 h 406"/>
                  <a:gd name="T22" fmla="*/ 282 w 290"/>
                  <a:gd name="T23" fmla="*/ 347 h 406"/>
                  <a:gd name="T24" fmla="*/ 286 w 290"/>
                  <a:gd name="T25" fmla="*/ 281 h 406"/>
                  <a:gd name="T26" fmla="*/ 85 w 290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406">
                    <a:moveTo>
                      <a:pt x="85" y="0"/>
                    </a:moveTo>
                    <a:cubicBezTo>
                      <a:pt x="70" y="31"/>
                      <a:pt x="45" y="69"/>
                      <a:pt x="28" y="90"/>
                    </a:cubicBezTo>
                    <a:cubicBezTo>
                      <a:pt x="0" y="124"/>
                      <a:pt x="17" y="140"/>
                      <a:pt x="17" y="140"/>
                    </a:cubicBezTo>
                    <a:cubicBezTo>
                      <a:pt x="33" y="154"/>
                      <a:pt x="50" y="156"/>
                      <a:pt x="50" y="156"/>
                    </a:cubicBezTo>
                    <a:cubicBezTo>
                      <a:pt x="78" y="165"/>
                      <a:pt x="60" y="192"/>
                      <a:pt x="60" y="192"/>
                    </a:cubicBezTo>
                    <a:cubicBezTo>
                      <a:pt x="36" y="225"/>
                      <a:pt x="83" y="236"/>
                      <a:pt x="83" y="236"/>
                    </a:cubicBezTo>
                    <a:cubicBezTo>
                      <a:pt x="52" y="258"/>
                      <a:pt x="82" y="279"/>
                      <a:pt x="82" y="279"/>
                    </a:cubicBezTo>
                    <a:cubicBezTo>
                      <a:pt x="99" y="287"/>
                      <a:pt x="109" y="317"/>
                      <a:pt x="109" y="333"/>
                    </a:cubicBezTo>
                    <a:cubicBezTo>
                      <a:pt x="109" y="340"/>
                      <a:pt x="110" y="337"/>
                      <a:pt x="111" y="343"/>
                    </a:cubicBezTo>
                    <a:cubicBezTo>
                      <a:pt x="126" y="406"/>
                      <a:pt x="191" y="376"/>
                      <a:pt x="191" y="376"/>
                    </a:cubicBezTo>
                    <a:cubicBezTo>
                      <a:pt x="212" y="369"/>
                      <a:pt x="232" y="367"/>
                      <a:pt x="249" y="367"/>
                    </a:cubicBezTo>
                    <a:cubicBezTo>
                      <a:pt x="263" y="367"/>
                      <a:pt x="276" y="360"/>
                      <a:pt x="282" y="347"/>
                    </a:cubicBezTo>
                    <a:cubicBezTo>
                      <a:pt x="290" y="326"/>
                      <a:pt x="290" y="303"/>
                      <a:pt x="286" y="281"/>
                    </a:cubicBezTo>
                    <a:cubicBezTo>
                      <a:pt x="198" y="200"/>
                      <a:pt x="129" y="100"/>
                      <a:pt x="8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050" name="Freeform 816"/>
            <p:cNvSpPr>
              <a:spLocks noEditPoints="1"/>
            </p:cNvSpPr>
            <p:nvPr/>
          </p:nvSpPr>
          <p:spPr bwMode="auto">
            <a:xfrm>
              <a:off x="5253037" y="2079338"/>
              <a:ext cx="1890713" cy="1633538"/>
            </a:xfrm>
            <a:custGeom>
              <a:avLst/>
              <a:gdLst>
                <a:gd name="T0" fmla="*/ 621 w 631"/>
                <a:gd name="T1" fmla="*/ 200 h 546"/>
                <a:gd name="T2" fmla="*/ 615 w 631"/>
                <a:gd name="T3" fmla="*/ 254 h 546"/>
                <a:gd name="T4" fmla="*/ 510 w 631"/>
                <a:gd name="T5" fmla="*/ 159 h 546"/>
                <a:gd name="T6" fmla="*/ 440 w 631"/>
                <a:gd name="T7" fmla="*/ 78 h 546"/>
                <a:gd name="T8" fmla="*/ 574 w 631"/>
                <a:gd name="T9" fmla="*/ 134 h 546"/>
                <a:gd name="T10" fmla="*/ 576 w 631"/>
                <a:gd name="T11" fmla="*/ 128 h 546"/>
                <a:gd name="T12" fmla="*/ 426 w 631"/>
                <a:gd name="T13" fmla="*/ 53 h 546"/>
                <a:gd name="T14" fmla="*/ 324 w 631"/>
                <a:gd name="T15" fmla="*/ 18 h 546"/>
                <a:gd name="T16" fmla="*/ 258 w 631"/>
                <a:gd name="T17" fmla="*/ 63 h 546"/>
                <a:gd name="T18" fmla="*/ 219 w 631"/>
                <a:gd name="T19" fmla="*/ 69 h 546"/>
                <a:gd name="T20" fmla="*/ 135 w 631"/>
                <a:gd name="T21" fmla="*/ 70 h 546"/>
                <a:gd name="T22" fmla="*/ 129 w 631"/>
                <a:gd name="T23" fmla="*/ 67 h 546"/>
                <a:gd name="T24" fmla="*/ 103 w 631"/>
                <a:gd name="T25" fmla="*/ 126 h 546"/>
                <a:gd name="T26" fmla="*/ 256 w 631"/>
                <a:gd name="T27" fmla="*/ 71 h 546"/>
                <a:gd name="T28" fmla="*/ 179 w 631"/>
                <a:gd name="T29" fmla="*/ 143 h 546"/>
                <a:gd name="T30" fmla="*/ 45 w 631"/>
                <a:gd name="T31" fmla="*/ 180 h 546"/>
                <a:gd name="T32" fmla="*/ 77 w 631"/>
                <a:gd name="T33" fmla="*/ 230 h 546"/>
                <a:gd name="T34" fmla="*/ 41 w 631"/>
                <a:gd name="T35" fmla="*/ 313 h 546"/>
                <a:gd name="T36" fmla="*/ 0 w 631"/>
                <a:gd name="T37" fmla="*/ 266 h 546"/>
                <a:gd name="T38" fmla="*/ 29 w 631"/>
                <a:gd name="T39" fmla="*/ 332 h 546"/>
                <a:gd name="T40" fmla="*/ 89 w 631"/>
                <a:gd name="T41" fmla="*/ 245 h 546"/>
                <a:gd name="T42" fmla="*/ 160 w 631"/>
                <a:gd name="T43" fmla="*/ 277 h 546"/>
                <a:gd name="T44" fmla="*/ 162 w 631"/>
                <a:gd name="T45" fmla="*/ 283 h 546"/>
                <a:gd name="T46" fmla="*/ 263 w 631"/>
                <a:gd name="T47" fmla="*/ 241 h 546"/>
                <a:gd name="T48" fmla="*/ 332 w 631"/>
                <a:gd name="T49" fmla="*/ 160 h 546"/>
                <a:gd name="T50" fmla="*/ 447 w 631"/>
                <a:gd name="T51" fmla="*/ 202 h 546"/>
                <a:gd name="T52" fmla="*/ 392 w 631"/>
                <a:gd name="T53" fmla="*/ 282 h 546"/>
                <a:gd name="T54" fmla="*/ 353 w 631"/>
                <a:gd name="T55" fmla="*/ 223 h 546"/>
                <a:gd name="T56" fmla="*/ 367 w 631"/>
                <a:gd name="T57" fmla="*/ 278 h 546"/>
                <a:gd name="T58" fmla="*/ 526 w 631"/>
                <a:gd name="T59" fmla="*/ 307 h 546"/>
                <a:gd name="T60" fmla="*/ 435 w 631"/>
                <a:gd name="T61" fmla="*/ 349 h 546"/>
                <a:gd name="T62" fmla="*/ 527 w 631"/>
                <a:gd name="T63" fmla="*/ 314 h 546"/>
                <a:gd name="T64" fmla="*/ 606 w 631"/>
                <a:gd name="T65" fmla="*/ 388 h 546"/>
                <a:gd name="T66" fmla="*/ 558 w 631"/>
                <a:gd name="T67" fmla="*/ 457 h 546"/>
                <a:gd name="T68" fmla="*/ 503 w 631"/>
                <a:gd name="T69" fmla="*/ 385 h 546"/>
                <a:gd name="T70" fmla="*/ 532 w 631"/>
                <a:gd name="T71" fmla="*/ 546 h 546"/>
                <a:gd name="T72" fmla="*/ 518 w 631"/>
                <a:gd name="T73" fmla="*/ 396 h 546"/>
                <a:gd name="T74" fmla="*/ 585 w 631"/>
                <a:gd name="T75" fmla="*/ 471 h 546"/>
                <a:gd name="T76" fmla="*/ 622 w 631"/>
                <a:gd name="T77" fmla="*/ 388 h 546"/>
                <a:gd name="T78" fmla="*/ 631 w 631"/>
                <a:gd name="T79" fmla="*/ 266 h 546"/>
                <a:gd name="T80" fmla="*/ 81 w 631"/>
                <a:gd name="T81" fmla="*/ 220 h 546"/>
                <a:gd name="T82" fmla="*/ 159 w 631"/>
                <a:gd name="T83" fmla="*/ 169 h 546"/>
                <a:gd name="T84" fmla="*/ 106 w 631"/>
                <a:gd name="T85" fmla="*/ 221 h 546"/>
                <a:gd name="T86" fmla="*/ 243 w 631"/>
                <a:gd name="T87" fmla="*/ 231 h 546"/>
                <a:gd name="T88" fmla="*/ 414 w 631"/>
                <a:gd name="T89" fmla="*/ 167 h 546"/>
                <a:gd name="T90" fmla="*/ 385 w 631"/>
                <a:gd name="T91" fmla="*/ 138 h 546"/>
                <a:gd name="T92" fmla="*/ 403 w 631"/>
                <a:gd name="T93" fmla="*/ 177 h 546"/>
                <a:gd name="T94" fmla="*/ 298 w 631"/>
                <a:gd name="T95" fmla="*/ 154 h 546"/>
                <a:gd name="T96" fmla="*/ 248 w 631"/>
                <a:gd name="T97" fmla="*/ 229 h 546"/>
                <a:gd name="T98" fmla="*/ 345 w 631"/>
                <a:gd name="T99" fmla="*/ 97 h 546"/>
                <a:gd name="T100" fmla="*/ 354 w 631"/>
                <a:gd name="T101" fmla="*/ 78 h 546"/>
                <a:gd name="T102" fmla="*/ 424 w 631"/>
                <a:gd name="T103" fmla="*/ 60 h 546"/>
                <a:gd name="T104" fmla="*/ 450 w 631"/>
                <a:gd name="T105" fmla="*/ 189 h 546"/>
                <a:gd name="T106" fmla="*/ 533 w 631"/>
                <a:gd name="T107" fmla="*/ 172 h 546"/>
                <a:gd name="T108" fmla="*/ 526 w 631"/>
                <a:gd name="T109" fmla="*/ 303 h 546"/>
                <a:gd name="T110" fmla="*/ 571 w 631"/>
                <a:gd name="T111" fmla="*/ 295 h 546"/>
                <a:gd name="T112" fmla="*/ 574 w 631"/>
                <a:gd name="T113" fmla="*/ 307 h 546"/>
                <a:gd name="T114" fmla="*/ 612 w 631"/>
                <a:gd name="T115" fmla="*/ 37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1" h="546">
                  <a:moveTo>
                    <a:pt x="621" y="254"/>
                  </a:moveTo>
                  <a:cubicBezTo>
                    <a:pt x="623" y="220"/>
                    <a:pt x="623" y="220"/>
                    <a:pt x="623" y="220"/>
                  </a:cubicBezTo>
                  <a:cubicBezTo>
                    <a:pt x="627" y="219"/>
                    <a:pt x="631" y="215"/>
                    <a:pt x="631" y="210"/>
                  </a:cubicBezTo>
                  <a:cubicBezTo>
                    <a:pt x="631" y="205"/>
                    <a:pt x="627" y="200"/>
                    <a:pt x="621" y="200"/>
                  </a:cubicBezTo>
                  <a:cubicBezTo>
                    <a:pt x="616" y="200"/>
                    <a:pt x="612" y="205"/>
                    <a:pt x="612" y="210"/>
                  </a:cubicBezTo>
                  <a:cubicBezTo>
                    <a:pt x="612" y="215"/>
                    <a:pt x="615" y="218"/>
                    <a:pt x="619" y="219"/>
                  </a:cubicBezTo>
                  <a:cubicBezTo>
                    <a:pt x="617" y="254"/>
                    <a:pt x="617" y="254"/>
                    <a:pt x="617" y="254"/>
                  </a:cubicBezTo>
                  <a:cubicBezTo>
                    <a:pt x="616" y="254"/>
                    <a:pt x="616" y="254"/>
                    <a:pt x="615" y="254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40" y="167"/>
                    <a:pt x="541" y="163"/>
                    <a:pt x="541" y="159"/>
                  </a:cubicBezTo>
                  <a:cubicBezTo>
                    <a:pt x="541" y="150"/>
                    <a:pt x="534" y="143"/>
                    <a:pt x="526" y="143"/>
                  </a:cubicBezTo>
                  <a:cubicBezTo>
                    <a:pt x="517" y="143"/>
                    <a:pt x="510" y="150"/>
                    <a:pt x="510" y="159"/>
                  </a:cubicBezTo>
                  <a:cubicBezTo>
                    <a:pt x="510" y="159"/>
                    <a:pt x="510" y="160"/>
                    <a:pt x="511" y="161"/>
                  </a:cubicBezTo>
                  <a:cubicBezTo>
                    <a:pt x="447" y="178"/>
                    <a:pt x="447" y="178"/>
                    <a:pt x="447" y="178"/>
                  </a:cubicBezTo>
                  <a:cubicBezTo>
                    <a:pt x="446" y="174"/>
                    <a:pt x="443" y="171"/>
                    <a:pt x="439" y="169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40" y="78"/>
                    <a:pt x="441" y="78"/>
                    <a:pt x="441" y="78"/>
                  </a:cubicBezTo>
                  <a:cubicBezTo>
                    <a:pt x="447" y="78"/>
                    <a:pt x="452" y="75"/>
                    <a:pt x="456" y="70"/>
                  </a:cubicBezTo>
                  <a:cubicBezTo>
                    <a:pt x="574" y="132"/>
                    <a:pt x="574" y="132"/>
                    <a:pt x="574" y="132"/>
                  </a:cubicBezTo>
                  <a:cubicBezTo>
                    <a:pt x="574" y="132"/>
                    <a:pt x="574" y="133"/>
                    <a:pt x="574" y="134"/>
                  </a:cubicBezTo>
                  <a:cubicBezTo>
                    <a:pt x="574" y="139"/>
                    <a:pt x="578" y="143"/>
                    <a:pt x="583" y="143"/>
                  </a:cubicBezTo>
                  <a:cubicBezTo>
                    <a:pt x="588" y="143"/>
                    <a:pt x="593" y="139"/>
                    <a:pt x="593" y="134"/>
                  </a:cubicBezTo>
                  <a:cubicBezTo>
                    <a:pt x="593" y="129"/>
                    <a:pt x="588" y="125"/>
                    <a:pt x="583" y="125"/>
                  </a:cubicBezTo>
                  <a:cubicBezTo>
                    <a:pt x="581" y="125"/>
                    <a:pt x="578" y="126"/>
                    <a:pt x="576" y="128"/>
                  </a:cubicBezTo>
                  <a:cubicBezTo>
                    <a:pt x="458" y="66"/>
                    <a:pt x="458" y="66"/>
                    <a:pt x="458" y="66"/>
                  </a:cubicBezTo>
                  <a:cubicBezTo>
                    <a:pt x="458" y="64"/>
                    <a:pt x="459" y="62"/>
                    <a:pt x="459" y="60"/>
                  </a:cubicBezTo>
                  <a:cubicBezTo>
                    <a:pt x="459" y="51"/>
                    <a:pt x="451" y="43"/>
                    <a:pt x="441" y="43"/>
                  </a:cubicBezTo>
                  <a:cubicBezTo>
                    <a:pt x="434" y="43"/>
                    <a:pt x="428" y="47"/>
                    <a:pt x="426" y="53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60" y="21"/>
                    <a:pt x="360" y="18"/>
                  </a:cubicBezTo>
                  <a:cubicBezTo>
                    <a:pt x="360" y="8"/>
                    <a:pt x="352" y="0"/>
                    <a:pt x="342" y="0"/>
                  </a:cubicBezTo>
                  <a:cubicBezTo>
                    <a:pt x="332" y="0"/>
                    <a:pt x="324" y="8"/>
                    <a:pt x="324" y="18"/>
                  </a:cubicBezTo>
                  <a:cubicBezTo>
                    <a:pt x="324" y="26"/>
                    <a:pt x="330" y="33"/>
                    <a:pt x="338" y="35"/>
                  </a:cubicBezTo>
                  <a:cubicBezTo>
                    <a:pt x="350" y="79"/>
                    <a:pt x="350" y="79"/>
                    <a:pt x="350" y="79"/>
                  </a:cubicBezTo>
                  <a:cubicBezTo>
                    <a:pt x="348" y="80"/>
                    <a:pt x="346" y="81"/>
                    <a:pt x="345" y="8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52"/>
                    <a:pt x="249" y="43"/>
                    <a:pt x="238" y="43"/>
                  </a:cubicBezTo>
                  <a:cubicBezTo>
                    <a:pt x="227" y="43"/>
                    <a:pt x="218" y="52"/>
                    <a:pt x="218" y="63"/>
                  </a:cubicBezTo>
                  <a:cubicBezTo>
                    <a:pt x="218" y="65"/>
                    <a:pt x="218" y="67"/>
                    <a:pt x="219" y="69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0" y="118"/>
                    <a:pt x="98" y="117"/>
                    <a:pt x="96" y="116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9" y="70"/>
                    <a:pt x="142" y="67"/>
                    <a:pt x="142" y="62"/>
                  </a:cubicBezTo>
                  <a:cubicBezTo>
                    <a:pt x="142" y="58"/>
                    <a:pt x="139" y="55"/>
                    <a:pt x="135" y="55"/>
                  </a:cubicBezTo>
                  <a:cubicBezTo>
                    <a:pt x="130" y="55"/>
                    <a:pt x="127" y="58"/>
                    <a:pt x="127" y="62"/>
                  </a:cubicBezTo>
                  <a:cubicBezTo>
                    <a:pt x="127" y="64"/>
                    <a:pt x="128" y="66"/>
                    <a:pt x="129" y="67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86" y="116"/>
                    <a:pt x="83" y="121"/>
                    <a:pt x="83" y="126"/>
                  </a:cubicBezTo>
                  <a:cubicBezTo>
                    <a:pt x="83" y="131"/>
                    <a:pt x="87" y="136"/>
                    <a:pt x="93" y="136"/>
                  </a:cubicBezTo>
                  <a:cubicBezTo>
                    <a:pt x="99" y="136"/>
                    <a:pt x="103" y="131"/>
                    <a:pt x="103" y="126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4" y="79"/>
                    <a:pt x="230" y="83"/>
                    <a:pt x="238" y="83"/>
                  </a:cubicBezTo>
                  <a:cubicBezTo>
                    <a:pt x="246" y="83"/>
                    <a:pt x="252" y="78"/>
                    <a:pt x="256" y="71"/>
                  </a:cubicBezTo>
                  <a:cubicBezTo>
                    <a:pt x="343" y="92"/>
                    <a:pt x="343" y="92"/>
                    <a:pt x="343" y="92"/>
                  </a:cubicBezTo>
                  <a:cubicBezTo>
                    <a:pt x="343" y="92"/>
                    <a:pt x="343" y="92"/>
                    <a:pt x="343" y="93"/>
                  </a:cubicBezTo>
                  <a:cubicBezTo>
                    <a:pt x="197" y="152"/>
                    <a:pt x="197" y="152"/>
                    <a:pt x="197" y="152"/>
                  </a:cubicBezTo>
                  <a:cubicBezTo>
                    <a:pt x="193" y="147"/>
                    <a:pt x="187" y="143"/>
                    <a:pt x="179" y="143"/>
                  </a:cubicBezTo>
                  <a:cubicBezTo>
                    <a:pt x="169" y="143"/>
                    <a:pt x="160" y="152"/>
                    <a:pt x="159" y="162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1" y="174"/>
                    <a:pt x="58" y="171"/>
                    <a:pt x="54" y="171"/>
                  </a:cubicBezTo>
                  <a:cubicBezTo>
                    <a:pt x="49" y="171"/>
                    <a:pt x="45" y="175"/>
                    <a:pt x="45" y="180"/>
                  </a:cubicBezTo>
                  <a:cubicBezTo>
                    <a:pt x="45" y="185"/>
                    <a:pt x="49" y="189"/>
                    <a:pt x="54" y="189"/>
                  </a:cubicBezTo>
                  <a:cubicBezTo>
                    <a:pt x="55" y="189"/>
                    <a:pt x="56" y="189"/>
                    <a:pt x="57" y="189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8" y="226"/>
                    <a:pt x="77" y="228"/>
                    <a:pt x="77" y="230"/>
                  </a:cubicBezTo>
                  <a:cubicBezTo>
                    <a:pt x="77" y="236"/>
                    <a:pt x="80" y="241"/>
                    <a:pt x="85" y="243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3"/>
                    <a:pt x="51" y="312"/>
                    <a:pt x="49" y="312"/>
                  </a:cubicBezTo>
                  <a:cubicBezTo>
                    <a:pt x="46" y="312"/>
                    <a:pt x="43" y="312"/>
                    <a:pt x="41" y="313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2" y="273"/>
                    <a:pt x="24" y="269"/>
                    <a:pt x="24" y="266"/>
                  </a:cubicBezTo>
                  <a:cubicBezTo>
                    <a:pt x="24" y="259"/>
                    <a:pt x="19" y="254"/>
                    <a:pt x="12" y="254"/>
                  </a:cubicBezTo>
                  <a:cubicBezTo>
                    <a:pt x="6" y="254"/>
                    <a:pt x="0" y="259"/>
                    <a:pt x="0" y="266"/>
                  </a:cubicBezTo>
                  <a:cubicBezTo>
                    <a:pt x="0" y="272"/>
                    <a:pt x="6" y="277"/>
                    <a:pt x="12" y="277"/>
                  </a:cubicBezTo>
                  <a:cubicBezTo>
                    <a:pt x="13" y="277"/>
                    <a:pt x="15" y="277"/>
                    <a:pt x="16" y="277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2" y="319"/>
                    <a:pt x="29" y="325"/>
                    <a:pt x="29" y="332"/>
                  </a:cubicBezTo>
                  <a:cubicBezTo>
                    <a:pt x="29" y="342"/>
                    <a:pt x="38" y="351"/>
                    <a:pt x="49" y="351"/>
                  </a:cubicBezTo>
                  <a:cubicBezTo>
                    <a:pt x="59" y="351"/>
                    <a:pt x="68" y="342"/>
                    <a:pt x="68" y="332"/>
                  </a:cubicBezTo>
                  <a:cubicBezTo>
                    <a:pt x="68" y="325"/>
                    <a:pt x="65" y="319"/>
                    <a:pt x="60" y="316"/>
                  </a:cubicBezTo>
                  <a:cubicBezTo>
                    <a:pt x="89" y="245"/>
                    <a:pt x="89" y="245"/>
                    <a:pt x="89" y="245"/>
                  </a:cubicBezTo>
                  <a:cubicBezTo>
                    <a:pt x="90" y="245"/>
                    <a:pt x="92" y="246"/>
                    <a:pt x="93" y="246"/>
                  </a:cubicBezTo>
                  <a:cubicBezTo>
                    <a:pt x="100" y="246"/>
                    <a:pt x="105" y="241"/>
                    <a:pt x="107" y="23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160" y="277"/>
                    <a:pt x="160" y="277"/>
                    <a:pt x="160" y="277"/>
                  </a:cubicBezTo>
                  <a:cubicBezTo>
                    <a:pt x="158" y="274"/>
                    <a:pt x="154" y="272"/>
                    <a:pt x="150" y="272"/>
                  </a:cubicBezTo>
                  <a:cubicBezTo>
                    <a:pt x="144" y="272"/>
                    <a:pt x="139" y="277"/>
                    <a:pt x="139" y="283"/>
                  </a:cubicBezTo>
                  <a:cubicBezTo>
                    <a:pt x="139" y="289"/>
                    <a:pt x="144" y="294"/>
                    <a:pt x="150" y="294"/>
                  </a:cubicBezTo>
                  <a:cubicBezTo>
                    <a:pt x="157" y="294"/>
                    <a:pt x="162" y="289"/>
                    <a:pt x="162" y="283"/>
                  </a:cubicBezTo>
                  <a:cubicBezTo>
                    <a:pt x="162" y="282"/>
                    <a:pt x="162" y="281"/>
                    <a:pt x="161" y="281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42" y="251"/>
                    <a:pt x="246" y="254"/>
                    <a:pt x="250" y="254"/>
                  </a:cubicBezTo>
                  <a:cubicBezTo>
                    <a:pt x="257" y="254"/>
                    <a:pt x="263" y="248"/>
                    <a:pt x="263" y="241"/>
                  </a:cubicBezTo>
                  <a:cubicBezTo>
                    <a:pt x="263" y="240"/>
                    <a:pt x="263" y="240"/>
                    <a:pt x="263" y="239"/>
                  </a:cubicBezTo>
                  <a:cubicBezTo>
                    <a:pt x="311" y="171"/>
                    <a:pt x="311" y="171"/>
                    <a:pt x="311" y="171"/>
                  </a:cubicBezTo>
                  <a:cubicBezTo>
                    <a:pt x="312" y="171"/>
                    <a:pt x="314" y="171"/>
                    <a:pt x="316" y="171"/>
                  </a:cubicBezTo>
                  <a:cubicBezTo>
                    <a:pt x="323" y="171"/>
                    <a:pt x="330" y="166"/>
                    <a:pt x="332" y="160"/>
                  </a:cubicBezTo>
                  <a:cubicBezTo>
                    <a:pt x="401" y="181"/>
                    <a:pt x="401" y="181"/>
                    <a:pt x="401" y="181"/>
                  </a:cubicBezTo>
                  <a:cubicBezTo>
                    <a:pt x="400" y="184"/>
                    <a:pt x="400" y="187"/>
                    <a:pt x="400" y="189"/>
                  </a:cubicBezTo>
                  <a:cubicBezTo>
                    <a:pt x="400" y="203"/>
                    <a:pt x="411" y="214"/>
                    <a:pt x="425" y="214"/>
                  </a:cubicBezTo>
                  <a:cubicBezTo>
                    <a:pt x="434" y="214"/>
                    <a:pt x="442" y="209"/>
                    <a:pt x="447" y="202"/>
                  </a:cubicBezTo>
                  <a:cubicBezTo>
                    <a:pt x="607" y="262"/>
                    <a:pt x="607" y="262"/>
                    <a:pt x="607" y="262"/>
                  </a:cubicBezTo>
                  <a:cubicBezTo>
                    <a:pt x="606" y="263"/>
                    <a:pt x="606" y="265"/>
                    <a:pt x="606" y="266"/>
                  </a:cubicBezTo>
                  <a:cubicBezTo>
                    <a:pt x="606" y="267"/>
                    <a:pt x="606" y="267"/>
                    <a:pt x="606" y="268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90" y="276"/>
                    <a:pt x="385" y="272"/>
                    <a:pt x="378" y="272"/>
                  </a:cubicBezTo>
                  <a:cubicBezTo>
                    <a:pt x="377" y="272"/>
                    <a:pt x="375" y="272"/>
                    <a:pt x="374" y="272"/>
                  </a:cubicBezTo>
                  <a:cubicBezTo>
                    <a:pt x="345" y="235"/>
                    <a:pt x="345" y="235"/>
                    <a:pt x="345" y="235"/>
                  </a:cubicBezTo>
                  <a:cubicBezTo>
                    <a:pt x="350" y="233"/>
                    <a:pt x="353" y="228"/>
                    <a:pt x="353" y="223"/>
                  </a:cubicBezTo>
                  <a:cubicBezTo>
                    <a:pt x="353" y="215"/>
                    <a:pt x="346" y="208"/>
                    <a:pt x="338" y="208"/>
                  </a:cubicBezTo>
                  <a:cubicBezTo>
                    <a:pt x="331" y="208"/>
                    <a:pt x="324" y="215"/>
                    <a:pt x="324" y="223"/>
                  </a:cubicBezTo>
                  <a:cubicBezTo>
                    <a:pt x="324" y="229"/>
                    <a:pt x="329" y="235"/>
                    <a:pt x="335" y="236"/>
                  </a:cubicBezTo>
                  <a:cubicBezTo>
                    <a:pt x="367" y="278"/>
                    <a:pt x="367" y="278"/>
                    <a:pt x="367" y="278"/>
                  </a:cubicBezTo>
                  <a:cubicBezTo>
                    <a:pt x="366" y="280"/>
                    <a:pt x="365" y="282"/>
                    <a:pt x="365" y="285"/>
                  </a:cubicBezTo>
                  <a:cubicBezTo>
                    <a:pt x="365" y="293"/>
                    <a:pt x="371" y="299"/>
                    <a:pt x="378" y="299"/>
                  </a:cubicBezTo>
                  <a:cubicBezTo>
                    <a:pt x="383" y="299"/>
                    <a:pt x="388" y="296"/>
                    <a:pt x="390" y="292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6" y="308"/>
                    <a:pt x="526" y="309"/>
                    <a:pt x="526" y="310"/>
                  </a:cubicBezTo>
                  <a:cubicBezTo>
                    <a:pt x="458" y="344"/>
                    <a:pt x="458" y="344"/>
                    <a:pt x="458" y="344"/>
                  </a:cubicBezTo>
                  <a:cubicBezTo>
                    <a:pt x="456" y="340"/>
                    <a:pt x="452" y="337"/>
                    <a:pt x="447" y="337"/>
                  </a:cubicBezTo>
                  <a:cubicBezTo>
                    <a:pt x="440" y="337"/>
                    <a:pt x="435" y="342"/>
                    <a:pt x="435" y="349"/>
                  </a:cubicBezTo>
                  <a:cubicBezTo>
                    <a:pt x="435" y="355"/>
                    <a:pt x="440" y="361"/>
                    <a:pt x="447" y="361"/>
                  </a:cubicBezTo>
                  <a:cubicBezTo>
                    <a:pt x="453" y="361"/>
                    <a:pt x="459" y="355"/>
                    <a:pt x="459" y="349"/>
                  </a:cubicBezTo>
                  <a:cubicBezTo>
                    <a:pt x="459" y="349"/>
                    <a:pt x="459" y="349"/>
                    <a:pt x="459" y="348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30" y="324"/>
                    <a:pt x="539" y="331"/>
                    <a:pt x="550" y="331"/>
                  </a:cubicBezTo>
                  <a:cubicBezTo>
                    <a:pt x="556" y="331"/>
                    <a:pt x="561" y="329"/>
                    <a:pt x="566" y="325"/>
                  </a:cubicBezTo>
                  <a:cubicBezTo>
                    <a:pt x="607" y="385"/>
                    <a:pt x="607" y="385"/>
                    <a:pt x="607" y="385"/>
                  </a:cubicBezTo>
                  <a:cubicBezTo>
                    <a:pt x="606" y="386"/>
                    <a:pt x="606" y="387"/>
                    <a:pt x="606" y="388"/>
                  </a:cubicBezTo>
                  <a:cubicBezTo>
                    <a:pt x="606" y="390"/>
                    <a:pt x="607" y="392"/>
                    <a:pt x="609" y="394"/>
                  </a:cubicBezTo>
                  <a:cubicBezTo>
                    <a:pt x="576" y="456"/>
                    <a:pt x="576" y="456"/>
                    <a:pt x="576" y="456"/>
                  </a:cubicBezTo>
                  <a:cubicBezTo>
                    <a:pt x="574" y="455"/>
                    <a:pt x="571" y="454"/>
                    <a:pt x="567" y="454"/>
                  </a:cubicBezTo>
                  <a:cubicBezTo>
                    <a:pt x="564" y="454"/>
                    <a:pt x="561" y="455"/>
                    <a:pt x="558" y="457"/>
                  </a:cubicBezTo>
                  <a:cubicBezTo>
                    <a:pt x="522" y="393"/>
                    <a:pt x="522" y="393"/>
                    <a:pt x="522" y="393"/>
                  </a:cubicBezTo>
                  <a:cubicBezTo>
                    <a:pt x="524" y="391"/>
                    <a:pt x="526" y="388"/>
                    <a:pt x="526" y="385"/>
                  </a:cubicBezTo>
                  <a:cubicBezTo>
                    <a:pt x="526" y="379"/>
                    <a:pt x="521" y="374"/>
                    <a:pt x="515" y="374"/>
                  </a:cubicBezTo>
                  <a:cubicBezTo>
                    <a:pt x="508" y="374"/>
                    <a:pt x="503" y="379"/>
                    <a:pt x="503" y="385"/>
                  </a:cubicBezTo>
                  <a:cubicBezTo>
                    <a:pt x="503" y="391"/>
                    <a:pt x="508" y="396"/>
                    <a:pt x="513" y="396"/>
                  </a:cubicBezTo>
                  <a:cubicBezTo>
                    <a:pt x="528" y="528"/>
                    <a:pt x="528" y="528"/>
                    <a:pt x="528" y="528"/>
                  </a:cubicBezTo>
                  <a:cubicBezTo>
                    <a:pt x="525" y="529"/>
                    <a:pt x="522" y="533"/>
                    <a:pt x="522" y="537"/>
                  </a:cubicBezTo>
                  <a:cubicBezTo>
                    <a:pt x="522" y="542"/>
                    <a:pt x="526" y="546"/>
                    <a:pt x="532" y="546"/>
                  </a:cubicBezTo>
                  <a:cubicBezTo>
                    <a:pt x="537" y="546"/>
                    <a:pt x="541" y="542"/>
                    <a:pt x="541" y="537"/>
                  </a:cubicBezTo>
                  <a:cubicBezTo>
                    <a:pt x="541" y="532"/>
                    <a:pt x="538" y="528"/>
                    <a:pt x="533" y="528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54" y="459"/>
                    <a:pt x="554" y="459"/>
                    <a:pt x="554" y="459"/>
                  </a:cubicBezTo>
                  <a:cubicBezTo>
                    <a:pt x="552" y="463"/>
                    <a:pt x="550" y="467"/>
                    <a:pt x="550" y="471"/>
                  </a:cubicBezTo>
                  <a:cubicBezTo>
                    <a:pt x="550" y="481"/>
                    <a:pt x="558" y="489"/>
                    <a:pt x="567" y="489"/>
                  </a:cubicBezTo>
                  <a:cubicBezTo>
                    <a:pt x="577" y="489"/>
                    <a:pt x="585" y="481"/>
                    <a:pt x="585" y="471"/>
                  </a:cubicBezTo>
                  <a:cubicBezTo>
                    <a:pt x="585" y="466"/>
                    <a:pt x="583" y="462"/>
                    <a:pt x="580" y="459"/>
                  </a:cubicBezTo>
                  <a:cubicBezTo>
                    <a:pt x="612" y="396"/>
                    <a:pt x="612" y="396"/>
                    <a:pt x="612" y="396"/>
                  </a:cubicBezTo>
                  <a:cubicBezTo>
                    <a:pt x="613" y="396"/>
                    <a:pt x="614" y="396"/>
                    <a:pt x="614" y="396"/>
                  </a:cubicBezTo>
                  <a:cubicBezTo>
                    <a:pt x="619" y="396"/>
                    <a:pt x="622" y="393"/>
                    <a:pt x="622" y="388"/>
                  </a:cubicBezTo>
                  <a:cubicBezTo>
                    <a:pt x="622" y="384"/>
                    <a:pt x="620" y="381"/>
                    <a:pt x="616" y="380"/>
                  </a:cubicBezTo>
                  <a:cubicBezTo>
                    <a:pt x="616" y="279"/>
                    <a:pt x="616" y="279"/>
                    <a:pt x="616" y="279"/>
                  </a:cubicBezTo>
                  <a:cubicBezTo>
                    <a:pt x="617" y="279"/>
                    <a:pt x="618" y="279"/>
                    <a:pt x="618" y="279"/>
                  </a:cubicBezTo>
                  <a:cubicBezTo>
                    <a:pt x="625" y="279"/>
                    <a:pt x="631" y="273"/>
                    <a:pt x="631" y="266"/>
                  </a:cubicBezTo>
                  <a:cubicBezTo>
                    <a:pt x="631" y="260"/>
                    <a:pt x="627" y="255"/>
                    <a:pt x="621" y="254"/>
                  </a:cubicBezTo>
                  <a:close/>
                  <a:moveTo>
                    <a:pt x="103" y="218"/>
                  </a:moveTo>
                  <a:cubicBezTo>
                    <a:pt x="100" y="216"/>
                    <a:pt x="97" y="214"/>
                    <a:pt x="93" y="214"/>
                  </a:cubicBezTo>
                  <a:cubicBezTo>
                    <a:pt x="88" y="214"/>
                    <a:pt x="84" y="216"/>
                    <a:pt x="81" y="220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2" y="185"/>
                    <a:pt x="62" y="183"/>
                    <a:pt x="63" y="181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9" y="167"/>
                    <a:pt x="159" y="168"/>
                    <a:pt x="159" y="169"/>
                  </a:cubicBezTo>
                  <a:lnTo>
                    <a:pt x="103" y="218"/>
                  </a:lnTo>
                  <a:close/>
                  <a:moveTo>
                    <a:pt x="239" y="236"/>
                  </a:moveTo>
                  <a:cubicBezTo>
                    <a:pt x="108" y="227"/>
                    <a:pt x="108" y="227"/>
                    <a:pt x="108" y="227"/>
                  </a:cubicBezTo>
                  <a:cubicBezTo>
                    <a:pt x="108" y="225"/>
                    <a:pt x="107" y="223"/>
                    <a:pt x="106" y="221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4" y="180"/>
                    <a:pt x="171" y="185"/>
                    <a:pt x="179" y="185"/>
                  </a:cubicBezTo>
                  <a:cubicBezTo>
                    <a:pt x="184" y="185"/>
                    <a:pt x="189" y="184"/>
                    <a:pt x="193" y="181"/>
                  </a:cubicBezTo>
                  <a:cubicBezTo>
                    <a:pt x="243" y="231"/>
                    <a:pt x="243" y="231"/>
                    <a:pt x="243" y="231"/>
                  </a:cubicBezTo>
                  <a:cubicBezTo>
                    <a:pt x="241" y="232"/>
                    <a:pt x="240" y="234"/>
                    <a:pt x="239" y="236"/>
                  </a:cubicBezTo>
                  <a:close/>
                  <a:moveTo>
                    <a:pt x="431" y="165"/>
                  </a:moveTo>
                  <a:cubicBezTo>
                    <a:pt x="429" y="165"/>
                    <a:pt x="427" y="164"/>
                    <a:pt x="425" y="164"/>
                  </a:cubicBezTo>
                  <a:cubicBezTo>
                    <a:pt x="421" y="164"/>
                    <a:pt x="417" y="165"/>
                    <a:pt x="414" y="167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2" y="142"/>
                    <a:pt x="403" y="140"/>
                    <a:pt x="403" y="138"/>
                  </a:cubicBezTo>
                  <a:cubicBezTo>
                    <a:pt x="403" y="133"/>
                    <a:pt x="399" y="129"/>
                    <a:pt x="394" y="129"/>
                  </a:cubicBezTo>
                  <a:cubicBezTo>
                    <a:pt x="389" y="129"/>
                    <a:pt x="385" y="133"/>
                    <a:pt x="385" y="138"/>
                  </a:cubicBezTo>
                  <a:cubicBezTo>
                    <a:pt x="385" y="142"/>
                    <a:pt x="389" y="146"/>
                    <a:pt x="394" y="146"/>
                  </a:cubicBezTo>
                  <a:cubicBezTo>
                    <a:pt x="395" y="146"/>
                    <a:pt x="396" y="146"/>
                    <a:pt x="397" y="146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07" y="171"/>
                    <a:pt x="405" y="174"/>
                    <a:pt x="403" y="177"/>
                  </a:cubicBezTo>
                  <a:cubicBezTo>
                    <a:pt x="333" y="155"/>
                    <a:pt x="333" y="155"/>
                    <a:pt x="333" y="155"/>
                  </a:cubicBezTo>
                  <a:cubicBezTo>
                    <a:pt x="333" y="155"/>
                    <a:pt x="333" y="154"/>
                    <a:pt x="333" y="154"/>
                  </a:cubicBezTo>
                  <a:cubicBezTo>
                    <a:pt x="333" y="144"/>
                    <a:pt x="325" y="136"/>
                    <a:pt x="316" y="136"/>
                  </a:cubicBezTo>
                  <a:cubicBezTo>
                    <a:pt x="306" y="136"/>
                    <a:pt x="298" y="144"/>
                    <a:pt x="298" y="154"/>
                  </a:cubicBezTo>
                  <a:cubicBezTo>
                    <a:pt x="298" y="160"/>
                    <a:pt x="301" y="166"/>
                    <a:pt x="307" y="169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58" y="231"/>
                    <a:pt x="255" y="229"/>
                    <a:pt x="250" y="229"/>
                  </a:cubicBezTo>
                  <a:cubicBezTo>
                    <a:pt x="249" y="229"/>
                    <a:pt x="248" y="229"/>
                    <a:pt x="248" y="229"/>
                  </a:cubicBezTo>
                  <a:cubicBezTo>
                    <a:pt x="196" y="178"/>
                    <a:pt x="196" y="178"/>
                    <a:pt x="196" y="178"/>
                  </a:cubicBezTo>
                  <a:cubicBezTo>
                    <a:pt x="199" y="174"/>
                    <a:pt x="200" y="169"/>
                    <a:pt x="200" y="164"/>
                  </a:cubicBezTo>
                  <a:cubicBezTo>
                    <a:pt x="200" y="161"/>
                    <a:pt x="200" y="159"/>
                    <a:pt x="199" y="15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7" y="100"/>
                    <a:pt x="351" y="102"/>
                    <a:pt x="355" y="102"/>
                  </a:cubicBezTo>
                  <a:cubicBezTo>
                    <a:pt x="362" y="102"/>
                    <a:pt x="368" y="97"/>
                    <a:pt x="368" y="90"/>
                  </a:cubicBezTo>
                  <a:cubicBezTo>
                    <a:pt x="368" y="83"/>
                    <a:pt x="362" y="78"/>
                    <a:pt x="355" y="78"/>
                  </a:cubicBezTo>
                  <a:cubicBezTo>
                    <a:pt x="355" y="78"/>
                    <a:pt x="355" y="78"/>
                    <a:pt x="354" y="78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8" y="36"/>
                    <a:pt x="353" y="33"/>
                    <a:pt x="356" y="29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8"/>
                    <a:pt x="424" y="59"/>
                    <a:pt x="424" y="60"/>
                  </a:cubicBezTo>
                  <a:cubicBezTo>
                    <a:pt x="424" y="66"/>
                    <a:pt x="427" y="71"/>
                    <a:pt x="431" y="75"/>
                  </a:cubicBezTo>
                  <a:lnTo>
                    <a:pt x="431" y="165"/>
                  </a:lnTo>
                  <a:close/>
                  <a:moveTo>
                    <a:pt x="450" y="194"/>
                  </a:moveTo>
                  <a:cubicBezTo>
                    <a:pt x="450" y="192"/>
                    <a:pt x="450" y="191"/>
                    <a:pt x="450" y="189"/>
                  </a:cubicBezTo>
                  <a:cubicBezTo>
                    <a:pt x="450" y="187"/>
                    <a:pt x="450" y="185"/>
                    <a:pt x="449" y="182"/>
                  </a:cubicBezTo>
                  <a:cubicBezTo>
                    <a:pt x="512" y="165"/>
                    <a:pt x="512" y="165"/>
                    <a:pt x="512" y="165"/>
                  </a:cubicBezTo>
                  <a:cubicBezTo>
                    <a:pt x="514" y="170"/>
                    <a:pt x="519" y="174"/>
                    <a:pt x="526" y="174"/>
                  </a:cubicBezTo>
                  <a:cubicBezTo>
                    <a:pt x="529" y="174"/>
                    <a:pt x="531" y="173"/>
                    <a:pt x="533" y="172"/>
                  </a:cubicBezTo>
                  <a:cubicBezTo>
                    <a:pt x="608" y="253"/>
                    <a:pt x="608" y="253"/>
                    <a:pt x="608" y="253"/>
                  </a:cubicBezTo>
                  <a:lnTo>
                    <a:pt x="450" y="194"/>
                  </a:lnTo>
                  <a:close/>
                  <a:moveTo>
                    <a:pt x="550" y="283"/>
                  </a:moveTo>
                  <a:cubicBezTo>
                    <a:pt x="538" y="283"/>
                    <a:pt x="528" y="291"/>
                    <a:pt x="526" y="303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605" y="272"/>
                    <a:pt x="605" y="272"/>
                    <a:pt x="605" y="272"/>
                  </a:cubicBezTo>
                  <a:cubicBezTo>
                    <a:pt x="571" y="295"/>
                    <a:pt x="571" y="295"/>
                    <a:pt x="571" y="295"/>
                  </a:cubicBezTo>
                  <a:cubicBezTo>
                    <a:pt x="567" y="288"/>
                    <a:pt x="559" y="283"/>
                    <a:pt x="550" y="283"/>
                  </a:cubicBezTo>
                  <a:close/>
                  <a:moveTo>
                    <a:pt x="612" y="377"/>
                  </a:moveTo>
                  <a:cubicBezTo>
                    <a:pt x="571" y="318"/>
                    <a:pt x="571" y="318"/>
                    <a:pt x="571" y="318"/>
                  </a:cubicBezTo>
                  <a:cubicBezTo>
                    <a:pt x="573" y="315"/>
                    <a:pt x="574" y="311"/>
                    <a:pt x="574" y="307"/>
                  </a:cubicBezTo>
                  <a:cubicBezTo>
                    <a:pt x="574" y="304"/>
                    <a:pt x="574" y="302"/>
                    <a:pt x="573" y="300"/>
                  </a:cubicBezTo>
                  <a:cubicBezTo>
                    <a:pt x="609" y="275"/>
                    <a:pt x="609" y="275"/>
                    <a:pt x="609" y="275"/>
                  </a:cubicBezTo>
                  <a:cubicBezTo>
                    <a:pt x="610" y="276"/>
                    <a:pt x="611" y="276"/>
                    <a:pt x="612" y="277"/>
                  </a:cubicBezTo>
                  <a:lnTo>
                    <a:pt x="612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Freeform 5"/>
          <p:cNvSpPr/>
          <p:nvPr/>
        </p:nvSpPr>
        <p:spPr bwMode="auto">
          <a:xfrm>
            <a:off x="982345" y="2833370"/>
            <a:ext cx="3382010" cy="952500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r>
              <a:rPr lang="en-US" sz="1800" b="1" dirty="0"/>
              <a:t>Lộ trình ảnh hưởng như thế nào đến phân bố lương?</a:t>
            </a:r>
            <a:endParaRPr lang="en-US" sz="1800" b="1" dirty="0"/>
          </a:p>
        </p:txBody>
      </p:sp>
      <p:sp>
        <p:nvSpPr>
          <p:cNvPr id="5" name="Freeform 6"/>
          <p:cNvSpPr/>
          <p:nvPr/>
        </p:nvSpPr>
        <p:spPr bwMode="auto">
          <a:xfrm>
            <a:off x="4050030" y="3785870"/>
            <a:ext cx="302895" cy="534670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4025900" y="5661025"/>
            <a:ext cx="302895" cy="534670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8" name="Freeform 5"/>
          <p:cNvSpPr/>
          <p:nvPr/>
        </p:nvSpPr>
        <p:spPr bwMode="auto">
          <a:xfrm flipH="1">
            <a:off x="7866380" y="2853055"/>
            <a:ext cx="3742690" cy="950595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noAutofit/>
          </a:bodyPr>
          <a:p>
            <a:pPr algn="l"/>
            <a:r>
              <a:rPr lang="en-US" sz="1800" b="1" dirty="0"/>
              <a:t>Năm kinh nghiệm ảnh hưởng </a:t>
            </a:r>
            <a:endParaRPr lang="en-US" sz="1800" b="1" dirty="0"/>
          </a:p>
          <a:p>
            <a:pPr algn="l"/>
            <a:r>
              <a:rPr lang="en-US" sz="1800" b="1" dirty="0"/>
              <a:t>như thế nào đến phân bố lương?</a:t>
            </a:r>
            <a:endParaRPr lang="en-US" sz="1800" b="1" dirty="0"/>
          </a:p>
        </p:txBody>
      </p:sp>
      <p:sp>
        <p:nvSpPr>
          <p:cNvPr id="10" name="Text Box 9"/>
          <p:cNvSpPr txBox="1"/>
          <p:nvPr/>
        </p:nvSpPr>
        <p:spPr>
          <a:xfrm>
            <a:off x="1033145" y="1382395"/>
            <a:ext cx="59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01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4100" y="2997200"/>
            <a:ext cx="59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02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25855" y="4926965"/>
            <a:ext cx="59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958195" y="1412875"/>
            <a:ext cx="59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04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1135360" y="2997200"/>
            <a:ext cx="59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05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1062970" y="4833620"/>
            <a:ext cx="59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06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 flipH="1">
            <a:off x="7866380" y="3783965"/>
            <a:ext cx="331470" cy="514350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8" name="Freeform 6"/>
          <p:cNvSpPr/>
          <p:nvPr/>
        </p:nvSpPr>
        <p:spPr bwMode="auto">
          <a:xfrm flipH="1">
            <a:off x="7866380" y="5652770"/>
            <a:ext cx="331470" cy="514350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110" y="260985"/>
            <a:ext cx="11927840" cy="599440"/>
          </a:xfrm>
        </p:spPr>
        <p:txBody>
          <a:bodyPr/>
          <a:lstStyle/>
          <a:p>
            <a:r>
              <a:rPr lang="en-US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THỂ LOẠI GIÁO VIÊN/NHÂN VIÊN ẢNH HƯỞNG THẾ NÀO ĐẾN PHÂN BỐ LƯƠNG ?</a:t>
            </a:r>
            <a:endParaRPr lang="en-US" sz="2800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847563" y="1052665"/>
            <a:ext cx="266339" cy="320154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118" name="Freeform 55"/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  <p:sp>
          <p:nvSpPr>
            <p:cNvPr id="119" name="Freeform 56"/>
            <p:cNvSpPr/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  <p:sp>
          <p:nvSpPr>
            <p:cNvPr id="120" name="Freeform 57"/>
            <p:cNvSpPr/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  <p:sp>
          <p:nvSpPr>
            <p:cNvPr id="121" name="Freeform 58"/>
            <p:cNvSpPr/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  <p:sp>
          <p:nvSpPr>
            <p:cNvPr id="122" name="Freeform 59"/>
            <p:cNvSpPr/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9158674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024040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025115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6238724" y="3459883"/>
            <a:ext cx="334183" cy="333873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163" name="Freeform 42"/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  <p:sp>
          <p:nvSpPr>
            <p:cNvPr id="164" name="Freeform 43"/>
            <p:cNvSpPr/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  <p:sp>
          <p:nvSpPr>
            <p:cNvPr id="165" name="Freeform 44"/>
            <p:cNvSpPr/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sz="120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1938" y="2505449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8850" y="1087120"/>
            <a:ext cx="186626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 TRUNG BÌNH CỦA GIÁO VIÊN</a:t>
            </a:r>
            <a:endParaRPr lang="en-US" altLang="en-I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140" y="1701165"/>
            <a:ext cx="206057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en-IN" sz="2800" dirty="0">
                <a:solidFill>
                  <a:schemeClr val="accent1"/>
                </a:solidFill>
              </a:rPr>
              <a:t>$</a:t>
            </a:r>
            <a:r>
              <a:rPr lang="en-IN" sz="2800" dirty="0">
                <a:solidFill>
                  <a:schemeClr val="accent1"/>
                </a:solidFill>
              </a:rPr>
              <a:t>74038.8926</a:t>
            </a:r>
            <a:endParaRPr lang="en-IN" sz="2800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1938" y="1036412"/>
            <a:ext cx="531730" cy="531730"/>
            <a:chOff x="1060566" y="1943691"/>
            <a:chExt cx="531730" cy="531730"/>
          </a:xfrm>
        </p:grpSpPr>
        <p:sp>
          <p:nvSpPr>
            <p:cNvPr id="194" name="Oval 193"/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6" name="Freeform 6"/>
              <p:cNvSpPr/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97" name="Freeform 7"/>
              <p:cNvSpPr/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98" name="Freeform 8"/>
              <p:cNvSpPr/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99" name="Freeform 9"/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sp>
        <p:nvSpPr>
          <p:cNvPr id="202" name="TextBox 201"/>
          <p:cNvSpPr txBox="1"/>
          <p:nvPr/>
        </p:nvSpPr>
        <p:spPr>
          <a:xfrm>
            <a:off x="959034" y="3740322"/>
            <a:ext cx="1521004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en-GB" sz="2800" dirty="0">
                <a:solidFill>
                  <a:schemeClr val="accent2"/>
                </a:solidFill>
              </a:rPr>
              <a:t>57.161%</a:t>
            </a:r>
            <a:endParaRPr lang="en-US" altLang="en-GB" sz="2800" dirty="0">
              <a:solidFill>
                <a:schemeClr val="accent2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59034" y="5927610"/>
            <a:ext cx="1538046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en-GB" sz="2800" dirty="0">
                <a:solidFill>
                  <a:schemeClr val="accent3"/>
                </a:solidFill>
              </a:rPr>
              <a:t>42.839%</a:t>
            </a:r>
            <a:endParaRPr lang="en-US" altLang="en-GB" sz="2800" dirty="0">
              <a:solidFill>
                <a:schemeClr val="accent3"/>
              </a:solidFill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>
            <a:off x="261938" y="4689210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261938" y="2961894"/>
            <a:ext cx="531730" cy="531730"/>
            <a:chOff x="4469581" y="499171"/>
            <a:chExt cx="531730" cy="531730"/>
          </a:xfrm>
        </p:grpSpPr>
        <p:sp>
          <p:nvSpPr>
            <p:cNvPr id="260" name="Oval 259"/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62" name="Freeform 22"/>
              <p:cNvSpPr/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3" name="Freeform 23"/>
              <p:cNvSpPr/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4" name="Freeform 24"/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5" name="Freeform 25"/>
              <p:cNvSpPr/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6" name="Freeform 26"/>
              <p:cNvSpPr/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7" name="Freeform 27"/>
              <p:cNvSpPr/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8" name="Freeform 28"/>
              <p:cNvSpPr/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grpSp>
        <p:nvGrpSpPr>
          <p:cNvPr id="269" name="Group 268"/>
          <p:cNvGrpSpPr/>
          <p:nvPr/>
        </p:nvGrpSpPr>
        <p:grpSpPr>
          <a:xfrm>
            <a:off x="261938" y="5145654"/>
            <a:ext cx="531730" cy="531730"/>
            <a:chOff x="8307290" y="499171"/>
            <a:chExt cx="531730" cy="531730"/>
          </a:xfrm>
        </p:grpSpPr>
        <p:sp>
          <p:nvSpPr>
            <p:cNvPr id="270" name="Oval 269"/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272" name="Freeform 25"/>
              <p:cNvSpPr/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73" name="Freeform 26"/>
              <p:cNvSpPr/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74" name="Freeform 27"/>
              <p:cNvSpPr/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279" name="Freeform 22"/>
                  <p:cNvSpPr/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IN"/>
                  </a:p>
                </p:txBody>
              </p:sp>
              <p:sp>
                <p:nvSpPr>
                  <p:cNvPr id="280" name="Freeform 23"/>
                  <p:cNvSpPr/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78" name="Freeform 24"/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</p:grpSp>
          <p:sp>
            <p:nvSpPr>
              <p:cNvPr id="276" name="Freeform 28"/>
              <p:cNvSpPr/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sp>
        <p:nvSpPr>
          <p:cNvPr id="281" name="TextBox 280"/>
          <p:cNvSpPr txBox="1"/>
          <p:nvPr/>
        </p:nvSpPr>
        <p:spPr>
          <a:xfrm>
            <a:off x="3247390" y="1090295"/>
            <a:ext cx="500634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PHÂN BỐ LƯƠNG THEO THỂ LOẠI GIÁO VIÊN/NHÂN VIÊN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8680192" y="1019010"/>
            <a:ext cx="3508375" cy="430644"/>
            <a:chOff x="9062519" y="1031710"/>
            <a:chExt cx="3508375" cy="430644"/>
          </a:xfrm>
        </p:grpSpPr>
        <p:grpSp>
          <p:nvGrpSpPr>
            <p:cNvPr id="284" name="Group 283"/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85" name="Freeform 55"/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 sz="1200"/>
              </a:p>
            </p:txBody>
          </p:sp>
          <p:sp>
            <p:nvSpPr>
              <p:cNvPr id="286" name="Freeform 56"/>
              <p:cNvSpPr/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 sz="1200"/>
              </a:p>
            </p:txBody>
          </p:sp>
          <p:sp>
            <p:nvSpPr>
              <p:cNvPr id="287" name="Freeform 57"/>
              <p:cNvSpPr/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 sz="1200"/>
              </a:p>
            </p:txBody>
          </p:sp>
          <p:sp>
            <p:nvSpPr>
              <p:cNvPr id="288" name="Freeform 58"/>
              <p:cNvSpPr/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 sz="1200"/>
              </a:p>
            </p:txBody>
          </p:sp>
          <p:sp>
            <p:nvSpPr>
              <p:cNvPr id="289" name="Freeform 59"/>
              <p:cNvSpPr/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 sz="1200"/>
              </a:p>
            </p:txBody>
          </p:sp>
        </p:grpSp>
        <p:sp>
          <p:nvSpPr>
            <p:cNvPr id="290" name="TextBox 289"/>
            <p:cNvSpPr txBox="1"/>
            <p:nvPr/>
          </p:nvSpPr>
          <p:spPr>
            <a:xfrm>
              <a:off x="9459394" y="1031710"/>
              <a:ext cx="3111500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MỨC LƯƠNG TRUNG BÌNH CỦA TỪNG THỂ LOẠI GIÁO VIÊN/NHÂN VIÊN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9890764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247390" y="3524885"/>
            <a:ext cx="292354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SỐ LƯỢNG VÀ TỈ LỆ GIÁO VIÊN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2825972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64"/>
          <p:cNvSpPr>
            <a:spLocks noEditPoints="1"/>
          </p:cNvSpPr>
          <p:nvPr/>
        </p:nvSpPr>
        <p:spPr bwMode="auto">
          <a:xfrm>
            <a:off x="2825972" y="3455167"/>
            <a:ext cx="259294" cy="333873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6820" y="3861435"/>
            <a:ext cx="3634105" cy="2838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95" y="1335405"/>
            <a:ext cx="5423535" cy="2118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25" y="3833495"/>
            <a:ext cx="5501005" cy="3021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290" y="1568450"/>
            <a:ext cx="4171315" cy="1884045"/>
          </a:xfrm>
          <a:prstGeom prst="rect">
            <a:avLst/>
          </a:prstGeom>
        </p:spPr>
      </p:pic>
      <p:sp>
        <p:nvSpPr>
          <p:cNvPr id="9" name="TextBox 289"/>
          <p:cNvSpPr txBox="1"/>
          <p:nvPr/>
        </p:nvSpPr>
        <p:spPr>
          <a:xfrm>
            <a:off x="6742430" y="3501390"/>
            <a:ext cx="537845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MỨC LƯƠNG TRUNG BÌNH CỦA TỪNG THỂ LOẠI GIÁO VIÊN/NHÂN VIÊN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838200" y="2924810"/>
            <a:ext cx="186626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TỈ LỆ GIÁO VIÊN CÓ MỨC LƯƠNG TRÊN TRUNG BÌNH</a:t>
            </a:r>
            <a:endParaRPr lang="en-US" altLang="en-I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838200" y="5120640"/>
            <a:ext cx="186626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TỈ LỆ GIÁO VIÊN CÓ MỨC LƯƠNG DƯỚI TRUNG BÌNH</a:t>
            </a:r>
            <a:endParaRPr lang="en-US" altLang="en-I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1938" y="2970784"/>
            <a:ext cx="531730" cy="531730"/>
            <a:chOff x="4469581" y="499171"/>
            <a:chExt cx="531730" cy="531730"/>
          </a:xfrm>
        </p:grpSpPr>
        <p:sp>
          <p:nvSpPr>
            <p:cNvPr id="16" name="Oval 15"/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9" name="Freeform 22"/>
              <p:cNvSpPr/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20" name="Freeform 23"/>
              <p:cNvSpPr/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22" name="Freeform 25"/>
              <p:cNvSpPr/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23" name="Freeform 26"/>
              <p:cNvSpPr/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24" name="Freeform 27"/>
              <p:cNvSpPr/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25" name="Freeform 28"/>
              <p:cNvSpPr/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4870" y="980440"/>
            <a:ext cx="615569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GB" sz="1600" dirty="0"/>
              <a:t>M</a:t>
            </a:r>
            <a:r>
              <a:rPr lang="en-US" altLang="en-GB" sz="1600" dirty="0"/>
              <a:t>ỨC LƯƠNG CAO NHẤT CỦA TỪNG LỘ TRÌNH GIÁO VIÊN/ NHÂN VIÊN</a:t>
            </a:r>
            <a:endParaRPr lang="en-US" altLang="en-GB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9290" y="942628"/>
            <a:ext cx="531730" cy="531730"/>
            <a:chOff x="4469581" y="499171"/>
            <a:chExt cx="531730" cy="531730"/>
          </a:xfrm>
        </p:grpSpPr>
        <p:sp>
          <p:nvSpPr>
            <p:cNvPr id="21" name="Oval 20"/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3" name="Freeform 22"/>
              <p:cNvSpPr/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239627" y="871508"/>
            <a:ext cx="531730" cy="531730"/>
            <a:chOff x="8307290" y="499171"/>
            <a:chExt cx="531730" cy="531730"/>
          </a:xfrm>
        </p:grpSpPr>
        <p:sp>
          <p:nvSpPr>
            <p:cNvPr id="31" name="Oval 30"/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33" name="Freeform 25"/>
              <p:cNvSpPr/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40" name="Freeform 22"/>
                  <p:cNvSpPr/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IN"/>
                  </a:p>
                </p:txBody>
              </p:sp>
              <p:sp>
                <p:nvSpPr>
                  <p:cNvPr id="41" name="Freeform 23"/>
                  <p:cNvSpPr/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9" name="Freeform 24"/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</p:grpSp>
          <p:sp>
            <p:nvSpPr>
              <p:cNvPr id="37" name="Freeform 28"/>
              <p:cNvSpPr/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8395622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8041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296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0740" y="4024630"/>
            <a:ext cx="548703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CÓ BAO NHIÊU LỘ TRÌNH GIÁO VIÊN VÀ CHIỂM TỈ LỆ BAO NHIÊU?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0" name="Freeform 64"/>
          <p:cNvSpPr>
            <a:spLocks noEditPoints="1"/>
          </p:cNvSpPr>
          <p:nvPr/>
        </p:nvSpPr>
        <p:spPr bwMode="auto">
          <a:xfrm>
            <a:off x="399509" y="4004992"/>
            <a:ext cx="250381" cy="297082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2" name="Freeform 69"/>
          <p:cNvSpPr>
            <a:spLocks noEditPoints="1"/>
          </p:cNvSpPr>
          <p:nvPr/>
        </p:nvSpPr>
        <p:spPr bwMode="auto">
          <a:xfrm>
            <a:off x="6814722" y="3910820"/>
            <a:ext cx="347885" cy="290221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7346950" y="3933190"/>
            <a:ext cx="45796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PHÂN BỐ THEO LỘ TRÌNH GIÁO VIÊN/ NHÂN VIÊN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740" y="4331970"/>
            <a:ext cx="3839210" cy="2352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4147820"/>
            <a:ext cx="4942205" cy="271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1318260"/>
            <a:ext cx="5267325" cy="261429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55" y="1342390"/>
            <a:ext cx="4424045" cy="2471420"/>
          </a:xfrm>
          <a:prstGeom prst="rect">
            <a:avLst/>
          </a:prstGeom>
        </p:spPr>
      </p:pic>
      <p:sp>
        <p:nvSpPr>
          <p:cNvPr id="75" name="Title 74"/>
          <p:cNvSpPr/>
          <p:nvPr>
            <p:ph type="title"/>
          </p:nvPr>
        </p:nvSpPr>
        <p:spPr>
          <a:xfrm>
            <a:off x="261938" y="404495"/>
            <a:ext cx="11664949" cy="288330"/>
          </a:xfrm>
        </p:spPr>
        <p:txBody>
          <a:bodyPr/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LỘ TRÌNH ẢNH HƯỞNG NHƯ THẾ NÀO ĐẾN PHÂN BỐ LƯƠNG ?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9" name="TextBox 15"/>
          <p:cNvSpPr txBox="1"/>
          <p:nvPr/>
        </p:nvSpPr>
        <p:spPr>
          <a:xfrm>
            <a:off x="7966710" y="857250"/>
            <a:ext cx="37553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GB" sz="1600" dirty="0"/>
              <a:t>M</a:t>
            </a:r>
            <a:r>
              <a:rPr lang="en-US" altLang="en-GB" sz="1600" dirty="0"/>
              <a:t>ỨC LƯƠNG TRUNG BÌNH CỦA TỪNG </a:t>
            </a:r>
            <a:endParaRPr lang="en-US" altLang="en-GB" sz="1600" dirty="0"/>
          </a:p>
          <a:p>
            <a:r>
              <a:rPr lang="en-US" altLang="en-GB" sz="1600" dirty="0"/>
              <a:t>LỘ TRÌNH GIÁO VIÊN/ NHÂN VIÊN</a:t>
            </a:r>
            <a:endParaRPr lang="en-US" altLang="en-GB" sz="1600" dirty="0"/>
          </a:p>
        </p:txBody>
      </p:sp>
      <p:sp>
        <p:nvSpPr>
          <p:cNvPr id="100" name="Oval 99"/>
          <p:cNvSpPr/>
          <p:nvPr/>
        </p:nvSpPr>
        <p:spPr>
          <a:xfrm>
            <a:off x="4942840" y="4581525"/>
            <a:ext cx="160655" cy="1193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942840" y="5013325"/>
            <a:ext cx="160655" cy="1193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942840" y="5445125"/>
            <a:ext cx="160655" cy="119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Text Box 102"/>
          <p:cNvSpPr txBox="1"/>
          <p:nvPr/>
        </p:nvSpPr>
        <p:spPr>
          <a:xfrm>
            <a:off x="5230495" y="4437380"/>
            <a:ext cx="944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88.32%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5230495" y="4869180"/>
            <a:ext cx="944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11.65%</a:t>
            </a:r>
            <a:endParaRPr lang="en-US" sz="20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230495" y="5267960"/>
            <a:ext cx="815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accent2"/>
                </a:solidFill>
              </a:rPr>
              <a:t>0.03%</a:t>
            </a: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Slide" r:id="rId2" imgW="8890" imgH="8890" progId="TCLayout.ActiveDocument.1">
                  <p:embed/>
                </p:oleObj>
              </mc:Choice>
              <mc:Fallback>
                <p:oleObj name="think-cell Slide" r:id="rId2" imgW="8890" imgH="8890" progId="TCLayout.ActiveDocument.1">
                  <p:embed/>
                  <p:pic>
                    <p:nvPicPr>
                      <p:cNvPr id="0" name="Object 7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40463" y="756288"/>
            <a:ext cx="5321300" cy="542925"/>
            <a:chOff x="6053138" y="3802237"/>
            <a:chExt cx="5321300" cy="542925"/>
          </a:xfrm>
        </p:grpSpPr>
        <p:sp>
          <p:nvSpPr>
            <p:cNvPr id="209" name="TextBox 208"/>
            <p:cNvSpPr txBox="1"/>
            <p:nvPr/>
          </p:nvSpPr>
          <p:spPr>
            <a:xfrm>
              <a:off x="6768783" y="3853037"/>
              <a:ext cx="4605655" cy="492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defRPr>
              </a:lvl1pPr>
            </a:lstStyle>
            <a:p>
              <a:r>
                <a:rPr lang="en-US" sz="1600" dirty="0">
                  <a:sym typeface="+mn-ea"/>
                </a:rPr>
                <a:t>NĂM KINH NGHIỆM TRUNG BÌNH CỦA CÁC CÔNG VIỆC LÀ BAO NHIÊU ? </a:t>
              </a:r>
              <a:endParaRPr lang="en-US" sz="1600" dirty="0">
                <a:sym typeface="+mn-ea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60531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6240754" y="3967607"/>
              <a:ext cx="157569" cy="202060"/>
              <a:chOff x="9199563" y="1450976"/>
              <a:chExt cx="269875" cy="346076"/>
            </a:xfrm>
          </p:grpSpPr>
          <p:sp>
            <p:nvSpPr>
              <p:cNvPr id="640" name="Freeform 196"/>
              <p:cNvSpPr/>
              <p:nvPr/>
            </p:nvSpPr>
            <p:spPr bwMode="auto">
              <a:xfrm>
                <a:off x="9199563" y="1481139"/>
                <a:ext cx="44450" cy="315913"/>
              </a:xfrm>
              <a:custGeom>
                <a:avLst/>
                <a:gdLst>
                  <a:gd name="T0" fmla="*/ 12 w 12"/>
                  <a:gd name="T1" fmla="*/ 0 h 84"/>
                  <a:gd name="T2" fmla="*/ 4 w 12"/>
                  <a:gd name="T3" fmla="*/ 0 h 84"/>
                  <a:gd name="T4" fmla="*/ 0 w 12"/>
                  <a:gd name="T5" fmla="*/ 4 h 84"/>
                  <a:gd name="T6" fmla="*/ 0 w 12"/>
                  <a:gd name="T7" fmla="*/ 80 h 84"/>
                  <a:gd name="T8" fmla="*/ 4 w 12"/>
                  <a:gd name="T9" fmla="*/ 84 h 84"/>
                  <a:gd name="T10" fmla="*/ 12 w 12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84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2"/>
                      <a:pt x="2" y="84"/>
                      <a:pt x="4" y="84"/>
                    </a:cubicBezTo>
                    <a:cubicBezTo>
                      <a:pt x="12" y="84"/>
                      <a:pt x="12" y="84"/>
                      <a:pt x="12" y="8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41" name="Freeform 197"/>
              <p:cNvSpPr/>
              <p:nvPr/>
            </p:nvSpPr>
            <p:spPr bwMode="auto">
              <a:xfrm>
                <a:off x="9364663" y="1450976"/>
                <a:ext cx="60325" cy="150813"/>
              </a:xfrm>
              <a:custGeom>
                <a:avLst/>
                <a:gdLst>
                  <a:gd name="T0" fmla="*/ 38 w 38"/>
                  <a:gd name="T1" fmla="*/ 95 h 95"/>
                  <a:gd name="T2" fmla="*/ 19 w 38"/>
                  <a:gd name="T3" fmla="*/ 76 h 95"/>
                  <a:gd name="T4" fmla="*/ 0 w 38"/>
                  <a:gd name="T5" fmla="*/ 95 h 95"/>
                  <a:gd name="T6" fmla="*/ 0 w 38"/>
                  <a:gd name="T7" fmla="*/ 0 h 95"/>
                  <a:gd name="T8" fmla="*/ 38 w 38"/>
                  <a:gd name="T9" fmla="*/ 0 h 95"/>
                  <a:gd name="T10" fmla="*/ 38 w 38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95">
                    <a:moveTo>
                      <a:pt x="38" y="95"/>
                    </a:moveTo>
                    <a:lnTo>
                      <a:pt x="19" y="76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42" name="Freeform 198"/>
              <p:cNvSpPr/>
              <p:nvPr/>
            </p:nvSpPr>
            <p:spPr bwMode="auto">
              <a:xfrm>
                <a:off x="9244013" y="1481139"/>
                <a:ext cx="225425" cy="315913"/>
              </a:xfrm>
              <a:custGeom>
                <a:avLst/>
                <a:gdLst>
                  <a:gd name="T0" fmla="*/ 114 w 142"/>
                  <a:gd name="T1" fmla="*/ 0 h 199"/>
                  <a:gd name="T2" fmla="*/ 142 w 142"/>
                  <a:gd name="T3" fmla="*/ 0 h 199"/>
                  <a:gd name="T4" fmla="*/ 142 w 142"/>
                  <a:gd name="T5" fmla="*/ 199 h 199"/>
                  <a:gd name="T6" fmla="*/ 0 w 142"/>
                  <a:gd name="T7" fmla="*/ 199 h 199"/>
                  <a:gd name="T8" fmla="*/ 0 w 142"/>
                  <a:gd name="T9" fmla="*/ 0 h 199"/>
                  <a:gd name="T10" fmla="*/ 76 w 142"/>
                  <a:gd name="T1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99">
                    <a:moveTo>
                      <a:pt x="114" y="0"/>
                    </a:moveTo>
                    <a:lnTo>
                      <a:pt x="142" y="0"/>
                    </a:lnTo>
                    <a:lnTo>
                      <a:pt x="142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76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336" name="TextBox 335"/>
          <p:cNvSpPr txBox="1"/>
          <p:nvPr/>
        </p:nvSpPr>
        <p:spPr>
          <a:xfrm>
            <a:off x="977265" y="892175"/>
            <a:ext cx="491998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NHỮNG ẢNH HƯỞNG CỦA CHỨNG CHỈ ĐẾN PHÂN BỐ LƯƠNG CỦA GIÁO VIÊN ?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1938" y="733247"/>
            <a:ext cx="532800" cy="532800"/>
            <a:chOff x="261938" y="733247"/>
            <a:chExt cx="532800" cy="532800"/>
          </a:xfrm>
        </p:grpSpPr>
        <p:sp>
          <p:nvSpPr>
            <p:cNvPr id="337" name="Oval 336"/>
            <p:cNvSpPr/>
            <p:nvPr/>
          </p:nvSpPr>
          <p:spPr>
            <a:xfrm>
              <a:off x="261938" y="73324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0" name="Group 619"/>
            <p:cNvGrpSpPr/>
            <p:nvPr/>
          </p:nvGrpSpPr>
          <p:grpSpPr>
            <a:xfrm>
              <a:off x="426893" y="845785"/>
              <a:ext cx="202891" cy="277242"/>
              <a:chOff x="5613400" y="2890838"/>
              <a:chExt cx="255588" cy="349250"/>
            </a:xfrm>
          </p:grpSpPr>
          <p:sp>
            <p:nvSpPr>
              <p:cNvPr id="621" name="Freeform 620"/>
              <p:cNvSpPr/>
              <p:nvPr/>
            </p:nvSpPr>
            <p:spPr bwMode="auto">
              <a:xfrm>
                <a:off x="5613400" y="3011488"/>
                <a:ext cx="255588" cy="228600"/>
              </a:xfrm>
              <a:custGeom>
                <a:avLst/>
                <a:gdLst>
                  <a:gd name="T0" fmla="*/ 161 w 161"/>
                  <a:gd name="T1" fmla="*/ 0 h 144"/>
                  <a:gd name="T2" fmla="*/ 0 w 161"/>
                  <a:gd name="T3" fmla="*/ 0 h 144"/>
                  <a:gd name="T4" fmla="*/ 0 w 161"/>
                  <a:gd name="T5" fmla="*/ 144 h 144"/>
                  <a:gd name="T6" fmla="*/ 104 w 161"/>
                  <a:gd name="T7" fmla="*/ 144 h 144"/>
                  <a:gd name="T8" fmla="*/ 161 w 161"/>
                  <a:gd name="T9" fmla="*/ 86 h 144"/>
                  <a:gd name="T10" fmla="*/ 161 w 161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144">
                    <a:moveTo>
                      <a:pt x="16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104" y="144"/>
                    </a:lnTo>
                    <a:lnTo>
                      <a:pt x="161" y="86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2" name="Freeform 621"/>
              <p:cNvSpPr/>
              <p:nvPr/>
            </p:nvSpPr>
            <p:spPr bwMode="auto">
              <a:xfrm>
                <a:off x="5778500" y="3148013"/>
                <a:ext cx="90488" cy="92075"/>
              </a:xfrm>
              <a:custGeom>
                <a:avLst/>
                <a:gdLst>
                  <a:gd name="T0" fmla="*/ 0 w 57"/>
                  <a:gd name="T1" fmla="*/ 58 h 58"/>
                  <a:gd name="T2" fmla="*/ 0 w 57"/>
                  <a:gd name="T3" fmla="*/ 0 h 58"/>
                  <a:gd name="T4" fmla="*/ 57 w 57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8">
                    <a:moveTo>
                      <a:pt x="0" y="58"/>
                    </a:move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3" name="Oval 622"/>
              <p:cNvSpPr>
                <a:spLocks noChangeArrowheads="1"/>
              </p:cNvSpPr>
              <p:nvPr/>
            </p:nvSpPr>
            <p:spPr bwMode="auto">
              <a:xfrm>
                <a:off x="5688013" y="2890838"/>
                <a:ext cx="90488" cy="90488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4" name="Line 20"/>
              <p:cNvSpPr>
                <a:spLocks noChangeShapeType="1"/>
              </p:cNvSpPr>
              <p:nvPr/>
            </p:nvSpPr>
            <p:spPr bwMode="auto">
              <a:xfrm>
                <a:off x="5734050" y="2981325"/>
                <a:ext cx="0" cy="460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5" name="Freeform 624"/>
              <p:cNvSpPr/>
              <p:nvPr/>
            </p:nvSpPr>
            <p:spPr bwMode="auto">
              <a:xfrm>
                <a:off x="5734050" y="2921000"/>
                <a:ext cx="14288" cy="15875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4" y="2"/>
                      <a:pt x="4" y="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6" name="Line 22"/>
              <p:cNvSpPr>
                <a:spLocks noChangeShapeType="1"/>
              </p:cNvSpPr>
              <p:nvPr/>
            </p:nvSpPr>
            <p:spPr bwMode="auto">
              <a:xfrm>
                <a:off x="5665788" y="307340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7" name="Line 23"/>
              <p:cNvSpPr>
                <a:spLocks noChangeShapeType="1"/>
              </p:cNvSpPr>
              <p:nvPr/>
            </p:nvSpPr>
            <p:spPr bwMode="auto">
              <a:xfrm>
                <a:off x="5665788" y="311785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628" name="Line 24"/>
              <p:cNvSpPr>
                <a:spLocks noChangeShapeType="1"/>
              </p:cNvSpPr>
              <p:nvPr/>
            </p:nvSpPr>
            <p:spPr bwMode="auto">
              <a:xfrm>
                <a:off x="5665788" y="3163888"/>
                <a:ext cx="74613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09600" y="2383790"/>
            <a:ext cx="5383530" cy="295846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 rot="16200000">
            <a:off x="-130810" y="3101340"/>
            <a:ext cx="956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</a:t>
            </a:r>
            <a:endParaRPr lang="en-US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10180" y="5157470"/>
            <a:ext cx="182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Certificate</a:t>
            </a:r>
            <a:endParaRPr lang="en-US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95020" y="2046605"/>
            <a:ext cx="5090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/>
              <a:t>BIỂU ĐỒ PHÂN BỐ LƯƠNG TRUNG BÌNH Ở MỖI CHỨNG CHỈ</a:t>
            </a:r>
            <a:endParaRPr lang="en-US" sz="160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629400" y="2315210"/>
            <a:ext cx="4514850" cy="30956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46798" y="5598252"/>
            <a:ext cx="531730" cy="531730"/>
            <a:chOff x="1060566" y="1943691"/>
            <a:chExt cx="531730" cy="531730"/>
          </a:xfrm>
        </p:grpSpPr>
        <p:sp>
          <p:nvSpPr>
            <p:cNvPr id="194" name="Oval 193"/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6" name="Freeform 6"/>
              <p:cNvSpPr/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197" name="Freeform 7"/>
              <p:cNvSpPr/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198" name="Freeform 8"/>
              <p:cNvSpPr/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</p:grpSp>
      </p:grpSp>
      <p:sp>
        <p:nvSpPr>
          <p:cNvPr id="15" name="TextBox 9"/>
          <p:cNvSpPr txBox="1"/>
          <p:nvPr/>
        </p:nvSpPr>
        <p:spPr>
          <a:xfrm>
            <a:off x="1774190" y="5770880"/>
            <a:ext cx="419989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SỐ LƯỢNG CÔNG VIỆC LÀ BAO NHIÊU ? </a:t>
            </a:r>
            <a:endParaRPr lang="en-US" altLang="en-I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350135" y="6093460"/>
            <a:ext cx="8356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en-IN" sz="2800" dirty="0">
                <a:solidFill>
                  <a:schemeClr val="accent1"/>
                </a:solidFill>
              </a:rPr>
              <a:t>340 </a:t>
            </a:r>
            <a:endParaRPr lang="en-US" altLang="en-IN" sz="2800" dirty="0">
              <a:solidFill>
                <a:schemeClr val="accent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265228" y="5663184"/>
            <a:ext cx="531730" cy="531730"/>
            <a:chOff x="4469581" y="499171"/>
            <a:chExt cx="531730" cy="531730"/>
          </a:xfrm>
        </p:grpSpPr>
        <p:sp>
          <p:nvSpPr>
            <p:cNvPr id="41" name="Oval 40"/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43" name="Freeform 22"/>
              <p:cNvSpPr/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46" name="Freeform 25"/>
              <p:cNvSpPr/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48" name="Freeform 27"/>
              <p:cNvSpPr/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  <p:sp>
            <p:nvSpPr>
              <p:cNvPr id="49" name="Freeform 28"/>
              <p:cNvSpPr/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IN"/>
              </a:p>
            </p:txBody>
          </p:sp>
        </p:grpSp>
      </p:grpSp>
      <p:sp>
        <p:nvSpPr>
          <p:cNvPr id="50" name="TextBox 9"/>
          <p:cNvSpPr txBox="1"/>
          <p:nvPr/>
        </p:nvSpPr>
        <p:spPr>
          <a:xfrm>
            <a:off x="6958965" y="5847715"/>
            <a:ext cx="270827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CÓ BAO NHIÊU CHỨNG CHỈ ? </a:t>
            </a:r>
            <a:endParaRPr lang="en-US" altLang="en-I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750810" y="6101715"/>
            <a:ext cx="67945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en-GB" sz="2800" dirty="0">
                <a:solidFill>
                  <a:schemeClr val="accent2"/>
                </a:solidFill>
              </a:rPr>
              <a:t>7</a:t>
            </a:r>
            <a:endParaRPr lang="en-US" altLang="en-GB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2800">
                <a:latin typeface="Calibri" panose="020F0502020204030204" charset="0"/>
                <a:cs typeface="Calibri" panose="020F0502020204030204" charset="0"/>
              </a:rPr>
              <a:t> ẢNH HƯỞNG CỦA CÔNG VIỆC</a:t>
            </a:r>
            <a:r>
              <a:rPr lang="en-IN" sz="2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IN" sz="2800">
                <a:latin typeface="Calibri" panose="020F0502020204030204" charset="0"/>
                <a:cs typeface="Calibri" panose="020F0502020204030204" charset="0"/>
              </a:rPr>
              <a:t>ĐẾN PHÂN BỐ LƯƠNG CỦA GIÁO VIÊN?</a:t>
            </a:r>
            <a:endParaRPr lang="en-US" altLang="en-IN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Content Placeholder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692785"/>
            <a:ext cx="10884535" cy="605980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 rot="16200000">
            <a:off x="182880" y="2223770"/>
            <a:ext cx="956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</a:t>
            </a:r>
            <a:endParaRPr lang="en-US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798060" y="6165215"/>
            <a:ext cx="1655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job</a:t>
            </a:r>
            <a:endParaRPr lang="en-US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1" y="170032"/>
            <a:ext cx="2501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95" y="914142"/>
            <a:ext cx="3174012" cy="546782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33136" y="1259811"/>
            <a:ext cx="2500706" cy="4759110"/>
            <a:chOff x="433136" y="1261203"/>
            <a:chExt cx="2500706" cy="4759110"/>
          </a:xfrm>
        </p:grpSpPr>
        <p:grpSp>
          <p:nvGrpSpPr>
            <p:cNvPr id="11" name="Group 10"/>
            <p:cNvGrpSpPr/>
            <p:nvPr/>
          </p:nvGrpSpPr>
          <p:grpSpPr>
            <a:xfrm>
              <a:off x="433136" y="1261203"/>
              <a:ext cx="2500706" cy="1429830"/>
              <a:chOff x="433136" y="821585"/>
              <a:chExt cx="2500706" cy="142983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33136" y="821585"/>
                <a:ext cx="2500706" cy="1429830"/>
                <a:chOff x="433136" y="964541"/>
                <a:chExt cx="2500706" cy="142983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957722" y="1532676"/>
                  <a:ext cx="1976120" cy="8616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rPr>
                    <a:t>Chức vụ chiếm tỉ lệ mức lương thấp nhất là Resource Program Pull-out Support.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41" name="Freeform: Shape 40"/>
                <p:cNvSpPr/>
                <p:nvPr/>
              </p:nvSpPr>
              <p:spPr>
                <a:xfrm>
                  <a:off x="433136" y="964541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</p:spPr>
              <p:txBody>
                <a:bodyPr vert="horz" wrap="square" lIns="252000" tIns="45720" rIns="91440" bIns="180000" numCol="1" anchor="ctr" anchorCtr="0" compatLnSpc="1"/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</a:rPr>
                    <a:t>Nhận xét</a:t>
                  </a:r>
                  <a:r>
                    <a:rPr lang="en-US" sz="1200" b="1" dirty="0">
                      <a:solidFill>
                        <a:schemeClr val="bg1"/>
                      </a:solidFill>
                    </a:rPr>
                    <a:t> 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2457723" y="894433"/>
                <a:ext cx="176445" cy="177239"/>
                <a:chOff x="6997700" y="2532063"/>
                <a:chExt cx="352426" cy="354013"/>
              </a:xfrm>
              <a:solidFill>
                <a:schemeClr val="bg1"/>
              </a:solidFill>
            </p:grpSpPr>
            <p:sp>
              <p:nvSpPr>
                <p:cNvPr id="68" name="Freeform 79"/>
                <p:cNvSpPr/>
                <p:nvPr/>
              </p:nvSpPr>
              <p:spPr bwMode="auto">
                <a:xfrm>
                  <a:off x="7294563" y="2570163"/>
                  <a:ext cx="55563" cy="60325"/>
                </a:xfrm>
                <a:custGeom>
                  <a:avLst/>
                  <a:gdLst>
                    <a:gd name="T0" fmla="*/ 14 w 15"/>
                    <a:gd name="T1" fmla="*/ 7 h 16"/>
                    <a:gd name="T2" fmla="*/ 8 w 15"/>
                    <a:gd name="T3" fmla="*/ 0 h 16"/>
                    <a:gd name="T4" fmla="*/ 0 w 15"/>
                    <a:gd name="T5" fmla="*/ 7 h 16"/>
                    <a:gd name="T6" fmla="*/ 0 w 15"/>
                    <a:gd name="T7" fmla="*/ 8 h 16"/>
                    <a:gd name="T8" fmla="*/ 8 w 15"/>
                    <a:gd name="T9" fmla="*/ 16 h 16"/>
                    <a:gd name="T10" fmla="*/ 14 w 15"/>
                    <a:gd name="T11" fmla="*/ 9 h 16"/>
                    <a:gd name="T12" fmla="*/ 14 w 15"/>
                    <a:gd name="T13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9"/>
                        <a:pt x="15" y="7"/>
                        <a:pt x="1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69" name="Freeform 80"/>
                <p:cNvSpPr/>
                <p:nvPr/>
              </p:nvSpPr>
              <p:spPr bwMode="auto">
                <a:xfrm>
                  <a:off x="7253288" y="2532063"/>
                  <a:ext cx="60325" cy="55563"/>
                </a:xfrm>
                <a:custGeom>
                  <a:avLst/>
                  <a:gdLst>
                    <a:gd name="T0" fmla="*/ 9 w 16"/>
                    <a:gd name="T1" fmla="*/ 15 h 15"/>
                    <a:gd name="T2" fmla="*/ 16 w 16"/>
                    <a:gd name="T3" fmla="*/ 7 h 15"/>
                    <a:gd name="T4" fmla="*/ 9 w 16"/>
                    <a:gd name="T5" fmla="*/ 1 h 15"/>
                    <a:gd name="T6" fmla="*/ 7 w 16"/>
                    <a:gd name="T7" fmla="*/ 1 h 15"/>
                    <a:gd name="T8" fmla="*/ 0 w 16"/>
                    <a:gd name="T9" fmla="*/ 7 h 15"/>
                    <a:gd name="T10" fmla="*/ 8 w 16"/>
                    <a:gd name="T11" fmla="*/ 15 h 15"/>
                    <a:gd name="T12" fmla="*/ 9 w 16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5">
                      <a:moveTo>
                        <a:pt x="9" y="15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15"/>
                        <a:pt x="8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70" name="Freeform 81"/>
                <p:cNvSpPr>
                  <a:spLocks noEditPoints="1"/>
                </p:cNvSpPr>
                <p:nvPr/>
              </p:nvSpPr>
              <p:spPr bwMode="auto">
                <a:xfrm>
                  <a:off x="6997700" y="2570163"/>
                  <a:ext cx="315913" cy="315913"/>
                </a:xfrm>
                <a:custGeom>
                  <a:avLst/>
                  <a:gdLst>
                    <a:gd name="T0" fmla="*/ 65 w 84"/>
                    <a:gd name="T1" fmla="*/ 0 h 84"/>
                    <a:gd name="T2" fmla="*/ 56 w 84"/>
                    <a:gd name="T3" fmla="*/ 10 h 84"/>
                    <a:gd name="T4" fmla="*/ 46 w 84"/>
                    <a:gd name="T5" fmla="*/ 8 h 84"/>
                    <a:gd name="T6" fmla="*/ 16 w 84"/>
                    <a:gd name="T7" fmla="*/ 38 h 84"/>
                    <a:gd name="T8" fmla="*/ 18 w 84"/>
                    <a:gd name="T9" fmla="*/ 48 h 84"/>
                    <a:gd name="T10" fmla="*/ 1 w 84"/>
                    <a:gd name="T11" fmla="*/ 65 h 84"/>
                    <a:gd name="T12" fmla="*/ 0 w 84"/>
                    <a:gd name="T13" fmla="*/ 66 h 84"/>
                    <a:gd name="T14" fmla="*/ 0 w 84"/>
                    <a:gd name="T15" fmla="*/ 82 h 84"/>
                    <a:gd name="T16" fmla="*/ 2 w 84"/>
                    <a:gd name="T17" fmla="*/ 84 h 84"/>
                    <a:gd name="T18" fmla="*/ 18 w 84"/>
                    <a:gd name="T19" fmla="*/ 84 h 84"/>
                    <a:gd name="T20" fmla="*/ 19 w 84"/>
                    <a:gd name="T21" fmla="*/ 83 h 84"/>
                    <a:gd name="T22" fmla="*/ 36 w 84"/>
                    <a:gd name="T23" fmla="*/ 66 h 84"/>
                    <a:gd name="T24" fmla="*/ 46 w 84"/>
                    <a:gd name="T25" fmla="*/ 68 h 84"/>
                    <a:gd name="T26" fmla="*/ 76 w 84"/>
                    <a:gd name="T27" fmla="*/ 38 h 84"/>
                    <a:gd name="T28" fmla="*/ 74 w 84"/>
                    <a:gd name="T29" fmla="*/ 28 h 84"/>
                    <a:gd name="T30" fmla="*/ 84 w 84"/>
                    <a:gd name="T31" fmla="*/ 19 h 84"/>
                    <a:gd name="T32" fmla="*/ 65 w 84"/>
                    <a:gd name="T33" fmla="*/ 0 h 84"/>
                    <a:gd name="T34" fmla="*/ 14 w 84"/>
                    <a:gd name="T35" fmla="*/ 72 h 84"/>
                    <a:gd name="T36" fmla="*/ 12 w 84"/>
                    <a:gd name="T37" fmla="*/ 70 h 84"/>
                    <a:gd name="T38" fmla="*/ 14 w 84"/>
                    <a:gd name="T39" fmla="*/ 68 h 84"/>
                    <a:gd name="T40" fmla="*/ 16 w 84"/>
                    <a:gd name="T41" fmla="*/ 70 h 84"/>
                    <a:gd name="T42" fmla="*/ 14 w 84"/>
                    <a:gd name="T43" fmla="*/ 72 h 84"/>
                    <a:gd name="T44" fmla="*/ 20 w 84"/>
                    <a:gd name="T45" fmla="*/ 66 h 84"/>
                    <a:gd name="T46" fmla="*/ 18 w 84"/>
                    <a:gd name="T47" fmla="*/ 64 h 84"/>
                    <a:gd name="T48" fmla="*/ 20 w 84"/>
                    <a:gd name="T49" fmla="*/ 62 h 84"/>
                    <a:gd name="T50" fmla="*/ 22 w 84"/>
                    <a:gd name="T51" fmla="*/ 64 h 84"/>
                    <a:gd name="T52" fmla="*/ 20 w 84"/>
                    <a:gd name="T53" fmla="*/ 66 h 84"/>
                    <a:gd name="T54" fmla="*/ 46 w 84"/>
                    <a:gd name="T55" fmla="*/ 64 h 84"/>
                    <a:gd name="T56" fmla="*/ 20 w 84"/>
                    <a:gd name="T57" fmla="*/ 38 h 84"/>
                    <a:gd name="T58" fmla="*/ 46 w 84"/>
                    <a:gd name="T59" fmla="*/ 12 h 84"/>
                    <a:gd name="T60" fmla="*/ 72 w 84"/>
                    <a:gd name="T61" fmla="*/ 38 h 84"/>
                    <a:gd name="T62" fmla="*/ 46 w 84"/>
                    <a:gd name="T63" fmla="*/ 6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4" h="84">
                      <a:moveTo>
                        <a:pt x="65" y="0"/>
                      </a:move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3" y="9"/>
                        <a:pt x="49" y="8"/>
                        <a:pt x="46" y="8"/>
                      </a:cubicBezTo>
                      <a:cubicBezTo>
                        <a:pt x="29" y="8"/>
                        <a:pt x="16" y="21"/>
                        <a:pt x="16" y="38"/>
                      </a:cubicBezTo>
                      <a:cubicBezTo>
                        <a:pt x="16" y="41"/>
                        <a:pt x="17" y="45"/>
                        <a:pt x="18" y="48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2" y="84"/>
                      </a:cubicBezTo>
                      <a:cubicBezTo>
                        <a:pt x="18" y="84"/>
                        <a:pt x="18" y="84"/>
                        <a:pt x="18" y="84"/>
                      </a:cubicBezTo>
                      <a:cubicBezTo>
                        <a:pt x="19" y="84"/>
                        <a:pt x="19" y="84"/>
                        <a:pt x="19" y="83"/>
                      </a:cubicBezTo>
                      <a:cubicBezTo>
                        <a:pt x="36" y="66"/>
                        <a:pt x="36" y="66"/>
                        <a:pt x="36" y="66"/>
                      </a:cubicBezTo>
                      <a:cubicBezTo>
                        <a:pt x="39" y="67"/>
                        <a:pt x="43" y="68"/>
                        <a:pt x="46" y="68"/>
                      </a:cubicBezTo>
                      <a:cubicBezTo>
                        <a:pt x="63" y="68"/>
                        <a:pt x="76" y="55"/>
                        <a:pt x="76" y="38"/>
                      </a:cubicBezTo>
                      <a:cubicBezTo>
                        <a:pt x="76" y="35"/>
                        <a:pt x="75" y="31"/>
                        <a:pt x="74" y="28"/>
                      </a:cubicBezTo>
                      <a:cubicBezTo>
                        <a:pt x="84" y="19"/>
                        <a:pt x="84" y="19"/>
                        <a:pt x="84" y="19"/>
                      </a:cubicBezTo>
                      <a:lnTo>
                        <a:pt x="65" y="0"/>
                      </a:lnTo>
                      <a:close/>
                      <a:moveTo>
                        <a:pt x="14" y="72"/>
                      </a:moveTo>
                      <a:cubicBezTo>
                        <a:pt x="13" y="72"/>
                        <a:pt x="12" y="71"/>
                        <a:pt x="12" y="70"/>
                      </a:cubicBezTo>
                      <a:cubicBezTo>
                        <a:pt x="12" y="69"/>
                        <a:pt x="13" y="68"/>
                        <a:pt x="14" y="68"/>
                      </a:cubicBezTo>
                      <a:cubicBezTo>
                        <a:pt x="15" y="68"/>
                        <a:pt x="16" y="69"/>
                        <a:pt x="16" y="70"/>
                      </a:cubicBezTo>
                      <a:cubicBezTo>
                        <a:pt x="16" y="71"/>
                        <a:pt x="15" y="72"/>
                        <a:pt x="14" y="72"/>
                      </a:cubicBezTo>
                      <a:close/>
                      <a:moveTo>
                        <a:pt x="20" y="66"/>
                      </a:moveTo>
                      <a:cubicBezTo>
                        <a:pt x="19" y="66"/>
                        <a:pt x="18" y="65"/>
                        <a:pt x="18" y="64"/>
                      </a:cubicBezTo>
                      <a:cubicBezTo>
                        <a:pt x="18" y="63"/>
                        <a:pt x="19" y="62"/>
                        <a:pt x="20" y="62"/>
                      </a:cubicBezTo>
                      <a:cubicBezTo>
                        <a:pt x="21" y="62"/>
                        <a:pt x="22" y="63"/>
                        <a:pt x="22" y="64"/>
                      </a:cubicBezTo>
                      <a:cubicBezTo>
                        <a:pt x="22" y="65"/>
                        <a:pt x="21" y="66"/>
                        <a:pt x="20" y="66"/>
                      </a:cubicBezTo>
                      <a:close/>
                      <a:moveTo>
                        <a:pt x="46" y="64"/>
                      </a:moveTo>
                      <a:cubicBezTo>
                        <a:pt x="32" y="64"/>
                        <a:pt x="20" y="52"/>
                        <a:pt x="20" y="38"/>
                      </a:cubicBezTo>
                      <a:cubicBezTo>
                        <a:pt x="20" y="24"/>
                        <a:pt x="32" y="12"/>
                        <a:pt x="46" y="12"/>
                      </a:cubicBezTo>
                      <a:cubicBezTo>
                        <a:pt x="60" y="12"/>
                        <a:pt x="72" y="24"/>
                        <a:pt x="72" y="38"/>
                      </a:cubicBezTo>
                      <a:cubicBezTo>
                        <a:pt x="72" y="52"/>
                        <a:pt x="60" y="64"/>
                        <a:pt x="46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71" name="Freeform 82"/>
                <p:cNvSpPr/>
                <p:nvPr/>
              </p:nvSpPr>
              <p:spPr bwMode="auto">
                <a:xfrm>
                  <a:off x="7162800" y="2667000"/>
                  <a:ext cx="60325" cy="98425"/>
                </a:xfrm>
                <a:custGeom>
                  <a:avLst/>
                  <a:gdLst>
                    <a:gd name="T0" fmla="*/ 4 w 16"/>
                    <a:gd name="T1" fmla="*/ 11 h 26"/>
                    <a:gd name="T2" fmla="*/ 4 w 16"/>
                    <a:gd name="T3" fmla="*/ 2 h 26"/>
                    <a:gd name="T4" fmla="*/ 2 w 16"/>
                    <a:gd name="T5" fmla="*/ 0 h 26"/>
                    <a:gd name="T6" fmla="*/ 0 w 16"/>
                    <a:gd name="T7" fmla="*/ 2 h 26"/>
                    <a:gd name="T8" fmla="*/ 0 w 16"/>
                    <a:gd name="T9" fmla="*/ 12 h 26"/>
                    <a:gd name="T10" fmla="*/ 1 w 16"/>
                    <a:gd name="T11" fmla="*/ 13 h 26"/>
                    <a:gd name="T12" fmla="*/ 13 w 16"/>
                    <a:gd name="T13" fmla="*/ 25 h 26"/>
                    <a:gd name="T14" fmla="*/ 14 w 16"/>
                    <a:gd name="T15" fmla="*/ 26 h 26"/>
                    <a:gd name="T16" fmla="*/ 15 w 16"/>
                    <a:gd name="T17" fmla="*/ 25 h 26"/>
                    <a:gd name="T18" fmla="*/ 15 w 16"/>
                    <a:gd name="T19" fmla="*/ 23 h 26"/>
                    <a:gd name="T20" fmla="*/ 4 w 16"/>
                    <a:gd name="T21" fmla="*/ 1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6">
                      <a:moveTo>
                        <a:pt x="4" y="11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1" y="1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5" y="26"/>
                        <a:pt x="15" y="26"/>
                        <a:pt x="15" y="25"/>
                      </a:cubicBezTo>
                      <a:cubicBezTo>
                        <a:pt x="16" y="25"/>
                        <a:pt x="16" y="23"/>
                        <a:pt x="15" y="23"/>
                      </a:cubicBezTo>
                      <a:lnTo>
                        <a:pt x="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 rot="0">
              <a:off x="694197" y="3142806"/>
              <a:ext cx="2104390" cy="1889760"/>
              <a:chOff x="596883" y="2730493"/>
              <a:chExt cx="2104390" cy="188976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885173" y="2730493"/>
                <a:ext cx="1805940" cy="86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Mức Lương cũng phụ thuộc vào những yếu tố khác: năm kinh nghiệm, vị trí, thành phố,...</a:t>
                </a:r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60408" y="3974458"/>
                <a:ext cx="1840865" cy="645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Trình độ cao thì mức lương sẽ cao theo đúng trình độ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96883" y="2802288"/>
                <a:ext cx="107972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96883" y="4026556"/>
                <a:ext cx="107972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899937" y="5374518"/>
              <a:ext cx="1830070" cy="645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Có bằng cấp thì mức lương cao hơn so với không có bằng cấp.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38" y="220345"/>
            <a:ext cx="11664949" cy="288330"/>
          </a:xfrm>
        </p:spPr>
        <p:txBody>
          <a:bodyPr/>
          <a:lstStyle/>
          <a:p>
            <a:r>
              <a:rPr lang="en-US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TRÌNH ĐỘ ẢNH HƯỞNG NHƯ THẾ NÀO ĐẾN PHÂN BỐ LƯƠNG ?</a:t>
            </a:r>
            <a:endParaRPr lang="en-US" sz="2800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550247" y="3800318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3" name="Group 102"/>
          <p:cNvGrpSpPr/>
          <p:nvPr/>
        </p:nvGrpSpPr>
        <p:grpSpPr>
          <a:xfrm>
            <a:off x="8697079" y="3976995"/>
            <a:ext cx="228976" cy="228976"/>
            <a:chOff x="8447088" y="5060951"/>
            <a:chExt cx="346075" cy="346075"/>
          </a:xfrm>
        </p:grpSpPr>
        <p:sp>
          <p:nvSpPr>
            <p:cNvPr id="104" name="Freeform 365"/>
            <p:cNvSpPr/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Freeform 366"/>
            <p:cNvSpPr/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Freeform 367"/>
            <p:cNvSpPr/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368"/>
            <p:cNvSpPr/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369"/>
            <p:cNvSpPr/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Freeform 370"/>
            <p:cNvSpPr/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Freeform 371"/>
            <p:cNvSpPr/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7874000" y="-579120"/>
            <a:ext cx="3164205" cy="542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10" y="914400"/>
            <a:ext cx="3512820" cy="5340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89240" y="2426335"/>
            <a:ext cx="3075305" cy="5425440"/>
          </a:xfrm>
          <a:prstGeom prst="rect">
            <a:avLst/>
          </a:prstGeom>
        </p:spPr>
      </p:pic>
      <p:sp>
        <p:nvSpPr>
          <p:cNvPr id="16" name="Rectangle 136"/>
          <p:cNvSpPr/>
          <p:nvPr/>
        </p:nvSpPr>
        <p:spPr>
          <a:xfrm>
            <a:off x="694197" y="1917174"/>
            <a:ext cx="107972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38"/>
          <p:cNvSpPr/>
          <p:nvPr/>
        </p:nvSpPr>
        <p:spPr>
          <a:xfrm>
            <a:off x="694197" y="5445222"/>
            <a:ext cx="107972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2" imgW="8890" imgH="8890" progId="TCLayout.ActiveDocument.1">
                  <p:embed/>
                </p:oleObj>
              </mc:Choice>
              <mc:Fallback>
                <p:oleObj name="think-cell Slide" r:id="rId2" imgW="8890" imgH="8890" progId="TCLayout.ActiveDocument.1">
                  <p:embed/>
                  <p:pic>
                    <p:nvPicPr>
                      <p:cNvPr id="0" name="Object 7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0058587" y="6354556"/>
            <a:ext cx="0" cy="12346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NĂM KINH NGHIỆM ẢNH HƯỞNG NHƯ THẾ NÀO ĐẾN PHÂN BỐ LƯƠNG ?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82345" y="1029335"/>
            <a:ext cx="523430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TOP 10 CHỨC VỤ CÓ SỐ NĂM KINH NGHIỆM NHIỀU NHẤT ?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1938" y="871312"/>
            <a:ext cx="532800" cy="532800"/>
            <a:chOff x="635004" y="470243"/>
            <a:chExt cx="359210" cy="359210"/>
          </a:xfrm>
        </p:grpSpPr>
        <p:sp>
          <p:nvSpPr>
            <p:cNvPr id="83" name="Oval 82"/>
            <p:cNvSpPr/>
            <p:nvPr/>
          </p:nvSpPr>
          <p:spPr>
            <a:xfrm>
              <a:off x="635004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13294" y="605912"/>
              <a:ext cx="210096" cy="94479"/>
              <a:chOff x="2062163" y="1787525"/>
              <a:chExt cx="5207001" cy="2341563"/>
            </a:xfrm>
            <a:solidFill>
              <a:schemeClr val="bg1"/>
            </a:solidFill>
          </p:grpSpPr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2062163" y="1827213"/>
                <a:ext cx="2814638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91" name="Rectangle 34"/>
              <p:cNvSpPr>
                <a:spLocks noChangeArrowheads="1"/>
              </p:cNvSpPr>
              <p:nvPr/>
            </p:nvSpPr>
            <p:spPr bwMode="auto">
              <a:xfrm>
                <a:off x="2484438" y="2441575"/>
                <a:ext cx="2813050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92" name="Rectangle 35"/>
              <p:cNvSpPr>
                <a:spLocks noChangeArrowheads="1"/>
              </p:cNvSpPr>
              <p:nvPr/>
            </p:nvSpPr>
            <p:spPr bwMode="auto">
              <a:xfrm>
                <a:off x="2062163" y="3055938"/>
                <a:ext cx="2814638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93" name="Rectangle 36"/>
              <p:cNvSpPr>
                <a:spLocks noChangeArrowheads="1"/>
              </p:cNvSpPr>
              <p:nvPr/>
            </p:nvSpPr>
            <p:spPr bwMode="auto">
              <a:xfrm>
                <a:off x="2203451" y="3670300"/>
                <a:ext cx="2813050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94" name="Freeform 37"/>
              <p:cNvSpPr/>
              <p:nvPr/>
            </p:nvSpPr>
            <p:spPr bwMode="auto">
              <a:xfrm>
                <a:off x="5121276" y="1787525"/>
                <a:ext cx="2147888" cy="2341563"/>
              </a:xfrm>
              <a:custGeom>
                <a:avLst/>
                <a:gdLst>
                  <a:gd name="T0" fmla="*/ 376 w 2706"/>
                  <a:gd name="T1" fmla="*/ 0 h 2950"/>
                  <a:gd name="T2" fmla="*/ 2706 w 2706"/>
                  <a:gd name="T3" fmla="*/ 2541 h 2950"/>
                  <a:gd name="T4" fmla="*/ 2330 w 2706"/>
                  <a:gd name="T5" fmla="*/ 2950 h 2950"/>
                  <a:gd name="T6" fmla="*/ 0 w 2706"/>
                  <a:gd name="T7" fmla="*/ 409 h 2950"/>
                  <a:gd name="T8" fmla="*/ 376 w 2706"/>
                  <a:gd name="T9" fmla="*/ 0 h 2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6" h="2950">
                    <a:moveTo>
                      <a:pt x="376" y="0"/>
                    </a:moveTo>
                    <a:lnTo>
                      <a:pt x="2706" y="2541"/>
                    </a:lnTo>
                    <a:lnTo>
                      <a:pt x="2330" y="2950"/>
                    </a:lnTo>
                    <a:lnTo>
                      <a:pt x="0" y="409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7018646" y="917897"/>
            <a:ext cx="544172" cy="544172"/>
            <a:chOff x="8267196" y="470243"/>
            <a:chExt cx="359210" cy="359210"/>
          </a:xfrm>
        </p:grpSpPr>
        <p:sp>
          <p:nvSpPr>
            <p:cNvPr id="122" name="Oval 121"/>
            <p:cNvSpPr/>
            <p:nvPr/>
          </p:nvSpPr>
          <p:spPr>
            <a:xfrm>
              <a:off x="8267196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8375441" y="564777"/>
              <a:ext cx="142720" cy="171556"/>
              <a:chOff x="3024188" y="2184400"/>
              <a:chExt cx="4329113" cy="5203825"/>
            </a:xfrm>
            <a:solidFill>
              <a:schemeClr val="bg1"/>
            </a:solidFill>
          </p:grpSpPr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3024188" y="2184400"/>
                <a:ext cx="4329113" cy="5203825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26" name="Freeform 56"/>
              <p:cNvSpPr/>
              <p:nvPr/>
            </p:nvSpPr>
            <p:spPr bwMode="auto">
              <a:xfrm>
                <a:off x="4305300" y="3106738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28" name="Freeform 57"/>
              <p:cNvSpPr/>
              <p:nvPr/>
            </p:nvSpPr>
            <p:spPr bwMode="auto">
              <a:xfrm>
                <a:off x="4305300" y="3813175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32" name="Freeform 58"/>
              <p:cNvSpPr/>
              <p:nvPr/>
            </p:nvSpPr>
            <p:spPr bwMode="auto">
              <a:xfrm>
                <a:off x="4305300" y="4519613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133" name="Freeform 59"/>
              <p:cNvSpPr/>
              <p:nvPr/>
            </p:nvSpPr>
            <p:spPr bwMode="auto">
              <a:xfrm>
                <a:off x="4305300" y="5227638"/>
                <a:ext cx="2476500" cy="29527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</p:grp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 rot="5400000">
            <a:off x="1285875" y="1210310"/>
            <a:ext cx="3980180" cy="49618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 rot="5400000">
            <a:off x="7482205" y="1007745"/>
            <a:ext cx="3822700" cy="5426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09955" y="5805805"/>
            <a:ext cx="10946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u="sng"/>
              <a:t>Kết luận</a:t>
            </a:r>
            <a:r>
              <a:rPr lang="en-US"/>
              <a:t>: số năm kinh nghiệm nhiều nhất là 62 năm, còn ít nhất là chưa có kinh nghiệm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646170" y="1304290"/>
            <a:ext cx="16725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Năm kinh nghiệm</a:t>
            </a:r>
            <a:endParaRPr lang="en-US" sz="16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196215" y="3300095"/>
            <a:ext cx="1089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</a:t>
            </a:r>
            <a:r>
              <a:rPr lang="en-US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endParaRPr lang="en-US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 rot="16200000">
            <a:off x="6139815" y="3383280"/>
            <a:ext cx="1089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</a:t>
            </a:r>
            <a:r>
              <a:rPr lang="en-US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endParaRPr lang="en-US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622790" y="1466215"/>
            <a:ext cx="16725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Năm kinh nghiệm</a:t>
            </a:r>
            <a:endParaRPr lang="en-US" sz="16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80"/>
          <p:cNvSpPr txBox="1"/>
          <p:nvPr/>
        </p:nvSpPr>
        <p:spPr>
          <a:xfrm>
            <a:off x="7730490" y="1071880"/>
            <a:ext cx="433705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TOP 10 CHỨC VỤ CÓ SỐ NĂM KINH NGHIỆM THẤP NHẤT ?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133350" y="-24765"/>
            <a:ext cx="3082290" cy="679577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58715" y="399818"/>
            <a:ext cx="1926945" cy="1680797"/>
            <a:chOff x="633294" y="399818"/>
            <a:chExt cx="1926945" cy="1680797"/>
          </a:xfrm>
        </p:grpSpPr>
        <p:sp>
          <p:nvSpPr>
            <p:cNvPr id="289" name="Freeform 29"/>
            <p:cNvSpPr/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9" name="Freeform 23"/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0" name="Freeform 24"/>
            <p:cNvSpPr/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25"/>
            <p:cNvSpPr/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26"/>
            <p:cNvSpPr/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27"/>
            <p:cNvSpPr/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Oval 31"/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2"/>
            <p:cNvSpPr/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9" name="Freeform 33"/>
            <p:cNvSpPr/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0" name="Freeform 34"/>
            <p:cNvSpPr/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5"/>
            <p:cNvSpPr/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6"/>
            <p:cNvSpPr/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3" name="Freeform 37"/>
            <p:cNvSpPr/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4" name="Freeform 38"/>
            <p:cNvSpPr/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5" name="Freeform 39"/>
            <p:cNvSpPr/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40"/>
            <p:cNvSpPr/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41"/>
            <p:cNvSpPr/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004288" y="1728186"/>
              <a:ext cx="1229407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en-IN" sz="1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Caterogy</a:t>
              </a:r>
              <a:endParaRPr lang="en-US" altLang="en-IN" sz="1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092665" y="1503212"/>
              <a:ext cx="243232" cy="138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IN" sz="9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3" name="Freeform 29"/>
          <p:cNvSpPr/>
          <p:nvPr/>
        </p:nvSpPr>
        <p:spPr bwMode="auto">
          <a:xfrm>
            <a:off x="899812" y="2689531"/>
            <a:ext cx="1643722" cy="1127741"/>
          </a:xfrm>
          <a:custGeom>
            <a:avLst/>
            <a:gdLst>
              <a:gd name="T0" fmla="*/ 847 w 847"/>
              <a:gd name="T1" fmla="*/ 423 h 582"/>
              <a:gd name="T2" fmla="*/ 816 w 847"/>
              <a:gd name="T3" fmla="*/ 582 h 582"/>
              <a:gd name="T4" fmla="*/ 31 w 847"/>
              <a:gd name="T5" fmla="*/ 582 h 582"/>
              <a:gd name="T6" fmla="*/ 0 w 847"/>
              <a:gd name="T7" fmla="*/ 423 h 582"/>
              <a:gd name="T8" fmla="*/ 423 w 847"/>
              <a:gd name="T9" fmla="*/ 0 h 582"/>
              <a:gd name="T10" fmla="*/ 847 w 847"/>
              <a:gd name="T11" fmla="*/ 42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" h="582">
                <a:moveTo>
                  <a:pt x="847" y="423"/>
                </a:moveTo>
                <a:cubicBezTo>
                  <a:pt x="847" y="479"/>
                  <a:pt x="836" y="533"/>
                  <a:pt x="816" y="582"/>
                </a:cubicBezTo>
                <a:cubicBezTo>
                  <a:pt x="31" y="582"/>
                  <a:pt x="31" y="582"/>
                  <a:pt x="31" y="582"/>
                </a:cubicBezTo>
                <a:cubicBezTo>
                  <a:pt x="11" y="533"/>
                  <a:pt x="0" y="479"/>
                  <a:pt x="0" y="423"/>
                </a:cubicBezTo>
                <a:cubicBezTo>
                  <a:pt x="0" y="189"/>
                  <a:pt x="190" y="0"/>
                  <a:pt x="423" y="0"/>
                </a:cubicBezTo>
                <a:cubicBezTo>
                  <a:pt x="657" y="0"/>
                  <a:pt x="847" y="189"/>
                  <a:pt x="84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4" name="Freeform 23"/>
          <p:cNvSpPr>
            <a:spLocks noEditPoints="1"/>
          </p:cNvSpPr>
          <p:nvPr/>
        </p:nvSpPr>
        <p:spPr bwMode="auto">
          <a:xfrm>
            <a:off x="758715" y="2547405"/>
            <a:ext cx="1926945" cy="1680797"/>
          </a:xfrm>
          <a:custGeom>
            <a:avLst/>
            <a:gdLst>
              <a:gd name="T0" fmla="*/ 967 w 993"/>
              <a:gd name="T1" fmla="*/ 656 h 867"/>
              <a:gd name="T2" fmla="*/ 967 w 993"/>
              <a:gd name="T3" fmla="*/ 655 h 867"/>
              <a:gd name="T4" fmla="*/ 967 w 993"/>
              <a:gd name="T5" fmla="*/ 655 h 867"/>
              <a:gd name="T6" fmla="*/ 993 w 993"/>
              <a:gd name="T7" fmla="*/ 496 h 867"/>
              <a:gd name="T8" fmla="*/ 496 w 993"/>
              <a:gd name="T9" fmla="*/ 0 h 867"/>
              <a:gd name="T10" fmla="*/ 0 w 993"/>
              <a:gd name="T11" fmla="*/ 496 h 867"/>
              <a:gd name="T12" fmla="*/ 26 w 993"/>
              <a:gd name="T13" fmla="*/ 655 h 867"/>
              <a:gd name="T14" fmla="*/ 26 w 993"/>
              <a:gd name="T15" fmla="*/ 655 h 867"/>
              <a:gd name="T16" fmla="*/ 26 w 993"/>
              <a:gd name="T17" fmla="*/ 656 h 867"/>
              <a:gd name="T18" fmla="*/ 31 w 993"/>
              <a:gd name="T19" fmla="*/ 669 h 867"/>
              <a:gd name="T20" fmla="*/ 31 w 993"/>
              <a:gd name="T21" fmla="*/ 669 h 867"/>
              <a:gd name="T22" fmla="*/ 36 w 993"/>
              <a:gd name="T23" fmla="*/ 682 h 867"/>
              <a:gd name="T24" fmla="*/ 80 w 993"/>
              <a:gd name="T25" fmla="*/ 767 h 867"/>
              <a:gd name="T26" fmla="*/ 91 w 993"/>
              <a:gd name="T27" fmla="*/ 783 h 867"/>
              <a:gd name="T28" fmla="*/ 108 w 993"/>
              <a:gd name="T29" fmla="*/ 806 h 867"/>
              <a:gd name="T30" fmla="*/ 126 w 993"/>
              <a:gd name="T31" fmla="*/ 828 h 867"/>
              <a:gd name="T32" fmla="*/ 133 w 993"/>
              <a:gd name="T33" fmla="*/ 835 h 867"/>
              <a:gd name="T34" fmla="*/ 133 w 993"/>
              <a:gd name="T35" fmla="*/ 835 h 867"/>
              <a:gd name="T36" fmla="*/ 146 w 993"/>
              <a:gd name="T37" fmla="*/ 848 h 867"/>
              <a:gd name="T38" fmla="*/ 153 w 993"/>
              <a:gd name="T39" fmla="*/ 855 h 867"/>
              <a:gd name="T40" fmla="*/ 158 w 993"/>
              <a:gd name="T41" fmla="*/ 860 h 867"/>
              <a:gd name="T42" fmla="*/ 160 w 993"/>
              <a:gd name="T43" fmla="*/ 861 h 867"/>
              <a:gd name="T44" fmla="*/ 166 w 993"/>
              <a:gd name="T45" fmla="*/ 867 h 867"/>
              <a:gd name="T46" fmla="*/ 827 w 993"/>
              <a:gd name="T47" fmla="*/ 867 h 867"/>
              <a:gd name="T48" fmla="*/ 840 w 993"/>
              <a:gd name="T49" fmla="*/ 855 h 867"/>
              <a:gd name="T50" fmla="*/ 846 w 993"/>
              <a:gd name="T51" fmla="*/ 849 h 867"/>
              <a:gd name="T52" fmla="*/ 860 w 993"/>
              <a:gd name="T53" fmla="*/ 834 h 867"/>
              <a:gd name="T54" fmla="*/ 866 w 993"/>
              <a:gd name="T55" fmla="*/ 828 h 867"/>
              <a:gd name="T56" fmla="*/ 873 w 993"/>
              <a:gd name="T57" fmla="*/ 820 h 867"/>
              <a:gd name="T58" fmla="*/ 878 w 993"/>
              <a:gd name="T59" fmla="*/ 814 h 867"/>
              <a:gd name="T60" fmla="*/ 881 w 993"/>
              <a:gd name="T61" fmla="*/ 811 h 867"/>
              <a:gd name="T62" fmla="*/ 885 w 993"/>
              <a:gd name="T63" fmla="*/ 806 h 867"/>
              <a:gd name="T64" fmla="*/ 897 w 993"/>
              <a:gd name="T65" fmla="*/ 790 h 867"/>
              <a:gd name="T66" fmla="*/ 901 w 993"/>
              <a:gd name="T67" fmla="*/ 784 h 867"/>
              <a:gd name="T68" fmla="*/ 902 w 993"/>
              <a:gd name="T69" fmla="*/ 783 h 867"/>
              <a:gd name="T70" fmla="*/ 907 w 993"/>
              <a:gd name="T71" fmla="*/ 775 h 867"/>
              <a:gd name="T72" fmla="*/ 913 w 993"/>
              <a:gd name="T73" fmla="*/ 767 h 867"/>
              <a:gd name="T74" fmla="*/ 923 w 993"/>
              <a:gd name="T75" fmla="*/ 751 h 867"/>
              <a:gd name="T76" fmla="*/ 928 w 993"/>
              <a:gd name="T77" fmla="*/ 743 h 867"/>
              <a:gd name="T78" fmla="*/ 932 w 993"/>
              <a:gd name="T79" fmla="*/ 735 h 867"/>
              <a:gd name="T80" fmla="*/ 946 w 993"/>
              <a:gd name="T81" fmla="*/ 708 h 867"/>
              <a:gd name="T82" fmla="*/ 949 w 993"/>
              <a:gd name="T83" fmla="*/ 701 h 867"/>
              <a:gd name="T84" fmla="*/ 950 w 993"/>
              <a:gd name="T85" fmla="*/ 700 h 867"/>
              <a:gd name="T86" fmla="*/ 953 w 993"/>
              <a:gd name="T87" fmla="*/ 691 h 867"/>
              <a:gd name="T88" fmla="*/ 957 w 993"/>
              <a:gd name="T89" fmla="*/ 682 h 867"/>
              <a:gd name="T90" fmla="*/ 962 w 993"/>
              <a:gd name="T91" fmla="*/ 669 h 867"/>
              <a:gd name="T92" fmla="*/ 962 w 993"/>
              <a:gd name="T93" fmla="*/ 669 h 867"/>
              <a:gd name="T94" fmla="*/ 967 w 993"/>
              <a:gd name="T95" fmla="*/ 656 h 867"/>
              <a:gd name="T96" fmla="*/ 104 w 993"/>
              <a:gd name="T97" fmla="*/ 655 h 867"/>
              <a:gd name="T98" fmla="*/ 73 w 993"/>
              <a:gd name="T99" fmla="*/ 496 h 867"/>
              <a:gd name="T100" fmla="*/ 496 w 993"/>
              <a:gd name="T101" fmla="*/ 73 h 867"/>
              <a:gd name="T102" fmla="*/ 920 w 993"/>
              <a:gd name="T103" fmla="*/ 496 h 867"/>
              <a:gd name="T104" fmla="*/ 889 w 993"/>
              <a:gd name="T105" fmla="*/ 655 h 867"/>
              <a:gd name="T106" fmla="*/ 104 w 993"/>
              <a:gd name="T107" fmla="*/ 655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3" h="867">
                <a:moveTo>
                  <a:pt x="967" y="656"/>
                </a:moveTo>
                <a:cubicBezTo>
                  <a:pt x="967" y="656"/>
                  <a:pt x="967" y="655"/>
                  <a:pt x="967" y="655"/>
                </a:cubicBezTo>
                <a:cubicBezTo>
                  <a:pt x="967" y="655"/>
                  <a:pt x="967" y="655"/>
                  <a:pt x="967" y="655"/>
                </a:cubicBezTo>
                <a:cubicBezTo>
                  <a:pt x="984" y="605"/>
                  <a:pt x="993" y="552"/>
                  <a:pt x="993" y="496"/>
                </a:cubicBezTo>
                <a:cubicBezTo>
                  <a:pt x="993" y="222"/>
                  <a:pt x="771" y="0"/>
                  <a:pt x="496" y="0"/>
                </a:cubicBezTo>
                <a:cubicBezTo>
                  <a:pt x="222" y="0"/>
                  <a:pt x="0" y="222"/>
                  <a:pt x="0" y="496"/>
                </a:cubicBezTo>
                <a:cubicBezTo>
                  <a:pt x="0" y="552"/>
                  <a:pt x="9" y="605"/>
                  <a:pt x="26" y="655"/>
                </a:cubicBezTo>
                <a:cubicBezTo>
                  <a:pt x="26" y="655"/>
                  <a:pt x="26" y="655"/>
                  <a:pt x="26" y="655"/>
                </a:cubicBezTo>
                <a:cubicBezTo>
                  <a:pt x="26" y="655"/>
                  <a:pt x="26" y="656"/>
                  <a:pt x="26" y="656"/>
                </a:cubicBezTo>
                <a:cubicBezTo>
                  <a:pt x="27" y="660"/>
                  <a:pt x="29" y="664"/>
                  <a:pt x="31" y="669"/>
                </a:cubicBezTo>
                <a:cubicBezTo>
                  <a:pt x="31" y="669"/>
                  <a:pt x="31" y="669"/>
                  <a:pt x="31" y="669"/>
                </a:cubicBezTo>
                <a:cubicBezTo>
                  <a:pt x="32" y="673"/>
                  <a:pt x="34" y="678"/>
                  <a:pt x="36" y="682"/>
                </a:cubicBezTo>
                <a:cubicBezTo>
                  <a:pt x="48" y="712"/>
                  <a:pt x="63" y="740"/>
                  <a:pt x="80" y="767"/>
                </a:cubicBezTo>
                <a:cubicBezTo>
                  <a:pt x="84" y="772"/>
                  <a:pt x="87" y="778"/>
                  <a:pt x="91" y="783"/>
                </a:cubicBezTo>
                <a:cubicBezTo>
                  <a:pt x="96" y="791"/>
                  <a:pt x="102" y="798"/>
                  <a:pt x="108" y="806"/>
                </a:cubicBezTo>
                <a:cubicBezTo>
                  <a:pt x="114" y="813"/>
                  <a:pt x="120" y="820"/>
                  <a:pt x="126" y="828"/>
                </a:cubicBezTo>
                <a:cubicBezTo>
                  <a:pt x="129" y="830"/>
                  <a:pt x="131" y="832"/>
                  <a:pt x="133" y="835"/>
                </a:cubicBezTo>
                <a:cubicBezTo>
                  <a:pt x="133" y="835"/>
                  <a:pt x="133" y="835"/>
                  <a:pt x="133" y="835"/>
                </a:cubicBezTo>
                <a:cubicBezTo>
                  <a:pt x="137" y="839"/>
                  <a:pt x="142" y="844"/>
                  <a:pt x="146" y="848"/>
                </a:cubicBezTo>
                <a:cubicBezTo>
                  <a:pt x="148" y="850"/>
                  <a:pt x="151" y="853"/>
                  <a:pt x="153" y="855"/>
                </a:cubicBezTo>
                <a:cubicBezTo>
                  <a:pt x="155" y="857"/>
                  <a:pt x="156" y="858"/>
                  <a:pt x="158" y="860"/>
                </a:cubicBezTo>
                <a:cubicBezTo>
                  <a:pt x="159" y="860"/>
                  <a:pt x="159" y="861"/>
                  <a:pt x="160" y="861"/>
                </a:cubicBezTo>
                <a:cubicBezTo>
                  <a:pt x="162" y="863"/>
                  <a:pt x="164" y="865"/>
                  <a:pt x="166" y="867"/>
                </a:cubicBezTo>
                <a:cubicBezTo>
                  <a:pt x="827" y="867"/>
                  <a:pt x="827" y="867"/>
                  <a:pt x="827" y="867"/>
                </a:cubicBezTo>
                <a:cubicBezTo>
                  <a:pt x="831" y="863"/>
                  <a:pt x="836" y="859"/>
                  <a:pt x="840" y="855"/>
                </a:cubicBezTo>
                <a:cubicBezTo>
                  <a:pt x="842" y="853"/>
                  <a:pt x="844" y="851"/>
                  <a:pt x="846" y="849"/>
                </a:cubicBezTo>
                <a:cubicBezTo>
                  <a:pt x="851" y="844"/>
                  <a:pt x="856" y="839"/>
                  <a:pt x="860" y="834"/>
                </a:cubicBezTo>
                <a:cubicBezTo>
                  <a:pt x="862" y="832"/>
                  <a:pt x="864" y="830"/>
                  <a:pt x="866" y="828"/>
                </a:cubicBezTo>
                <a:cubicBezTo>
                  <a:pt x="868" y="825"/>
                  <a:pt x="871" y="823"/>
                  <a:pt x="873" y="820"/>
                </a:cubicBezTo>
                <a:cubicBezTo>
                  <a:pt x="874" y="818"/>
                  <a:pt x="876" y="816"/>
                  <a:pt x="878" y="814"/>
                </a:cubicBezTo>
                <a:cubicBezTo>
                  <a:pt x="879" y="813"/>
                  <a:pt x="880" y="812"/>
                  <a:pt x="881" y="811"/>
                </a:cubicBezTo>
                <a:cubicBezTo>
                  <a:pt x="882" y="809"/>
                  <a:pt x="883" y="807"/>
                  <a:pt x="885" y="806"/>
                </a:cubicBezTo>
                <a:cubicBezTo>
                  <a:pt x="889" y="801"/>
                  <a:pt x="893" y="796"/>
                  <a:pt x="897" y="790"/>
                </a:cubicBezTo>
                <a:cubicBezTo>
                  <a:pt x="898" y="788"/>
                  <a:pt x="900" y="786"/>
                  <a:pt x="901" y="784"/>
                </a:cubicBezTo>
                <a:cubicBezTo>
                  <a:pt x="902" y="783"/>
                  <a:pt x="902" y="783"/>
                  <a:pt x="902" y="783"/>
                </a:cubicBezTo>
                <a:cubicBezTo>
                  <a:pt x="904" y="780"/>
                  <a:pt x="906" y="778"/>
                  <a:pt x="907" y="775"/>
                </a:cubicBezTo>
                <a:cubicBezTo>
                  <a:pt x="909" y="772"/>
                  <a:pt x="911" y="770"/>
                  <a:pt x="913" y="767"/>
                </a:cubicBezTo>
                <a:cubicBezTo>
                  <a:pt x="916" y="762"/>
                  <a:pt x="920" y="756"/>
                  <a:pt x="923" y="751"/>
                </a:cubicBezTo>
                <a:cubicBezTo>
                  <a:pt x="924" y="748"/>
                  <a:pt x="926" y="745"/>
                  <a:pt x="928" y="743"/>
                </a:cubicBezTo>
                <a:cubicBezTo>
                  <a:pt x="929" y="740"/>
                  <a:pt x="931" y="737"/>
                  <a:pt x="932" y="735"/>
                </a:cubicBezTo>
                <a:cubicBezTo>
                  <a:pt x="937" y="726"/>
                  <a:pt x="941" y="717"/>
                  <a:pt x="946" y="708"/>
                </a:cubicBezTo>
                <a:cubicBezTo>
                  <a:pt x="947" y="706"/>
                  <a:pt x="948" y="703"/>
                  <a:pt x="949" y="701"/>
                </a:cubicBezTo>
                <a:cubicBezTo>
                  <a:pt x="949" y="700"/>
                  <a:pt x="949" y="700"/>
                  <a:pt x="950" y="700"/>
                </a:cubicBezTo>
                <a:cubicBezTo>
                  <a:pt x="951" y="697"/>
                  <a:pt x="952" y="694"/>
                  <a:pt x="953" y="691"/>
                </a:cubicBezTo>
                <a:cubicBezTo>
                  <a:pt x="955" y="688"/>
                  <a:pt x="956" y="685"/>
                  <a:pt x="957" y="682"/>
                </a:cubicBezTo>
                <a:cubicBezTo>
                  <a:pt x="959" y="678"/>
                  <a:pt x="961" y="673"/>
                  <a:pt x="962" y="669"/>
                </a:cubicBezTo>
                <a:cubicBezTo>
                  <a:pt x="962" y="669"/>
                  <a:pt x="962" y="669"/>
                  <a:pt x="962" y="669"/>
                </a:cubicBezTo>
                <a:cubicBezTo>
                  <a:pt x="964" y="664"/>
                  <a:pt x="965" y="660"/>
                  <a:pt x="967" y="656"/>
                </a:cubicBezTo>
                <a:close/>
                <a:moveTo>
                  <a:pt x="104" y="655"/>
                </a:moveTo>
                <a:cubicBezTo>
                  <a:pt x="84" y="606"/>
                  <a:pt x="73" y="552"/>
                  <a:pt x="73" y="496"/>
                </a:cubicBezTo>
                <a:cubicBezTo>
                  <a:pt x="73" y="262"/>
                  <a:pt x="263" y="73"/>
                  <a:pt x="496" y="73"/>
                </a:cubicBezTo>
                <a:cubicBezTo>
                  <a:pt x="730" y="73"/>
                  <a:pt x="920" y="262"/>
                  <a:pt x="920" y="496"/>
                </a:cubicBezTo>
                <a:cubicBezTo>
                  <a:pt x="920" y="552"/>
                  <a:pt x="909" y="606"/>
                  <a:pt x="889" y="655"/>
                </a:cubicBezTo>
                <a:lnTo>
                  <a:pt x="104" y="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5" name="Freeform 24"/>
          <p:cNvSpPr/>
          <p:nvPr/>
        </p:nvSpPr>
        <p:spPr bwMode="auto">
          <a:xfrm>
            <a:off x="828748" y="3869797"/>
            <a:ext cx="85482" cy="164784"/>
          </a:xfrm>
          <a:custGeom>
            <a:avLst/>
            <a:gdLst>
              <a:gd name="T0" fmla="*/ 0 w 44"/>
              <a:gd name="T1" fmla="*/ 0 h 85"/>
              <a:gd name="T2" fmla="*/ 44 w 44"/>
              <a:gd name="T3" fmla="*/ 85 h 85"/>
              <a:gd name="T4" fmla="*/ 0 w 44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5">
                <a:moveTo>
                  <a:pt x="0" y="0"/>
                </a:moveTo>
                <a:cubicBezTo>
                  <a:pt x="12" y="30"/>
                  <a:pt x="27" y="58"/>
                  <a:pt x="44" y="85"/>
                </a:cubicBezTo>
                <a:cubicBezTo>
                  <a:pt x="27" y="58"/>
                  <a:pt x="12" y="30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6" name="Freeform 25"/>
          <p:cNvSpPr/>
          <p:nvPr/>
        </p:nvSpPr>
        <p:spPr bwMode="auto">
          <a:xfrm>
            <a:off x="914230" y="4034581"/>
            <a:ext cx="20598" cy="30897"/>
          </a:xfrm>
          <a:custGeom>
            <a:avLst/>
            <a:gdLst>
              <a:gd name="T0" fmla="*/ 0 w 11"/>
              <a:gd name="T1" fmla="*/ 0 h 16"/>
              <a:gd name="T2" fmla="*/ 11 w 11"/>
              <a:gd name="T3" fmla="*/ 16 h 16"/>
              <a:gd name="T4" fmla="*/ 0 w 1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6">
                <a:moveTo>
                  <a:pt x="0" y="0"/>
                </a:moveTo>
                <a:cubicBezTo>
                  <a:pt x="4" y="5"/>
                  <a:pt x="7" y="11"/>
                  <a:pt x="11" y="16"/>
                </a:cubicBezTo>
                <a:cubicBezTo>
                  <a:pt x="7" y="11"/>
                  <a:pt x="4" y="5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7" name="Freeform 26"/>
          <p:cNvSpPr/>
          <p:nvPr/>
        </p:nvSpPr>
        <p:spPr bwMode="auto">
          <a:xfrm>
            <a:off x="934828" y="4065478"/>
            <a:ext cx="32957" cy="44286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0 w 17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5" y="8"/>
                  <a:pt x="11" y="15"/>
                  <a:pt x="17" y="23"/>
                </a:cubicBezTo>
                <a:cubicBezTo>
                  <a:pt x="11" y="15"/>
                  <a:pt x="5" y="8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8" name="Freeform 27"/>
          <p:cNvSpPr/>
          <p:nvPr/>
        </p:nvSpPr>
        <p:spPr bwMode="auto">
          <a:xfrm>
            <a:off x="967785" y="4109764"/>
            <a:ext cx="35017" cy="43256"/>
          </a:xfrm>
          <a:custGeom>
            <a:avLst/>
            <a:gdLst>
              <a:gd name="T0" fmla="*/ 0 w 18"/>
              <a:gd name="T1" fmla="*/ 0 h 22"/>
              <a:gd name="T2" fmla="*/ 18 w 18"/>
              <a:gd name="T3" fmla="*/ 22 h 22"/>
              <a:gd name="T4" fmla="*/ 0 w 1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22">
                <a:moveTo>
                  <a:pt x="0" y="0"/>
                </a:moveTo>
                <a:cubicBezTo>
                  <a:pt x="6" y="7"/>
                  <a:pt x="12" y="14"/>
                  <a:pt x="18" y="22"/>
                </a:cubicBezTo>
                <a:cubicBezTo>
                  <a:pt x="12" y="14"/>
                  <a:pt x="6" y="7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0" name="Oval 31"/>
          <p:cNvSpPr>
            <a:spLocks noChangeArrowheads="1"/>
          </p:cNvSpPr>
          <p:nvPr/>
        </p:nvSpPr>
        <p:spPr bwMode="auto">
          <a:xfrm>
            <a:off x="1599114" y="3470196"/>
            <a:ext cx="246147" cy="2461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3813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1" name="Freeform 32"/>
          <p:cNvSpPr/>
          <p:nvPr/>
        </p:nvSpPr>
        <p:spPr bwMode="auto">
          <a:xfrm>
            <a:off x="1470377" y="2741026"/>
            <a:ext cx="236877" cy="133887"/>
          </a:xfrm>
          <a:custGeom>
            <a:avLst/>
            <a:gdLst>
              <a:gd name="T0" fmla="*/ 18 w 122"/>
              <a:gd name="T1" fmla="*/ 69 h 69"/>
              <a:gd name="T2" fmla="*/ 122 w 122"/>
              <a:gd name="T3" fmla="*/ 50 h 69"/>
              <a:gd name="T4" fmla="*/ 122 w 122"/>
              <a:gd name="T5" fmla="*/ 0 h 69"/>
              <a:gd name="T6" fmla="*/ 0 w 122"/>
              <a:gd name="T7" fmla="*/ 21 h 69"/>
              <a:gd name="T8" fmla="*/ 18 w 122"/>
              <a:gd name="T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18" y="69"/>
                </a:moveTo>
                <a:cubicBezTo>
                  <a:pt x="50" y="57"/>
                  <a:pt x="85" y="51"/>
                  <a:pt x="122" y="50"/>
                </a:cubicBezTo>
                <a:cubicBezTo>
                  <a:pt x="122" y="0"/>
                  <a:pt x="122" y="0"/>
                  <a:pt x="122" y="0"/>
                </a:cubicBezTo>
                <a:cubicBezTo>
                  <a:pt x="80" y="1"/>
                  <a:pt x="39" y="8"/>
                  <a:pt x="0" y="21"/>
                </a:cubicBezTo>
                <a:lnTo>
                  <a:pt x="18" y="6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2" name="Freeform 33"/>
          <p:cNvSpPr/>
          <p:nvPr/>
        </p:nvSpPr>
        <p:spPr bwMode="auto">
          <a:xfrm>
            <a:off x="1737121" y="2741026"/>
            <a:ext cx="235848" cy="133887"/>
          </a:xfrm>
          <a:custGeom>
            <a:avLst/>
            <a:gdLst>
              <a:gd name="T0" fmla="*/ 0 w 122"/>
              <a:gd name="T1" fmla="*/ 0 h 69"/>
              <a:gd name="T2" fmla="*/ 0 w 122"/>
              <a:gd name="T3" fmla="*/ 50 h 69"/>
              <a:gd name="T4" fmla="*/ 104 w 122"/>
              <a:gd name="T5" fmla="*/ 69 h 69"/>
              <a:gd name="T6" fmla="*/ 122 w 122"/>
              <a:gd name="T7" fmla="*/ 21 h 69"/>
              <a:gd name="T8" fmla="*/ 0 w 12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0" y="0"/>
                </a:moveTo>
                <a:cubicBezTo>
                  <a:pt x="0" y="50"/>
                  <a:pt x="0" y="50"/>
                  <a:pt x="0" y="50"/>
                </a:cubicBezTo>
                <a:cubicBezTo>
                  <a:pt x="36" y="51"/>
                  <a:pt x="71" y="57"/>
                  <a:pt x="104" y="69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82" y="8"/>
                  <a:pt x="42" y="1"/>
                  <a:pt x="0" y="0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3" name="Freeform 34"/>
          <p:cNvSpPr/>
          <p:nvPr/>
        </p:nvSpPr>
        <p:spPr bwMode="auto">
          <a:xfrm>
            <a:off x="1967819" y="2791492"/>
            <a:ext cx="239967" cy="195681"/>
          </a:xfrm>
          <a:custGeom>
            <a:avLst/>
            <a:gdLst>
              <a:gd name="T0" fmla="*/ 0 w 124"/>
              <a:gd name="T1" fmla="*/ 48 h 101"/>
              <a:gd name="T2" fmla="*/ 91 w 124"/>
              <a:gd name="T3" fmla="*/ 101 h 101"/>
              <a:gd name="T4" fmla="*/ 124 w 124"/>
              <a:gd name="T5" fmla="*/ 62 h 101"/>
              <a:gd name="T6" fmla="*/ 28 w 124"/>
              <a:gd name="T7" fmla="*/ 5 h 101"/>
              <a:gd name="T8" fmla="*/ 17 w 124"/>
              <a:gd name="T9" fmla="*/ 0 h 101"/>
              <a:gd name="T10" fmla="*/ 0 w 124"/>
              <a:gd name="T11" fmla="*/ 4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0" y="48"/>
                </a:moveTo>
                <a:cubicBezTo>
                  <a:pt x="33" y="61"/>
                  <a:pt x="64" y="79"/>
                  <a:pt x="91" y="10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95" y="39"/>
                  <a:pt x="63" y="20"/>
                  <a:pt x="28" y="5"/>
                </a:cubicBezTo>
                <a:cubicBezTo>
                  <a:pt x="25" y="3"/>
                  <a:pt x="21" y="2"/>
                  <a:pt x="17" y="0"/>
                </a:cubicBezTo>
                <a:lnTo>
                  <a:pt x="0" y="48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4" name="Freeform 35"/>
          <p:cNvSpPr/>
          <p:nvPr/>
        </p:nvSpPr>
        <p:spPr bwMode="auto">
          <a:xfrm>
            <a:off x="2167619" y="2931558"/>
            <a:ext cx="217309" cy="232757"/>
          </a:xfrm>
          <a:custGeom>
            <a:avLst/>
            <a:gdLst>
              <a:gd name="T0" fmla="*/ 0 w 112"/>
              <a:gd name="T1" fmla="*/ 39 h 120"/>
              <a:gd name="T2" fmla="*/ 68 w 112"/>
              <a:gd name="T3" fmla="*/ 120 h 120"/>
              <a:gd name="T4" fmla="*/ 112 w 112"/>
              <a:gd name="T5" fmla="*/ 94 h 120"/>
              <a:gd name="T6" fmla="*/ 52 w 112"/>
              <a:gd name="T7" fmla="*/ 18 h 120"/>
              <a:gd name="T8" fmla="*/ 32 w 112"/>
              <a:gd name="T9" fmla="*/ 0 h 120"/>
              <a:gd name="T10" fmla="*/ 0 w 112"/>
              <a:gd name="T11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0" y="39"/>
                </a:moveTo>
                <a:cubicBezTo>
                  <a:pt x="26" y="62"/>
                  <a:pt x="49" y="89"/>
                  <a:pt x="68" y="120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95" y="67"/>
                  <a:pt x="75" y="41"/>
                  <a:pt x="52" y="18"/>
                </a:cubicBezTo>
                <a:cubicBezTo>
                  <a:pt x="46" y="12"/>
                  <a:pt x="39" y="6"/>
                  <a:pt x="32" y="0"/>
                </a:cubicBezTo>
                <a:lnTo>
                  <a:pt x="0" y="3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5" name="Freeform 36"/>
          <p:cNvSpPr/>
          <p:nvPr/>
        </p:nvSpPr>
        <p:spPr bwMode="auto">
          <a:xfrm>
            <a:off x="2389049" y="3392953"/>
            <a:ext cx="106080" cy="239967"/>
          </a:xfrm>
          <a:custGeom>
            <a:avLst/>
            <a:gdLst>
              <a:gd name="T0" fmla="*/ 50 w 55"/>
              <a:gd name="T1" fmla="*/ 124 h 124"/>
              <a:gd name="T2" fmla="*/ 55 w 55"/>
              <a:gd name="T3" fmla="*/ 62 h 124"/>
              <a:gd name="T4" fmla="*/ 50 w 55"/>
              <a:gd name="T5" fmla="*/ 0 h 124"/>
              <a:gd name="T6" fmla="*/ 0 w 55"/>
              <a:gd name="T7" fmla="*/ 9 h 124"/>
              <a:gd name="T8" fmla="*/ 4 w 55"/>
              <a:gd name="T9" fmla="*/ 62 h 124"/>
              <a:gd name="T10" fmla="*/ 0 w 55"/>
              <a:gd name="T11" fmla="*/ 115 h 124"/>
              <a:gd name="T12" fmla="*/ 50 w 55"/>
              <a:gd name="T13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24">
                <a:moveTo>
                  <a:pt x="50" y="124"/>
                </a:moveTo>
                <a:cubicBezTo>
                  <a:pt x="53" y="104"/>
                  <a:pt x="55" y="83"/>
                  <a:pt x="55" y="62"/>
                </a:cubicBezTo>
                <a:cubicBezTo>
                  <a:pt x="55" y="41"/>
                  <a:pt x="53" y="21"/>
                  <a:pt x="50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26"/>
                  <a:pt x="4" y="44"/>
                  <a:pt x="4" y="62"/>
                </a:cubicBezTo>
                <a:cubicBezTo>
                  <a:pt x="4" y="80"/>
                  <a:pt x="3" y="98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6" name="Freeform 37"/>
          <p:cNvSpPr/>
          <p:nvPr/>
        </p:nvSpPr>
        <p:spPr bwMode="auto">
          <a:xfrm>
            <a:off x="2312836" y="3140627"/>
            <a:ext cx="166844" cy="240997"/>
          </a:xfrm>
          <a:custGeom>
            <a:avLst/>
            <a:gdLst>
              <a:gd name="T0" fmla="*/ 0 w 86"/>
              <a:gd name="T1" fmla="*/ 25 h 124"/>
              <a:gd name="T2" fmla="*/ 37 w 86"/>
              <a:gd name="T3" fmla="*/ 124 h 124"/>
              <a:gd name="T4" fmla="*/ 86 w 86"/>
              <a:gd name="T5" fmla="*/ 115 h 124"/>
              <a:gd name="T6" fmla="*/ 62 w 86"/>
              <a:gd name="T7" fmla="*/ 37 h 124"/>
              <a:gd name="T8" fmla="*/ 44 w 86"/>
              <a:gd name="T9" fmla="*/ 0 h 124"/>
              <a:gd name="T10" fmla="*/ 0 w 86"/>
              <a:gd name="T11" fmla="*/ 2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0" y="25"/>
                </a:moveTo>
                <a:cubicBezTo>
                  <a:pt x="17" y="55"/>
                  <a:pt x="30" y="89"/>
                  <a:pt x="37" y="124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1" y="89"/>
                  <a:pt x="73" y="62"/>
                  <a:pt x="62" y="37"/>
                </a:cubicBezTo>
                <a:cubicBezTo>
                  <a:pt x="57" y="24"/>
                  <a:pt x="51" y="12"/>
                  <a:pt x="44" y="0"/>
                </a:cubicBezTo>
                <a:lnTo>
                  <a:pt x="0" y="25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7" name="Freeform 38"/>
          <p:cNvSpPr/>
          <p:nvPr/>
        </p:nvSpPr>
        <p:spPr bwMode="auto">
          <a:xfrm>
            <a:off x="1235559" y="2791492"/>
            <a:ext cx="240997" cy="195681"/>
          </a:xfrm>
          <a:custGeom>
            <a:avLst/>
            <a:gdLst>
              <a:gd name="T0" fmla="*/ 33 w 124"/>
              <a:gd name="T1" fmla="*/ 101 h 101"/>
              <a:gd name="T2" fmla="*/ 124 w 124"/>
              <a:gd name="T3" fmla="*/ 48 h 101"/>
              <a:gd name="T4" fmla="*/ 107 w 124"/>
              <a:gd name="T5" fmla="*/ 0 h 101"/>
              <a:gd name="T6" fmla="*/ 95 w 124"/>
              <a:gd name="T7" fmla="*/ 5 h 101"/>
              <a:gd name="T8" fmla="*/ 0 w 124"/>
              <a:gd name="T9" fmla="*/ 62 h 101"/>
              <a:gd name="T10" fmla="*/ 33 w 124"/>
              <a:gd name="T11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33" y="101"/>
                </a:moveTo>
                <a:cubicBezTo>
                  <a:pt x="60" y="79"/>
                  <a:pt x="91" y="61"/>
                  <a:pt x="124" y="48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2"/>
                  <a:pt x="99" y="3"/>
                  <a:pt x="95" y="5"/>
                </a:cubicBezTo>
                <a:cubicBezTo>
                  <a:pt x="61" y="20"/>
                  <a:pt x="29" y="39"/>
                  <a:pt x="0" y="62"/>
                </a:cubicBezTo>
                <a:lnTo>
                  <a:pt x="33" y="101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8" name="Freeform 39"/>
          <p:cNvSpPr/>
          <p:nvPr/>
        </p:nvSpPr>
        <p:spPr bwMode="auto">
          <a:xfrm>
            <a:off x="962635" y="3140627"/>
            <a:ext cx="166844" cy="240997"/>
          </a:xfrm>
          <a:custGeom>
            <a:avLst/>
            <a:gdLst>
              <a:gd name="T0" fmla="*/ 50 w 86"/>
              <a:gd name="T1" fmla="*/ 124 h 124"/>
              <a:gd name="T2" fmla="*/ 86 w 86"/>
              <a:gd name="T3" fmla="*/ 25 h 124"/>
              <a:gd name="T4" fmla="*/ 43 w 86"/>
              <a:gd name="T5" fmla="*/ 0 h 124"/>
              <a:gd name="T6" fmla="*/ 24 w 86"/>
              <a:gd name="T7" fmla="*/ 37 h 124"/>
              <a:gd name="T8" fmla="*/ 0 w 86"/>
              <a:gd name="T9" fmla="*/ 115 h 124"/>
              <a:gd name="T10" fmla="*/ 50 w 86"/>
              <a:gd name="T1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50" y="124"/>
                </a:moveTo>
                <a:cubicBezTo>
                  <a:pt x="57" y="89"/>
                  <a:pt x="70" y="55"/>
                  <a:pt x="86" y="25"/>
                </a:cubicBezTo>
                <a:cubicBezTo>
                  <a:pt x="43" y="0"/>
                  <a:pt x="43" y="0"/>
                  <a:pt x="43" y="0"/>
                </a:cubicBezTo>
                <a:cubicBezTo>
                  <a:pt x="36" y="12"/>
                  <a:pt x="30" y="24"/>
                  <a:pt x="24" y="37"/>
                </a:cubicBezTo>
                <a:cubicBezTo>
                  <a:pt x="14" y="62"/>
                  <a:pt x="6" y="89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9" name="Freeform 40"/>
          <p:cNvSpPr/>
          <p:nvPr/>
        </p:nvSpPr>
        <p:spPr bwMode="auto">
          <a:xfrm>
            <a:off x="949247" y="3392953"/>
            <a:ext cx="104020" cy="239967"/>
          </a:xfrm>
          <a:custGeom>
            <a:avLst/>
            <a:gdLst>
              <a:gd name="T0" fmla="*/ 54 w 54"/>
              <a:gd name="T1" fmla="*/ 115 h 124"/>
              <a:gd name="T2" fmla="*/ 50 w 54"/>
              <a:gd name="T3" fmla="*/ 62 h 124"/>
              <a:gd name="T4" fmla="*/ 54 w 54"/>
              <a:gd name="T5" fmla="*/ 9 h 124"/>
              <a:gd name="T6" fmla="*/ 5 w 54"/>
              <a:gd name="T7" fmla="*/ 0 h 124"/>
              <a:gd name="T8" fmla="*/ 0 w 54"/>
              <a:gd name="T9" fmla="*/ 62 h 124"/>
              <a:gd name="T10" fmla="*/ 5 w 54"/>
              <a:gd name="T11" fmla="*/ 124 h 124"/>
              <a:gd name="T12" fmla="*/ 54 w 54"/>
              <a:gd name="T13" fmla="*/ 11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124">
                <a:moveTo>
                  <a:pt x="54" y="115"/>
                </a:moveTo>
                <a:cubicBezTo>
                  <a:pt x="52" y="98"/>
                  <a:pt x="50" y="80"/>
                  <a:pt x="50" y="62"/>
                </a:cubicBezTo>
                <a:cubicBezTo>
                  <a:pt x="50" y="44"/>
                  <a:pt x="52" y="26"/>
                  <a:pt x="54" y="9"/>
                </a:cubicBezTo>
                <a:cubicBezTo>
                  <a:pt x="5" y="0"/>
                  <a:pt x="5" y="0"/>
                  <a:pt x="5" y="0"/>
                </a:cubicBezTo>
                <a:cubicBezTo>
                  <a:pt x="2" y="21"/>
                  <a:pt x="0" y="41"/>
                  <a:pt x="0" y="62"/>
                </a:cubicBezTo>
                <a:cubicBezTo>
                  <a:pt x="0" y="83"/>
                  <a:pt x="2" y="104"/>
                  <a:pt x="5" y="124"/>
                </a:cubicBezTo>
                <a:lnTo>
                  <a:pt x="54" y="115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0" name="Freeform 41"/>
          <p:cNvSpPr/>
          <p:nvPr/>
        </p:nvSpPr>
        <p:spPr bwMode="auto">
          <a:xfrm>
            <a:off x="1059446" y="2931558"/>
            <a:ext cx="217309" cy="232757"/>
          </a:xfrm>
          <a:custGeom>
            <a:avLst/>
            <a:gdLst>
              <a:gd name="T0" fmla="*/ 44 w 112"/>
              <a:gd name="T1" fmla="*/ 120 h 120"/>
              <a:gd name="T2" fmla="*/ 112 w 112"/>
              <a:gd name="T3" fmla="*/ 39 h 120"/>
              <a:gd name="T4" fmla="*/ 80 w 112"/>
              <a:gd name="T5" fmla="*/ 0 h 120"/>
              <a:gd name="T6" fmla="*/ 60 w 112"/>
              <a:gd name="T7" fmla="*/ 18 h 120"/>
              <a:gd name="T8" fmla="*/ 0 w 112"/>
              <a:gd name="T9" fmla="*/ 94 h 120"/>
              <a:gd name="T10" fmla="*/ 44 w 112"/>
              <a:gd name="T1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44" y="120"/>
                </a:moveTo>
                <a:cubicBezTo>
                  <a:pt x="62" y="89"/>
                  <a:pt x="85" y="62"/>
                  <a:pt x="112" y="39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6"/>
                  <a:pt x="66" y="12"/>
                  <a:pt x="60" y="18"/>
                </a:cubicBezTo>
                <a:cubicBezTo>
                  <a:pt x="37" y="41"/>
                  <a:pt x="17" y="67"/>
                  <a:pt x="0" y="94"/>
                </a:cubicBezTo>
                <a:lnTo>
                  <a:pt x="44" y="120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1129709" y="3860533"/>
            <a:ext cx="1229407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IN" sz="1800" b="1" dirty="0">
                <a:solidFill>
                  <a:schemeClr val="bg1"/>
                </a:solidFill>
                <a:cs typeface="Arial" panose="020B0604020202020204" pitchFamily="34" charset="0"/>
              </a:rPr>
              <a:t>Country</a:t>
            </a:r>
            <a:endParaRPr lang="en-US" altLang="en-IN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758715" y="4694992"/>
            <a:ext cx="1926945" cy="1680797"/>
            <a:chOff x="633294" y="399818"/>
            <a:chExt cx="1926945" cy="1680797"/>
          </a:xfrm>
        </p:grpSpPr>
        <p:sp>
          <p:nvSpPr>
            <p:cNvPr id="315" name="Freeform 29"/>
            <p:cNvSpPr/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6" name="Freeform 23"/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7" name="Freeform 24"/>
            <p:cNvSpPr/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8" name="Freeform 25"/>
            <p:cNvSpPr/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9" name="Freeform 26"/>
            <p:cNvSpPr/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0" name="Freeform 27"/>
            <p:cNvSpPr/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2" name="Oval 31"/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32"/>
            <p:cNvSpPr/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33"/>
            <p:cNvSpPr/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5" name="Freeform 34"/>
            <p:cNvSpPr/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6" name="Freeform 35"/>
            <p:cNvSpPr/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7" name="Freeform 36"/>
            <p:cNvSpPr/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8" name="Freeform 37"/>
            <p:cNvSpPr/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9" name="Freeform 38"/>
            <p:cNvSpPr/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0" name="Freeform 39"/>
            <p:cNvSpPr/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1" name="Freeform 40"/>
            <p:cNvSpPr/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2" name="Freeform 41"/>
            <p:cNvSpPr/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809407" y="1503212"/>
              <a:ext cx="243232" cy="138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IN" sz="900" b="1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6" name="Title 7"/>
          <p:cNvSpPr txBox="1"/>
          <p:nvPr/>
        </p:nvSpPr>
        <p:spPr>
          <a:xfrm>
            <a:off x="291465" y="0"/>
            <a:ext cx="2957195" cy="504190"/>
          </a:xfrm>
          <a:prstGeom prst="rect">
            <a:avLst/>
          </a:prstGeom>
        </p:spPr>
        <p:txBody>
          <a:bodyPr/>
          <a:lstStyle>
            <a:lvl1pPr algn="l" defTabSz="1219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Control / Dashboard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0" y="50800"/>
            <a:ext cx="8754110" cy="6645275"/>
          </a:xfrm>
          <a:prstGeom prst="rect">
            <a:avLst/>
          </a:prstGeom>
        </p:spPr>
      </p:pic>
      <p:sp>
        <p:nvSpPr>
          <p:cNvPr id="5" name="TextBox 310"/>
          <p:cNvSpPr txBox="1"/>
          <p:nvPr/>
        </p:nvSpPr>
        <p:spPr>
          <a:xfrm>
            <a:off x="1155744" y="6023343"/>
            <a:ext cx="1229407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en-IN" sz="1800" b="1" dirty="0">
                <a:solidFill>
                  <a:schemeClr val="bg1"/>
                </a:solidFill>
                <a:cs typeface="Arial" panose="020B0604020202020204" pitchFamily="34" charset="0"/>
              </a:rPr>
              <a:t>District</a:t>
            </a:r>
            <a:endParaRPr lang="en-US" altLang="en-IN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310"/>
          <p:cNvSpPr txBox="1"/>
          <p:nvPr/>
        </p:nvSpPr>
        <p:spPr>
          <a:xfrm>
            <a:off x="1083354" y="1055738"/>
            <a:ext cx="122940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en-IN" sz="1800" b="1" dirty="0">
                <a:solidFill>
                  <a:schemeClr val="tx1"/>
                </a:solidFill>
                <a:cs typeface="Arial" panose="020B0604020202020204" pitchFamily="34" charset="0"/>
              </a:rPr>
              <a:t>Certificate</a:t>
            </a:r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310"/>
          <p:cNvSpPr txBox="1"/>
          <p:nvPr/>
        </p:nvSpPr>
        <p:spPr>
          <a:xfrm>
            <a:off x="1083354" y="3203308"/>
            <a:ext cx="122940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en-IN" sz="1800" b="1" dirty="0">
                <a:solidFill>
                  <a:schemeClr val="tx1"/>
                </a:solidFill>
                <a:cs typeface="Arial" panose="020B0604020202020204" pitchFamily="34" charset="0"/>
              </a:rPr>
              <a:t>Atlantic</a:t>
            </a:r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310"/>
          <p:cNvSpPr txBox="1"/>
          <p:nvPr/>
        </p:nvSpPr>
        <p:spPr>
          <a:xfrm>
            <a:off x="1125899" y="5372468"/>
            <a:ext cx="122940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en-IN" sz="1800" b="1" dirty="0">
                <a:solidFill>
                  <a:schemeClr val="tx1"/>
                </a:solidFill>
                <a:cs typeface="Arial" panose="020B0604020202020204" pitchFamily="34" charset="0"/>
              </a:rPr>
              <a:t>All</a:t>
            </a:r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altLang="en-IN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WPS Presentation</Application>
  <PresentationFormat>Custom</PresentationFormat>
  <Paragraphs>182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Gulim</vt:lpstr>
      <vt:lpstr>Calibri</vt:lpstr>
      <vt:lpstr>Microsoft YaHei</vt:lpstr>
      <vt:lpstr>Calibri Light</vt:lpstr>
      <vt:lpstr>-윤고딕150</vt:lpstr>
      <vt:lpstr>Malgun Gothic</vt:lpstr>
      <vt:lpstr>Arial Unicode MS</vt:lpstr>
      <vt:lpstr>Times New Roman</vt:lpstr>
      <vt:lpstr>Office Theme</vt:lpstr>
      <vt:lpstr>TCLayout.ActiveDocument.1</vt:lpstr>
      <vt:lpstr>TCLayout.ActiveDocument.1</vt:lpstr>
      <vt:lpstr>PowerPoint 演示文稿</vt:lpstr>
      <vt:lpstr> Các vấn đề &amp; câu hỏi về bộ dữ liệu khảo sát </vt:lpstr>
      <vt:lpstr>  Thể loại giáo viên /nhân viên ảnh hưởng thế nào đến phân bố lương ?</vt:lpstr>
      <vt:lpstr> LỘ TRÌNH ẢNH HƯỞNG NHƯ THẾ NÀO ĐẾN PHÂN BỐ LƯƠNG ?</vt:lpstr>
      <vt:lpstr>PowerPoint 演示文稿</vt:lpstr>
      <vt:lpstr> ẢNH HƯỞNG CỦA CÔNG VIỆC ĐẾN PHÂN BỐ LƯƠNG CỦA GIÁO VIÊN</vt:lpstr>
      <vt:lpstr>TRÌNH ĐỘ ẢNH HƯỞNG NHƯ THẾ NÀO ĐẾN PHÂN BỐ LƯƠNG ?</vt:lpstr>
      <vt:lpstr>NĂM KINH NGHIỆM ẢNH HƯỞNG NHƯ THẾ NÀO ĐẾN PHÂN BỐ LƯƠNG ?</vt:lpstr>
      <vt:lpstr>PowerPoint 演示文稿</vt:lpstr>
      <vt:lpstr>PowerPoint 演示文稿</vt:lpstr>
      <vt:lpstr>PowerPoint 演示文稿</vt:lpstr>
    </vt:vector>
  </TitlesOfParts>
  <Company>You Exec (https://youexec.com?sr=kpipd)</Company>
  <LinksUpToDate>false</LinksUpToDate>
  <SharedDoc>false</SharedDoc>
  <HyperlinksChanged>false</HyperlinksChanged>
  <AppVersion>14.0000</AppVersion>
  <Manager>You Exec (https://youexec.com?sr=kpipd)</Manager>
  <HyperlinkBase>https://youexec.com?sr=kpipd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creator>You Exec (https://youexec.com?sr=kpipd)</dc:creator>
  <cp:keywords>You Exec (https://youexec.com?sr=kpipd)</cp:keywords>
  <dc:description>You Exec (https://youexec.com?sr=kpipd)</dc:description>
  <dc:subject>You Exec (https://youexec.com?sr=kpipd)</dc:subject>
  <cp:category>You Exec (https://youexec.com?sr=kpipd)</cp:category>
  <cp:lastModifiedBy>MINH THU</cp:lastModifiedBy>
  <cp:revision>236</cp:revision>
  <dcterms:created xsi:type="dcterms:W3CDTF">2013-09-12T13:05:00Z</dcterms:created>
  <dcterms:modified xsi:type="dcterms:W3CDTF">2022-11-27T07:29:07Z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C02D8E32F4144CBAA78EB2024EB262DD</vt:lpwstr>
  </property>
  <property fmtid="{D5CDD505-2E9C-101B-9397-08002B2CF9AE}" pid="3" name="KSOProductBuildVer">
    <vt:lpwstr>1033-11.2.0.11417</vt:lpwstr>
  </property>
</Properties>
</file>