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7"/>
  </p:notesMasterIdLst>
  <p:handoutMasterIdLst>
    <p:handoutMasterId r:id="rId38"/>
  </p:handoutMasterIdLst>
  <p:sldIdLst>
    <p:sldId id="343" r:id="rId2"/>
    <p:sldId id="339" r:id="rId3"/>
    <p:sldId id="340" r:id="rId4"/>
    <p:sldId id="341" r:id="rId5"/>
    <p:sldId id="363" r:id="rId6"/>
    <p:sldId id="342" r:id="rId7"/>
    <p:sldId id="308" r:id="rId8"/>
    <p:sldId id="344" r:id="rId9"/>
    <p:sldId id="309" r:id="rId10"/>
    <p:sldId id="345" r:id="rId11"/>
    <p:sldId id="313" r:id="rId12"/>
    <p:sldId id="351" r:id="rId13"/>
    <p:sldId id="352" r:id="rId14"/>
    <p:sldId id="346" r:id="rId15"/>
    <p:sldId id="354" r:id="rId16"/>
    <p:sldId id="347" r:id="rId17"/>
    <p:sldId id="348" r:id="rId18"/>
    <p:sldId id="353" r:id="rId19"/>
    <p:sldId id="350" r:id="rId20"/>
    <p:sldId id="370" r:id="rId21"/>
    <p:sldId id="315" r:id="rId22"/>
    <p:sldId id="372" r:id="rId23"/>
    <p:sldId id="355" r:id="rId24"/>
    <p:sldId id="356" r:id="rId25"/>
    <p:sldId id="362" r:id="rId26"/>
    <p:sldId id="364" r:id="rId27"/>
    <p:sldId id="367" r:id="rId28"/>
    <p:sldId id="357" r:id="rId29"/>
    <p:sldId id="358" r:id="rId30"/>
    <p:sldId id="361" r:id="rId31"/>
    <p:sldId id="366" r:id="rId32"/>
    <p:sldId id="360" r:id="rId33"/>
    <p:sldId id="368" r:id="rId34"/>
    <p:sldId id="365" r:id="rId35"/>
    <p:sldId id="369" r:id="rId36"/>
  </p:sldIdLst>
  <p:sldSz cx="9144000" cy="6858000" type="screen4x3"/>
  <p:notesSz cx="6794500" cy="9906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812C"/>
    <a:srgbClr val="000099"/>
    <a:srgbClr val="65E5D3"/>
    <a:srgbClr val="2BC7FF"/>
    <a:srgbClr val="00CC99"/>
    <a:srgbClr val="003366"/>
    <a:srgbClr val="1D13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81" autoAdjust="0"/>
    <p:restoredTop sz="93604" autoAdjust="0"/>
  </p:normalViewPr>
  <p:slideViewPr>
    <p:cSldViewPr>
      <p:cViewPr varScale="1">
        <p:scale>
          <a:sx n="72" d="100"/>
          <a:sy n="72" d="100"/>
        </p:scale>
        <p:origin x="9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B34DB27-33D6-4324-BFC8-F2299568825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093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921664-390D-4F6C-8C5E-C810CEE015F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915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C501-BE03-45D3-A74B-41C39601C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1C400-32B4-4398-BAAD-2D5C4E52E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6F31-9F3D-47AE-84E9-262996F2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8A1B9-6DDB-45B7-B488-249EC0E73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B9648-BF1E-40FE-AF20-990ED6785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8C8742-E9A9-41B2-917A-4BBEC3E1A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AA3DC-4016-46DA-BD15-4C9C31295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533D4-E30B-406D-A88E-43B6E9DAE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C152D-3E21-486A-BFAA-F11573A37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D8DC0-9892-4704-BD81-C58E3F28C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4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5E34-4EAA-4AB2-9A8C-010AE6116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922FF-C4B1-4340-B7D9-E3BF30119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08B62-D9A1-4A27-A835-C65D5C56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C974DA-F996-4087-857A-8DBD5A0B0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../OOP/Assignment/Practical%20oop/LOP/Class%20Template_getmax.cp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rgbClr val="FF3300"/>
                </a:solidFill>
              </a:rPr>
              <a:t>Bài 3. Cơ bản về lớp trong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2653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hoàn</a:t>
            </a:r>
            <a:r>
              <a:rPr lang="en-US" sz="2400" b="1" dirty="0"/>
              <a:t> </a:t>
            </a:r>
            <a:r>
              <a:rPr lang="en-US" sz="2400" b="1" dirty="0" err="1"/>
              <a:t>thiện</a:t>
            </a:r>
            <a:endParaRPr lang="en-US" sz="24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29600" cy="54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#include &lt;</a:t>
            </a:r>
            <a:r>
              <a:rPr lang="en-US" sz="2000" dirty="0" err="1">
                <a:solidFill>
                  <a:schemeClr val="hlink"/>
                </a:solidFill>
              </a:rPr>
              <a:t>iostream.h</a:t>
            </a:r>
            <a:r>
              <a:rPr lang="en-US" sz="2000" dirty="0">
                <a:solidFill>
                  <a:schemeClr val="hlink"/>
                </a:solidFill>
              </a:rPr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#include &lt;</a:t>
            </a:r>
            <a:r>
              <a:rPr lang="en-US" sz="2000" dirty="0" err="1">
                <a:solidFill>
                  <a:schemeClr val="hlink"/>
                </a:solidFill>
              </a:rPr>
              <a:t>conio.h</a:t>
            </a:r>
            <a:r>
              <a:rPr lang="en-US" sz="2000" dirty="0">
                <a:solidFill>
                  <a:schemeClr val="hlink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CRectangle</a:t>
            </a:r>
            <a:r>
              <a:rPr lang="en-US" sz="2000" dirty="0"/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   private: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       </a:t>
            </a: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width, height;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   public</a:t>
            </a:r>
            <a:r>
              <a:rPr lang="en-US" sz="2000" dirty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</a:t>
            </a:r>
            <a:r>
              <a:rPr lang="en-US" sz="2000" dirty="0">
                <a:solidFill>
                  <a:srgbClr val="FF33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set_values</a:t>
            </a:r>
            <a:r>
              <a:rPr lang="en-US" sz="2000" dirty="0"/>
              <a:t> (</a:t>
            </a:r>
            <a:r>
              <a:rPr lang="en-US" sz="2000" dirty="0" err="1"/>
              <a:t>int,int</a:t>
            </a:r>
            <a:r>
              <a:rPr lang="en-US" sz="20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</a:t>
            </a: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area () {return width*height);}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 void</a:t>
            </a:r>
            <a:r>
              <a:rPr lang="en-US" sz="2000" dirty="0"/>
              <a:t> </a:t>
            </a:r>
            <a:r>
              <a:rPr lang="en-US" sz="2000" dirty="0" err="1"/>
              <a:t>CRectangle</a:t>
            </a:r>
            <a:r>
              <a:rPr lang="en-US" sz="2000" dirty="0"/>
              <a:t>::</a:t>
            </a:r>
            <a:r>
              <a:rPr lang="en-US" sz="2000" dirty="0" err="1"/>
              <a:t>set_values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 {width = a; height = b;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main 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err="1"/>
              <a:t>CRectangle</a:t>
            </a:r>
            <a:r>
              <a:rPr lang="en-US" sz="2000" dirty="0"/>
              <a:t> </a:t>
            </a:r>
            <a:r>
              <a:rPr lang="en-US" sz="2000" dirty="0" err="1"/>
              <a:t>rect</a:t>
            </a:r>
            <a:r>
              <a:rPr lang="en-US" sz="2000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err="1"/>
              <a:t>rect.set_values</a:t>
            </a:r>
            <a:r>
              <a:rPr lang="en-US" sz="2000" dirty="0"/>
              <a:t> (3, 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"area: " &lt;&lt; </a:t>
            </a:r>
            <a:r>
              <a:rPr lang="en-US" sz="2000" dirty="0" err="1"/>
              <a:t>rect.area</a:t>
            </a:r>
            <a:r>
              <a:rPr lang="en-US" sz="2000" dirty="0"/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err="1"/>
              <a:t>getch</a:t>
            </a:r>
            <a:r>
              <a:rPr lang="en-US" sz="2000" dirty="0"/>
              <a:t>();   return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92138" y="1700808"/>
            <a:ext cx="8229600" cy="4103687"/>
          </a:xfrm>
          <a:noFill/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void </a:t>
            </a:r>
            <a:r>
              <a:rPr lang="en-US" sz="2400" dirty="0" err="1"/>
              <a:t>CMatrix</a:t>
            </a:r>
            <a:r>
              <a:rPr lang="en-US" sz="2400" dirty="0"/>
              <a:t>:: </a:t>
            </a:r>
            <a:r>
              <a:rPr lang="en-US" sz="2400" dirty="0" err="1"/>
              <a:t>inputMatrix</a:t>
            </a:r>
            <a:r>
              <a:rPr lang="en-US" sz="2400" dirty="0"/>
              <a:t>(){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i,j</a:t>
            </a:r>
            <a:r>
              <a:rPr lang="en-US" sz="2000" dirty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if</a:t>
            </a:r>
            <a:r>
              <a:rPr lang="en-US" sz="2000" dirty="0"/>
              <a:t>(element !=</a:t>
            </a:r>
            <a:r>
              <a:rPr lang="en-US" sz="2000" dirty="0">
                <a:solidFill>
                  <a:srgbClr val="FF3300"/>
                </a:solidFill>
              </a:rPr>
              <a:t> NULL</a:t>
            </a:r>
            <a:r>
              <a:rPr lang="en-US" sz="2000" dirty="0"/>
              <a:t>) delete []element;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element = new float[rows*cols];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3300"/>
                </a:solidFill>
              </a:rPr>
              <a:t>for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  <a:r>
              <a:rPr lang="en-US" sz="2000" dirty="0" err="1"/>
              <a:t>i</a:t>
            </a:r>
            <a:r>
              <a:rPr lang="en-US" sz="2000" dirty="0"/>
              <a:t>&lt;rows;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</a:t>
            </a:r>
            <a:r>
              <a:rPr lang="en-US" sz="2000" dirty="0">
                <a:solidFill>
                  <a:srgbClr val="FF3300"/>
                </a:solidFill>
              </a:rPr>
              <a:t>for</a:t>
            </a:r>
            <a:r>
              <a:rPr lang="en-US" sz="2000" dirty="0"/>
              <a:t>(j=0; j&lt;cols; j++){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cout</a:t>
            </a:r>
            <a:r>
              <a:rPr lang="en-US" sz="2000" dirty="0"/>
              <a:t>&lt;&lt;“element[“&lt;&lt;</a:t>
            </a:r>
            <a:r>
              <a:rPr lang="en-US" sz="2000" dirty="0" err="1"/>
              <a:t>i</a:t>
            </a:r>
            <a:r>
              <a:rPr lang="en-US" sz="2000" dirty="0"/>
              <a:t>&lt;&lt;“][“&lt;&lt;j&lt;&lt;“]=“;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cin</a:t>
            </a:r>
            <a:r>
              <a:rPr lang="en-US" sz="2000" dirty="0"/>
              <a:t>&gt;&gt;element[</a:t>
            </a:r>
            <a:r>
              <a:rPr lang="en-US" sz="2000" dirty="0" err="1"/>
              <a:t>i</a:t>
            </a:r>
            <a:r>
              <a:rPr lang="en-US" sz="2000" dirty="0"/>
              <a:t>*</a:t>
            </a:r>
            <a:r>
              <a:rPr lang="en-US" sz="2000" dirty="0" err="1"/>
              <a:t>cols+j</a:t>
            </a:r>
            <a:r>
              <a:rPr lang="en-US" sz="2000" dirty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592138" y="207963"/>
            <a:ext cx="7940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611188" y="476250"/>
            <a:ext cx="7056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000" b="1"/>
              <a:t>Ví dụ: Xây dựng phương thức nhập ma trận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127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2800" b="1" dirty="0">
                <a:solidFill>
                  <a:srgbClr val="FF3300"/>
                </a:solidFill>
              </a:rPr>
              <a:t>IV. </a:t>
            </a:r>
            <a:r>
              <a:rPr lang="en-US" sz="2800" b="1" dirty="0" err="1">
                <a:solidFill>
                  <a:srgbClr val="FF3300"/>
                </a:solidFill>
              </a:rPr>
              <a:t>Truy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cập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đến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các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thành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phần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của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lớp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3300"/>
                </a:solidFill>
              </a:rPr>
              <a:t>Biến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đối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tượng</a:t>
            </a:r>
            <a:endParaRPr lang="en-US" sz="2800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FF3300"/>
                </a:solidFill>
              </a:rPr>
              <a:t>classname</a:t>
            </a:r>
            <a:r>
              <a:rPr lang="en-US" sz="2400" dirty="0"/>
              <a:t>  </a:t>
            </a:r>
            <a:r>
              <a:rPr lang="en-US" sz="2400" dirty="0" err="1">
                <a:solidFill>
                  <a:srgbClr val="1D13DD"/>
                </a:solidFill>
              </a:rPr>
              <a:t>objname</a:t>
            </a:r>
            <a:r>
              <a:rPr lang="en-US" sz="2400" dirty="0"/>
              <a:t>;</a:t>
            </a:r>
          </a:p>
          <a:p>
            <a:pPr lvl="1" eaLnBrk="1" hangingPunct="1"/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: </a:t>
            </a:r>
          </a:p>
          <a:p>
            <a:pPr lvl="2" eaLnBrk="1" hangingPunct="1"/>
            <a:r>
              <a:rPr lang="en-US" sz="2000" dirty="0" err="1">
                <a:solidFill>
                  <a:srgbClr val="1D13DD"/>
                </a:solidFill>
              </a:rPr>
              <a:t>objname</a:t>
            </a:r>
            <a:r>
              <a:rPr lang="en-US" sz="2000" dirty="0" err="1"/>
              <a:t>.Property</a:t>
            </a:r>
            <a:r>
              <a:rPr lang="en-US" sz="2000" dirty="0"/>
              <a:t>  //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endParaRPr lang="en-US" sz="2000" dirty="0"/>
          </a:p>
          <a:p>
            <a:pPr lvl="2" eaLnBrk="1" hangingPunct="1"/>
            <a:r>
              <a:rPr lang="en-US" sz="2000" dirty="0" err="1">
                <a:solidFill>
                  <a:srgbClr val="1D13DD"/>
                </a:solidFill>
              </a:rPr>
              <a:t>objname</a:t>
            </a:r>
            <a:r>
              <a:rPr lang="en-US" sz="2000" dirty="0" err="1"/>
              <a:t>.Method</a:t>
            </a:r>
            <a:r>
              <a:rPr lang="en-US" sz="2000" dirty="0"/>
              <a:t>([</a:t>
            </a:r>
            <a:r>
              <a:rPr lang="en-US" sz="2000" dirty="0" err="1"/>
              <a:t>arg</a:t>
            </a:r>
            <a:r>
              <a:rPr lang="en-US" sz="2000" dirty="0"/>
              <a:t>]) //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  <a:p>
            <a:pPr lvl="2" eaLnBrk="1" hangingPunct="1"/>
            <a:endParaRPr lang="en-US" sz="2000" dirty="0"/>
          </a:p>
          <a:p>
            <a:pPr lvl="1" eaLnBrk="1" hangingPunct="1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	</a:t>
            </a:r>
            <a:r>
              <a:rPr lang="en-US" sz="2400" dirty="0" err="1"/>
              <a:t>CRectangle</a:t>
            </a:r>
            <a:r>
              <a:rPr lang="en-US" sz="2400" dirty="0"/>
              <a:t> </a:t>
            </a:r>
            <a:r>
              <a:rPr lang="en-US" sz="2400" dirty="0" err="1"/>
              <a:t>rect</a:t>
            </a:r>
            <a:r>
              <a:rPr lang="en-US" sz="2400" dirty="0"/>
              <a:t>; </a:t>
            </a:r>
          </a:p>
          <a:p>
            <a:pPr eaLnBrk="1" hangingPunct="1">
              <a:buFontTx/>
              <a:buNone/>
            </a:pPr>
            <a:r>
              <a:rPr lang="en-US" sz="2800" dirty="0"/>
              <a:t>			</a:t>
            </a:r>
            <a:r>
              <a:rPr lang="en-US" sz="2800" dirty="0" err="1"/>
              <a:t>rect.width</a:t>
            </a:r>
            <a:r>
              <a:rPr lang="en-US" sz="2800" dirty="0"/>
              <a:t>					</a:t>
            </a:r>
          </a:p>
          <a:p>
            <a:pPr eaLnBrk="1" hangingPunct="1">
              <a:buFontTx/>
              <a:buNone/>
            </a:pPr>
            <a:r>
              <a:rPr lang="en-US" sz="2800" dirty="0"/>
              <a:t>			</a:t>
            </a:r>
            <a:r>
              <a:rPr lang="en-US" sz="2800" dirty="0" err="1"/>
              <a:t>rect.set_values</a:t>
            </a:r>
            <a:r>
              <a:rPr lang="en-US" sz="2800" dirty="0"/>
              <a:t> (3, 4);</a:t>
            </a:r>
          </a:p>
          <a:p>
            <a:pPr eaLnBrk="1" hangingPunct="1">
              <a:buFontTx/>
              <a:buNone/>
            </a:pPr>
            <a:r>
              <a:rPr lang="en-US" sz="2800" dirty="0"/>
              <a:t>			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207876" name="AutoShape 4"/>
          <p:cNvSpPr>
            <a:spLocks noChangeArrowheads="1"/>
          </p:cNvSpPr>
          <p:nvPr/>
        </p:nvSpPr>
        <p:spPr bwMode="auto">
          <a:xfrm>
            <a:off x="5940152" y="4149080"/>
            <a:ext cx="3024188" cy="2087562"/>
          </a:xfrm>
          <a:prstGeom prst="wedgeEllipseCallout">
            <a:avLst>
              <a:gd name="adj1" fmla="val -106796"/>
              <a:gd name="adj2" fmla="val -1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Chú ý: Chỉ được phép truy nhập các thành phần trong vùng </a:t>
            </a:r>
            <a:r>
              <a:rPr lang="en-US" sz="1800">
                <a:solidFill>
                  <a:srgbClr val="FF3300"/>
                </a:solidFill>
              </a:rPr>
              <a:t>private</a:t>
            </a:r>
            <a:r>
              <a:rPr lang="en-US" sz="1800"/>
              <a:t> trong các phương thức của lớp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229600" cy="564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FF3300"/>
                </a:solidFill>
              </a:rPr>
              <a:t>Con </a:t>
            </a:r>
            <a:r>
              <a:rPr lang="en-US" sz="2800" b="1" dirty="0" err="1">
                <a:solidFill>
                  <a:srgbClr val="FF3300"/>
                </a:solidFill>
              </a:rPr>
              <a:t>trỏ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đối</a:t>
            </a:r>
            <a:r>
              <a:rPr lang="en-US" sz="2800" b="1" dirty="0">
                <a:solidFill>
                  <a:srgbClr val="FF3300"/>
                </a:solidFill>
              </a:rPr>
              <a:t> </a:t>
            </a:r>
            <a:r>
              <a:rPr lang="en-US" sz="2800" b="1" dirty="0" err="1">
                <a:solidFill>
                  <a:srgbClr val="FF3300"/>
                </a:solidFill>
              </a:rPr>
              <a:t>tượng</a:t>
            </a:r>
            <a:endParaRPr lang="en-US" sz="2800" b="1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rgbClr val="FF3300"/>
                </a:solidFill>
              </a:rPr>
              <a:t>classname</a:t>
            </a:r>
            <a:r>
              <a:rPr lang="en-US" sz="2400" dirty="0"/>
              <a:t> *</a:t>
            </a:r>
            <a:r>
              <a:rPr lang="en-US" sz="2400" dirty="0" err="1">
                <a:solidFill>
                  <a:srgbClr val="1D13DD"/>
                </a:solidFill>
              </a:rPr>
              <a:t>pointername</a:t>
            </a:r>
            <a:r>
              <a:rPr lang="en-US" sz="24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địa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một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đã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1D13DD"/>
                </a:solidFill>
              </a:rPr>
              <a:t>pointername</a:t>
            </a:r>
            <a:r>
              <a:rPr lang="en-US" sz="2000" dirty="0" err="1">
                <a:cs typeface="Arial" panose="020B0604020202020204" pitchFamily="34" charset="0"/>
              </a:rPr>
              <a:t>→properties</a:t>
            </a:r>
            <a:endParaRPr lang="en-US" sz="2000" dirty="0">
              <a:cs typeface="Arial" panose="020B0604020202020204" pitchFamily="34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solidFill>
                  <a:srgbClr val="1D13DD"/>
                </a:solidFill>
              </a:rPr>
              <a:t>pointername</a:t>
            </a:r>
            <a:r>
              <a:rPr lang="en-US" sz="2000" dirty="0" err="1">
                <a:cs typeface="Arial" panose="020B0604020202020204" pitchFamily="34" charset="0"/>
              </a:rPr>
              <a:t>→method</a:t>
            </a:r>
            <a:r>
              <a:rPr lang="en-US" sz="2000" dirty="0">
                <a:cs typeface="Arial" panose="020B0604020202020204" pitchFamily="34" charset="0"/>
              </a:rPr>
              <a:t>([</a:t>
            </a:r>
            <a:r>
              <a:rPr lang="en-US" sz="2000" dirty="0" err="1">
                <a:cs typeface="Arial" panose="020B0604020202020204" pitchFamily="34" charset="0"/>
              </a:rPr>
              <a:t>arg</a:t>
            </a:r>
            <a:r>
              <a:rPr lang="en-US" sz="2000" dirty="0">
                <a:cs typeface="Arial" panose="020B0604020202020204" pitchFamily="34" charset="0"/>
              </a:rPr>
              <a:t>])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>
                <a:cs typeface="Arial" panose="020B0604020202020204" pitchFamily="34" charset="0"/>
              </a:rPr>
              <a:t>Ví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dụ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		</a:t>
            </a:r>
            <a:r>
              <a:rPr lang="en-US" sz="2400" dirty="0" err="1">
                <a:solidFill>
                  <a:schemeClr val="hlink"/>
                </a:solidFill>
              </a:rPr>
              <a:t>CRectangle</a:t>
            </a:r>
            <a:r>
              <a:rPr lang="en-US" sz="2400" dirty="0"/>
              <a:t> *</a:t>
            </a:r>
            <a:r>
              <a:rPr lang="en-US" sz="2400" dirty="0" err="1"/>
              <a:t>rect</a:t>
            </a:r>
            <a:r>
              <a:rPr lang="en-US" sz="2400" dirty="0"/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</a:t>
            </a:r>
            <a:r>
              <a:rPr lang="en-US" sz="2800" dirty="0" err="1"/>
              <a:t>rect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FF330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CRectangle</a:t>
            </a:r>
            <a:r>
              <a:rPr lang="en-US" sz="2800" dirty="0"/>
              <a:t>(); //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</a:t>
            </a:r>
            <a:r>
              <a:rPr lang="en-US" sz="2800" dirty="0" err="1"/>
              <a:t>rect</a:t>
            </a:r>
            <a:r>
              <a:rPr lang="en-US" sz="2800" dirty="0" err="1">
                <a:cs typeface="Arial" panose="020B0604020202020204" pitchFamily="34" charset="0"/>
              </a:rPr>
              <a:t>→</a:t>
            </a:r>
            <a:r>
              <a:rPr lang="en-US" sz="2800" dirty="0" err="1"/>
              <a:t>width</a:t>
            </a:r>
            <a:r>
              <a:rPr lang="en-US" sz="2800" dirty="0"/>
              <a:t>		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		</a:t>
            </a:r>
            <a:r>
              <a:rPr lang="en-US" sz="2800" dirty="0" err="1">
                <a:solidFill>
                  <a:srgbClr val="FF3300"/>
                </a:solidFill>
              </a:rPr>
              <a:t>rect</a:t>
            </a:r>
            <a:r>
              <a:rPr lang="en-US" sz="2800" dirty="0" err="1">
                <a:solidFill>
                  <a:srgbClr val="FF3300"/>
                </a:solidFill>
                <a:cs typeface="Arial" panose="020B0604020202020204" pitchFamily="34" charset="0"/>
              </a:rPr>
              <a:t>→</a:t>
            </a:r>
            <a:r>
              <a:rPr lang="en-US" sz="2800" dirty="0" err="1">
                <a:solidFill>
                  <a:srgbClr val="FF3300"/>
                </a:solidFill>
              </a:rPr>
              <a:t>set_values</a:t>
            </a:r>
            <a:r>
              <a:rPr lang="en-US" sz="2800" dirty="0"/>
              <a:t> (3, 4);</a:t>
            </a:r>
            <a:endParaRPr lang="en-US" sz="2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300" b="1" dirty="0">
                <a:solidFill>
                  <a:srgbClr val="FF3300"/>
                </a:solidFill>
              </a:rPr>
              <a:t>V. </a:t>
            </a:r>
            <a:r>
              <a:rPr lang="en-US" sz="3300" b="1" dirty="0" err="1">
                <a:solidFill>
                  <a:srgbClr val="FF3300"/>
                </a:solidFill>
              </a:rPr>
              <a:t>Cấu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tử</a:t>
            </a:r>
            <a:r>
              <a:rPr lang="en-US" sz="3300" b="1" dirty="0">
                <a:solidFill>
                  <a:srgbClr val="FF3300"/>
                </a:solidFill>
              </a:rPr>
              <a:t> - </a:t>
            </a:r>
            <a:r>
              <a:rPr lang="en-US" sz="3300" b="1" dirty="0" err="1">
                <a:solidFill>
                  <a:srgbClr val="FF3300"/>
                </a:solidFill>
              </a:rPr>
              <a:t>Hủy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tử</a:t>
            </a:r>
            <a:endParaRPr lang="en-US" sz="3300" b="1" dirty="0">
              <a:solidFill>
                <a:srgbClr val="FF33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057" y="1104383"/>
            <a:ext cx="4695975" cy="534895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  <a:p>
            <a:pPr algn="just" eaLnBrk="1" hangingPunct="1">
              <a:lnSpc>
                <a:spcPct val="80000"/>
              </a:lnSpc>
            </a:pPr>
            <a:endParaRPr lang="en-US" sz="2000" dirty="0"/>
          </a:p>
          <a:p>
            <a:pPr algn="just" eaLnBrk="1" hangingPunct="1">
              <a:lnSpc>
                <a:spcPct val="80000"/>
              </a:lnSpc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trên </a:t>
            </a:r>
            <a:r>
              <a:rPr lang="en-US" sz="2000" dirty="0" err="1"/>
              <a:t>nếu</a:t>
            </a:r>
            <a:r>
              <a:rPr lang="en-US" sz="2000" dirty="0"/>
              <a:t> ta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99"/>
                </a:solidFill>
              </a:rPr>
              <a:t>rect.set_values</a:t>
            </a:r>
            <a:r>
              <a:rPr lang="en-US" sz="2000" dirty="0">
                <a:solidFill>
                  <a:srgbClr val="000099"/>
                </a:solidFill>
              </a:rPr>
              <a:t> (3,4);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99"/>
                </a:solidFill>
              </a:rPr>
              <a:t>rect.area</a:t>
            </a:r>
            <a:r>
              <a:rPr lang="en-US" sz="2000" dirty="0">
                <a:solidFill>
                  <a:srgbClr val="000099"/>
                </a:solidFill>
              </a:rPr>
              <a:t>();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3300"/>
                </a:solidFill>
              </a:rPr>
              <a:t>thì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diện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tích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của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hình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chữ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nhật</a:t>
            </a:r>
            <a:r>
              <a:rPr lang="en-US" sz="2000" dirty="0">
                <a:solidFill>
                  <a:srgbClr val="FF3300"/>
                </a:solidFill>
              </a:rPr>
              <a:t> là </a:t>
            </a:r>
            <a:r>
              <a:rPr lang="en-US" sz="2000" dirty="0" err="1">
                <a:solidFill>
                  <a:srgbClr val="FF3300"/>
                </a:solidFill>
              </a:rPr>
              <a:t>bao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 err="1">
                <a:solidFill>
                  <a:srgbClr val="FF3300"/>
                </a:solidFill>
              </a:rPr>
              <a:t>nhiêu</a:t>
            </a:r>
            <a:r>
              <a:rPr lang="en-US" sz="2000" dirty="0">
                <a:solidFill>
                  <a:srgbClr val="FF3300"/>
                </a:solidFill>
              </a:rPr>
              <a:t>?</a:t>
            </a:r>
          </a:p>
          <a:p>
            <a:pPr algn="just" eaLnBrk="1" hangingPunct="1">
              <a:lnSpc>
                <a:spcPct val="80000"/>
              </a:lnSpc>
            </a:pPr>
            <a:endParaRPr lang="en-US" sz="2000" dirty="0"/>
          </a:p>
          <a:p>
            <a:pPr algn="just" eaLnBrk="1" hangingPunct="1">
              <a:lnSpc>
                <a:spcPct val="80000"/>
              </a:lnSpc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tránh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- Ta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là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0099"/>
                </a:solidFill>
              </a:rPr>
              <a:t>constructor</a:t>
            </a:r>
            <a:r>
              <a:rPr lang="en-US" sz="2000" dirty="0"/>
              <a:t>)</a:t>
            </a:r>
          </a:p>
          <a:p>
            <a:pPr algn="just" eaLnBrk="1" hangingPunct="1">
              <a:lnSpc>
                <a:spcPct val="80000"/>
              </a:lnSpc>
            </a:pPr>
            <a:endParaRPr lang="en-US" sz="2000" dirty="0"/>
          </a:p>
          <a:p>
            <a:pPr algn="just" eaLnBrk="1" hangingPunct="1">
              <a:lnSpc>
                <a:spcPct val="80000"/>
              </a:lnSpc>
            </a:pPr>
            <a:r>
              <a:rPr lang="en-US" sz="2000" dirty="0" err="1"/>
              <a:t>Trong</a:t>
            </a:r>
            <a:r>
              <a:rPr lang="en-US" sz="2000" dirty="0"/>
              <a:t> một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nạp</a:t>
            </a:r>
            <a:r>
              <a:rPr lang="en-US" sz="2000" dirty="0"/>
              <a:t> </a:t>
            </a:r>
            <a:r>
              <a:rPr lang="en-US" sz="2000" dirty="0" err="1"/>
              <a:t>chồng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.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796136" y="1289050"/>
            <a:ext cx="3170064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sz="2000" dirty="0"/>
              <a:t> </a:t>
            </a:r>
            <a:r>
              <a:rPr lang="en-US" sz="2000" dirty="0" err="1"/>
              <a:t>Hủy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là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hủy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endParaRPr lang="en-US" sz="20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sz="2000" dirty="0"/>
          </a:p>
          <a:p>
            <a:pPr algn="just" eaLnBrk="1" hangingPunct="1">
              <a:spcBef>
                <a:spcPct val="0"/>
              </a:spcBef>
            </a:pP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hủy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con </a:t>
            </a:r>
            <a:r>
              <a:rPr lang="en-US" sz="2000" dirty="0" err="1"/>
              <a:t>trỏ</a:t>
            </a:r>
            <a:r>
              <a:rPr lang="en-US" sz="2000" dirty="0"/>
              <a:t>)</a:t>
            </a:r>
          </a:p>
          <a:p>
            <a:pPr algn="just" eaLnBrk="1" hangingPunct="1">
              <a:spcBef>
                <a:spcPct val="0"/>
              </a:spcBef>
            </a:pPr>
            <a:endParaRPr lang="en-US" sz="2000" dirty="0"/>
          </a:p>
          <a:p>
            <a:pPr algn="just" eaLnBrk="1" hangingPunct="1">
              <a:spcBef>
                <a:spcPct val="0"/>
              </a:spcBef>
            </a:pPr>
            <a:r>
              <a:rPr lang="en-US" sz="2000" dirty="0" err="1"/>
              <a:t>Trong</a:t>
            </a:r>
            <a:r>
              <a:rPr lang="en-US" sz="2000" dirty="0"/>
              <a:t> một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1 </a:t>
            </a:r>
            <a:r>
              <a:rPr lang="en-US" sz="2000" dirty="0" err="1"/>
              <a:t>hủy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endParaRPr lang="en-US" sz="2000" dirty="0"/>
          </a:p>
          <a:p>
            <a:pPr algn="just" eaLnBrk="1" hangingPunct="1"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3737"/>
          </a:xfrm>
        </p:spPr>
        <p:txBody>
          <a:bodyPr/>
          <a:lstStyle/>
          <a:p>
            <a:pPr algn="just" eaLnBrk="1" hangingPunct="1"/>
            <a:r>
              <a:rPr lang="en-US" sz="2900" b="1">
                <a:solidFill>
                  <a:srgbClr val="FF3300"/>
                </a:solidFill>
              </a:rPr>
              <a:t>Tạo các cấu tử và hủy tử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188" y="1125538"/>
            <a:ext cx="7920037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class</a:t>
            </a:r>
            <a:r>
              <a:rPr lang="en-US" sz="1800">
                <a:solidFill>
                  <a:srgbClr val="1D13DD"/>
                </a:solidFill>
              </a:rPr>
              <a:t> </a:t>
            </a:r>
            <a:r>
              <a:rPr lang="en-US" sz="1800"/>
              <a:t>class_Name{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1D13DD"/>
                </a:solidFill>
              </a:rPr>
              <a:t>	</a:t>
            </a:r>
            <a:r>
              <a:rPr lang="en-US" sz="1800">
                <a:solidFill>
                  <a:srgbClr val="FF3300"/>
                </a:solidFill>
              </a:rPr>
              <a:t>private: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1D13DD"/>
                </a:solidFill>
              </a:rPr>
              <a:t>		</a:t>
            </a:r>
            <a:r>
              <a:rPr lang="en-US" sz="1800"/>
              <a:t>khai báo các thuộc tính, phương thức riêng;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1D13DD"/>
                </a:solidFill>
              </a:rPr>
              <a:t>	</a:t>
            </a:r>
            <a:r>
              <a:rPr lang="en-US" sz="1800">
                <a:solidFill>
                  <a:srgbClr val="FF3300"/>
                </a:solidFill>
              </a:rPr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rgbClr val="00CC99"/>
                </a:solidFill>
              </a:rPr>
              <a:t>		</a:t>
            </a:r>
            <a:r>
              <a:rPr lang="en-US" sz="1800"/>
              <a:t>class_Name(); //cấu tử không đối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		class_Name(arg_list); //cấu tử có đối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		 ~class_Name();  //hủy tử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		khai báo các thuộc tính và phương thức công khai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003366"/>
                </a:solidFill>
              </a:rPr>
              <a:t> Cài đặt các cấu tử:</a:t>
            </a:r>
            <a:r>
              <a:rPr lang="en-US" sz="2000" b="1"/>
              <a:t> </a:t>
            </a:r>
            <a:r>
              <a:rPr lang="en-US" sz="1800">
                <a:solidFill>
                  <a:srgbClr val="1D13DD"/>
                </a:solidFill>
              </a:rPr>
              <a:t>Các câu lệnh trong các cấu tử thực hiện khởi gán giá trị, cấp phát bộ nhớ cho các thuộc tính của lớp.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1800">
              <a:solidFill>
                <a:srgbClr val="1D13DD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003366"/>
                </a:solidFill>
              </a:rPr>
              <a:t>Cài đặt hủy tử:</a:t>
            </a:r>
            <a:r>
              <a:rPr lang="en-US" sz="1800">
                <a:solidFill>
                  <a:srgbClr val="1D13DD"/>
                </a:solidFill>
              </a:rPr>
              <a:t> Trong thân của hủy tử ta thực hiện các lệnh xóa bỏ các thuộc tính con trỏ.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2400" b="1">
                <a:solidFill>
                  <a:srgbClr val="FF3300"/>
                </a:solidFill>
              </a:rPr>
              <a:t>Ví dụ: xây dựng lớp hình chữ nhật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739" y="1143000"/>
            <a:ext cx="4391025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#include &lt;</a:t>
            </a:r>
            <a:r>
              <a:rPr lang="en-US" sz="1800" dirty="0" err="1">
                <a:solidFill>
                  <a:schemeClr val="hlink"/>
                </a:solidFill>
              </a:rPr>
              <a:t>iostream.h</a:t>
            </a:r>
            <a:r>
              <a:rPr lang="en-US" sz="1800" dirty="0">
                <a:solidFill>
                  <a:schemeClr val="hlink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#include &lt;</a:t>
            </a:r>
            <a:r>
              <a:rPr lang="en-US" sz="1800" dirty="0" err="1">
                <a:solidFill>
                  <a:schemeClr val="hlink"/>
                </a:solidFill>
              </a:rPr>
              <a:t>conio.h</a:t>
            </a:r>
            <a:r>
              <a:rPr lang="en-US" sz="1800" dirty="0">
                <a:solidFill>
                  <a:schemeClr val="hlink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class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hlink"/>
                </a:solidFill>
              </a:rPr>
              <a:t>CRectangle</a:t>
            </a:r>
            <a:r>
              <a:rPr lang="en-US" sz="1800" dirty="0"/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   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width, height;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public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CRectangle</a:t>
            </a:r>
            <a:r>
              <a:rPr lang="en-US" sz="1800" dirty="0"/>
              <a:t>();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CRectangle</a:t>
            </a:r>
            <a:r>
              <a:rPr lang="en-US" sz="1800" dirty="0"/>
              <a:t> (</a:t>
            </a:r>
            <a:r>
              <a:rPr lang="en-US" sz="1800" dirty="0" err="1"/>
              <a:t>int,int</a:t>
            </a:r>
            <a:r>
              <a:rPr lang="en-US" sz="1800" dirty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   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area ()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return (width*height);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hlink"/>
                </a:solidFill>
              </a:rPr>
              <a:t>CRectangle</a:t>
            </a:r>
            <a:r>
              <a:rPr lang="en-US" sz="1800" dirty="0">
                <a:solidFill>
                  <a:schemeClr val="hlink"/>
                </a:solidFill>
              </a:rPr>
              <a:t>::</a:t>
            </a:r>
            <a:r>
              <a:rPr lang="en-US" sz="1800" dirty="0" err="1"/>
              <a:t>CRectangle</a:t>
            </a:r>
            <a:r>
              <a:rPr lang="en-US" sz="1800" dirty="0"/>
              <a:t> 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{  width =0;   height = 0;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chemeClr val="hlink"/>
                </a:solidFill>
              </a:rPr>
              <a:t>CRectangle</a:t>
            </a:r>
            <a:r>
              <a:rPr lang="en-US" sz="1800" dirty="0">
                <a:solidFill>
                  <a:schemeClr val="hlink"/>
                </a:solidFill>
              </a:rPr>
              <a:t>::</a:t>
            </a:r>
            <a:r>
              <a:rPr lang="en-US" sz="1800" dirty="0" err="1"/>
              <a:t>CRectangle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{  width = a;   height = b;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99992" y="1143000"/>
            <a:ext cx="47879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main ()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   </a:t>
            </a:r>
            <a:r>
              <a:rPr lang="en-US" sz="1800" dirty="0" err="1">
                <a:solidFill>
                  <a:schemeClr val="hlink"/>
                </a:solidFill>
              </a:rPr>
              <a:t>CRectangle</a:t>
            </a:r>
            <a:r>
              <a:rPr lang="en-US" sz="1800" dirty="0">
                <a:solidFill>
                  <a:schemeClr val="hlink"/>
                </a:solidFill>
              </a:rPr>
              <a:t> r;</a:t>
            </a:r>
            <a:endParaRPr 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   </a:t>
            </a:r>
            <a:r>
              <a:rPr lang="en-US" sz="2000" dirty="0" err="1">
                <a:solidFill>
                  <a:schemeClr val="hlink"/>
                </a:solidFill>
              </a:rPr>
              <a:t>CRectangle</a:t>
            </a:r>
            <a:r>
              <a:rPr lang="en-US" sz="2000" dirty="0"/>
              <a:t> </a:t>
            </a:r>
            <a:r>
              <a:rPr lang="en-US" sz="2000" dirty="0" err="1"/>
              <a:t>rect</a:t>
            </a:r>
            <a:r>
              <a:rPr lang="en-US" sz="2000" dirty="0"/>
              <a:t> (3,4);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  </a:t>
            </a:r>
            <a:r>
              <a:rPr lang="en-US" sz="2000" dirty="0" err="1">
                <a:solidFill>
                  <a:schemeClr val="hlink"/>
                </a:solidFill>
              </a:rPr>
              <a:t>CRectangle</a:t>
            </a:r>
            <a:r>
              <a:rPr lang="en-US" sz="2000" dirty="0"/>
              <a:t> </a:t>
            </a:r>
            <a:r>
              <a:rPr lang="en-US" sz="2000" dirty="0" err="1"/>
              <a:t>rectb</a:t>
            </a:r>
            <a:r>
              <a:rPr lang="en-US" sz="2000" dirty="0"/>
              <a:t> (5, 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rect</a:t>
            </a:r>
            <a:r>
              <a:rPr lang="en-US" sz="2000" dirty="0"/>
              <a:t> area: " &lt;&lt; </a:t>
            </a:r>
            <a:r>
              <a:rPr lang="en-US" sz="2000" dirty="0" err="1"/>
              <a:t>rect.area</a:t>
            </a:r>
            <a:r>
              <a:rPr lang="en-US" sz="2000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 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rectb</a:t>
            </a:r>
            <a:r>
              <a:rPr lang="en-US" sz="2000" dirty="0"/>
              <a:t> area: " &lt;&lt; </a:t>
            </a:r>
            <a:r>
              <a:rPr lang="en-US" sz="2000" dirty="0" err="1"/>
              <a:t>rectb.area</a:t>
            </a:r>
            <a:r>
              <a:rPr lang="en-US" sz="2000" dirty="0"/>
              <a:t>()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  </a:t>
            </a:r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3300"/>
                </a:solidFill>
              </a:rPr>
              <a:t>return</a:t>
            </a:r>
            <a:r>
              <a:rPr lang="en-US" sz="2000" dirty="0"/>
              <a:t>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/>
              <a:t> } 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5108451" y="4269112"/>
            <a:ext cx="2951163" cy="719137"/>
          </a:xfrm>
          <a:prstGeom prst="wedgeEllipseCallout">
            <a:avLst>
              <a:gd name="adj1" fmla="val -116755"/>
              <a:gd name="adj2" fmla="val 5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Cấu tử không đối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5108451" y="5308599"/>
            <a:ext cx="3095625" cy="720725"/>
          </a:xfrm>
          <a:prstGeom prst="wedgeEllipseCallout">
            <a:avLst>
              <a:gd name="adj1" fmla="val -81639"/>
              <a:gd name="adj2" fmla="val -35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Cấu tử có đối đầy đủ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algn="just" eaLnBrk="1" hangingPunct="1"/>
            <a:r>
              <a:rPr lang="en-US" sz="2400" b="1">
                <a:solidFill>
                  <a:srgbClr val="FF3300"/>
                </a:solidFill>
              </a:rPr>
              <a:t>Ví dụ: Xây dựng lớp ma trận</a:t>
            </a:r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3887787" cy="38163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>
                <a:solidFill>
                  <a:srgbClr val="FF3300"/>
                </a:solidFill>
              </a:rPr>
              <a:t>class</a:t>
            </a:r>
            <a:r>
              <a:rPr lang="en-US" sz="2000"/>
              <a:t> CMatrix{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3300"/>
                </a:solidFill>
              </a:rPr>
              <a:t>private</a:t>
            </a:r>
            <a:r>
              <a:rPr lang="en-US" sz="200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3300"/>
                </a:solidFill>
              </a:rPr>
              <a:t>int</a:t>
            </a:r>
            <a:r>
              <a:rPr lang="en-US" sz="2000"/>
              <a:t> rows, cols;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3300"/>
                </a:solidFill>
              </a:rPr>
              <a:t>float</a:t>
            </a:r>
            <a:r>
              <a:rPr lang="en-US" sz="2000"/>
              <a:t> *element;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3300"/>
                </a:solidFill>
              </a:rPr>
              <a:t>public</a:t>
            </a:r>
            <a:r>
              <a:rPr lang="en-US" sz="200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CMatrix();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CMatrix(int, 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~CMatrix();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3300"/>
                </a:solidFill>
              </a:rPr>
              <a:t>void </a:t>
            </a:r>
            <a:r>
              <a:rPr lang="en-US" sz="2000"/>
              <a:t>setColRow(int,int)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3300"/>
                </a:solidFill>
              </a:rPr>
              <a:t>void</a:t>
            </a:r>
            <a:r>
              <a:rPr lang="en-US" sz="2000"/>
              <a:t> printMatrix();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3300"/>
                </a:solidFill>
              </a:rPr>
              <a:t>void</a:t>
            </a:r>
            <a:r>
              <a:rPr lang="en-US" sz="2000"/>
              <a:t> inputMatrix();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};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4284663" y="909638"/>
            <a:ext cx="41751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Cmatrix::CMatrix(</a:t>
            </a:r>
            <a:r>
              <a:rPr lang="en-US" sz="1800">
                <a:solidFill>
                  <a:srgbClr val="FF3300"/>
                </a:solidFill>
              </a:rPr>
              <a:t>int</a:t>
            </a:r>
            <a:r>
              <a:rPr lang="en-US" sz="1800"/>
              <a:t> row,</a:t>
            </a:r>
            <a:r>
              <a:rPr lang="en-US" sz="1800">
                <a:solidFill>
                  <a:srgbClr val="FF3300"/>
                </a:solidFill>
              </a:rPr>
              <a:t> int</a:t>
            </a:r>
            <a:r>
              <a:rPr lang="en-US" sz="1800"/>
              <a:t>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     rows = row;   cols = col;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     element = new float [rows*cols];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Cmatrix::~Cmatrix(){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	    delete</a:t>
            </a:r>
            <a:r>
              <a:rPr lang="en-US" sz="1800"/>
              <a:t>  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859338" y="765175"/>
            <a:ext cx="3889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211638" y="3140075"/>
            <a:ext cx="49323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>
                <a:solidFill>
                  <a:srgbClr val="FF3300"/>
                </a:solidFill>
              </a:rPr>
              <a:t>void </a:t>
            </a:r>
            <a:r>
              <a:rPr lang="en-US" sz="1800"/>
              <a:t>CMatrix:: inputMatrix(){</a:t>
            </a:r>
          </a:p>
          <a:p>
            <a:pPr lvl="1" eaLnBrk="1" hangingPunct="1"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int</a:t>
            </a:r>
            <a:r>
              <a:rPr lang="en-US" sz="1800"/>
              <a:t> i,j;</a:t>
            </a:r>
          </a:p>
          <a:p>
            <a:pPr lvl="1" eaLnBrk="1" hangingPunct="1"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if</a:t>
            </a:r>
            <a:r>
              <a:rPr lang="en-US" sz="1800"/>
              <a:t>(element != NULL) delete element;</a:t>
            </a:r>
          </a:p>
          <a:p>
            <a:pPr lvl="1" eaLnBrk="1" hangingPunct="1">
              <a:buFontTx/>
              <a:buNone/>
            </a:pPr>
            <a:r>
              <a:rPr lang="en-US" sz="1800"/>
              <a:t>element = new float[rows*cols];</a:t>
            </a:r>
          </a:p>
          <a:p>
            <a:pPr lvl="1" eaLnBrk="1" hangingPunct="1"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for</a:t>
            </a:r>
            <a:r>
              <a:rPr lang="en-US" sz="1800"/>
              <a:t>(i=0; i&lt;rows; i++)</a:t>
            </a:r>
          </a:p>
          <a:p>
            <a:pPr lvl="1" eaLnBrk="1" hangingPunct="1">
              <a:buFontTx/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FF3300"/>
                </a:solidFill>
              </a:rPr>
              <a:t>for</a:t>
            </a:r>
            <a:r>
              <a:rPr lang="en-US" sz="1800"/>
              <a:t>(j=0; j&lt;cols; j++){</a:t>
            </a:r>
          </a:p>
          <a:p>
            <a:pPr lvl="1" eaLnBrk="1" hangingPunct="1">
              <a:buFontTx/>
              <a:buNone/>
            </a:pPr>
            <a:r>
              <a:rPr lang="en-US" sz="1800"/>
              <a:t>        cout&lt;&lt;“element[“&lt;&lt;i&lt;&lt;“][“&lt;&lt;j&lt;&lt;“]=“;</a:t>
            </a:r>
          </a:p>
          <a:p>
            <a:pPr lvl="1" eaLnBrk="1" hangingPunct="1">
              <a:buFontTx/>
              <a:buNone/>
            </a:pPr>
            <a:r>
              <a:rPr lang="en-US" sz="1800"/>
              <a:t>        cin&gt;&gt;element[i*cols+j];</a:t>
            </a:r>
          </a:p>
          <a:p>
            <a:pPr lvl="1" eaLnBrk="1" hangingPunct="1">
              <a:buFontTx/>
              <a:buNone/>
            </a:pPr>
            <a:r>
              <a:rPr lang="en-US" sz="1800"/>
              <a:t>    }</a:t>
            </a:r>
          </a:p>
          <a:p>
            <a:pPr eaLnBrk="1" hangingPunct="1">
              <a:buFontTx/>
              <a:buNone/>
            </a:pPr>
            <a:r>
              <a:rPr lang="en-US" sz="1800"/>
              <a:t>      }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11188" y="981075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#include &lt;iostream.h&gt;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hlink"/>
                </a:solidFill>
              </a:rPr>
              <a:t>#include &lt;conio.h&gt;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23850" y="5445125"/>
            <a:ext cx="3671888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Cmatrix::CMatrix()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     rows = 0;   cols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          element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3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3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3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3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3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3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3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3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03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03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3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03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03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3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03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3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3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37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3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03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3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037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037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37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37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037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build="p"/>
      <p:bldP spid="2037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329226" y="1314905"/>
            <a:ext cx="4681537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void </a:t>
            </a:r>
            <a:r>
              <a:rPr lang="en-US" sz="1800" dirty="0" err="1"/>
              <a:t>CMatrix</a:t>
            </a:r>
            <a:r>
              <a:rPr lang="en-US" sz="1800" dirty="0"/>
              <a:t>:: </a:t>
            </a:r>
            <a:r>
              <a:rPr lang="en-US" sz="1800" dirty="0" err="1"/>
              <a:t>printMatrix</a:t>
            </a:r>
            <a:r>
              <a:rPr lang="en-US" sz="1800" dirty="0"/>
              <a:t>(){</a:t>
            </a:r>
          </a:p>
          <a:p>
            <a:pPr lvl="1" eaLnBrk="1" hangingPunct="1">
              <a:buFontTx/>
              <a:buNone/>
            </a:pP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, j;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for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&lt;rows;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{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&lt;&lt;“\n”;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FF3300"/>
                </a:solidFill>
              </a:rPr>
              <a:t>for</a:t>
            </a:r>
            <a:r>
              <a:rPr lang="en-US" sz="1800" dirty="0"/>
              <a:t>(j=0; j&lt;cols; j++){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&lt;&lt;element[</a:t>
            </a:r>
            <a:r>
              <a:rPr lang="en-US" sz="1800" dirty="0" err="1"/>
              <a:t>i</a:t>
            </a:r>
            <a:r>
              <a:rPr lang="en-US" sz="1800" dirty="0"/>
              <a:t>*</a:t>
            </a:r>
            <a:r>
              <a:rPr lang="en-US" sz="1800" dirty="0" err="1"/>
              <a:t>cols+j</a:t>
            </a:r>
            <a:r>
              <a:rPr lang="en-US" sz="1800" dirty="0"/>
              <a:t>]&lt;&lt;“   “ ;</a:t>
            </a:r>
          </a:p>
          <a:p>
            <a:pPr lvl="1" eaLnBrk="1" hangingPunct="1">
              <a:buFontTx/>
              <a:buNone/>
            </a:pPr>
            <a:r>
              <a:rPr lang="en-US" sz="1800" dirty="0"/>
              <a:t> }</a:t>
            </a:r>
          </a:p>
          <a:p>
            <a:pPr eaLnBrk="1" hangingPunct="1">
              <a:buFontTx/>
              <a:buNone/>
            </a:pPr>
            <a:r>
              <a:rPr lang="en-US" sz="1800" dirty="0"/>
              <a:t> }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 </a:t>
            </a:r>
            <a:r>
              <a:rPr lang="en-US" sz="1800" dirty="0" err="1"/>
              <a:t>CMatrix</a:t>
            </a:r>
            <a:r>
              <a:rPr lang="en-US" sz="1800" dirty="0"/>
              <a:t>:: </a:t>
            </a:r>
            <a:r>
              <a:rPr lang="en-US" sz="1800" dirty="0" err="1"/>
              <a:t>setColRow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r,int</a:t>
            </a:r>
            <a:r>
              <a:rPr lang="en-US" sz="1800" dirty="0"/>
              <a:t> c)</a:t>
            </a:r>
          </a:p>
          <a:p>
            <a:pPr eaLnBrk="1" hangingPunct="1">
              <a:buFontTx/>
              <a:buNone/>
            </a:pPr>
            <a:r>
              <a:rPr lang="en-US" sz="1800" dirty="0"/>
              <a:t>{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2000" dirty="0"/>
              <a:t>rows = r;</a:t>
            </a:r>
          </a:p>
          <a:p>
            <a:pPr eaLnBrk="1" hangingPunct="1">
              <a:buFontTx/>
              <a:buNone/>
            </a:pPr>
            <a:r>
              <a:rPr lang="en-US" sz="2000" dirty="0"/>
              <a:t>	cols  = c;</a:t>
            </a:r>
            <a:endParaRPr lang="en-US" sz="1800" dirty="0"/>
          </a:p>
          <a:p>
            <a:pPr eaLnBrk="1" hangingPunct="1"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buFontTx/>
              <a:buNone/>
            </a:pPr>
            <a:endParaRPr lang="en-US" sz="1000" dirty="0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5010763" y="1339629"/>
            <a:ext cx="3852863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 </a:t>
            </a:r>
            <a:r>
              <a:rPr lang="en-US" sz="1800" dirty="0"/>
              <a:t>main(){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1800" dirty="0" err="1"/>
              <a:t>CMatrix</a:t>
            </a:r>
            <a:r>
              <a:rPr lang="en-US" sz="1800" dirty="0"/>
              <a:t>  m(3, 3);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1800" dirty="0" err="1"/>
              <a:t>m.inputMatrix</a:t>
            </a:r>
            <a:r>
              <a:rPr lang="en-US" sz="1800" dirty="0"/>
              <a:t>();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1800" dirty="0" err="1"/>
              <a:t>m.printMatrix</a:t>
            </a:r>
            <a:r>
              <a:rPr lang="en-US" sz="1800" dirty="0"/>
              <a:t>();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sz="1800" dirty="0" err="1"/>
              <a:t>getch</a:t>
            </a:r>
            <a:r>
              <a:rPr lang="en-US" sz="1800" dirty="0"/>
              <a:t>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210950" name="AutoShape 6"/>
          <p:cNvSpPr>
            <a:spLocks noChangeArrowheads="1"/>
          </p:cNvSpPr>
          <p:nvPr/>
        </p:nvSpPr>
        <p:spPr bwMode="auto">
          <a:xfrm rot="20966238">
            <a:off x="7103762" y="525268"/>
            <a:ext cx="1806993" cy="1295400"/>
          </a:xfrm>
          <a:prstGeom prst="wedgeEllipseCallout">
            <a:avLst>
              <a:gd name="adj1" fmla="val -59824"/>
              <a:gd name="adj2" fmla="val 299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 dirty="0" err="1"/>
              <a:t>Tạo</a:t>
            </a:r>
            <a:r>
              <a:rPr lang="en-US" sz="1800" dirty="0"/>
              <a:t> ma </a:t>
            </a:r>
            <a:r>
              <a:rPr lang="en-US" sz="1800" dirty="0" err="1"/>
              <a:t>trân</a:t>
            </a:r>
            <a:r>
              <a:rPr lang="en-US" sz="1800" dirty="0"/>
              <a:t> </a:t>
            </a:r>
            <a:r>
              <a:rPr lang="en-US" sz="1800" dirty="0" err="1"/>
              <a:t>vuông</a:t>
            </a:r>
            <a:r>
              <a:rPr lang="en-US" sz="1800" dirty="0"/>
              <a:t> 3*3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/>
      <p:bldP spid="210949" grpId="0"/>
      <p:bldP spid="2109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62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600" b="1" dirty="0" err="1">
                <a:solidFill>
                  <a:srgbClr val="FF3300"/>
                </a:solidFill>
              </a:rPr>
              <a:t>Bài</a:t>
            </a:r>
            <a:r>
              <a:rPr lang="en-US" sz="3600" b="1" dirty="0">
                <a:solidFill>
                  <a:srgbClr val="FF3300"/>
                </a:solidFill>
              </a:rPr>
              <a:t> </a:t>
            </a:r>
            <a:r>
              <a:rPr lang="en-US" sz="3600" b="1" dirty="0" err="1">
                <a:solidFill>
                  <a:srgbClr val="FF3300"/>
                </a:solidFill>
              </a:rPr>
              <a:t>tập</a:t>
            </a:r>
            <a:endParaRPr lang="en-US" sz="3600" b="1" dirty="0">
              <a:solidFill>
                <a:srgbClr val="FF33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268760"/>
            <a:ext cx="7416824" cy="4867829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phẳng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một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, một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,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in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2000" dirty="0"/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một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r>
              <a:rPr lang="en-US" sz="2000" dirty="0"/>
              <a:t> (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).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,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in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mút</a:t>
            </a:r>
            <a:r>
              <a:rPr lang="en-US" sz="2000" dirty="0"/>
              <a:t>,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thẳng</a:t>
            </a:r>
            <a:r>
              <a:rPr lang="en-US" sz="2000" dirty="0"/>
              <a:t>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2000" dirty="0"/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,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bao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tin: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,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, </a:t>
            </a:r>
            <a:r>
              <a:rPr lang="en-US" sz="2000" dirty="0" err="1"/>
              <a:t>năm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,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,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. </a:t>
            </a:r>
            <a:r>
              <a:rPr lang="en-US" sz="2000" dirty="0" err="1"/>
              <a:t>Lơp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in,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,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endParaRPr lang="en-US" sz="2000" dirty="0"/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endParaRPr lang="en-US" sz="2000" dirty="0"/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(time).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in,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</p:txBody>
      </p:sp>
      <p:pic>
        <p:nvPicPr>
          <p:cNvPr id="2253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72337" y="0"/>
            <a:ext cx="1871663" cy="177641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AU" sz="3200" b="1">
                <a:solidFill>
                  <a:srgbClr val="FF3300"/>
                </a:solidFill>
              </a:rPr>
              <a:t>I. Lập trình hướng thủ tục và hướng đối tượng</a:t>
            </a:r>
            <a:r>
              <a:rPr lang="en-AU" sz="40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400" dirty="0" err="1">
                <a:solidFill>
                  <a:srgbClr val="003366"/>
                </a:solidFill>
              </a:rPr>
              <a:t>Cả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hai</a:t>
            </a:r>
            <a:r>
              <a:rPr lang="en-AU" sz="2400" dirty="0">
                <a:solidFill>
                  <a:srgbClr val="003366"/>
                </a:solidFill>
              </a:rPr>
              <a:t> cách </a:t>
            </a:r>
            <a:r>
              <a:rPr lang="en-AU" sz="2400" dirty="0" err="1">
                <a:solidFill>
                  <a:srgbClr val="003366"/>
                </a:solidFill>
              </a:rPr>
              <a:t>tiếp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cận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đều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thực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hiện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theo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phương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pháp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tinh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chỉnh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từng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bước</a:t>
            </a:r>
            <a:r>
              <a:rPr lang="en-AU" sz="2400" dirty="0">
                <a:solidFill>
                  <a:srgbClr val="003366"/>
                </a:solidFill>
              </a:rPr>
              <a:t> (stepwise refinement)</a:t>
            </a:r>
          </a:p>
          <a:p>
            <a:pPr eaLnBrk="1" hangingPunct="1">
              <a:lnSpc>
                <a:spcPct val="90000"/>
              </a:lnSpc>
            </a:pPr>
            <a:r>
              <a:rPr lang="en-AU" sz="2400" dirty="0" err="1">
                <a:solidFill>
                  <a:srgbClr val="003366"/>
                </a:solidFill>
              </a:rPr>
              <a:t>Tiếp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cận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hướng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thủ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tục</a:t>
            </a:r>
            <a:r>
              <a:rPr lang="en-AU" sz="2400" dirty="0">
                <a:solidFill>
                  <a:srgbClr val="003366"/>
                </a:solidFill>
              </a:rPr>
              <a:t> (Function Oriented):</a:t>
            </a:r>
            <a:r>
              <a:rPr lang="en-AU" sz="2400" dirty="0">
                <a:solidFill>
                  <a:srgbClr val="1D13DD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000" dirty="0" err="1">
                <a:solidFill>
                  <a:srgbClr val="1D13DD"/>
                </a:solidFill>
              </a:rPr>
              <a:t>Tập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thung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vào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các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hàm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và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việc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phân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rã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các</a:t>
            </a:r>
            <a:r>
              <a:rPr lang="en-AU" sz="2000" dirty="0">
                <a:solidFill>
                  <a:srgbClr val="1D13DD"/>
                </a:solidFill>
              </a:rPr>
              <a:t> </a:t>
            </a:r>
            <a:r>
              <a:rPr lang="en-AU" sz="2000" dirty="0" err="1">
                <a:solidFill>
                  <a:srgbClr val="1D13DD"/>
                </a:solidFill>
              </a:rPr>
              <a:t>hàm</a:t>
            </a:r>
            <a:endParaRPr lang="en-AU" sz="2000" dirty="0">
              <a:solidFill>
                <a:srgbClr val="1D13DD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Các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cấu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trúc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liệu</a:t>
            </a:r>
            <a:r>
              <a:rPr lang="en-AU" sz="2100" dirty="0">
                <a:solidFill>
                  <a:srgbClr val="1D13DD"/>
                </a:solidFill>
              </a:rPr>
              <a:t> (ở </a:t>
            </a:r>
            <a:r>
              <a:rPr lang="en-AU" sz="2100" dirty="0" err="1">
                <a:solidFill>
                  <a:srgbClr val="1D13DD"/>
                </a:solidFill>
              </a:rPr>
              <a:t>mức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ngôn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lập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trình</a:t>
            </a:r>
            <a:r>
              <a:rPr lang="en-AU" sz="2100" dirty="0">
                <a:solidFill>
                  <a:srgbClr val="1D13DD"/>
                </a:solidFill>
              </a:rPr>
              <a:t>) </a:t>
            </a:r>
            <a:r>
              <a:rPr lang="en-AU" sz="2100" dirty="0" err="1">
                <a:solidFill>
                  <a:srgbClr val="1D13DD"/>
                </a:solidFill>
              </a:rPr>
              <a:t>được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định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nghĩa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sớm</a:t>
            </a:r>
            <a:r>
              <a:rPr lang="en-AU" sz="2100" dirty="0">
                <a:solidFill>
                  <a:srgbClr val="1D13DD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Các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cấu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trúc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liệu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khó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có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thể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thay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đổi</a:t>
            </a:r>
            <a:endParaRPr lang="en-AU" sz="2100" dirty="0">
              <a:solidFill>
                <a:srgbClr val="1D13DD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AU" sz="2100" dirty="0">
              <a:solidFill>
                <a:srgbClr val="1D13DD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AU" sz="2400" dirty="0" err="1">
                <a:solidFill>
                  <a:srgbClr val="003366"/>
                </a:solidFill>
              </a:rPr>
              <a:t>Tiếp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cận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hướng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đối</a:t>
            </a:r>
            <a:r>
              <a:rPr lang="en-AU" sz="2400" dirty="0">
                <a:solidFill>
                  <a:srgbClr val="003366"/>
                </a:solidFill>
              </a:rPr>
              <a:t> </a:t>
            </a:r>
            <a:r>
              <a:rPr lang="en-AU" sz="2400" dirty="0" err="1">
                <a:solidFill>
                  <a:srgbClr val="003366"/>
                </a:solidFill>
              </a:rPr>
              <a:t>tượng</a:t>
            </a:r>
            <a:r>
              <a:rPr lang="en-AU" sz="2400" dirty="0">
                <a:solidFill>
                  <a:srgbClr val="003366"/>
                </a:solidFill>
              </a:rPr>
              <a:t> (Object Oriented)</a:t>
            </a: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Tập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thung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vào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các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đối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tượng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trừu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tượng</a:t>
            </a:r>
            <a:endParaRPr lang="en-AU" sz="2100" dirty="0">
              <a:solidFill>
                <a:srgbClr val="1D13DD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Các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cấu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trúc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liệu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trừu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tượng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được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định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nghĩa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sớm</a:t>
            </a:r>
            <a:endParaRPr lang="en-AU" sz="2100" dirty="0">
              <a:solidFill>
                <a:srgbClr val="1D13DD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Cấu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trúc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liệu</a:t>
            </a:r>
            <a:r>
              <a:rPr lang="en-AU" sz="2100" dirty="0">
                <a:solidFill>
                  <a:srgbClr val="1D13DD"/>
                </a:solidFill>
              </a:rPr>
              <a:t> chi </a:t>
            </a:r>
            <a:r>
              <a:rPr lang="en-AU" sz="2100" dirty="0" err="1">
                <a:solidFill>
                  <a:srgbClr val="1D13DD"/>
                </a:solidFill>
              </a:rPr>
              <a:t>tiết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mức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ngôn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chưa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được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định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nghĩa</a:t>
            </a:r>
            <a:endParaRPr lang="en-AU" sz="2100" dirty="0">
              <a:solidFill>
                <a:srgbClr val="1D13DD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sz="2100" dirty="0" err="1">
                <a:solidFill>
                  <a:srgbClr val="1D13DD"/>
                </a:solidFill>
              </a:rPr>
              <a:t>Cấu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trúc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dữ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liệu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dễ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thay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đổi</a:t>
            </a:r>
            <a:r>
              <a:rPr lang="en-AU" sz="2100" dirty="0">
                <a:solidFill>
                  <a:srgbClr val="1D13DD"/>
                </a:solidFill>
              </a:rPr>
              <a:t> </a:t>
            </a:r>
            <a:r>
              <a:rPr lang="en-AU" sz="2100" dirty="0" err="1">
                <a:solidFill>
                  <a:srgbClr val="1D13DD"/>
                </a:solidFill>
              </a:rPr>
              <a:t>hơn</a:t>
            </a:r>
            <a:endParaRPr lang="en-AU" sz="2100" dirty="0">
              <a:solidFill>
                <a:srgbClr val="1D13DD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200" b="1" dirty="0" err="1">
                <a:solidFill>
                  <a:srgbClr val="FF0000"/>
                </a:solidFill>
              </a:rPr>
              <a:t>Bài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tập</a:t>
            </a:r>
            <a:r>
              <a:rPr lang="en-US" sz="3200" b="1" dirty="0">
                <a:solidFill>
                  <a:srgbClr val="FF0000"/>
                </a:solidFill>
              </a:rPr>
              <a:t> (</a:t>
            </a:r>
            <a:r>
              <a:rPr lang="en-US" sz="3200" b="1" dirty="0" err="1">
                <a:solidFill>
                  <a:srgbClr val="FF0000"/>
                </a:solidFill>
              </a:rPr>
              <a:t>tt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27168" cy="45259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/>
              <a:t>5.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, </a:t>
            </a:r>
            <a:r>
              <a:rPr lang="en-US" sz="2400" dirty="0" err="1"/>
              <a:t>hàm</a:t>
            </a:r>
            <a:r>
              <a:rPr lang="en-US" sz="2400" dirty="0"/>
              <a:t> in,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một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,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xóa</a:t>
            </a:r>
            <a:r>
              <a:rPr lang="en-US" sz="2400" dirty="0"/>
              <a:t> một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,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một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dãy</a:t>
            </a:r>
            <a:r>
              <a:rPr lang="en-US" sz="2400" dirty="0"/>
              <a:t>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6.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là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(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,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do </a:t>
            </a:r>
            <a:r>
              <a:rPr lang="en-US" sz="2400" dirty="0" err="1"/>
              <a:t>sv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: </a:t>
            </a:r>
            <a:r>
              <a:rPr lang="en-US" sz="3600" b="1" dirty="0"/>
              <a:t>17h00 </a:t>
            </a:r>
            <a:r>
              <a:rPr lang="en-US" sz="3600" b="1" dirty="0" err="1"/>
              <a:t>ngày</a:t>
            </a:r>
            <a:r>
              <a:rPr lang="en-US" sz="3600" b="1"/>
              <a:t> 23/03/2017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4931"/>
            <a:ext cx="8229600" cy="885825"/>
          </a:xfrm>
        </p:spPr>
        <p:txBody>
          <a:bodyPr/>
          <a:lstStyle/>
          <a:p>
            <a:pPr algn="just" eaLnBrk="1" hangingPunct="1"/>
            <a:r>
              <a:rPr lang="en-US" sz="3300" b="1" dirty="0">
                <a:solidFill>
                  <a:srgbClr val="FF3300"/>
                </a:solidFill>
              </a:rPr>
              <a:t>VI. </a:t>
            </a:r>
            <a:r>
              <a:rPr lang="en-US" sz="3300" b="1" dirty="0" err="1">
                <a:solidFill>
                  <a:srgbClr val="FF3300"/>
                </a:solidFill>
              </a:rPr>
              <a:t>Lớp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mẫu</a:t>
            </a:r>
            <a:r>
              <a:rPr lang="en-US" sz="3300" b="1" dirty="0">
                <a:solidFill>
                  <a:srgbClr val="FF3300"/>
                </a:solidFill>
              </a:rPr>
              <a:t> (template class)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395288" y="1556792"/>
            <a:ext cx="8137525" cy="281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Khi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định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nghĩa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lớp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mà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kiểu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dữ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liệu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của</a:t>
            </a:r>
            <a:r>
              <a:rPr lang="en-US" sz="2600" dirty="0">
                <a:solidFill>
                  <a:srgbClr val="003366"/>
                </a:solidFill>
              </a:rPr>
              <a:t> một </a:t>
            </a:r>
            <a:r>
              <a:rPr lang="en-US" sz="2600" dirty="0" err="1">
                <a:solidFill>
                  <a:srgbClr val="003366"/>
                </a:solidFill>
              </a:rPr>
              <a:t>số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thuộc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tính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chưa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được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xác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định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thì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khi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đó</a:t>
            </a:r>
            <a:r>
              <a:rPr lang="en-US" sz="2600" dirty="0">
                <a:solidFill>
                  <a:srgbClr val="003366"/>
                </a:solidFill>
              </a:rPr>
              <a:t> ta </a:t>
            </a:r>
            <a:r>
              <a:rPr lang="en-US" sz="2600" dirty="0" err="1">
                <a:solidFill>
                  <a:srgbClr val="003366"/>
                </a:solidFill>
              </a:rPr>
              <a:t>định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nghĩa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lớp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này</a:t>
            </a:r>
            <a:r>
              <a:rPr lang="en-US" sz="2600" dirty="0">
                <a:solidFill>
                  <a:srgbClr val="003366"/>
                </a:solidFill>
              </a:rPr>
              <a:t> là </a:t>
            </a:r>
            <a:r>
              <a:rPr lang="en-US" sz="2600" dirty="0" err="1">
                <a:solidFill>
                  <a:srgbClr val="003366"/>
                </a:solidFill>
              </a:rPr>
              <a:t>các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lớp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mẫu</a:t>
            </a:r>
            <a:r>
              <a:rPr lang="en-US" sz="2600" dirty="0">
                <a:solidFill>
                  <a:srgbClr val="003366"/>
                </a:solidFill>
              </a:rPr>
              <a:t>, </a:t>
            </a:r>
            <a:r>
              <a:rPr lang="en-US" sz="2600" dirty="0" err="1">
                <a:solidFill>
                  <a:srgbClr val="003366"/>
                </a:solidFill>
              </a:rPr>
              <a:t>các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thuộc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tính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chưa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được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xác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định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kiểu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có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kiểu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mẫu</a:t>
            </a:r>
            <a:r>
              <a:rPr lang="en-US" sz="2600" dirty="0">
                <a:solidFill>
                  <a:srgbClr val="003366"/>
                </a:solidFill>
              </a:rPr>
              <a:t>.</a:t>
            </a:r>
          </a:p>
          <a:p>
            <a:pPr algn="just"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endParaRPr lang="en-US" sz="2600" dirty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rgbClr val="003366"/>
                </a:solidFill>
                <a:hlinkClick r:id="rId2" action="ppaction://hlinkfile"/>
              </a:rPr>
              <a:t>Ví</a:t>
            </a:r>
            <a:r>
              <a:rPr lang="en-US" sz="2600" dirty="0">
                <a:solidFill>
                  <a:srgbClr val="003366"/>
                </a:solidFill>
                <a:hlinkClick r:id="rId2" action="ppaction://hlinkfile"/>
              </a:rPr>
              <a:t> </a:t>
            </a:r>
            <a:r>
              <a:rPr lang="en-US" sz="2600" dirty="0" err="1">
                <a:solidFill>
                  <a:srgbClr val="003366"/>
                </a:solidFill>
                <a:hlinkClick r:id="rId2" action="ppaction://hlinkfile"/>
              </a:rPr>
              <a:t>dụ</a:t>
            </a:r>
            <a:r>
              <a:rPr lang="en-US" sz="2600" dirty="0">
                <a:solidFill>
                  <a:srgbClr val="003366"/>
                </a:solidFill>
                <a:hlinkClick r:id="rId2" action="ppaction://hlinkfile"/>
              </a:rPr>
              <a:t>: </a:t>
            </a:r>
            <a:r>
              <a:rPr lang="en-US" sz="2600" dirty="0" err="1">
                <a:solidFill>
                  <a:srgbClr val="003366"/>
                </a:solidFill>
              </a:rPr>
              <a:t>định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nghĩa</a:t>
            </a:r>
            <a:r>
              <a:rPr lang="en-US" sz="2600" dirty="0">
                <a:solidFill>
                  <a:srgbClr val="003366"/>
                </a:solidFill>
              </a:rPr>
              <a:t> một </a:t>
            </a:r>
            <a:r>
              <a:rPr lang="en-US" sz="2600" dirty="0" err="1">
                <a:solidFill>
                  <a:srgbClr val="003366"/>
                </a:solidFill>
              </a:rPr>
              <a:t>lớp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mô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tả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quan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hệ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của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hai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số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bất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kỳ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với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các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phương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thức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hàm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tạo</a:t>
            </a:r>
            <a:r>
              <a:rPr lang="en-US" sz="2600" dirty="0">
                <a:solidFill>
                  <a:srgbClr val="003366"/>
                </a:solidFill>
              </a:rPr>
              <a:t>, </a:t>
            </a:r>
            <a:r>
              <a:rPr lang="en-US" sz="2600" dirty="0" err="1">
                <a:solidFill>
                  <a:srgbClr val="003366"/>
                </a:solidFill>
              </a:rPr>
              <a:t>phương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thức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lấy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giá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trị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lớn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nhất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của</a:t>
            </a:r>
            <a:r>
              <a:rPr lang="en-US" sz="2600" dirty="0">
                <a:solidFill>
                  <a:srgbClr val="003366"/>
                </a:solidFill>
              </a:rPr>
              <a:t> </a:t>
            </a:r>
            <a:r>
              <a:rPr lang="en-US" sz="2600" dirty="0" err="1">
                <a:solidFill>
                  <a:srgbClr val="003366"/>
                </a:solidFill>
              </a:rPr>
              <a:t>chúng</a:t>
            </a:r>
            <a:r>
              <a:rPr lang="en-US" sz="2600" dirty="0">
                <a:solidFill>
                  <a:srgbClr val="003366"/>
                </a:solidFill>
              </a:rPr>
              <a:t>.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84931"/>
            <a:ext cx="8229600" cy="885825"/>
          </a:xfrm>
        </p:spPr>
        <p:txBody>
          <a:bodyPr/>
          <a:lstStyle/>
          <a:p>
            <a:pPr algn="just" eaLnBrk="1" hangingPunct="1"/>
            <a:r>
              <a:rPr lang="en-US" sz="3300" b="1" dirty="0">
                <a:solidFill>
                  <a:srgbClr val="FF3300"/>
                </a:solidFill>
              </a:rPr>
              <a:t>VI. </a:t>
            </a:r>
            <a:r>
              <a:rPr lang="en-US" sz="3300" b="1" dirty="0" err="1">
                <a:solidFill>
                  <a:srgbClr val="FF3300"/>
                </a:solidFill>
              </a:rPr>
              <a:t>Lớp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mẫu</a:t>
            </a:r>
            <a:r>
              <a:rPr lang="en-US" sz="3300" b="1" dirty="0">
                <a:solidFill>
                  <a:srgbClr val="FF3300"/>
                </a:solidFill>
              </a:rPr>
              <a:t> (template class)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37227"/>
            <a:ext cx="3467100" cy="42830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900" dirty="0">
                <a:solidFill>
                  <a:schemeClr val="hlink"/>
                </a:solidFill>
              </a:rPr>
              <a:t>#include &lt;</a:t>
            </a:r>
            <a:r>
              <a:rPr lang="en-US" sz="1900" dirty="0" err="1">
                <a:solidFill>
                  <a:schemeClr val="hlink"/>
                </a:solidFill>
              </a:rPr>
              <a:t>conio.h</a:t>
            </a:r>
            <a:r>
              <a:rPr lang="en-US" sz="1900" dirty="0">
                <a:solidFill>
                  <a:schemeClr val="hlink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chemeClr val="hlink"/>
                </a:solidFill>
              </a:rPr>
              <a:t>#include &lt;</a:t>
            </a:r>
            <a:r>
              <a:rPr lang="en-US" sz="1900" dirty="0" err="1">
                <a:solidFill>
                  <a:schemeClr val="hlink"/>
                </a:solidFill>
              </a:rPr>
              <a:t>iostream.h</a:t>
            </a:r>
            <a:r>
              <a:rPr lang="en-US" sz="1900" dirty="0">
                <a:solidFill>
                  <a:schemeClr val="hlink"/>
                </a:solidFill>
              </a:rPr>
              <a:t>&gt;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FF3300"/>
                </a:solidFill>
              </a:rPr>
              <a:t>template</a:t>
            </a:r>
            <a:r>
              <a:rPr lang="en-US" sz="1900" dirty="0">
                <a:solidFill>
                  <a:srgbClr val="1D13DD"/>
                </a:solidFill>
              </a:rPr>
              <a:t> &lt;</a:t>
            </a:r>
            <a:r>
              <a:rPr lang="en-US" sz="1900" dirty="0">
                <a:solidFill>
                  <a:srgbClr val="FF3300"/>
                </a:solidFill>
              </a:rPr>
              <a:t>class</a:t>
            </a:r>
            <a:r>
              <a:rPr lang="en-US" sz="1900" dirty="0">
                <a:solidFill>
                  <a:srgbClr val="1D13DD"/>
                </a:solidFill>
              </a:rPr>
              <a:t> T, </a:t>
            </a:r>
            <a:r>
              <a:rPr lang="en-US" sz="1900" dirty="0">
                <a:solidFill>
                  <a:srgbClr val="FF3300"/>
                </a:solidFill>
              </a:rPr>
              <a:t>class</a:t>
            </a:r>
            <a:r>
              <a:rPr lang="en-US" sz="1900" dirty="0">
                <a:solidFill>
                  <a:srgbClr val="1D13DD"/>
                </a:solidFill>
              </a:rPr>
              <a:t> Y&gt;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FF3300"/>
                </a:solidFill>
              </a:rPr>
              <a:t>class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CPair</a:t>
            </a:r>
            <a:r>
              <a:rPr lang="en-US" sz="1900" dirty="0">
                <a:solidFill>
                  <a:srgbClr val="1D13DD"/>
                </a:solidFill>
              </a:rPr>
              <a:t> {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	T a;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	Y b;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</a:t>
            </a:r>
            <a:r>
              <a:rPr lang="en-US" sz="1900" dirty="0">
                <a:solidFill>
                  <a:srgbClr val="FF3300"/>
                </a:solidFill>
              </a:rPr>
              <a:t>public</a:t>
            </a:r>
            <a:r>
              <a:rPr lang="en-US" sz="1900" dirty="0">
                <a:solidFill>
                  <a:srgbClr val="1D13DD"/>
                </a:solidFill>
              </a:rPr>
              <a:t>: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</a:t>
            </a:r>
            <a:r>
              <a:rPr lang="en-US" sz="1900" dirty="0" err="1">
                <a:solidFill>
                  <a:srgbClr val="1D13DD"/>
                </a:solidFill>
              </a:rPr>
              <a:t>CPair</a:t>
            </a:r>
            <a:r>
              <a:rPr lang="en-US" sz="1900" dirty="0">
                <a:solidFill>
                  <a:srgbClr val="1D13DD"/>
                </a:solidFill>
              </a:rPr>
              <a:t>(){ a = 0; b=0; }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</a:t>
            </a:r>
            <a:r>
              <a:rPr lang="en-US" sz="1900" dirty="0" err="1">
                <a:solidFill>
                  <a:srgbClr val="1D13DD"/>
                </a:solidFill>
              </a:rPr>
              <a:t>CPair</a:t>
            </a:r>
            <a:r>
              <a:rPr lang="en-US" sz="1900" dirty="0">
                <a:solidFill>
                  <a:srgbClr val="1D13DD"/>
                </a:solidFill>
              </a:rPr>
              <a:t> (T a1, Y b1){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      a=a1; b=b1;}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T </a:t>
            </a:r>
            <a:r>
              <a:rPr lang="en-US" sz="1900" dirty="0" err="1">
                <a:solidFill>
                  <a:srgbClr val="1D13DD"/>
                </a:solidFill>
              </a:rPr>
              <a:t>getmax</a:t>
            </a:r>
            <a:r>
              <a:rPr lang="en-US" sz="1900" dirty="0">
                <a:solidFill>
                  <a:srgbClr val="1D13DD"/>
                </a:solidFill>
              </a:rPr>
              <a:t> (); </a:t>
            </a:r>
          </a:p>
          <a:p>
            <a:pPr eaLnBrk="1" hangingPunct="1"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};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4315093" y="1023466"/>
            <a:ext cx="467995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template</a:t>
            </a:r>
            <a:r>
              <a:rPr lang="en-US" sz="1800" dirty="0">
                <a:solidFill>
                  <a:srgbClr val="1D13DD"/>
                </a:solidFill>
              </a:rPr>
              <a:t> &lt;</a:t>
            </a:r>
            <a:r>
              <a:rPr lang="en-US" sz="1800" dirty="0">
                <a:solidFill>
                  <a:srgbClr val="FF3300"/>
                </a:solidFill>
              </a:rPr>
              <a:t>class</a:t>
            </a:r>
            <a:r>
              <a:rPr lang="en-US" sz="1800" dirty="0">
                <a:solidFill>
                  <a:srgbClr val="1D13DD"/>
                </a:solidFill>
              </a:rPr>
              <a:t> T, </a:t>
            </a:r>
            <a:r>
              <a:rPr lang="en-US" sz="1800" dirty="0">
                <a:solidFill>
                  <a:srgbClr val="FF3300"/>
                </a:solidFill>
              </a:rPr>
              <a:t>class</a:t>
            </a:r>
            <a:r>
              <a:rPr lang="en-US" sz="1800" dirty="0">
                <a:solidFill>
                  <a:srgbClr val="1D13DD"/>
                </a:solidFill>
              </a:rPr>
              <a:t> 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1D13DD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1D13DD"/>
                </a:solidFill>
              </a:rPr>
              <a:t>T </a:t>
            </a:r>
            <a:r>
              <a:rPr lang="en-US" sz="1800" dirty="0" err="1">
                <a:solidFill>
                  <a:srgbClr val="1D13DD"/>
                </a:solidFill>
              </a:rPr>
              <a:t>CPair</a:t>
            </a:r>
            <a:r>
              <a:rPr lang="en-US" sz="1800" dirty="0">
                <a:solidFill>
                  <a:srgbClr val="1D13DD"/>
                </a:solidFill>
              </a:rPr>
              <a:t>&lt;T,Y&gt;::</a:t>
            </a:r>
            <a:r>
              <a:rPr lang="en-US" sz="1800" dirty="0" err="1">
                <a:solidFill>
                  <a:srgbClr val="1D13DD"/>
                </a:solidFill>
              </a:rPr>
              <a:t>getmax</a:t>
            </a:r>
            <a:r>
              <a:rPr lang="en-US" sz="1800" dirty="0">
                <a:solidFill>
                  <a:srgbClr val="1D13DD"/>
                </a:solidFill>
              </a:rPr>
              <a:t> 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1D13DD"/>
                </a:solidFill>
              </a:rPr>
              <a:t>    T </a:t>
            </a:r>
            <a:r>
              <a:rPr lang="en-US" sz="1800" dirty="0" err="1">
                <a:solidFill>
                  <a:srgbClr val="1D13DD"/>
                </a:solidFill>
              </a:rPr>
              <a:t>retval</a:t>
            </a:r>
            <a:r>
              <a:rPr lang="en-US" sz="1800" dirty="0">
                <a:solidFill>
                  <a:srgbClr val="1D13DD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1D13DD"/>
                </a:solidFill>
              </a:rPr>
              <a:t>     </a:t>
            </a:r>
            <a:r>
              <a:rPr lang="en-US" sz="1800" dirty="0" err="1">
                <a:solidFill>
                  <a:srgbClr val="1D13DD"/>
                </a:solidFill>
              </a:rPr>
              <a:t>retval</a:t>
            </a:r>
            <a:r>
              <a:rPr lang="en-US" sz="1800" dirty="0">
                <a:solidFill>
                  <a:srgbClr val="1D13DD"/>
                </a:solidFill>
              </a:rPr>
              <a:t> = a&gt;b?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     return</a:t>
            </a:r>
            <a:r>
              <a:rPr lang="en-US" sz="1800" dirty="0">
                <a:solidFill>
                  <a:srgbClr val="1D13DD"/>
                </a:solidFill>
              </a:rPr>
              <a:t> </a:t>
            </a:r>
            <a:r>
              <a:rPr lang="en-US" sz="1800" dirty="0" err="1">
                <a:solidFill>
                  <a:srgbClr val="1D13DD"/>
                </a:solidFill>
              </a:rPr>
              <a:t>retval</a:t>
            </a:r>
            <a:r>
              <a:rPr lang="en-US" sz="1800" dirty="0">
                <a:solidFill>
                  <a:srgbClr val="1D13DD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1D13DD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lang="en-US" sz="1800" dirty="0">
              <a:solidFill>
                <a:srgbClr val="1D13DD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1D13DD"/>
                </a:solidFill>
              </a:rPr>
              <a:t> main () {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    </a:t>
            </a:r>
            <a:r>
              <a:rPr lang="en-US" sz="1800" dirty="0" err="1">
                <a:solidFill>
                  <a:srgbClr val="1D13DD"/>
                </a:solidFill>
              </a:rPr>
              <a:t>CPair</a:t>
            </a:r>
            <a:r>
              <a:rPr lang="en-US" sz="1800" dirty="0">
                <a:solidFill>
                  <a:srgbClr val="1D13DD"/>
                </a:solidFill>
              </a:rPr>
              <a:t> &lt;</a:t>
            </a:r>
            <a:r>
              <a:rPr lang="en-US" sz="1800" dirty="0" err="1">
                <a:solidFill>
                  <a:srgbClr val="1D13DD"/>
                </a:solidFill>
              </a:rPr>
              <a:t>int,float</a:t>
            </a:r>
            <a:r>
              <a:rPr lang="en-US" sz="1800" dirty="0">
                <a:solidFill>
                  <a:srgbClr val="1D13DD"/>
                </a:solidFill>
              </a:rPr>
              <a:t>&gt; </a:t>
            </a:r>
            <a:r>
              <a:rPr lang="en-US" sz="1800" dirty="0" err="1">
                <a:solidFill>
                  <a:srgbClr val="1D13DD"/>
                </a:solidFill>
              </a:rPr>
              <a:t>myobject</a:t>
            </a:r>
            <a:r>
              <a:rPr lang="en-US" sz="1800" dirty="0">
                <a:solidFill>
                  <a:srgbClr val="1D13DD"/>
                </a:solidFill>
              </a:rPr>
              <a:t> (100, 75);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    </a:t>
            </a:r>
            <a:r>
              <a:rPr lang="en-US" sz="1800" dirty="0" err="1">
                <a:solidFill>
                  <a:srgbClr val="1D13DD"/>
                </a:solidFill>
              </a:rPr>
              <a:t>CPair</a:t>
            </a:r>
            <a:r>
              <a:rPr lang="en-US" sz="1800" dirty="0">
                <a:solidFill>
                  <a:srgbClr val="1D13DD"/>
                </a:solidFill>
              </a:rPr>
              <a:t>&lt;</a:t>
            </a:r>
            <a:r>
              <a:rPr lang="en-US" sz="1800" dirty="0" err="1">
                <a:solidFill>
                  <a:srgbClr val="1D13DD"/>
                </a:solidFill>
              </a:rPr>
              <a:t>float,float</a:t>
            </a:r>
            <a:r>
              <a:rPr lang="en-US" sz="1800" dirty="0">
                <a:solidFill>
                  <a:srgbClr val="1D13DD"/>
                </a:solidFill>
              </a:rPr>
              <a:t>&gt; a(10.2,10.5) 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    </a:t>
            </a:r>
            <a:r>
              <a:rPr lang="en-US" sz="1800" dirty="0" err="1">
                <a:solidFill>
                  <a:srgbClr val="1D13DD"/>
                </a:solidFill>
              </a:rPr>
              <a:t>cout</a:t>
            </a:r>
            <a:r>
              <a:rPr lang="en-US" sz="1800" dirty="0">
                <a:solidFill>
                  <a:srgbClr val="1D13DD"/>
                </a:solidFill>
              </a:rPr>
              <a:t> &lt;&lt; </a:t>
            </a:r>
            <a:r>
              <a:rPr lang="en-US" sz="1800" dirty="0" err="1">
                <a:solidFill>
                  <a:srgbClr val="1D13DD"/>
                </a:solidFill>
              </a:rPr>
              <a:t>myobject.getmax</a:t>
            </a:r>
            <a:r>
              <a:rPr lang="en-US" sz="1800" dirty="0">
                <a:solidFill>
                  <a:srgbClr val="1D13DD"/>
                </a:solidFill>
              </a:rPr>
              <a:t>(); 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    </a:t>
            </a:r>
            <a:r>
              <a:rPr lang="en-US" sz="1800" dirty="0" err="1">
                <a:solidFill>
                  <a:srgbClr val="1D13DD"/>
                </a:solidFill>
              </a:rPr>
              <a:t>getch</a:t>
            </a:r>
            <a:r>
              <a:rPr lang="en-US" sz="1800" dirty="0">
                <a:solidFill>
                  <a:srgbClr val="1D13DD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1D13DD"/>
                </a:solidFill>
              </a:rPr>
              <a:t>}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 dirty="0"/>
          </a:p>
        </p:txBody>
      </p:sp>
      <p:pic>
        <p:nvPicPr>
          <p:cNvPr id="2" name="Picture 1" descr="&quot;D:\UTC2\Giang day\OOP\Assignment\Practical oop\LOP\Class Template_getmax.exe&quot;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8" y="5085184"/>
            <a:ext cx="7169405" cy="14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2489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 err="1">
                <a:solidFill>
                  <a:srgbClr val="FF3300"/>
                </a:solidFill>
              </a:rPr>
              <a:t>Ví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dụ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lớp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mẫu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biểu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diễn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các</a:t>
            </a:r>
            <a:r>
              <a:rPr lang="en-US" sz="3200" b="1" dirty="0">
                <a:solidFill>
                  <a:srgbClr val="FF3300"/>
                </a:solidFill>
              </a:rPr>
              <a:t> ma </a:t>
            </a:r>
            <a:r>
              <a:rPr lang="en-US" sz="3200" b="1" dirty="0" err="1">
                <a:solidFill>
                  <a:srgbClr val="FF3300"/>
                </a:solidFill>
              </a:rPr>
              <a:t>trận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343775" cy="48244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3300"/>
                </a:solidFill>
              </a:rPr>
              <a:t>template&lt; class </a:t>
            </a:r>
            <a:r>
              <a:rPr lang="en-US" sz="2800" dirty="0"/>
              <a:t>T</a:t>
            </a:r>
            <a:r>
              <a:rPr lang="en-US" sz="2800" dirty="0">
                <a:solidFill>
                  <a:srgbClr val="FF33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3300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dirty="0" err="1"/>
              <a:t>CMatrix</a:t>
            </a:r>
            <a:r>
              <a:rPr lang="en-US" sz="2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private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 err="1">
                <a:solidFill>
                  <a:srgbClr val="FF3300"/>
                </a:solidFill>
              </a:rPr>
              <a:t>int</a:t>
            </a:r>
            <a:r>
              <a:rPr lang="en-US" sz="2800" dirty="0"/>
              <a:t> rows, cols;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 </a:t>
            </a:r>
            <a:r>
              <a:rPr lang="en-US" sz="2800" dirty="0">
                <a:solidFill>
                  <a:srgbClr val="FF3300"/>
                </a:solidFill>
              </a:rPr>
              <a:t>T</a:t>
            </a:r>
            <a:r>
              <a:rPr lang="en-US" sz="2800" dirty="0"/>
              <a:t> *element;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FF3300"/>
                </a:solidFill>
              </a:rPr>
              <a:t>void </a:t>
            </a:r>
            <a:r>
              <a:rPr lang="en-US" sz="2800" dirty="0" err="1"/>
              <a:t>setColRow</a:t>
            </a:r>
            <a:r>
              <a:rPr lang="en-US" sz="2800" dirty="0"/>
              <a:t>(</a:t>
            </a:r>
            <a:r>
              <a:rPr lang="en-US" sz="2800" dirty="0" err="1"/>
              <a:t>int,int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FF3300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 err="1"/>
              <a:t>printMatrix</a:t>
            </a:r>
            <a:r>
              <a:rPr lang="en-US" sz="2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rgbClr val="FF3300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 err="1"/>
              <a:t>inputMatrix</a:t>
            </a:r>
            <a:r>
              <a:rPr lang="en-US" sz="28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082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>
                <a:solidFill>
                  <a:srgbClr val="FF3300"/>
                </a:solidFill>
              </a:rPr>
              <a:t>Con trỏ </a:t>
            </a:r>
            <a:r>
              <a:rPr lang="en-US" sz="4000" b="1">
                <a:solidFill>
                  <a:schemeClr val="accent2"/>
                </a:solidFill>
              </a:rPr>
              <a:t>this</a:t>
            </a:r>
            <a:r>
              <a:rPr lang="en-US" sz="4000" b="1">
                <a:solidFill>
                  <a:srgbClr val="FF3300"/>
                </a:solidFill>
              </a:rPr>
              <a:t>, phương thức của lớp là các toán tử, 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71550" y="1412875"/>
            <a:ext cx="712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>
                <a:solidFill>
                  <a:schemeClr val="accent2"/>
                </a:solidFill>
              </a:rPr>
              <a:t>Cơ bản về lớp trong C++ (tiếp theo)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27384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FF3300"/>
                </a:solidFill>
              </a:rPr>
              <a:t>I. Con </a:t>
            </a:r>
            <a:r>
              <a:rPr lang="en-US" sz="3200" b="1" dirty="0" err="1">
                <a:solidFill>
                  <a:srgbClr val="FF3300"/>
                </a:solidFill>
              </a:rPr>
              <a:t>trỏ</a:t>
            </a:r>
            <a:r>
              <a:rPr lang="en-US" sz="3200" b="1" dirty="0">
                <a:solidFill>
                  <a:srgbClr val="FF3300"/>
                </a:solidFill>
              </a:rPr>
              <a:t> this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4248150" cy="503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err="1"/>
              <a:t>Xét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Tam </a:t>
            </a:r>
            <a:r>
              <a:rPr lang="en-US" sz="2800" dirty="0" err="1"/>
              <a:t>giác</a:t>
            </a:r>
            <a:endParaRPr lang="en-US" sz="28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23850" y="1844675"/>
            <a:ext cx="403225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 </a:t>
            </a:r>
            <a:r>
              <a:rPr lang="en-US" sz="1800" dirty="0" err="1"/>
              <a:t>Nhap</a:t>
            </a:r>
            <a:r>
              <a:rPr lang="en-US" sz="1800" dirty="0"/>
              <a:t>(</a:t>
            </a:r>
            <a:r>
              <a:rPr lang="en-US" sz="1800" dirty="0" err="1"/>
              <a:t>Tamgiac</a:t>
            </a:r>
            <a:r>
              <a:rPr lang="en-US" sz="1800" dirty="0"/>
              <a:t> &amp;t){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A: 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t.xA</a:t>
            </a:r>
            <a:r>
              <a:rPr lang="en-US" sz="1800" dirty="0"/>
              <a:t>&gt;&gt;</a:t>
            </a:r>
            <a:r>
              <a:rPr lang="en-US" sz="1800" dirty="0" err="1"/>
              <a:t>t.yA</a:t>
            </a:r>
            <a:r>
              <a:rPr 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B: 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t.xB</a:t>
            </a:r>
            <a:r>
              <a:rPr lang="en-US" sz="1800" dirty="0"/>
              <a:t>&gt;&gt;</a:t>
            </a:r>
            <a:r>
              <a:rPr lang="en-US" sz="1800" dirty="0" err="1"/>
              <a:t>t.yB</a:t>
            </a:r>
            <a:r>
              <a:rPr lang="en-US" sz="1800" dirty="0"/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C: ”;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t.xC</a:t>
            </a:r>
            <a:r>
              <a:rPr lang="en-US" sz="1800" dirty="0"/>
              <a:t>&gt;&gt;</a:t>
            </a:r>
            <a:r>
              <a:rPr lang="en-US" sz="1800" dirty="0" err="1"/>
              <a:t>t.yC</a:t>
            </a:r>
            <a:r>
              <a:rPr lang="en-US" sz="18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787900" y="1484313"/>
            <a:ext cx="4032250" cy="302418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Tamgiac</a:t>
            </a:r>
            <a:r>
              <a:rPr lang="en-US" sz="1800" dirty="0"/>
              <a:t>::</a:t>
            </a:r>
            <a:r>
              <a:rPr lang="en-US" sz="1800" dirty="0" err="1"/>
              <a:t>Nhap</a:t>
            </a:r>
            <a:r>
              <a:rPr lang="en-US" sz="1800" dirty="0"/>
              <a:t>(){</a:t>
            </a:r>
          </a:p>
          <a:p>
            <a:pPr eaLnBrk="1" hangingPunct="1">
              <a:buFontTx/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A: 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xA</a:t>
            </a:r>
            <a:r>
              <a:rPr lang="en-US" sz="1800" dirty="0"/>
              <a:t>&gt;&gt;</a:t>
            </a:r>
            <a:r>
              <a:rPr lang="en-US" sz="1800" dirty="0" err="1"/>
              <a:t>yA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B: 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xB</a:t>
            </a:r>
            <a:r>
              <a:rPr lang="en-US" sz="1800" dirty="0"/>
              <a:t>&gt;&gt;</a:t>
            </a:r>
            <a:r>
              <a:rPr lang="en-US" sz="1800" dirty="0" err="1"/>
              <a:t>yB</a:t>
            </a:r>
            <a:r>
              <a:rPr lang="en-US" sz="1800" dirty="0"/>
              <a:t>;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C: 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xC</a:t>
            </a:r>
            <a:r>
              <a:rPr lang="en-US" sz="1800" dirty="0"/>
              <a:t>&gt;&gt;</a:t>
            </a:r>
            <a:r>
              <a:rPr lang="en-US" sz="1800" dirty="0" err="1"/>
              <a:t>yC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buFontTx/>
              <a:buNone/>
            </a:pPr>
            <a:endParaRPr lang="en-US" sz="1800" dirty="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23850" y="4425950"/>
            <a:ext cx="403225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void</a:t>
            </a:r>
            <a:r>
              <a:rPr lang="en-US" sz="1800"/>
              <a:t> main(){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Tamgiac t, t1;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Nhap(t);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Nhap(t1);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}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787900" y="4508500"/>
            <a:ext cx="4032250" cy="20272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void</a:t>
            </a:r>
            <a:r>
              <a:rPr lang="en-US" sz="1800"/>
              <a:t> main()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Tamgiac t, t1;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t.Nhap();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t1.Nhap();	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}</a:t>
            </a:r>
          </a:p>
        </p:txBody>
      </p:sp>
      <p:grpSp>
        <p:nvGrpSpPr>
          <p:cNvPr id="29704" name="Group 8"/>
          <p:cNvGrpSpPr>
            <a:grpSpLocks/>
          </p:cNvGrpSpPr>
          <p:nvPr/>
        </p:nvGrpSpPr>
        <p:grpSpPr bwMode="auto">
          <a:xfrm flipH="1">
            <a:off x="6877050" y="188913"/>
            <a:ext cx="1727200" cy="1295400"/>
            <a:chOff x="148" y="195"/>
            <a:chExt cx="1107" cy="1001"/>
          </a:xfrm>
        </p:grpSpPr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9750" name="Group 10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9762" name="Freeform 11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 w 469"/>
                    <a:gd name="T1" fmla="*/ 0 h 510"/>
                    <a:gd name="T2" fmla="*/ 3 w 469"/>
                    <a:gd name="T3" fmla="*/ 0 h 510"/>
                    <a:gd name="T4" fmla="*/ 4 w 469"/>
                    <a:gd name="T5" fmla="*/ 0 h 510"/>
                    <a:gd name="T6" fmla="*/ 4 w 469"/>
                    <a:gd name="T7" fmla="*/ 0 h 510"/>
                    <a:gd name="T8" fmla="*/ 4 w 469"/>
                    <a:gd name="T9" fmla="*/ 0 h 510"/>
                    <a:gd name="T10" fmla="*/ 4 w 469"/>
                    <a:gd name="T11" fmla="*/ 0 h 510"/>
                    <a:gd name="T12" fmla="*/ 4 w 469"/>
                    <a:gd name="T13" fmla="*/ 0 h 510"/>
                    <a:gd name="T14" fmla="*/ 3 w 469"/>
                    <a:gd name="T15" fmla="*/ 0 h 510"/>
                    <a:gd name="T16" fmla="*/ 3 w 469"/>
                    <a:gd name="T17" fmla="*/ 0 h 510"/>
                    <a:gd name="T18" fmla="*/ 3 w 469"/>
                    <a:gd name="T19" fmla="*/ 0 h 510"/>
                    <a:gd name="T20" fmla="*/ 2 w 469"/>
                    <a:gd name="T21" fmla="*/ 0 h 510"/>
                    <a:gd name="T22" fmla="*/ 2 w 469"/>
                    <a:gd name="T23" fmla="*/ 0 h 510"/>
                    <a:gd name="T24" fmla="*/ 1 w 469"/>
                    <a:gd name="T25" fmla="*/ 0 h 510"/>
                    <a:gd name="T26" fmla="*/ 1 w 469"/>
                    <a:gd name="T27" fmla="*/ 0 h 510"/>
                    <a:gd name="T28" fmla="*/ 1 w 469"/>
                    <a:gd name="T29" fmla="*/ 0 h 510"/>
                    <a:gd name="T30" fmla="*/ 0 w 469"/>
                    <a:gd name="T31" fmla="*/ 0 h 510"/>
                    <a:gd name="T32" fmla="*/ 1 w 469"/>
                    <a:gd name="T33" fmla="*/ 0 h 510"/>
                    <a:gd name="T34" fmla="*/ 2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3" name="Freeform 12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1 w 132"/>
                    <a:gd name="T1" fmla="*/ 0 h 257"/>
                    <a:gd name="T2" fmla="*/ 1 w 132"/>
                    <a:gd name="T3" fmla="*/ 0 h 257"/>
                    <a:gd name="T4" fmla="*/ 1 w 132"/>
                    <a:gd name="T5" fmla="*/ 0 h 257"/>
                    <a:gd name="T6" fmla="*/ 1 w 132"/>
                    <a:gd name="T7" fmla="*/ 0 h 257"/>
                    <a:gd name="T8" fmla="*/ 1 w 132"/>
                    <a:gd name="T9" fmla="*/ 0 h 257"/>
                    <a:gd name="T10" fmla="*/ 1 w 132"/>
                    <a:gd name="T11" fmla="*/ 0 h 257"/>
                    <a:gd name="T12" fmla="*/ 1 w 132"/>
                    <a:gd name="T13" fmla="*/ 0 h 257"/>
                    <a:gd name="T14" fmla="*/ 1 w 132"/>
                    <a:gd name="T15" fmla="*/ 0 h 257"/>
                    <a:gd name="T16" fmla="*/ 1 w 132"/>
                    <a:gd name="T17" fmla="*/ 0 h 257"/>
                    <a:gd name="T18" fmla="*/ 1 w 132"/>
                    <a:gd name="T19" fmla="*/ 0 h 257"/>
                    <a:gd name="T20" fmla="*/ 1 w 132"/>
                    <a:gd name="T21" fmla="*/ 0 h 257"/>
                    <a:gd name="T22" fmla="*/ 1 w 132"/>
                    <a:gd name="T23" fmla="*/ 0 h 257"/>
                    <a:gd name="T24" fmla="*/ 0 w 132"/>
                    <a:gd name="T25" fmla="*/ 0 h 257"/>
                    <a:gd name="T26" fmla="*/ 1 w 132"/>
                    <a:gd name="T27" fmla="*/ 0 h 257"/>
                    <a:gd name="T28" fmla="*/ 1 w 132"/>
                    <a:gd name="T29" fmla="*/ 0 h 257"/>
                    <a:gd name="T30" fmla="*/ 1 w 132"/>
                    <a:gd name="T31" fmla="*/ 0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64" name="Freeform 13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 w 131"/>
                    <a:gd name="T1" fmla="*/ 0 h 329"/>
                    <a:gd name="T2" fmla="*/ 1 w 131"/>
                    <a:gd name="T3" fmla="*/ 0 h 329"/>
                    <a:gd name="T4" fmla="*/ 0 w 131"/>
                    <a:gd name="T5" fmla="*/ 0 h 329"/>
                    <a:gd name="T6" fmla="*/ 1 w 131"/>
                    <a:gd name="T7" fmla="*/ 0 h 329"/>
                    <a:gd name="T8" fmla="*/ 1 w 131"/>
                    <a:gd name="T9" fmla="*/ 0 h 329"/>
                    <a:gd name="T10" fmla="*/ 1 w 131"/>
                    <a:gd name="T11" fmla="*/ 0 h 329"/>
                    <a:gd name="T12" fmla="*/ 1 w 131"/>
                    <a:gd name="T13" fmla="*/ 0 h 329"/>
                    <a:gd name="T14" fmla="*/ 2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51" name="Group 14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9752" name="Freeform 15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1 w 280"/>
                    <a:gd name="T1" fmla="*/ 0 h 456"/>
                    <a:gd name="T2" fmla="*/ 1 w 280"/>
                    <a:gd name="T3" fmla="*/ 0 h 456"/>
                    <a:gd name="T4" fmla="*/ 1 w 280"/>
                    <a:gd name="T5" fmla="*/ 0 h 456"/>
                    <a:gd name="T6" fmla="*/ 1 w 280"/>
                    <a:gd name="T7" fmla="*/ 0 h 456"/>
                    <a:gd name="T8" fmla="*/ 1 w 280"/>
                    <a:gd name="T9" fmla="*/ 0 h 456"/>
                    <a:gd name="T10" fmla="*/ 1 w 280"/>
                    <a:gd name="T11" fmla="*/ 0 h 456"/>
                    <a:gd name="T12" fmla="*/ 1 w 280"/>
                    <a:gd name="T13" fmla="*/ 0 h 456"/>
                    <a:gd name="T14" fmla="*/ 1 w 280"/>
                    <a:gd name="T15" fmla="*/ 0 h 456"/>
                    <a:gd name="T16" fmla="*/ 1 w 280"/>
                    <a:gd name="T17" fmla="*/ 0 h 456"/>
                    <a:gd name="T18" fmla="*/ 1 w 280"/>
                    <a:gd name="T19" fmla="*/ 0 h 456"/>
                    <a:gd name="T20" fmla="*/ 1 w 280"/>
                    <a:gd name="T21" fmla="*/ 0 h 456"/>
                    <a:gd name="T22" fmla="*/ 1 w 280"/>
                    <a:gd name="T23" fmla="*/ 0 h 456"/>
                    <a:gd name="T24" fmla="*/ 1 w 280"/>
                    <a:gd name="T25" fmla="*/ 0 h 456"/>
                    <a:gd name="T26" fmla="*/ 2 w 280"/>
                    <a:gd name="T27" fmla="*/ 0 h 456"/>
                    <a:gd name="T28" fmla="*/ 2 w 280"/>
                    <a:gd name="T29" fmla="*/ 0 h 456"/>
                    <a:gd name="T30" fmla="*/ 2 w 280"/>
                    <a:gd name="T31" fmla="*/ 0 h 456"/>
                    <a:gd name="T32" fmla="*/ 2 w 280"/>
                    <a:gd name="T33" fmla="*/ 0 h 456"/>
                    <a:gd name="T34" fmla="*/ 2 w 280"/>
                    <a:gd name="T35" fmla="*/ 0 h 456"/>
                    <a:gd name="T36" fmla="*/ 2 w 280"/>
                    <a:gd name="T37" fmla="*/ 0 h 456"/>
                    <a:gd name="T38" fmla="*/ 2 w 280"/>
                    <a:gd name="T39" fmla="*/ 0 h 456"/>
                    <a:gd name="T40" fmla="*/ 2 w 280"/>
                    <a:gd name="T41" fmla="*/ 0 h 456"/>
                    <a:gd name="T42" fmla="*/ 2 w 280"/>
                    <a:gd name="T43" fmla="*/ 0 h 456"/>
                    <a:gd name="T44" fmla="*/ 2 w 280"/>
                    <a:gd name="T45" fmla="*/ 0 h 456"/>
                    <a:gd name="T46" fmla="*/ 2 w 280"/>
                    <a:gd name="T47" fmla="*/ 0 h 456"/>
                    <a:gd name="T48" fmla="*/ 2 w 280"/>
                    <a:gd name="T49" fmla="*/ 0 h 456"/>
                    <a:gd name="T50" fmla="*/ 2 w 280"/>
                    <a:gd name="T51" fmla="*/ 0 h 456"/>
                    <a:gd name="T52" fmla="*/ 2 w 280"/>
                    <a:gd name="T53" fmla="*/ 0 h 456"/>
                    <a:gd name="T54" fmla="*/ 2 w 280"/>
                    <a:gd name="T55" fmla="*/ 0 h 456"/>
                    <a:gd name="T56" fmla="*/ 2 w 280"/>
                    <a:gd name="T57" fmla="*/ 0 h 456"/>
                    <a:gd name="T58" fmla="*/ 2 w 280"/>
                    <a:gd name="T59" fmla="*/ 0 h 456"/>
                    <a:gd name="T60" fmla="*/ 2 w 280"/>
                    <a:gd name="T61" fmla="*/ 0 h 456"/>
                    <a:gd name="T62" fmla="*/ 2 w 280"/>
                    <a:gd name="T63" fmla="*/ 0 h 456"/>
                    <a:gd name="T64" fmla="*/ 2 w 280"/>
                    <a:gd name="T65" fmla="*/ 0 h 456"/>
                    <a:gd name="T66" fmla="*/ 2 w 280"/>
                    <a:gd name="T67" fmla="*/ 0 h 456"/>
                    <a:gd name="T68" fmla="*/ 1 w 280"/>
                    <a:gd name="T69" fmla="*/ 0 h 456"/>
                    <a:gd name="T70" fmla="*/ 1 w 280"/>
                    <a:gd name="T71" fmla="*/ 0 h 456"/>
                    <a:gd name="T72" fmla="*/ 1 w 280"/>
                    <a:gd name="T73" fmla="*/ 0 h 456"/>
                    <a:gd name="T74" fmla="*/ 1 w 280"/>
                    <a:gd name="T75" fmla="*/ 0 h 456"/>
                    <a:gd name="T76" fmla="*/ 1 w 280"/>
                    <a:gd name="T77" fmla="*/ 0 h 456"/>
                    <a:gd name="T78" fmla="*/ 1 w 280"/>
                    <a:gd name="T79" fmla="*/ 0 h 456"/>
                    <a:gd name="T80" fmla="*/ 1 w 280"/>
                    <a:gd name="T81" fmla="*/ 0 h 456"/>
                    <a:gd name="T82" fmla="*/ 1 w 280"/>
                    <a:gd name="T83" fmla="*/ 0 h 456"/>
                    <a:gd name="T84" fmla="*/ 1 w 280"/>
                    <a:gd name="T85" fmla="*/ 0 h 456"/>
                    <a:gd name="T86" fmla="*/ 1 w 280"/>
                    <a:gd name="T87" fmla="*/ 0 h 456"/>
                    <a:gd name="T88" fmla="*/ 1 w 280"/>
                    <a:gd name="T89" fmla="*/ 0 h 456"/>
                    <a:gd name="T90" fmla="*/ 0 w 280"/>
                    <a:gd name="T91" fmla="*/ 0 h 456"/>
                    <a:gd name="T92" fmla="*/ 1 w 280"/>
                    <a:gd name="T93" fmla="*/ 0 h 456"/>
                    <a:gd name="T94" fmla="*/ 1 w 280"/>
                    <a:gd name="T95" fmla="*/ 0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53" name="Group 16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9754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9760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0 h 705"/>
                        <a:gd name="T2" fmla="*/ 1 w 560"/>
                        <a:gd name="T3" fmla="*/ 0 h 705"/>
                        <a:gd name="T4" fmla="*/ 1 w 560"/>
                        <a:gd name="T5" fmla="*/ 0 h 705"/>
                        <a:gd name="T6" fmla="*/ 1 w 560"/>
                        <a:gd name="T7" fmla="*/ 0 h 705"/>
                        <a:gd name="T8" fmla="*/ 2 w 560"/>
                        <a:gd name="T9" fmla="*/ 0 h 705"/>
                        <a:gd name="T10" fmla="*/ 2 w 560"/>
                        <a:gd name="T11" fmla="*/ 0 h 705"/>
                        <a:gd name="T12" fmla="*/ 2 w 560"/>
                        <a:gd name="T13" fmla="*/ 0 h 705"/>
                        <a:gd name="T14" fmla="*/ 2 w 560"/>
                        <a:gd name="T15" fmla="*/ 0 h 705"/>
                        <a:gd name="T16" fmla="*/ 2 w 560"/>
                        <a:gd name="T17" fmla="*/ 0 h 705"/>
                        <a:gd name="T18" fmla="*/ 2 w 560"/>
                        <a:gd name="T19" fmla="*/ 0 h 705"/>
                        <a:gd name="T20" fmla="*/ 2 w 560"/>
                        <a:gd name="T21" fmla="*/ 0 h 705"/>
                        <a:gd name="T22" fmla="*/ 3 w 560"/>
                        <a:gd name="T23" fmla="*/ 0 h 705"/>
                        <a:gd name="T24" fmla="*/ 3 w 560"/>
                        <a:gd name="T25" fmla="*/ 0 h 705"/>
                        <a:gd name="T26" fmla="*/ 3 w 560"/>
                        <a:gd name="T27" fmla="*/ 0 h 705"/>
                        <a:gd name="T28" fmla="*/ 4 w 560"/>
                        <a:gd name="T29" fmla="*/ 0 h 705"/>
                        <a:gd name="T30" fmla="*/ 4 w 560"/>
                        <a:gd name="T31" fmla="*/ 0 h 705"/>
                        <a:gd name="T32" fmla="*/ 4 w 560"/>
                        <a:gd name="T33" fmla="*/ 0 h 705"/>
                        <a:gd name="T34" fmla="*/ 5 w 560"/>
                        <a:gd name="T35" fmla="*/ 0 h 705"/>
                        <a:gd name="T36" fmla="*/ 5 w 560"/>
                        <a:gd name="T37" fmla="*/ 0 h 705"/>
                        <a:gd name="T38" fmla="*/ 5 w 560"/>
                        <a:gd name="T39" fmla="*/ 0 h 705"/>
                        <a:gd name="T40" fmla="*/ 5 w 560"/>
                        <a:gd name="T41" fmla="*/ 0 h 705"/>
                        <a:gd name="T42" fmla="*/ 5 w 560"/>
                        <a:gd name="T43" fmla="*/ 0 h 705"/>
                        <a:gd name="T44" fmla="*/ 5 w 560"/>
                        <a:gd name="T45" fmla="*/ 0 h 705"/>
                        <a:gd name="T46" fmla="*/ 4 w 560"/>
                        <a:gd name="T47" fmla="*/ 0 h 705"/>
                        <a:gd name="T48" fmla="*/ 4 w 560"/>
                        <a:gd name="T49" fmla="*/ 0 h 705"/>
                        <a:gd name="T50" fmla="*/ 4 w 560"/>
                        <a:gd name="T51" fmla="*/ 0 h 705"/>
                        <a:gd name="T52" fmla="*/ 3 w 560"/>
                        <a:gd name="T53" fmla="*/ 0 h 705"/>
                        <a:gd name="T54" fmla="*/ 3 w 560"/>
                        <a:gd name="T55" fmla="*/ 0 h 705"/>
                        <a:gd name="T56" fmla="*/ 3 w 560"/>
                        <a:gd name="T57" fmla="*/ 0 h 705"/>
                        <a:gd name="T58" fmla="*/ 3 w 560"/>
                        <a:gd name="T59" fmla="*/ 0 h 705"/>
                        <a:gd name="T60" fmla="*/ 2 w 560"/>
                        <a:gd name="T61" fmla="*/ 0 h 705"/>
                        <a:gd name="T62" fmla="*/ 2 w 560"/>
                        <a:gd name="T63" fmla="*/ 0 h 705"/>
                        <a:gd name="T64" fmla="*/ 2 w 560"/>
                        <a:gd name="T65" fmla="*/ 0 h 705"/>
                        <a:gd name="T66" fmla="*/ 2 w 560"/>
                        <a:gd name="T67" fmla="*/ 0 h 705"/>
                        <a:gd name="T68" fmla="*/ 2 w 560"/>
                        <a:gd name="T69" fmla="*/ 0 h 705"/>
                        <a:gd name="T70" fmla="*/ 2 w 560"/>
                        <a:gd name="T71" fmla="*/ 0 h 705"/>
                        <a:gd name="T72" fmla="*/ 1 w 560"/>
                        <a:gd name="T73" fmla="*/ 0 h 705"/>
                        <a:gd name="T74" fmla="*/ 1 w 560"/>
                        <a:gd name="T75" fmla="*/ 0 h 705"/>
                        <a:gd name="T76" fmla="*/ 1 w 560"/>
                        <a:gd name="T77" fmla="*/ 0 h 705"/>
                        <a:gd name="T78" fmla="*/ 1 w 560"/>
                        <a:gd name="T79" fmla="*/ 0 h 705"/>
                        <a:gd name="T80" fmla="*/ 1 w 560"/>
                        <a:gd name="T81" fmla="*/ 0 h 705"/>
                        <a:gd name="T82" fmla="*/ 0 w 560"/>
                        <a:gd name="T83" fmla="*/ 0 h 705"/>
                        <a:gd name="T84" fmla="*/ 1 w 560"/>
                        <a:gd name="T85" fmla="*/ 0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61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0 h 336"/>
                        <a:gd name="T2" fmla="*/ 0 w 269"/>
                        <a:gd name="T3" fmla="*/ 0 h 336"/>
                        <a:gd name="T4" fmla="*/ 0 w 269"/>
                        <a:gd name="T5" fmla="*/ 0 h 336"/>
                        <a:gd name="T6" fmla="*/ 0 w 269"/>
                        <a:gd name="T7" fmla="*/ 0 h 336"/>
                        <a:gd name="T8" fmla="*/ 0 w 269"/>
                        <a:gd name="T9" fmla="*/ 0 h 336"/>
                        <a:gd name="T10" fmla="*/ 1 w 269"/>
                        <a:gd name="T11" fmla="*/ 0 h 336"/>
                        <a:gd name="T12" fmla="*/ 1 w 269"/>
                        <a:gd name="T13" fmla="*/ 0 h 336"/>
                        <a:gd name="T14" fmla="*/ 1 w 269"/>
                        <a:gd name="T15" fmla="*/ 0 h 336"/>
                        <a:gd name="T16" fmla="*/ 1 w 269"/>
                        <a:gd name="T17" fmla="*/ 0 h 336"/>
                        <a:gd name="T18" fmla="*/ 2 w 269"/>
                        <a:gd name="T19" fmla="*/ 0 h 336"/>
                        <a:gd name="T20" fmla="*/ 2 w 269"/>
                        <a:gd name="T21" fmla="*/ 0 h 336"/>
                        <a:gd name="T22" fmla="*/ 2 w 269"/>
                        <a:gd name="T23" fmla="*/ 0 h 336"/>
                        <a:gd name="T24" fmla="*/ 1 w 269"/>
                        <a:gd name="T25" fmla="*/ 0 h 336"/>
                        <a:gd name="T26" fmla="*/ 1 w 269"/>
                        <a:gd name="T27" fmla="*/ 0 h 336"/>
                        <a:gd name="T28" fmla="*/ 1 w 269"/>
                        <a:gd name="T29" fmla="*/ 0 h 336"/>
                        <a:gd name="T30" fmla="*/ 1 w 269"/>
                        <a:gd name="T31" fmla="*/ 0 h 336"/>
                        <a:gd name="T32" fmla="*/ 0 w 269"/>
                        <a:gd name="T33" fmla="*/ 0 h 336"/>
                        <a:gd name="T34" fmla="*/ 0 w 269"/>
                        <a:gd name="T35" fmla="*/ 0 h 336"/>
                        <a:gd name="T36" fmla="*/ 0 w 269"/>
                        <a:gd name="T37" fmla="*/ 0 h 336"/>
                        <a:gd name="T38" fmla="*/ 0 w 269"/>
                        <a:gd name="T39" fmla="*/ 0 h 336"/>
                        <a:gd name="T40" fmla="*/ 0 w 269"/>
                        <a:gd name="T41" fmla="*/ 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55" name="Freeform 20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2 w 180"/>
                      <a:gd name="T1" fmla="*/ 0 h 302"/>
                      <a:gd name="T2" fmla="*/ 2 w 180"/>
                      <a:gd name="T3" fmla="*/ 0 h 302"/>
                      <a:gd name="T4" fmla="*/ 2 w 180"/>
                      <a:gd name="T5" fmla="*/ 0 h 302"/>
                      <a:gd name="T6" fmla="*/ 2 w 180"/>
                      <a:gd name="T7" fmla="*/ 0 h 302"/>
                      <a:gd name="T8" fmla="*/ 2 w 180"/>
                      <a:gd name="T9" fmla="*/ 0 h 302"/>
                      <a:gd name="T10" fmla="*/ 2 w 180"/>
                      <a:gd name="T11" fmla="*/ 0 h 302"/>
                      <a:gd name="T12" fmla="*/ 2 w 180"/>
                      <a:gd name="T13" fmla="*/ 0 h 302"/>
                      <a:gd name="T14" fmla="*/ 2 w 180"/>
                      <a:gd name="T15" fmla="*/ 0 h 302"/>
                      <a:gd name="T16" fmla="*/ 2 w 180"/>
                      <a:gd name="T17" fmla="*/ 0 h 302"/>
                      <a:gd name="T18" fmla="*/ 2 w 180"/>
                      <a:gd name="T19" fmla="*/ 0 h 302"/>
                      <a:gd name="T20" fmla="*/ 2 w 180"/>
                      <a:gd name="T21" fmla="*/ 0 h 302"/>
                      <a:gd name="T22" fmla="*/ 2 w 180"/>
                      <a:gd name="T23" fmla="*/ 0 h 302"/>
                      <a:gd name="T24" fmla="*/ 2 w 180"/>
                      <a:gd name="T25" fmla="*/ 0 h 302"/>
                      <a:gd name="T26" fmla="*/ 2 w 180"/>
                      <a:gd name="T27" fmla="*/ 0 h 302"/>
                      <a:gd name="T28" fmla="*/ 1 w 180"/>
                      <a:gd name="T29" fmla="*/ 0 h 302"/>
                      <a:gd name="T30" fmla="*/ 1 w 180"/>
                      <a:gd name="T31" fmla="*/ 0 h 302"/>
                      <a:gd name="T32" fmla="*/ 1 w 180"/>
                      <a:gd name="T33" fmla="*/ 0 h 302"/>
                      <a:gd name="T34" fmla="*/ 1 w 180"/>
                      <a:gd name="T35" fmla="*/ 0 h 302"/>
                      <a:gd name="T36" fmla="*/ 1 w 180"/>
                      <a:gd name="T37" fmla="*/ 0 h 302"/>
                      <a:gd name="T38" fmla="*/ 1 w 180"/>
                      <a:gd name="T39" fmla="*/ 0 h 302"/>
                      <a:gd name="T40" fmla="*/ 1 w 180"/>
                      <a:gd name="T41" fmla="*/ 0 h 302"/>
                      <a:gd name="T42" fmla="*/ 1 w 180"/>
                      <a:gd name="T43" fmla="*/ 0 h 302"/>
                      <a:gd name="T44" fmla="*/ 1 w 180"/>
                      <a:gd name="T45" fmla="*/ 0 h 302"/>
                      <a:gd name="T46" fmla="*/ 1 w 180"/>
                      <a:gd name="T47" fmla="*/ 0 h 302"/>
                      <a:gd name="T48" fmla="*/ 0 w 180"/>
                      <a:gd name="T49" fmla="*/ 0 h 302"/>
                      <a:gd name="T50" fmla="*/ 1 w 180"/>
                      <a:gd name="T51" fmla="*/ 0 h 302"/>
                      <a:gd name="T52" fmla="*/ 1 w 180"/>
                      <a:gd name="T53" fmla="*/ 0 h 302"/>
                      <a:gd name="T54" fmla="*/ 1 w 180"/>
                      <a:gd name="T55" fmla="*/ 0 h 302"/>
                      <a:gd name="T56" fmla="*/ 1 w 180"/>
                      <a:gd name="T57" fmla="*/ 0 h 302"/>
                      <a:gd name="T58" fmla="*/ 1 w 180"/>
                      <a:gd name="T59" fmla="*/ 0 h 302"/>
                      <a:gd name="T60" fmla="*/ 1 w 180"/>
                      <a:gd name="T61" fmla="*/ 0 h 302"/>
                      <a:gd name="T62" fmla="*/ 1 w 180"/>
                      <a:gd name="T63" fmla="*/ 0 h 302"/>
                      <a:gd name="T64" fmla="*/ 1 w 180"/>
                      <a:gd name="T65" fmla="*/ 0 h 302"/>
                      <a:gd name="T66" fmla="*/ 1 w 180"/>
                      <a:gd name="T67" fmla="*/ 0 h 302"/>
                      <a:gd name="T68" fmla="*/ 1 w 180"/>
                      <a:gd name="T69" fmla="*/ 0 h 302"/>
                      <a:gd name="T70" fmla="*/ 1 w 180"/>
                      <a:gd name="T71" fmla="*/ 0 h 302"/>
                      <a:gd name="T72" fmla="*/ 1 w 180"/>
                      <a:gd name="T73" fmla="*/ 0 h 302"/>
                      <a:gd name="T74" fmla="*/ 1 w 180"/>
                      <a:gd name="T75" fmla="*/ 0 h 302"/>
                      <a:gd name="T76" fmla="*/ 1 w 180"/>
                      <a:gd name="T77" fmla="*/ 0 h 302"/>
                      <a:gd name="T78" fmla="*/ 1 w 180"/>
                      <a:gd name="T79" fmla="*/ 0 h 302"/>
                      <a:gd name="T80" fmla="*/ 1 w 180"/>
                      <a:gd name="T81" fmla="*/ 0 h 302"/>
                      <a:gd name="T82" fmla="*/ 1 w 180"/>
                      <a:gd name="T83" fmla="*/ 0 h 302"/>
                      <a:gd name="T84" fmla="*/ 1 w 180"/>
                      <a:gd name="T85" fmla="*/ 0 h 302"/>
                      <a:gd name="T86" fmla="*/ 2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56" name="Freeform 21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0 w 91"/>
                      <a:gd name="T3" fmla="*/ 0 h 20"/>
                      <a:gd name="T4" fmla="*/ 0 w 91"/>
                      <a:gd name="T5" fmla="*/ 0 h 20"/>
                      <a:gd name="T6" fmla="*/ 0 w 91"/>
                      <a:gd name="T7" fmla="*/ 0 h 20"/>
                      <a:gd name="T8" fmla="*/ 0 w 91"/>
                      <a:gd name="T9" fmla="*/ 0 h 20"/>
                      <a:gd name="T10" fmla="*/ 0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57" name="Freeform 22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0 w 56"/>
                      <a:gd name="T1" fmla="*/ 0 h 21"/>
                      <a:gd name="T2" fmla="*/ 0 w 56"/>
                      <a:gd name="T3" fmla="*/ 0 h 21"/>
                      <a:gd name="T4" fmla="*/ 0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58" name="Freeform 23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1 w 50"/>
                      <a:gd name="T1" fmla="*/ 0 h 29"/>
                      <a:gd name="T2" fmla="*/ 1 w 50"/>
                      <a:gd name="T3" fmla="*/ 0 h 29"/>
                      <a:gd name="T4" fmla="*/ 1 w 50"/>
                      <a:gd name="T5" fmla="*/ 0 h 29"/>
                      <a:gd name="T6" fmla="*/ 1 w 50"/>
                      <a:gd name="T7" fmla="*/ 0 h 29"/>
                      <a:gd name="T8" fmla="*/ 1 w 50"/>
                      <a:gd name="T9" fmla="*/ 0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59" name="Freeform 24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 w 92"/>
                      <a:gd name="T1" fmla="*/ 0 h 27"/>
                      <a:gd name="T2" fmla="*/ 1 w 92"/>
                      <a:gd name="T3" fmla="*/ 0 h 27"/>
                      <a:gd name="T4" fmla="*/ 1 w 92"/>
                      <a:gd name="T5" fmla="*/ 0 h 27"/>
                      <a:gd name="T6" fmla="*/ 1 w 92"/>
                      <a:gd name="T7" fmla="*/ 0 h 27"/>
                      <a:gd name="T8" fmla="*/ 1 w 92"/>
                      <a:gd name="T9" fmla="*/ 0 h 27"/>
                      <a:gd name="T10" fmla="*/ 1 w 92"/>
                      <a:gd name="T11" fmla="*/ 0 h 27"/>
                      <a:gd name="T12" fmla="*/ 1 w 92"/>
                      <a:gd name="T13" fmla="*/ 0 h 27"/>
                      <a:gd name="T14" fmla="*/ 1 w 92"/>
                      <a:gd name="T15" fmla="*/ 0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9706" name="Group 2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9737" name="Group 26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9739" name="Freeform 27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1 w 377"/>
                    <a:gd name="T1" fmla="*/ 0 h 773"/>
                    <a:gd name="T2" fmla="*/ 1 w 377"/>
                    <a:gd name="T3" fmla="*/ 0 h 773"/>
                    <a:gd name="T4" fmla="*/ 0 w 377"/>
                    <a:gd name="T5" fmla="*/ 0 h 773"/>
                    <a:gd name="T6" fmla="*/ 1 w 377"/>
                    <a:gd name="T7" fmla="*/ 0 h 773"/>
                    <a:gd name="T8" fmla="*/ 1 w 377"/>
                    <a:gd name="T9" fmla="*/ 0 h 773"/>
                    <a:gd name="T10" fmla="*/ 1 w 377"/>
                    <a:gd name="T11" fmla="*/ 0 h 773"/>
                    <a:gd name="T12" fmla="*/ 1 w 377"/>
                    <a:gd name="T13" fmla="*/ 0 h 773"/>
                    <a:gd name="T14" fmla="*/ 1 w 377"/>
                    <a:gd name="T15" fmla="*/ 0 h 773"/>
                    <a:gd name="T16" fmla="*/ 1 w 377"/>
                    <a:gd name="T17" fmla="*/ 0 h 773"/>
                    <a:gd name="T18" fmla="*/ 1 w 377"/>
                    <a:gd name="T19" fmla="*/ 0 h 773"/>
                    <a:gd name="T20" fmla="*/ 1 w 377"/>
                    <a:gd name="T21" fmla="*/ 0 h 773"/>
                    <a:gd name="T22" fmla="*/ 1 w 377"/>
                    <a:gd name="T23" fmla="*/ 0 h 773"/>
                    <a:gd name="T24" fmla="*/ 2 w 377"/>
                    <a:gd name="T25" fmla="*/ 0 h 773"/>
                    <a:gd name="T26" fmla="*/ 2 w 377"/>
                    <a:gd name="T27" fmla="*/ 0 h 773"/>
                    <a:gd name="T28" fmla="*/ 2 w 377"/>
                    <a:gd name="T29" fmla="*/ 0 h 773"/>
                    <a:gd name="T30" fmla="*/ 2 w 377"/>
                    <a:gd name="T31" fmla="*/ 0 h 773"/>
                    <a:gd name="T32" fmla="*/ 2 w 377"/>
                    <a:gd name="T33" fmla="*/ 0 h 773"/>
                    <a:gd name="T34" fmla="*/ 2 w 377"/>
                    <a:gd name="T35" fmla="*/ 0 h 773"/>
                    <a:gd name="T36" fmla="*/ 2 w 377"/>
                    <a:gd name="T37" fmla="*/ 0 h 773"/>
                    <a:gd name="T38" fmla="*/ 2 w 377"/>
                    <a:gd name="T39" fmla="*/ 0 h 773"/>
                    <a:gd name="T40" fmla="*/ 2 w 377"/>
                    <a:gd name="T41" fmla="*/ 0 h 773"/>
                    <a:gd name="T42" fmla="*/ 2 w 377"/>
                    <a:gd name="T43" fmla="*/ 0 h 773"/>
                    <a:gd name="T44" fmla="*/ 2 w 377"/>
                    <a:gd name="T45" fmla="*/ 0 h 773"/>
                    <a:gd name="T46" fmla="*/ 3 w 377"/>
                    <a:gd name="T47" fmla="*/ 0 h 773"/>
                    <a:gd name="T48" fmla="*/ 2 w 377"/>
                    <a:gd name="T49" fmla="*/ 0 h 773"/>
                    <a:gd name="T50" fmla="*/ 2 w 377"/>
                    <a:gd name="T51" fmla="*/ 0 h 773"/>
                    <a:gd name="T52" fmla="*/ 2 w 377"/>
                    <a:gd name="T53" fmla="*/ 0 h 773"/>
                    <a:gd name="T54" fmla="*/ 2 w 377"/>
                    <a:gd name="T55" fmla="*/ 0 h 773"/>
                    <a:gd name="T56" fmla="*/ 2 w 377"/>
                    <a:gd name="T57" fmla="*/ 0 h 773"/>
                    <a:gd name="T58" fmla="*/ 2 w 377"/>
                    <a:gd name="T59" fmla="*/ 0 h 773"/>
                    <a:gd name="T60" fmla="*/ 3 w 377"/>
                    <a:gd name="T61" fmla="*/ 0 h 773"/>
                    <a:gd name="T62" fmla="*/ 3 w 377"/>
                    <a:gd name="T63" fmla="*/ 0 h 773"/>
                    <a:gd name="T64" fmla="*/ 3 w 377"/>
                    <a:gd name="T65" fmla="*/ 0 h 773"/>
                    <a:gd name="T66" fmla="*/ 3 w 377"/>
                    <a:gd name="T67" fmla="*/ 0 h 773"/>
                    <a:gd name="T68" fmla="*/ 3 w 377"/>
                    <a:gd name="T69" fmla="*/ 0 h 773"/>
                    <a:gd name="T70" fmla="*/ 3 w 377"/>
                    <a:gd name="T71" fmla="*/ 0 h 773"/>
                    <a:gd name="T72" fmla="*/ 3 w 377"/>
                    <a:gd name="T73" fmla="*/ 0 h 773"/>
                    <a:gd name="T74" fmla="*/ 3 w 377"/>
                    <a:gd name="T75" fmla="*/ 0 h 773"/>
                    <a:gd name="T76" fmla="*/ 3 w 377"/>
                    <a:gd name="T77" fmla="*/ 0 h 773"/>
                    <a:gd name="T78" fmla="*/ 3 w 377"/>
                    <a:gd name="T79" fmla="*/ 0 h 773"/>
                    <a:gd name="T80" fmla="*/ 3 w 377"/>
                    <a:gd name="T81" fmla="*/ 0 h 773"/>
                    <a:gd name="T82" fmla="*/ 3 w 377"/>
                    <a:gd name="T83" fmla="*/ 0 h 773"/>
                    <a:gd name="T84" fmla="*/ 3 w 377"/>
                    <a:gd name="T85" fmla="*/ 0 h 773"/>
                    <a:gd name="T86" fmla="*/ 3 w 377"/>
                    <a:gd name="T87" fmla="*/ 0 h 773"/>
                    <a:gd name="T88" fmla="*/ 3 w 377"/>
                    <a:gd name="T89" fmla="*/ 0 h 773"/>
                    <a:gd name="T90" fmla="*/ 3 w 377"/>
                    <a:gd name="T91" fmla="*/ 0 h 773"/>
                    <a:gd name="T92" fmla="*/ 3 w 377"/>
                    <a:gd name="T93" fmla="*/ 0 h 773"/>
                    <a:gd name="T94" fmla="*/ 3 w 377"/>
                    <a:gd name="T95" fmla="*/ 0 h 773"/>
                    <a:gd name="T96" fmla="*/ 3 w 377"/>
                    <a:gd name="T97" fmla="*/ 0 h 773"/>
                    <a:gd name="T98" fmla="*/ 3 w 377"/>
                    <a:gd name="T99" fmla="*/ 0 h 773"/>
                    <a:gd name="T100" fmla="*/ 2 w 377"/>
                    <a:gd name="T101" fmla="*/ 0 h 773"/>
                    <a:gd name="T102" fmla="*/ 2 w 377"/>
                    <a:gd name="T103" fmla="*/ 0 h 773"/>
                    <a:gd name="T104" fmla="*/ 1 w 377"/>
                    <a:gd name="T105" fmla="*/ 0 h 773"/>
                    <a:gd name="T106" fmla="*/ 1 w 377"/>
                    <a:gd name="T107" fmla="*/ 0 h 773"/>
                    <a:gd name="T108" fmla="*/ 1 w 377"/>
                    <a:gd name="T109" fmla="*/ 0 h 773"/>
                    <a:gd name="T110" fmla="*/ 1 w 377"/>
                    <a:gd name="T111" fmla="*/ 0 h 773"/>
                    <a:gd name="T112" fmla="*/ 1 w 377"/>
                    <a:gd name="T113" fmla="*/ 0 h 773"/>
                    <a:gd name="T114" fmla="*/ 1 w 377"/>
                    <a:gd name="T115" fmla="*/ 0 h 773"/>
                    <a:gd name="T116" fmla="*/ 1 w 377"/>
                    <a:gd name="T117" fmla="*/ 0 h 773"/>
                    <a:gd name="T118" fmla="*/ 1 w 377"/>
                    <a:gd name="T119" fmla="*/ 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740" name="Group 28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9741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974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0 h 367"/>
                        <a:gd name="T2" fmla="*/ 1 w 88"/>
                        <a:gd name="T3" fmla="*/ 0 h 367"/>
                        <a:gd name="T4" fmla="*/ 1 w 88"/>
                        <a:gd name="T5" fmla="*/ 0 h 367"/>
                        <a:gd name="T6" fmla="*/ 1 w 88"/>
                        <a:gd name="T7" fmla="*/ 0 h 367"/>
                        <a:gd name="T8" fmla="*/ 1 w 88"/>
                        <a:gd name="T9" fmla="*/ 0 h 367"/>
                        <a:gd name="T10" fmla="*/ 0 w 88"/>
                        <a:gd name="T11" fmla="*/ 0 h 367"/>
                        <a:gd name="T12" fmla="*/ 1 w 88"/>
                        <a:gd name="T13" fmla="*/ 0 h 367"/>
                        <a:gd name="T14" fmla="*/ 1 w 88"/>
                        <a:gd name="T15" fmla="*/ 0 h 367"/>
                        <a:gd name="T16" fmla="*/ 1 w 88"/>
                        <a:gd name="T17" fmla="*/ 0 h 367"/>
                        <a:gd name="T18" fmla="*/ 1 w 88"/>
                        <a:gd name="T19" fmla="*/ 0 h 367"/>
                        <a:gd name="T20" fmla="*/ 1 w 88"/>
                        <a:gd name="T21" fmla="*/ 0 h 367"/>
                        <a:gd name="T22" fmla="*/ 1 w 88"/>
                        <a:gd name="T23" fmla="*/ 0 h 367"/>
                        <a:gd name="T24" fmla="*/ 1 w 88"/>
                        <a:gd name="T25" fmla="*/ 0 h 367"/>
                        <a:gd name="T26" fmla="*/ 1 w 88"/>
                        <a:gd name="T27" fmla="*/ 0 h 367"/>
                        <a:gd name="T28" fmla="*/ 1 w 88"/>
                        <a:gd name="T29" fmla="*/ 0 h 367"/>
                        <a:gd name="T30" fmla="*/ 1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0 h 52"/>
                        <a:gd name="T2" fmla="*/ 0 w 103"/>
                        <a:gd name="T3" fmla="*/ 0 h 52"/>
                        <a:gd name="T4" fmla="*/ 0 w 103"/>
                        <a:gd name="T5" fmla="*/ 0 h 52"/>
                        <a:gd name="T6" fmla="*/ 0 w 103"/>
                        <a:gd name="T7" fmla="*/ 0 h 52"/>
                        <a:gd name="T8" fmla="*/ 0 w 103"/>
                        <a:gd name="T9" fmla="*/ 0 h 52"/>
                        <a:gd name="T10" fmla="*/ 0 w 103"/>
                        <a:gd name="T11" fmla="*/ 0 h 52"/>
                        <a:gd name="T12" fmla="*/ 0 w 103"/>
                        <a:gd name="T13" fmla="*/ 0 h 52"/>
                        <a:gd name="T14" fmla="*/ 0 w 103"/>
                        <a:gd name="T15" fmla="*/ 0 h 52"/>
                        <a:gd name="T16" fmla="*/ 0 w 103"/>
                        <a:gd name="T17" fmla="*/ 0 h 52"/>
                        <a:gd name="T18" fmla="*/ 0 w 103"/>
                        <a:gd name="T19" fmla="*/ 0 h 52"/>
                        <a:gd name="T20" fmla="*/ 0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5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0 w 47"/>
                        <a:gd name="T1" fmla="*/ 0 h 77"/>
                        <a:gd name="T2" fmla="*/ 0 w 47"/>
                        <a:gd name="T3" fmla="*/ 0 h 77"/>
                        <a:gd name="T4" fmla="*/ 0 w 47"/>
                        <a:gd name="T5" fmla="*/ 0 h 77"/>
                        <a:gd name="T6" fmla="*/ 0 w 47"/>
                        <a:gd name="T7" fmla="*/ 0 h 77"/>
                        <a:gd name="T8" fmla="*/ 0 w 47"/>
                        <a:gd name="T9" fmla="*/ 0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1 w 38"/>
                        <a:gd name="T3" fmla="*/ 0 h 59"/>
                        <a:gd name="T4" fmla="*/ 1 w 38"/>
                        <a:gd name="T5" fmla="*/ 0 h 59"/>
                        <a:gd name="T6" fmla="*/ 1 w 38"/>
                        <a:gd name="T7" fmla="*/ 0 h 59"/>
                        <a:gd name="T8" fmla="*/ 1 w 38"/>
                        <a:gd name="T9" fmla="*/ 0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7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0 h 22"/>
                        <a:gd name="T2" fmla="*/ 1 w 18"/>
                        <a:gd name="T3" fmla="*/ 0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1 w 18"/>
                        <a:gd name="T13" fmla="*/ 0 h 22"/>
                        <a:gd name="T14" fmla="*/ 1 w 18"/>
                        <a:gd name="T15" fmla="*/ 0 h 22"/>
                        <a:gd name="T16" fmla="*/ 1 w 18"/>
                        <a:gd name="T17" fmla="*/ 0 h 22"/>
                        <a:gd name="T18" fmla="*/ 1 w 18"/>
                        <a:gd name="T19" fmla="*/ 0 h 22"/>
                        <a:gd name="T20" fmla="*/ 1 w 18"/>
                        <a:gd name="T21" fmla="*/ 0 h 22"/>
                        <a:gd name="T22" fmla="*/ 1 w 18"/>
                        <a:gd name="T23" fmla="*/ 0 h 22"/>
                        <a:gd name="T24" fmla="*/ 1 w 18"/>
                        <a:gd name="T25" fmla="*/ 0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1 w 50"/>
                        <a:gd name="T1" fmla="*/ 0 h 103"/>
                        <a:gd name="T2" fmla="*/ 1 w 50"/>
                        <a:gd name="T3" fmla="*/ 0 h 103"/>
                        <a:gd name="T4" fmla="*/ 1 w 50"/>
                        <a:gd name="T5" fmla="*/ 0 h 103"/>
                        <a:gd name="T6" fmla="*/ 1 w 50"/>
                        <a:gd name="T7" fmla="*/ 0 h 103"/>
                        <a:gd name="T8" fmla="*/ 1 w 50"/>
                        <a:gd name="T9" fmla="*/ 0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4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0 w 67"/>
                        <a:gd name="T1" fmla="*/ 0 h 97"/>
                        <a:gd name="T2" fmla="*/ 0 w 67"/>
                        <a:gd name="T3" fmla="*/ 0 h 97"/>
                        <a:gd name="T4" fmla="*/ 0 w 67"/>
                        <a:gd name="T5" fmla="*/ 0 h 97"/>
                        <a:gd name="T6" fmla="*/ 0 w 67"/>
                        <a:gd name="T7" fmla="*/ 0 h 97"/>
                        <a:gd name="T8" fmla="*/ 0 w 67"/>
                        <a:gd name="T9" fmla="*/ 0 h 97"/>
                        <a:gd name="T10" fmla="*/ 0 w 67"/>
                        <a:gd name="T11" fmla="*/ 0 h 97"/>
                        <a:gd name="T12" fmla="*/ 0 w 67"/>
                        <a:gd name="T13" fmla="*/ 0 h 97"/>
                        <a:gd name="T14" fmla="*/ 0 w 67"/>
                        <a:gd name="T15" fmla="*/ 0 h 97"/>
                        <a:gd name="T16" fmla="*/ 0 w 67"/>
                        <a:gd name="T17" fmla="*/ 0 h 97"/>
                        <a:gd name="T18" fmla="*/ 0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42" name="Line 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738" name="Freeform 38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1 w 405"/>
                  <a:gd name="T1" fmla="*/ 0 h 326"/>
                  <a:gd name="T2" fmla="*/ 1 w 405"/>
                  <a:gd name="T3" fmla="*/ 0 h 326"/>
                  <a:gd name="T4" fmla="*/ 1 w 405"/>
                  <a:gd name="T5" fmla="*/ 0 h 326"/>
                  <a:gd name="T6" fmla="*/ 1 w 405"/>
                  <a:gd name="T7" fmla="*/ 0 h 326"/>
                  <a:gd name="T8" fmla="*/ 1 w 405"/>
                  <a:gd name="T9" fmla="*/ 0 h 326"/>
                  <a:gd name="T10" fmla="*/ 1 w 405"/>
                  <a:gd name="T11" fmla="*/ 0 h 326"/>
                  <a:gd name="T12" fmla="*/ 1 w 405"/>
                  <a:gd name="T13" fmla="*/ 0 h 326"/>
                  <a:gd name="T14" fmla="*/ 1 w 405"/>
                  <a:gd name="T15" fmla="*/ 0 h 326"/>
                  <a:gd name="T16" fmla="*/ 2 w 405"/>
                  <a:gd name="T17" fmla="*/ 0 h 326"/>
                  <a:gd name="T18" fmla="*/ 2 w 405"/>
                  <a:gd name="T19" fmla="*/ 0 h 326"/>
                  <a:gd name="T20" fmla="*/ 2 w 405"/>
                  <a:gd name="T21" fmla="*/ 0 h 326"/>
                  <a:gd name="T22" fmla="*/ 2 w 405"/>
                  <a:gd name="T23" fmla="*/ 0 h 326"/>
                  <a:gd name="T24" fmla="*/ 2 w 405"/>
                  <a:gd name="T25" fmla="*/ 0 h 326"/>
                  <a:gd name="T26" fmla="*/ 2 w 405"/>
                  <a:gd name="T27" fmla="*/ 0 h 326"/>
                  <a:gd name="T28" fmla="*/ 2 w 405"/>
                  <a:gd name="T29" fmla="*/ 0 h 326"/>
                  <a:gd name="T30" fmla="*/ 2 w 405"/>
                  <a:gd name="T31" fmla="*/ 0 h 326"/>
                  <a:gd name="T32" fmla="*/ 2 w 405"/>
                  <a:gd name="T33" fmla="*/ 0 h 326"/>
                  <a:gd name="T34" fmla="*/ 2 w 405"/>
                  <a:gd name="T35" fmla="*/ 0 h 326"/>
                  <a:gd name="T36" fmla="*/ 2 w 405"/>
                  <a:gd name="T37" fmla="*/ 0 h 326"/>
                  <a:gd name="T38" fmla="*/ 2 w 405"/>
                  <a:gd name="T39" fmla="*/ 0 h 326"/>
                  <a:gd name="T40" fmla="*/ 2 w 405"/>
                  <a:gd name="T41" fmla="*/ 0 h 326"/>
                  <a:gd name="T42" fmla="*/ 2 w 405"/>
                  <a:gd name="T43" fmla="*/ 0 h 326"/>
                  <a:gd name="T44" fmla="*/ 3 w 405"/>
                  <a:gd name="T45" fmla="*/ 0 h 326"/>
                  <a:gd name="T46" fmla="*/ 3 w 405"/>
                  <a:gd name="T47" fmla="*/ 0 h 326"/>
                  <a:gd name="T48" fmla="*/ 3 w 405"/>
                  <a:gd name="T49" fmla="*/ 0 h 326"/>
                  <a:gd name="T50" fmla="*/ 3 w 405"/>
                  <a:gd name="T51" fmla="*/ 0 h 326"/>
                  <a:gd name="T52" fmla="*/ 3 w 405"/>
                  <a:gd name="T53" fmla="*/ 0 h 326"/>
                  <a:gd name="T54" fmla="*/ 3 w 405"/>
                  <a:gd name="T55" fmla="*/ 0 h 326"/>
                  <a:gd name="T56" fmla="*/ 3 w 405"/>
                  <a:gd name="T57" fmla="*/ 0 h 326"/>
                  <a:gd name="T58" fmla="*/ 3 w 405"/>
                  <a:gd name="T59" fmla="*/ 0 h 326"/>
                  <a:gd name="T60" fmla="*/ 4 w 405"/>
                  <a:gd name="T61" fmla="*/ 0 h 326"/>
                  <a:gd name="T62" fmla="*/ 4 w 405"/>
                  <a:gd name="T63" fmla="*/ 0 h 326"/>
                  <a:gd name="T64" fmla="*/ 4 w 405"/>
                  <a:gd name="T65" fmla="*/ 0 h 326"/>
                  <a:gd name="T66" fmla="*/ 4 w 405"/>
                  <a:gd name="T67" fmla="*/ 0 h 326"/>
                  <a:gd name="T68" fmla="*/ 4 w 405"/>
                  <a:gd name="T69" fmla="*/ 0 h 326"/>
                  <a:gd name="T70" fmla="*/ 3 w 405"/>
                  <a:gd name="T71" fmla="*/ 0 h 326"/>
                  <a:gd name="T72" fmla="*/ 3 w 405"/>
                  <a:gd name="T73" fmla="*/ 0 h 326"/>
                  <a:gd name="T74" fmla="*/ 3 w 405"/>
                  <a:gd name="T75" fmla="*/ 0 h 326"/>
                  <a:gd name="T76" fmla="*/ 3 w 405"/>
                  <a:gd name="T77" fmla="*/ 0 h 326"/>
                  <a:gd name="T78" fmla="*/ 3 w 405"/>
                  <a:gd name="T79" fmla="*/ 0 h 326"/>
                  <a:gd name="T80" fmla="*/ 3 w 405"/>
                  <a:gd name="T81" fmla="*/ 0 h 326"/>
                  <a:gd name="T82" fmla="*/ 3 w 405"/>
                  <a:gd name="T83" fmla="*/ 0 h 326"/>
                  <a:gd name="T84" fmla="*/ 3 w 405"/>
                  <a:gd name="T85" fmla="*/ 0 h 326"/>
                  <a:gd name="T86" fmla="*/ 2 w 405"/>
                  <a:gd name="T87" fmla="*/ 0 h 326"/>
                  <a:gd name="T88" fmla="*/ 2 w 405"/>
                  <a:gd name="T89" fmla="*/ 0 h 326"/>
                  <a:gd name="T90" fmla="*/ 2 w 405"/>
                  <a:gd name="T91" fmla="*/ 0 h 326"/>
                  <a:gd name="T92" fmla="*/ 1 w 405"/>
                  <a:gd name="T93" fmla="*/ 0 h 326"/>
                  <a:gd name="T94" fmla="*/ 1 w 405"/>
                  <a:gd name="T95" fmla="*/ 0 h 326"/>
                  <a:gd name="T96" fmla="*/ 1 w 405"/>
                  <a:gd name="T97" fmla="*/ 0 h 326"/>
                  <a:gd name="T98" fmla="*/ 1 w 405"/>
                  <a:gd name="T99" fmla="*/ 0 h 326"/>
                  <a:gd name="T100" fmla="*/ 1 w 405"/>
                  <a:gd name="T101" fmla="*/ 0 h 326"/>
                  <a:gd name="T102" fmla="*/ 1 w 405"/>
                  <a:gd name="T103" fmla="*/ 0 h 326"/>
                  <a:gd name="T104" fmla="*/ 1 w 405"/>
                  <a:gd name="T105" fmla="*/ 0 h 326"/>
                  <a:gd name="T106" fmla="*/ 1 w 405"/>
                  <a:gd name="T107" fmla="*/ 0 h 326"/>
                  <a:gd name="T108" fmla="*/ 1 w 405"/>
                  <a:gd name="T109" fmla="*/ 0 h 326"/>
                  <a:gd name="T110" fmla="*/ 1 w 405"/>
                  <a:gd name="T111" fmla="*/ 0 h 326"/>
                  <a:gd name="T112" fmla="*/ 1 w 405"/>
                  <a:gd name="T113" fmla="*/ 0 h 326"/>
                  <a:gd name="T114" fmla="*/ 1 w 405"/>
                  <a:gd name="T115" fmla="*/ 0 h 326"/>
                  <a:gd name="T116" fmla="*/ 0 w 405"/>
                  <a:gd name="T117" fmla="*/ 0 h 326"/>
                  <a:gd name="T118" fmla="*/ 1 w 405"/>
                  <a:gd name="T119" fmla="*/ 0 h 326"/>
                  <a:gd name="T120" fmla="*/ 1 w 405"/>
                  <a:gd name="T121" fmla="*/ 0 h 326"/>
                  <a:gd name="T122" fmla="*/ 1 w 405"/>
                  <a:gd name="T123" fmla="*/ 0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7" name="Group 39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9735" name="Freeform 40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3 w 744"/>
                  <a:gd name="T1" fmla="*/ 0 h 221"/>
                  <a:gd name="T2" fmla="*/ 3 w 744"/>
                  <a:gd name="T3" fmla="*/ 0 h 221"/>
                  <a:gd name="T4" fmla="*/ 3 w 744"/>
                  <a:gd name="T5" fmla="*/ 0 h 221"/>
                  <a:gd name="T6" fmla="*/ 4 w 744"/>
                  <a:gd name="T7" fmla="*/ 0 h 221"/>
                  <a:gd name="T8" fmla="*/ 5 w 744"/>
                  <a:gd name="T9" fmla="*/ 0 h 221"/>
                  <a:gd name="T10" fmla="*/ 5 w 744"/>
                  <a:gd name="T11" fmla="*/ 0 h 221"/>
                  <a:gd name="T12" fmla="*/ 6 w 744"/>
                  <a:gd name="T13" fmla="*/ 0 h 221"/>
                  <a:gd name="T14" fmla="*/ 6 w 744"/>
                  <a:gd name="T15" fmla="*/ 0 h 221"/>
                  <a:gd name="T16" fmla="*/ 6 w 744"/>
                  <a:gd name="T17" fmla="*/ 0 h 221"/>
                  <a:gd name="T18" fmla="*/ 6 w 744"/>
                  <a:gd name="T19" fmla="*/ 0 h 221"/>
                  <a:gd name="T20" fmla="*/ 6 w 744"/>
                  <a:gd name="T21" fmla="*/ 0 h 221"/>
                  <a:gd name="T22" fmla="*/ 6 w 744"/>
                  <a:gd name="T23" fmla="*/ 0 h 221"/>
                  <a:gd name="T24" fmla="*/ 5 w 744"/>
                  <a:gd name="T25" fmla="*/ 0 h 221"/>
                  <a:gd name="T26" fmla="*/ 3 w 744"/>
                  <a:gd name="T27" fmla="*/ 0 h 221"/>
                  <a:gd name="T28" fmla="*/ 3 w 744"/>
                  <a:gd name="T29" fmla="*/ 0 h 221"/>
                  <a:gd name="T30" fmla="*/ 3 w 744"/>
                  <a:gd name="T31" fmla="*/ 0 h 221"/>
                  <a:gd name="T32" fmla="*/ 2 w 744"/>
                  <a:gd name="T33" fmla="*/ 0 h 221"/>
                  <a:gd name="T34" fmla="*/ 2 w 744"/>
                  <a:gd name="T35" fmla="*/ 0 h 221"/>
                  <a:gd name="T36" fmla="*/ 2 w 744"/>
                  <a:gd name="T37" fmla="*/ 0 h 221"/>
                  <a:gd name="T38" fmla="*/ 1 w 744"/>
                  <a:gd name="T39" fmla="*/ 0 h 221"/>
                  <a:gd name="T40" fmla="*/ 1 w 744"/>
                  <a:gd name="T41" fmla="*/ 0 h 221"/>
                  <a:gd name="T42" fmla="*/ 1 w 744"/>
                  <a:gd name="T43" fmla="*/ 0 h 221"/>
                  <a:gd name="T44" fmla="*/ 0 w 744"/>
                  <a:gd name="T45" fmla="*/ 0 h 221"/>
                  <a:gd name="T46" fmla="*/ 1 w 744"/>
                  <a:gd name="T47" fmla="*/ 0 h 221"/>
                  <a:gd name="T48" fmla="*/ 1 w 744"/>
                  <a:gd name="T49" fmla="*/ 0 h 221"/>
                  <a:gd name="T50" fmla="*/ 1 w 744"/>
                  <a:gd name="T51" fmla="*/ 0 h 221"/>
                  <a:gd name="T52" fmla="*/ 1 w 744"/>
                  <a:gd name="T53" fmla="*/ 0 h 221"/>
                  <a:gd name="T54" fmla="*/ 2 w 744"/>
                  <a:gd name="T55" fmla="*/ 0 h 221"/>
                  <a:gd name="T56" fmla="*/ 2 w 744"/>
                  <a:gd name="T57" fmla="*/ 0 h 221"/>
                  <a:gd name="T58" fmla="*/ 2 w 744"/>
                  <a:gd name="T59" fmla="*/ 0 h 221"/>
                  <a:gd name="T60" fmla="*/ 3 w 744"/>
                  <a:gd name="T61" fmla="*/ 0 h 221"/>
                  <a:gd name="T62" fmla="*/ 3 w 744"/>
                  <a:gd name="T63" fmla="*/ 0 h 221"/>
                  <a:gd name="T64" fmla="*/ 3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Freeform 41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2 w 745"/>
                  <a:gd name="T1" fmla="*/ 0 h 220"/>
                  <a:gd name="T2" fmla="*/ 3 w 745"/>
                  <a:gd name="T3" fmla="*/ 0 h 220"/>
                  <a:gd name="T4" fmla="*/ 3 w 745"/>
                  <a:gd name="T5" fmla="*/ 0 h 220"/>
                  <a:gd name="T6" fmla="*/ 3 w 745"/>
                  <a:gd name="T7" fmla="*/ 0 h 220"/>
                  <a:gd name="T8" fmla="*/ 4 w 745"/>
                  <a:gd name="T9" fmla="*/ 0 h 220"/>
                  <a:gd name="T10" fmla="*/ 4 w 745"/>
                  <a:gd name="T11" fmla="*/ 0 h 220"/>
                  <a:gd name="T12" fmla="*/ 5 w 745"/>
                  <a:gd name="T13" fmla="*/ 0 h 220"/>
                  <a:gd name="T14" fmla="*/ 5 w 745"/>
                  <a:gd name="T15" fmla="*/ 0 h 220"/>
                  <a:gd name="T16" fmla="*/ 5 w 745"/>
                  <a:gd name="T17" fmla="*/ 0 h 220"/>
                  <a:gd name="T18" fmla="*/ 5 w 745"/>
                  <a:gd name="T19" fmla="*/ 0 h 220"/>
                  <a:gd name="T20" fmla="*/ 5 w 745"/>
                  <a:gd name="T21" fmla="*/ 0 h 220"/>
                  <a:gd name="T22" fmla="*/ 5 w 745"/>
                  <a:gd name="T23" fmla="*/ 0 h 220"/>
                  <a:gd name="T24" fmla="*/ 4 w 745"/>
                  <a:gd name="T25" fmla="*/ 0 h 220"/>
                  <a:gd name="T26" fmla="*/ 3 w 745"/>
                  <a:gd name="T27" fmla="*/ 0 h 220"/>
                  <a:gd name="T28" fmla="*/ 2 w 745"/>
                  <a:gd name="T29" fmla="*/ 0 h 220"/>
                  <a:gd name="T30" fmla="*/ 2 w 745"/>
                  <a:gd name="T31" fmla="*/ 0 h 220"/>
                  <a:gd name="T32" fmla="*/ 1 w 745"/>
                  <a:gd name="T33" fmla="*/ 0 h 220"/>
                  <a:gd name="T34" fmla="*/ 1 w 745"/>
                  <a:gd name="T35" fmla="*/ 0 h 220"/>
                  <a:gd name="T36" fmla="*/ 1 w 745"/>
                  <a:gd name="T37" fmla="*/ 0 h 220"/>
                  <a:gd name="T38" fmla="*/ 0 w 745"/>
                  <a:gd name="T39" fmla="*/ 0 h 220"/>
                  <a:gd name="T40" fmla="*/ 0 w 745"/>
                  <a:gd name="T41" fmla="*/ 0 h 220"/>
                  <a:gd name="T42" fmla="*/ 0 w 745"/>
                  <a:gd name="T43" fmla="*/ 0 h 220"/>
                  <a:gd name="T44" fmla="*/ 0 w 745"/>
                  <a:gd name="T45" fmla="*/ 0 h 220"/>
                  <a:gd name="T46" fmla="*/ 0 w 745"/>
                  <a:gd name="T47" fmla="*/ 0 h 220"/>
                  <a:gd name="T48" fmla="*/ 0 w 745"/>
                  <a:gd name="T49" fmla="*/ 0 h 220"/>
                  <a:gd name="T50" fmla="*/ 0 w 745"/>
                  <a:gd name="T51" fmla="*/ 0 h 220"/>
                  <a:gd name="T52" fmla="*/ 0 w 745"/>
                  <a:gd name="T53" fmla="*/ 0 h 220"/>
                  <a:gd name="T54" fmla="*/ 1 w 745"/>
                  <a:gd name="T55" fmla="*/ 0 h 220"/>
                  <a:gd name="T56" fmla="*/ 1 w 745"/>
                  <a:gd name="T57" fmla="*/ 0 h 220"/>
                  <a:gd name="T58" fmla="*/ 1 w 745"/>
                  <a:gd name="T59" fmla="*/ 0 h 220"/>
                  <a:gd name="T60" fmla="*/ 2 w 745"/>
                  <a:gd name="T61" fmla="*/ 0 h 220"/>
                  <a:gd name="T62" fmla="*/ 2 w 745"/>
                  <a:gd name="T63" fmla="*/ 0 h 220"/>
                  <a:gd name="T64" fmla="*/ 2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8" name="Group 42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9733" name="Freeform 43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1 w 592"/>
                  <a:gd name="T1" fmla="*/ 0 h 2708"/>
                  <a:gd name="T2" fmla="*/ 2 w 592"/>
                  <a:gd name="T3" fmla="*/ 0 h 2708"/>
                  <a:gd name="T4" fmla="*/ 3 w 592"/>
                  <a:gd name="T5" fmla="*/ 0 h 2708"/>
                  <a:gd name="T6" fmla="*/ 3 w 592"/>
                  <a:gd name="T7" fmla="*/ 0 h 2708"/>
                  <a:gd name="T8" fmla="*/ 3 w 592"/>
                  <a:gd name="T9" fmla="*/ 0 h 2708"/>
                  <a:gd name="T10" fmla="*/ 4 w 592"/>
                  <a:gd name="T11" fmla="*/ 0 h 2708"/>
                  <a:gd name="T12" fmla="*/ 4 w 592"/>
                  <a:gd name="T13" fmla="*/ 0 h 2708"/>
                  <a:gd name="T14" fmla="*/ 4 w 592"/>
                  <a:gd name="T15" fmla="*/ 1 h 2708"/>
                  <a:gd name="T16" fmla="*/ 4 w 592"/>
                  <a:gd name="T17" fmla="*/ 1 h 2708"/>
                  <a:gd name="T18" fmla="*/ 5 w 592"/>
                  <a:gd name="T19" fmla="*/ 1 h 2708"/>
                  <a:gd name="T20" fmla="*/ 5 w 592"/>
                  <a:gd name="T21" fmla="*/ 1 h 2708"/>
                  <a:gd name="T22" fmla="*/ 5 w 592"/>
                  <a:gd name="T23" fmla="*/ 1 h 2708"/>
                  <a:gd name="T24" fmla="*/ 4 w 592"/>
                  <a:gd name="T25" fmla="*/ 1 h 2708"/>
                  <a:gd name="T26" fmla="*/ 4 w 592"/>
                  <a:gd name="T27" fmla="*/ 1 h 2708"/>
                  <a:gd name="T28" fmla="*/ 4 w 592"/>
                  <a:gd name="T29" fmla="*/ 1 h 2708"/>
                  <a:gd name="T30" fmla="*/ 4 w 592"/>
                  <a:gd name="T31" fmla="*/ 1 h 2708"/>
                  <a:gd name="T32" fmla="*/ 5 w 592"/>
                  <a:gd name="T33" fmla="*/ 1 h 2708"/>
                  <a:gd name="T34" fmla="*/ 5 w 592"/>
                  <a:gd name="T35" fmla="*/ 1 h 2708"/>
                  <a:gd name="T36" fmla="*/ 5 w 592"/>
                  <a:gd name="T37" fmla="*/ 1 h 2708"/>
                  <a:gd name="T38" fmla="*/ 5 w 592"/>
                  <a:gd name="T39" fmla="*/ 1 h 2708"/>
                  <a:gd name="T40" fmla="*/ 3 w 592"/>
                  <a:gd name="T41" fmla="*/ 1 h 2708"/>
                  <a:gd name="T42" fmla="*/ 3 w 592"/>
                  <a:gd name="T43" fmla="*/ 1 h 2708"/>
                  <a:gd name="T44" fmla="*/ 2 w 592"/>
                  <a:gd name="T45" fmla="*/ 1 h 2708"/>
                  <a:gd name="T46" fmla="*/ 2 w 592"/>
                  <a:gd name="T47" fmla="*/ 1 h 2708"/>
                  <a:gd name="T48" fmla="*/ 2 w 592"/>
                  <a:gd name="T49" fmla="*/ 1 h 2708"/>
                  <a:gd name="T50" fmla="*/ 2 w 592"/>
                  <a:gd name="T51" fmla="*/ 1 h 2708"/>
                  <a:gd name="T52" fmla="*/ 2 w 592"/>
                  <a:gd name="T53" fmla="*/ 1 h 2708"/>
                  <a:gd name="T54" fmla="*/ 2 w 592"/>
                  <a:gd name="T55" fmla="*/ 1 h 2708"/>
                  <a:gd name="T56" fmla="*/ 2 w 592"/>
                  <a:gd name="T57" fmla="*/ 1 h 2708"/>
                  <a:gd name="T58" fmla="*/ 1 w 592"/>
                  <a:gd name="T59" fmla="*/ 1 h 2708"/>
                  <a:gd name="T60" fmla="*/ 1 w 592"/>
                  <a:gd name="T61" fmla="*/ 1 h 2708"/>
                  <a:gd name="T62" fmla="*/ 1 w 592"/>
                  <a:gd name="T63" fmla="*/ 1 h 2708"/>
                  <a:gd name="T64" fmla="*/ 1 w 592"/>
                  <a:gd name="T65" fmla="*/ 1 h 2708"/>
                  <a:gd name="T66" fmla="*/ 1 w 592"/>
                  <a:gd name="T67" fmla="*/ 1 h 2708"/>
                  <a:gd name="T68" fmla="*/ 1 w 592"/>
                  <a:gd name="T69" fmla="*/ 1 h 2708"/>
                  <a:gd name="T70" fmla="*/ 1 w 592"/>
                  <a:gd name="T71" fmla="*/ 1 h 2708"/>
                  <a:gd name="T72" fmla="*/ 1 w 592"/>
                  <a:gd name="T73" fmla="*/ 0 h 2708"/>
                  <a:gd name="T74" fmla="*/ 1 w 592"/>
                  <a:gd name="T75" fmla="*/ 0 h 2708"/>
                  <a:gd name="T76" fmla="*/ 1 w 592"/>
                  <a:gd name="T77" fmla="*/ 0 h 2708"/>
                  <a:gd name="T78" fmla="*/ 1 w 592"/>
                  <a:gd name="T79" fmla="*/ 0 h 2708"/>
                  <a:gd name="T80" fmla="*/ 1 w 592"/>
                  <a:gd name="T81" fmla="*/ 0 h 2708"/>
                  <a:gd name="T82" fmla="*/ 1 w 592"/>
                  <a:gd name="T83" fmla="*/ 0 h 2708"/>
                  <a:gd name="T84" fmla="*/ 1 w 592"/>
                  <a:gd name="T85" fmla="*/ 0 h 2708"/>
                  <a:gd name="T86" fmla="*/ 0 w 592"/>
                  <a:gd name="T87" fmla="*/ 0 h 2708"/>
                  <a:gd name="T88" fmla="*/ 1 w 592"/>
                  <a:gd name="T89" fmla="*/ 0 h 2708"/>
                  <a:gd name="T90" fmla="*/ 1 w 592"/>
                  <a:gd name="T91" fmla="*/ 0 h 2708"/>
                  <a:gd name="T92" fmla="*/ 1 w 592"/>
                  <a:gd name="T93" fmla="*/ 0 h 2708"/>
                  <a:gd name="T94" fmla="*/ 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Freeform 44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0 w 147"/>
                  <a:gd name="T1" fmla="*/ 1 h 1120"/>
                  <a:gd name="T2" fmla="*/ 0 w 147"/>
                  <a:gd name="T3" fmla="*/ 0 h 1120"/>
                  <a:gd name="T4" fmla="*/ 1 w 147"/>
                  <a:gd name="T5" fmla="*/ 0 h 1120"/>
                  <a:gd name="T6" fmla="*/ 1 w 147"/>
                  <a:gd name="T7" fmla="*/ 0 h 1120"/>
                  <a:gd name="T8" fmla="*/ 0 w 147"/>
                  <a:gd name="T9" fmla="*/ 0 h 1120"/>
                  <a:gd name="T10" fmla="*/ 0 w 147"/>
                  <a:gd name="T11" fmla="*/ 0 h 1120"/>
                  <a:gd name="T12" fmla="*/ 0 w 147"/>
                  <a:gd name="T13" fmla="*/ 0 h 1120"/>
                  <a:gd name="T14" fmla="*/ 0 w 147"/>
                  <a:gd name="T15" fmla="*/ 0 h 1120"/>
                  <a:gd name="T16" fmla="*/ 0 w 147"/>
                  <a:gd name="T17" fmla="*/ 0 h 1120"/>
                  <a:gd name="T18" fmla="*/ 0 w 147"/>
                  <a:gd name="T19" fmla="*/ 0 h 1120"/>
                  <a:gd name="T20" fmla="*/ 0 w 147"/>
                  <a:gd name="T21" fmla="*/ 0 h 1120"/>
                  <a:gd name="T22" fmla="*/ 0 w 147"/>
                  <a:gd name="T23" fmla="*/ 0 h 1120"/>
                  <a:gd name="T24" fmla="*/ 0 w 147"/>
                  <a:gd name="T25" fmla="*/ 0 h 1120"/>
                  <a:gd name="T26" fmla="*/ 0 w 147"/>
                  <a:gd name="T27" fmla="*/ 0 h 1120"/>
                  <a:gd name="T28" fmla="*/ 0 w 147"/>
                  <a:gd name="T29" fmla="*/ 0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9" name="Group 4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9710" name="Freeform 46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4 w 557"/>
                  <a:gd name="T1" fmla="*/ 0 h 391"/>
                  <a:gd name="T2" fmla="*/ 5 w 557"/>
                  <a:gd name="T3" fmla="*/ 0 h 391"/>
                  <a:gd name="T4" fmla="*/ 5 w 557"/>
                  <a:gd name="T5" fmla="*/ 0 h 391"/>
                  <a:gd name="T6" fmla="*/ 5 w 557"/>
                  <a:gd name="T7" fmla="*/ 0 h 391"/>
                  <a:gd name="T8" fmla="*/ 5 w 557"/>
                  <a:gd name="T9" fmla="*/ 0 h 391"/>
                  <a:gd name="T10" fmla="*/ 5 w 557"/>
                  <a:gd name="T11" fmla="*/ 0 h 391"/>
                  <a:gd name="T12" fmla="*/ 4 w 557"/>
                  <a:gd name="T13" fmla="*/ 0 h 391"/>
                  <a:gd name="T14" fmla="*/ 4 w 557"/>
                  <a:gd name="T15" fmla="*/ 0 h 391"/>
                  <a:gd name="T16" fmla="*/ 3 w 557"/>
                  <a:gd name="T17" fmla="*/ 0 h 391"/>
                  <a:gd name="T18" fmla="*/ 3 w 557"/>
                  <a:gd name="T19" fmla="*/ 0 h 391"/>
                  <a:gd name="T20" fmla="*/ 2 w 557"/>
                  <a:gd name="T21" fmla="*/ 0 h 391"/>
                  <a:gd name="T22" fmla="*/ 2 w 557"/>
                  <a:gd name="T23" fmla="*/ 0 h 391"/>
                  <a:gd name="T24" fmla="*/ 1 w 557"/>
                  <a:gd name="T25" fmla="*/ 0 h 391"/>
                  <a:gd name="T26" fmla="*/ 0 w 557"/>
                  <a:gd name="T27" fmla="*/ 0 h 391"/>
                  <a:gd name="T28" fmla="*/ 1 w 557"/>
                  <a:gd name="T29" fmla="*/ 0 h 391"/>
                  <a:gd name="T30" fmla="*/ 2 w 557"/>
                  <a:gd name="T31" fmla="*/ 0 h 391"/>
                  <a:gd name="T32" fmla="*/ 3 w 557"/>
                  <a:gd name="T33" fmla="*/ 0 h 391"/>
                  <a:gd name="T34" fmla="*/ 3 w 557"/>
                  <a:gd name="T35" fmla="*/ 0 h 391"/>
                  <a:gd name="T36" fmla="*/ 4 w 557"/>
                  <a:gd name="T37" fmla="*/ 0 h 391"/>
                  <a:gd name="T38" fmla="*/ 4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Freeform 47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1 w 237"/>
                  <a:gd name="T1" fmla="*/ 0 h 298"/>
                  <a:gd name="T2" fmla="*/ 1 w 237"/>
                  <a:gd name="T3" fmla="*/ 0 h 298"/>
                  <a:gd name="T4" fmla="*/ 1 w 237"/>
                  <a:gd name="T5" fmla="*/ 0 h 298"/>
                  <a:gd name="T6" fmla="*/ 1 w 237"/>
                  <a:gd name="T7" fmla="*/ 0 h 298"/>
                  <a:gd name="T8" fmla="*/ 1 w 237"/>
                  <a:gd name="T9" fmla="*/ 0 h 298"/>
                  <a:gd name="T10" fmla="*/ 1 w 237"/>
                  <a:gd name="T11" fmla="*/ 0 h 298"/>
                  <a:gd name="T12" fmla="*/ 1 w 237"/>
                  <a:gd name="T13" fmla="*/ 0 h 298"/>
                  <a:gd name="T14" fmla="*/ 1 w 237"/>
                  <a:gd name="T15" fmla="*/ 0 h 298"/>
                  <a:gd name="T16" fmla="*/ 0 w 237"/>
                  <a:gd name="T17" fmla="*/ 0 h 298"/>
                  <a:gd name="T18" fmla="*/ 0 w 237"/>
                  <a:gd name="T19" fmla="*/ 0 h 298"/>
                  <a:gd name="T20" fmla="*/ 0 w 237"/>
                  <a:gd name="T21" fmla="*/ 0 h 298"/>
                  <a:gd name="T22" fmla="*/ 0 w 237"/>
                  <a:gd name="T23" fmla="*/ 0 h 298"/>
                  <a:gd name="T24" fmla="*/ 0 w 237"/>
                  <a:gd name="T25" fmla="*/ 0 h 298"/>
                  <a:gd name="T26" fmla="*/ 0 w 237"/>
                  <a:gd name="T27" fmla="*/ 0 h 298"/>
                  <a:gd name="T28" fmla="*/ 1 w 237"/>
                  <a:gd name="T29" fmla="*/ 0 h 298"/>
                  <a:gd name="T30" fmla="*/ 1 w 237"/>
                  <a:gd name="T31" fmla="*/ 0 h 298"/>
                  <a:gd name="T32" fmla="*/ 1 w 237"/>
                  <a:gd name="T33" fmla="*/ 0 h 298"/>
                  <a:gd name="T34" fmla="*/ 1 w 237"/>
                  <a:gd name="T35" fmla="*/ 0 h 298"/>
                  <a:gd name="T36" fmla="*/ 1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712" name="Group 48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9713" name="Group 49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9725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9727" name="Group 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9729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2 w 248"/>
                          <a:gd name="T1" fmla="*/ 0 h 436"/>
                          <a:gd name="T2" fmla="*/ 2 w 248"/>
                          <a:gd name="T3" fmla="*/ 0 h 436"/>
                          <a:gd name="T4" fmla="*/ 2 w 248"/>
                          <a:gd name="T5" fmla="*/ 0 h 436"/>
                          <a:gd name="T6" fmla="*/ 2 w 248"/>
                          <a:gd name="T7" fmla="*/ 0 h 436"/>
                          <a:gd name="T8" fmla="*/ 2 w 248"/>
                          <a:gd name="T9" fmla="*/ 0 h 436"/>
                          <a:gd name="T10" fmla="*/ 2 w 248"/>
                          <a:gd name="T11" fmla="*/ 0 h 436"/>
                          <a:gd name="T12" fmla="*/ 2 w 248"/>
                          <a:gd name="T13" fmla="*/ 0 h 436"/>
                          <a:gd name="T14" fmla="*/ 2 w 248"/>
                          <a:gd name="T15" fmla="*/ 0 h 436"/>
                          <a:gd name="T16" fmla="*/ 2 w 248"/>
                          <a:gd name="T17" fmla="*/ 0 h 436"/>
                          <a:gd name="T18" fmla="*/ 2 w 248"/>
                          <a:gd name="T19" fmla="*/ 0 h 436"/>
                          <a:gd name="T20" fmla="*/ 2 w 248"/>
                          <a:gd name="T21" fmla="*/ 0 h 436"/>
                          <a:gd name="T22" fmla="*/ 2 w 248"/>
                          <a:gd name="T23" fmla="*/ 0 h 436"/>
                          <a:gd name="T24" fmla="*/ 2 w 248"/>
                          <a:gd name="T25" fmla="*/ 0 h 436"/>
                          <a:gd name="T26" fmla="*/ 2 w 248"/>
                          <a:gd name="T27" fmla="*/ 0 h 436"/>
                          <a:gd name="T28" fmla="*/ 2 w 248"/>
                          <a:gd name="T29" fmla="*/ 0 h 436"/>
                          <a:gd name="T30" fmla="*/ 2 w 248"/>
                          <a:gd name="T31" fmla="*/ 0 h 436"/>
                          <a:gd name="T32" fmla="*/ 1 w 248"/>
                          <a:gd name="T33" fmla="*/ 0 h 436"/>
                          <a:gd name="T34" fmla="*/ 1 w 248"/>
                          <a:gd name="T35" fmla="*/ 0 h 436"/>
                          <a:gd name="T36" fmla="*/ 1 w 248"/>
                          <a:gd name="T37" fmla="*/ 0 h 436"/>
                          <a:gd name="T38" fmla="*/ 1 w 248"/>
                          <a:gd name="T39" fmla="*/ 0 h 436"/>
                          <a:gd name="T40" fmla="*/ 1 w 248"/>
                          <a:gd name="T41" fmla="*/ 0 h 436"/>
                          <a:gd name="T42" fmla="*/ 1 w 248"/>
                          <a:gd name="T43" fmla="*/ 0 h 436"/>
                          <a:gd name="T44" fmla="*/ 1 w 248"/>
                          <a:gd name="T45" fmla="*/ 0 h 436"/>
                          <a:gd name="T46" fmla="*/ 1 w 248"/>
                          <a:gd name="T47" fmla="*/ 0 h 436"/>
                          <a:gd name="T48" fmla="*/ 1 w 248"/>
                          <a:gd name="T49" fmla="*/ 0 h 436"/>
                          <a:gd name="T50" fmla="*/ 0 w 248"/>
                          <a:gd name="T51" fmla="*/ 0 h 436"/>
                          <a:gd name="T52" fmla="*/ 1 w 248"/>
                          <a:gd name="T53" fmla="*/ 0 h 436"/>
                          <a:gd name="T54" fmla="*/ 1 w 248"/>
                          <a:gd name="T55" fmla="*/ 0 h 436"/>
                          <a:gd name="T56" fmla="*/ 1 w 248"/>
                          <a:gd name="T57" fmla="*/ 0 h 436"/>
                          <a:gd name="T58" fmla="*/ 1 w 248"/>
                          <a:gd name="T59" fmla="*/ 0 h 436"/>
                          <a:gd name="T60" fmla="*/ 1 w 248"/>
                          <a:gd name="T61" fmla="*/ 0 h 436"/>
                          <a:gd name="T62" fmla="*/ 1 w 248"/>
                          <a:gd name="T63" fmla="*/ 0 h 436"/>
                          <a:gd name="T64" fmla="*/ 2 w 248"/>
                          <a:gd name="T65" fmla="*/ 0 h 436"/>
                          <a:gd name="T66" fmla="*/ 2 w 248"/>
                          <a:gd name="T67" fmla="*/ 0 h 436"/>
                          <a:gd name="T68" fmla="*/ 2 w 248"/>
                          <a:gd name="T69" fmla="*/ 0 h 436"/>
                          <a:gd name="T70" fmla="*/ 2 w 248"/>
                          <a:gd name="T71" fmla="*/ 0 h 436"/>
                          <a:gd name="T72" fmla="*/ 2 w 248"/>
                          <a:gd name="T73" fmla="*/ 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30" name="Freeform 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0 h 83"/>
                          <a:gd name="T2" fmla="*/ 0 w 52"/>
                          <a:gd name="T3" fmla="*/ 0 h 83"/>
                          <a:gd name="T4" fmla="*/ 1 w 52"/>
                          <a:gd name="T5" fmla="*/ 0 h 83"/>
                          <a:gd name="T6" fmla="*/ 1 w 52"/>
                          <a:gd name="T7" fmla="*/ 0 h 83"/>
                          <a:gd name="T8" fmla="*/ 1 w 52"/>
                          <a:gd name="T9" fmla="*/ 0 h 83"/>
                          <a:gd name="T10" fmla="*/ 1 w 52"/>
                          <a:gd name="T11" fmla="*/ 0 h 83"/>
                          <a:gd name="T12" fmla="*/ 1 w 52"/>
                          <a:gd name="T13" fmla="*/ 0 h 83"/>
                          <a:gd name="T14" fmla="*/ 1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31" name="Freeform 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1 w 42"/>
                          <a:gd name="T1" fmla="*/ 0 h 83"/>
                          <a:gd name="T2" fmla="*/ 1 w 42"/>
                          <a:gd name="T3" fmla="*/ 0 h 83"/>
                          <a:gd name="T4" fmla="*/ 1 w 42"/>
                          <a:gd name="T5" fmla="*/ 0 h 83"/>
                          <a:gd name="T6" fmla="*/ 0 w 42"/>
                          <a:gd name="T7" fmla="*/ 0 h 83"/>
                          <a:gd name="T8" fmla="*/ 1 w 42"/>
                          <a:gd name="T9" fmla="*/ 0 h 83"/>
                          <a:gd name="T10" fmla="*/ 1 w 42"/>
                          <a:gd name="T11" fmla="*/ 0 h 83"/>
                          <a:gd name="T12" fmla="*/ 1 w 42"/>
                          <a:gd name="T13" fmla="*/ 0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32" name="Freeform 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1 w 46"/>
                          <a:gd name="T1" fmla="*/ 0 h 67"/>
                          <a:gd name="T2" fmla="*/ 1 w 46"/>
                          <a:gd name="T3" fmla="*/ 0 h 67"/>
                          <a:gd name="T4" fmla="*/ 1 w 46"/>
                          <a:gd name="T5" fmla="*/ 0 h 67"/>
                          <a:gd name="T6" fmla="*/ 1 w 46"/>
                          <a:gd name="T7" fmla="*/ 0 h 67"/>
                          <a:gd name="T8" fmla="*/ 0 w 46"/>
                          <a:gd name="T9" fmla="*/ 0 h 67"/>
                          <a:gd name="T10" fmla="*/ 1 w 46"/>
                          <a:gd name="T11" fmla="*/ 0 h 67"/>
                          <a:gd name="T12" fmla="*/ 1 w 46"/>
                          <a:gd name="T13" fmla="*/ 0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7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4 w 1503"/>
                        <a:gd name="T1" fmla="*/ 0 h 1391"/>
                        <a:gd name="T2" fmla="*/ 4 w 1503"/>
                        <a:gd name="T3" fmla="*/ 1 h 1391"/>
                        <a:gd name="T4" fmla="*/ 3 w 1503"/>
                        <a:gd name="T5" fmla="*/ 1 h 1391"/>
                        <a:gd name="T6" fmla="*/ 3 w 1503"/>
                        <a:gd name="T7" fmla="*/ 1 h 1391"/>
                        <a:gd name="T8" fmla="*/ 3 w 1503"/>
                        <a:gd name="T9" fmla="*/ 1 h 1391"/>
                        <a:gd name="T10" fmla="*/ 3 w 1503"/>
                        <a:gd name="T11" fmla="*/ 1 h 1391"/>
                        <a:gd name="T12" fmla="*/ 2 w 1503"/>
                        <a:gd name="T13" fmla="*/ 1 h 1391"/>
                        <a:gd name="T14" fmla="*/ 2 w 1503"/>
                        <a:gd name="T15" fmla="*/ 1 h 1391"/>
                        <a:gd name="T16" fmla="*/ 2 w 1503"/>
                        <a:gd name="T17" fmla="*/ 1 h 1391"/>
                        <a:gd name="T18" fmla="*/ 2 w 1503"/>
                        <a:gd name="T19" fmla="*/ 0 h 1391"/>
                        <a:gd name="T20" fmla="*/ 2 w 1503"/>
                        <a:gd name="T21" fmla="*/ 0 h 1391"/>
                        <a:gd name="T22" fmla="*/ 2 w 1503"/>
                        <a:gd name="T23" fmla="*/ 0 h 1391"/>
                        <a:gd name="T24" fmla="*/ 1 w 1503"/>
                        <a:gd name="T25" fmla="*/ 0 h 1391"/>
                        <a:gd name="T26" fmla="*/ 1 w 1503"/>
                        <a:gd name="T27" fmla="*/ 0 h 1391"/>
                        <a:gd name="T28" fmla="*/ 0 w 1503"/>
                        <a:gd name="T29" fmla="*/ 0 h 1391"/>
                        <a:gd name="T30" fmla="*/ 0 w 1503"/>
                        <a:gd name="T31" fmla="*/ 0 h 1391"/>
                        <a:gd name="T32" fmla="*/ 0 w 1503"/>
                        <a:gd name="T33" fmla="*/ 0 h 1391"/>
                        <a:gd name="T34" fmla="*/ 0 w 1503"/>
                        <a:gd name="T35" fmla="*/ 0 h 1391"/>
                        <a:gd name="T36" fmla="*/ 0 w 1503"/>
                        <a:gd name="T37" fmla="*/ 0 h 1391"/>
                        <a:gd name="T38" fmla="*/ 1 w 1503"/>
                        <a:gd name="T39" fmla="*/ 0 h 1391"/>
                        <a:gd name="T40" fmla="*/ 2 w 1503"/>
                        <a:gd name="T41" fmla="*/ 0 h 1391"/>
                        <a:gd name="T42" fmla="*/ 2 w 1503"/>
                        <a:gd name="T43" fmla="*/ 0 h 1391"/>
                        <a:gd name="T44" fmla="*/ 3 w 1503"/>
                        <a:gd name="T45" fmla="*/ 0 h 1391"/>
                        <a:gd name="T46" fmla="*/ 3 w 1503"/>
                        <a:gd name="T47" fmla="*/ 0 h 1391"/>
                        <a:gd name="T48" fmla="*/ 3 w 1503"/>
                        <a:gd name="T49" fmla="*/ 0 h 1391"/>
                        <a:gd name="T50" fmla="*/ 3 w 1503"/>
                        <a:gd name="T51" fmla="*/ 0 h 1391"/>
                        <a:gd name="T52" fmla="*/ 3 w 1503"/>
                        <a:gd name="T53" fmla="*/ 0 h 1391"/>
                        <a:gd name="T54" fmla="*/ 4 w 1503"/>
                        <a:gd name="T55" fmla="*/ 0 h 1391"/>
                        <a:gd name="T56" fmla="*/ 4 w 1503"/>
                        <a:gd name="T57" fmla="*/ 0 h 1391"/>
                        <a:gd name="T58" fmla="*/ 5 w 1503"/>
                        <a:gd name="T59" fmla="*/ 0 h 1391"/>
                        <a:gd name="T60" fmla="*/ 5 w 1503"/>
                        <a:gd name="T61" fmla="*/ 0 h 1391"/>
                        <a:gd name="T62" fmla="*/ 6 w 1503"/>
                        <a:gd name="T63" fmla="*/ 0 h 1391"/>
                        <a:gd name="T64" fmla="*/ 6 w 1503"/>
                        <a:gd name="T65" fmla="*/ 0 h 1391"/>
                        <a:gd name="T66" fmla="*/ 7 w 1503"/>
                        <a:gd name="T67" fmla="*/ 0 h 1391"/>
                        <a:gd name="T68" fmla="*/ 7 w 1503"/>
                        <a:gd name="T69" fmla="*/ 0 h 1391"/>
                        <a:gd name="T70" fmla="*/ 7 w 1503"/>
                        <a:gd name="T71" fmla="*/ 0 h 1391"/>
                        <a:gd name="T72" fmla="*/ 8 w 1503"/>
                        <a:gd name="T73" fmla="*/ 0 h 1391"/>
                        <a:gd name="T74" fmla="*/ 8 w 1503"/>
                        <a:gd name="T75" fmla="*/ 0 h 1391"/>
                        <a:gd name="T76" fmla="*/ 9 w 1503"/>
                        <a:gd name="T77" fmla="*/ 0 h 1391"/>
                        <a:gd name="T78" fmla="*/ 9 w 1503"/>
                        <a:gd name="T79" fmla="*/ 0 h 1391"/>
                        <a:gd name="T80" fmla="*/ 9 w 1503"/>
                        <a:gd name="T81" fmla="*/ 0 h 1391"/>
                        <a:gd name="T82" fmla="*/ 10 w 1503"/>
                        <a:gd name="T83" fmla="*/ 0 h 1391"/>
                        <a:gd name="T84" fmla="*/ 10 w 1503"/>
                        <a:gd name="T85" fmla="*/ 0 h 1391"/>
                        <a:gd name="T86" fmla="*/ 11 w 1503"/>
                        <a:gd name="T87" fmla="*/ 0 h 1391"/>
                        <a:gd name="T88" fmla="*/ 11 w 1503"/>
                        <a:gd name="T89" fmla="*/ 0 h 1391"/>
                        <a:gd name="T90" fmla="*/ 11 w 1503"/>
                        <a:gd name="T91" fmla="*/ 0 h 1391"/>
                        <a:gd name="T92" fmla="*/ 11 w 1503"/>
                        <a:gd name="T93" fmla="*/ 0 h 1391"/>
                        <a:gd name="T94" fmla="*/ 11 w 1503"/>
                        <a:gd name="T95" fmla="*/ 0 h 1391"/>
                        <a:gd name="T96" fmla="*/ 11 w 1503"/>
                        <a:gd name="T97" fmla="*/ 0 h 1391"/>
                        <a:gd name="T98" fmla="*/ 11 w 1503"/>
                        <a:gd name="T99" fmla="*/ 0 h 1391"/>
                        <a:gd name="T100" fmla="*/ 10 w 1503"/>
                        <a:gd name="T101" fmla="*/ 0 h 1391"/>
                        <a:gd name="T102" fmla="*/ 10 w 1503"/>
                        <a:gd name="T103" fmla="*/ 1 h 1391"/>
                        <a:gd name="T104" fmla="*/ 9 w 1503"/>
                        <a:gd name="T105" fmla="*/ 1 h 1391"/>
                        <a:gd name="T106" fmla="*/ 9 w 1503"/>
                        <a:gd name="T107" fmla="*/ 1 h 1391"/>
                        <a:gd name="T108" fmla="*/ 8 w 1503"/>
                        <a:gd name="T109" fmla="*/ 1 h 1391"/>
                        <a:gd name="T110" fmla="*/ 7 w 1503"/>
                        <a:gd name="T111" fmla="*/ 1 h 1391"/>
                        <a:gd name="T112" fmla="*/ 7 w 1503"/>
                        <a:gd name="T113" fmla="*/ 1 h 1391"/>
                        <a:gd name="T114" fmla="*/ 6 w 1503"/>
                        <a:gd name="T115" fmla="*/ 1 h 1391"/>
                        <a:gd name="T116" fmla="*/ 6 w 1503"/>
                        <a:gd name="T117" fmla="*/ 1 h 1391"/>
                        <a:gd name="T118" fmla="*/ 5 w 1503"/>
                        <a:gd name="T119" fmla="*/ 1 h 1391"/>
                        <a:gd name="T120" fmla="*/ 5 w 1503"/>
                        <a:gd name="T121" fmla="*/ 0 h 1391"/>
                        <a:gd name="T122" fmla="*/ 5 w 1503"/>
                        <a:gd name="T123" fmla="*/ 0 h 1391"/>
                        <a:gd name="T124" fmla="*/ 4 w 1503"/>
                        <a:gd name="T125" fmla="*/ 0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26" name="Freeform 57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1 w 788"/>
                      <a:gd name="T3" fmla="*/ 0 h 687"/>
                      <a:gd name="T4" fmla="*/ 1 w 788"/>
                      <a:gd name="T5" fmla="*/ 0 h 687"/>
                      <a:gd name="T6" fmla="*/ 2 w 788"/>
                      <a:gd name="T7" fmla="*/ 0 h 687"/>
                      <a:gd name="T8" fmla="*/ 2 w 788"/>
                      <a:gd name="T9" fmla="*/ 0 h 687"/>
                      <a:gd name="T10" fmla="*/ 2 w 788"/>
                      <a:gd name="T11" fmla="*/ 0 h 687"/>
                      <a:gd name="T12" fmla="*/ 2 w 788"/>
                      <a:gd name="T13" fmla="*/ 0 h 687"/>
                      <a:gd name="T14" fmla="*/ 3 w 788"/>
                      <a:gd name="T15" fmla="*/ 0 h 687"/>
                      <a:gd name="T16" fmla="*/ 3 w 788"/>
                      <a:gd name="T17" fmla="*/ 0 h 687"/>
                      <a:gd name="T18" fmla="*/ 3 w 788"/>
                      <a:gd name="T19" fmla="*/ 0 h 687"/>
                      <a:gd name="T20" fmla="*/ 3 w 788"/>
                      <a:gd name="T21" fmla="*/ 0 h 687"/>
                      <a:gd name="T22" fmla="*/ 3 w 788"/>
                      <a:gd name="T23" fmla="*/ 0 h 687"/>
                      <a:gd name="T24" fmla="*/ 3 w 788"/>
                      <a:gd name="T25" fmla="*/ 0 h 687"/>
                      <a:gd name="T26" fmla="*/ 3 w 788"/>
                      <a:gd name="T27" fmla="*/ 0 h 687"/>
                      <a:gd name="T28" fmla="*/ 4 w 788"/>
                      <a:gd name="T29" fmla="*/ 0 h 687"/>
                      <a:gd name="T30" fmla="*/ 4 w 788"/>
                      <a:gd name="T31" fmla="*/ 0 h 687"/>
                      <a:gd name="T32" fmla="*/ 5 w 788"/>
                      <a:gd name="T33" fmla="*/ 0 h 687"/>
                      <a:gd name="T34" fmla="*/ 5 w 788"/>
                      <a:gd name="T35" fmla="*/ 0 h 687"/>
                      <a:gd name="T36" fmla="*/ 5 w 788"/>
                      <a:gd name="T37" fmla="*/ 0 h 687"/>
                      <a:gd name="T38" fmla="*/ 6 w 788"/>
                      <a:gd name="T39" fmla="*/ 0 h 687"/>
                      <a:gd name="T40" fmla="*/ 6 w 788"/>
                      <a:gd name="T41" fmla="*/ 0 h 687"/>
                      <a:gd name="T42" fmla="*/ 6 w 788"/>
                      <a:gd name="T43" fmla="*/ 0 h 687"/>
                      <a:gd name="T44" fmla="*/ 6 w 788"/>
                      <a:gd name="T45" fmla="*/ 0 h 687"/>
                      <a:gd name="T46" fmla="*/ 6 w 788"/>
                      <a:gd name="T47" fmla="*/ 0 h 687"/>
                      <a:gd name="T48" fmla="*/ 6 w 788"/>
                      <a:gd name="T49" fmla="*/ 0 h 687"/>
                      <a:gd name="T50" fmla="*/ 6 w 788"/>
                      <a:gd name="T51" fmla="*/ 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714" name="Group 58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971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6" name="Freeform 60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0 w 87"/>
                      <a:gd name="T1" fmla="*/ 0 h 233"/>
                      <a:gd name="T2" fmla="*/ 0 w 87"/>
                      <a:gd name="T3" fmla="*/ 0 h 233"/>
                      <a:gd name="T4" fmla="*/ 0 w 87"/>
                      <a:gd name="T5" fmla="*/ 0 h 233"/>
                      <a:gd name="T6" fmla="*/ 0 w 87"/>
                      <a:gd name="T7" fmla="*/ 0 h 233"/>
                      <a:gd name="T8" fmla="*/ 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7" name="Freeform 61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1 w 56"/>
                      <a:gd name="T1" fmla="*/ 0 h 249"/>
                      <a:gd name="T2" fmla="*/ 1 w 56"/>
                      <a:gd name="T3" fmla="*/ 0 h 249"/>
                      <a:gd name="T4" fmla="*/ 1 w 56"/>
                      <a:gd name="T5" fmla="*/ 0 h 249"/>
                      <a:gd name="T6" fmla="*/ 0 w 56"/>
                      <a:gd name="T7" fmla="*/ 0 h 249"/>
                      <a:gd name="T8" fmla="*/ 1 w 56"/>
                      <a:gd name="T9" fmla="*/ 0 h 249"/>
                      <a:gd name="T10" fmla="*/ 1 w 56"/>
                      <a:gd name="T11" fmla="*/ 0 h 249"/>
                      <a:gd name="T12" fmla="*/ 1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8" name="Freeform 62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0 h 111"/>
                      <a:gd name="T4" fmla="*/ 1 w 43"/>
                      <a:gd name="T5" fmla="*/ 0 h 111"/>
                      <a:gd name="T6" fmla="*/ 1 w 43"/>
                      <a:gd name="T7" fmla="*/ 0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19" name="Freeform 63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0 h 146"/>
                      <a:gd name="T2" fmla="*/ 0 w 211"/>
                      <a:gd name="T3" fmla="*/ 0 h 146"/>
                      <a:gd name="T4" fmla="*/ 0 w 211"/>
                      <a:gd name="T5" fmla="*/ 0 h 146"/>
                      <a:gd name="T6" fmla="*/ 0 w 211"/>
                      <a:gd name="T7" fmla="*/ 0 h 146"/>
                      <a:gd name="T8" fmla="*/ 0 w 211"/>
                      <a:gd name="T9" fmla="*/ 0 h 146"/>
                      <a:gd name="T10" fmla="*/ 1 w 211"/>
                      <a:gd name="T11" fmla="*/ 0 h 146"/>
                      <a:gd name="T12" fmla="*/ 1 w 211"/>
                      <a:gd name="T13" fmla="*/ 0 h 146"/>
                      <a:gd name="T14" fmla="*/ 1 w 211"/>
                      <a:gd name="T15" fmla="*/ 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0" name="Freeform 64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0 h 358"/>
                      <a:gd name="T2" fmla="*/ 1 w 453"/>
                      <a:gd name="T3" fmla="*/ 0 h 358"/>
                      <a:gd name="T4" fmla="*/ 2 w 453"/>
                      <a:gd name="T5" fmla="*/ 0 h 358"/>
                      <a:gd name="T6" fmla="*/ 2 w 453"/>
                      <a:gd name="T7" fmla="*/ 0 h 358"/>
                      <a:gd name="T8" fmla="*/ 3 w 453"/>
                      <a:gd name="T9" fmla="*/ 0 h 358"/>
                      <a:gd name="T10" fmla="*/ 3 w 453"/>
                      <a:gd name="T11" fmla="*/ 0 h 358"/>
                      <a:gd name="T12" fmla="*/ 3 w 453"/>
                      <a:gd name="T13" fmla="*/ 0 h 358"/>
                      <a:gd name="T14" fmla="*/ 3 w 453"/>
                      <a:gd name="T15" fmla="*/ 0 h 358"/>
                      <a:gd name="T16" fmla="*/ 4 w 453"/>
                      <a:gd name="T17" fmla="*/ 0 h 358"/>
                      <a:gd name="T18" fmla="*/ 4 w 453"/>
                      <a:gd name="T19" fmla="*/ 0 h 358"/>
                      <a:gd name="T20" fmla="*/ 4 w 453"/>
                      <a:gd name="T21" fmla="*/ 0 h 358"/>
                      <a:gd name="T22" fmla="*/ 3 w 453"/>
                      <a:gd name="T23" fmla="*/ 0 h 358"/>
                      <a:gd name="T24" fmla="*/ 3 w 453"/>
                      <a:gd name="T25" fmla="*/ 0 h 358"/>
                      <a:gd name="T26" fmla="*/ 2 w 453"/>
                      <a:gd name="T27" fmla="*/ 0 h 358"/>
                      <a:gd name="T28" fmla="*/ 2 w 453"/>
                      <a:gd name="T29" fmla="*/ 0 h 358"/>
                      <a:gd name="T30" fmla="*/ 2 w 453"/>
                      <a:gd name="T31" fmla="*/ 0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1" name="Freeform 65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 w 150"/>
                      <a:gd name="T3" fmla="*/ 0 h 220"/>
                      <a:gd name="T4" fmla="*/ 1 w 150"/>
                      <a:gd name="T5" fmla="*/ 0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2" name="Freeform 66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 w 59"/>
                      <a:gd name="T3" fmla="*/ 0 h 211"/>
                      <a:gd name="T4" fmla="*/ 1 w 59"/>
                      <a:gd name="T5" fmla="*/ 0 h 211"/>
                      <a:gd name="T6" fmla="*/ 1 w 59"/>
                      <a:gd name="T7" fmla="*/ 0 h 211"/>
                      <a:gd name="T8" fmla="*/ 1 w 59"/>
                      <a:gd name="T9" fmla="*/ 0 h 211"/>
                      <a:gd name="T10" fmla="*/ 1 w 59"/>
                      <a:gd name="T11" fmla="*/ 0 h 211"/>
                      <a:gd name="T12" fmla="*/ 1 w 59"/>
                      <a:gd name="T13" fmla="*/ 0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3" name="Freeform 67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1 w 55"/>
                      <a:gd name="T1" fmla="*/ 0 h 122"/>
                      <a:gd name="T2" fmla="*/ 0 w 55"/>
                      <a:gd name="T3" fmla="*/ 0 h 122"/>
                      <a:gd name="T4" fmla="*/ 1 w 55"/>
                      <a:gd name="T5" fmla="*/ 0 h 122"/>
                      <a:gd name="T6" fmla="*/ 1 w 55"/>
                      <a:gd name="T7" fmla="*/ 0 h 122"/>
                      <a:gd name="T8" fmla="*/ 1 w 55"/>
                      <a:gd name="T9" fmla="*/ 0 h 122"/>
                      <a:gd name="T10" fmla="*/ 1 w 55"/>
                      <a:gd name="T11" fmla="*/ 0 h 122"/>
                      <a:gd name="T12" fmla="*/ 1 w 55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24" name="Freeform 68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 w 294"/>
                      <a:gd name="T1" fmla="*/ 0 h 723"/>
                      <a:gd name="T2" fmla="*/ 3 w 294"/>
                      <a:gd name="T3" fmla="*/ 0 h 723"/>
                      <a:gd name="T4" fmla="*/ 2 w 294"/>
                      <a:gd name="T5" fmla="*/ 0 h 723"/>
                      <a:gd name="T6" fmla="*/ 2 w 294"/>
                      <a:gd name="T7" fmla="*/ 0 h 723"/>
                      <a:gd name="T8" fmla="*/ 2 w 294"/>
                      <a:gd name="T9" fmla="*/ 0 h 723"/>
                      <a:gd name="T10" fmla="*/ 1 w 294"/>
                      <a:gd name="T11" fmla="*/ 0 h 723"/>
                      <a:gd name="T12" fmla="*/ 1 w 294"/>
                      <a:gd name="T13" fmla="*/ 0 h 723"/>
                      <a:gd name="T14" fmla="*/ 1 w 294"/>
                      <a:gd name="T15" fmla="*/ 0 h 723"/>
                      <a:gd name="T16" fmla="*/ 1 w 294"/>
                      <a:gd name="T17" fmla="*/ 0 h 723"/>
                      <a:gd name="T18" fmla="*/ 0 w 294"/>
                      <a:gd name="T19" fmla="*/ 0 h 723"/>
                      <a:gd name="T20" fmla="*/ 1 w 294"/>
                      <a:gd name="T21" fmla="*/ 0 h 723"/>
                      <a:gd name="T22" fmla="*/ 1 w 294"/>
                      <a:gd name="T23" fmla="*/ 0 h 723"/>
                      <a:gd name="T24" fmla="*/ 1 w 294"/>
                      <a:gd name="T25" fmla="*/ 0 h 723"/>
                      <a:gd name="T26" fmla="*/ 1 w 294"/>
                      <a:gd name="T27" fmla="*/ 0 h 723"/>
                      <a:gd name="T28" fmla="*/ 1 w 294"/>
                      <a:gd name="T29" fmla="*/ 0 h 723"/>
                      <a:gd name="T30" fmla="*/ 1 w 294"/>
                      <a:gd name="T31" fmla="*/ 0 h 723"/>
                      <a:gd name="T32" fmla="*/ 1 w 294"/>
                      <a:gd name="T33" fmla="*/ 0 h 723"/>
                      <a:gd name="T34" fmla="*/ 1 w 294"/>
                      <a:gd name="T35" fmla="*/ 0 h 723"/>
                      <a:gd name="T36" fmla="*/ 2 w 294"/>
                      <a:gd name="T37" fmla="*/ 0 h 723"/>
                      <a:gd name="T38" fmla="*/ 1 w 294"/>
                      <a:gd name="T39" fmla="*/ 0 h 723"/>
                      <a:gd name="T40" fmla="*/ 1 w 294"/>
                      <a:gd name="T41" fmla="*/ 0 h 723"/>
                      <a:gd name="T42" fmla="*/ 1 w 294"/>
                      <a:gd name="T43" fmla="*/ 0 h 723"/>
                      <a:gd name="T44" fmla="*/ 1 w 294"/>
                      <a:gd name="T45" fmla="*/ 0 h 723"/>
                      <a:gd name="T46" fmla="*/ 1 w 294"/>
                      <a:gd name="T47" fmla="*/ 0 h 723"/>
                      <a:gd name="T48" fmla="*/ 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801" y="1072356"/>
            <a:ext cx="8229600" cy="528955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một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là một con </a:t>
            </a:r>
            <a:r>
              <a:rPr lang="en-US" dirty="0" err="1"/>
              <a:t>trỏ</a:t>
            </a:r>
            <a:r>
              <a:rPr lang="en-US" dirty="0"/>
              <a:t> (</a:t>
            </a:r>
            <a:r>
              <a:rPr lang="en-US" dirty="0">
                <a:solidFill>
                  <a:srgbClr val="FF3300"/>
                </a:solidFill>
              </a:rPr>
              <a:t>this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là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eaLnBrk="1" hangingPunct="1">
              <a:buFontTx/>
              <a:buNone/>
            </a:pPr>
            <a:r>
              <a:rPr lang="en-US" sz="1800" dirty="0" err="1">
                <a:solidFill>
                  <a:srgbClr val="FF3300"/>
                </a:solidFill>
              </a:rPr>
              <a:t>Ví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r>
              <a:rPr lang="en-US" sz="1800" dirty="0" err="1">
                <a:solidFill>
                  <a:srgbClr val="FF3300"/>
                </a:solidFill>
              </a:rPr>
              <a:t>dụ</a:t>
            </a:r>
            <a:r>
              <a:rPr lang="en-US" sz="1800" dirty="0">
                <a:solidFill>
                  <a:srgbClr val="FF3300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sz="1800" dirty="0"/>
              <a:t>class A {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3300"/>
                </a:solidFill>
              </a:rPr>
              <a:t>private</a:t>
            </a:r>
            <a:r>
              <a:rPr lang="en-US" sz="1800" dirty="0"/>
              <a:t>: </a:t>
            </a:r>
          </a:p>
          <a:p>
            <a:pPr eaLnBrk="1" hangingPunct="1">
              <a:buFontTx/>
              <a:buNone/>
            </a:pPr>
            <a:r>
              <a:rPr lang="en-US" sz="1800" dirty="0"/>
              <a:t>		…</a:t>
            </a:r>
          </a:p>
          <a:p>
            <a:pPr eaLnBrk="1" hangingPunct="1"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3300"/>
                </a:solidFill>
              </a:rPr>
              <a:t>public</a:t>
            </a:r>
            <a:r>
              <a:rPr lang="en-US" sz="1800" dirty="0"/>
              <a:t>:</a:t>
            </a:r>
          </a:p>
          <a:p>
            <a:pPr eaLnBrk="1" hangingPunct="1">
              <a:buFontTx/>
              <a:buNone/>
            </a:pPr>
            <a:r>
              <a:rPr lang="en-US" sz="1800" dirty="0"/>
              <a:t>		</a:t>
            </a:r>
            <a:r>
              <a:rPr lang="en-US" sz="1800" dirty="0" err="1"/>
              <a:t>DataType</a:t>
            </a:r>
            <a:r>
              <a:rPr lang="en-US" sz="1800" dirty="0"/>
              <a:t> method();</a:t>
            </a:r>
          </a:p>
          <a:p>
            <a:pPr eaLnBrk="1" hangingPunct="1">
              <a:buFontTx/>
              <a:buNone/>
            </a:pPr>
            <a:r>
              <a:rPr lang="en-US" sz="1800" dirty="0"/>
              <a:t>}	</a:t>
            </a:r>
          </a:p>
          <a:p>
            <a:pPr eaLnBrk="1" hangingPunct="1">
              <a:buFontTx/>
              <a:buNone/>
            </a:pP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con </a:t>
            </a:r>
            <a:r>
              <a:rPr lang="en-US" sz="1800" dirty="0" err="1"/>
              <a:t>trỏ</a:t>
            </a:r>
            <a:r>
              <a:rPr lang="en-US" sz="1800" dirty="0"/>
              <a:t> this</a:t>
            </a:r>
          </a:p>
          <a:p>
            <a:pPr eaLnBrk="1" hangingPunct="1">
              <a:buFontTx/>
              <a:buNone/>
            </a:pPr>
            <a:r>
              <a:rPr lang="en-US" sz="1800" dirty="0"/>
              <a:t>	cách 1:   </a:t>
            </a:r>
            <a:r>
              <a:rPr lang="en-US" sz="1800" dirty="0">
                <a:solidFill>
                  <a:srgbClr val="FF3300"/>
                </a:solidFill>
              </a:rPr>
              <a:t> this</a:t>
            </a:r>
            <a:r>
              <a:rPr lang="en-US" sz="1800" dirty="0"/>
              <a:t>-&gt;property,    this-&gt;method([</a:t>
            </a:r>
            <a:r>
              <a:rPr lang="en-US" sz="1800" dirty="0" err="1"/>
              <a:t>arg</a:t>
            </a:r>
            <a:r>
              <a:rPr lang="en-US" sz="1800" dirty="0"/>
              <a:t>]);</a:t>
            </a:r>
          </a:p>
          <a:p>
            <a:pPr eaLnBrk="1" hangingPunct="1">
              <a:buFontTx/>
              <a:buNone/>
            </a:pPr>
            <a:r>
              <a:rPr lang="en-US" sz="1800" dirty="0"/>
              <a:t>	cách 2:    property,              method([</a:t>
            </a:r>
            <a:r>
              <a:rPr lang="en-US" sz="1800" dirty="0" err="1"/>
              <a:t>arg</a:t>
            </a:r>
            <a:r>
              <a:rPr lang="en-US" sz="1800" dirty="0"/>
              <a:t>]);</a:t>
            </a:r>
            <a:endParaRPr lang="en-US" dirty="0"/>
          </a:p>
        </p:txBody>
      </p:sp>
      <p:sp>
        <p:nvSpPr>
          <p:cNvPr id="30723" name="AutoShape 5"/>
          <p:cNvSpPr>
            <a:spLocks noChangeArrowheads="1"/>
          </p:cNvSpPr>
          <p:nvPr/>
        </p:nvSpPr>
        <p:spPr bwMode="auto">
          <a:xfrm>
            <a:off x="4711714" y="3284984"/>
            <a:ext cx="4140200" cy="1439863"/>
          </a:xfrm>
          <a:prstGeom prst="wedgeEllipseCallout">
            <a:avLst>
              <a:gd name="adj1" fmla="val -71014"/>
              <a:gd name="adj2" fmla="val 31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1800"/>
              <a:t>Chú ý: Con trỏ this là đối mặc định do đó người lập trình không cần khai báo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539750" y="4868863"/>
            <a:ext cx="6859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27384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FF3300"/>
                </a:solidFill>
              </a:rPr>
              <a:t>I. Con </a:t>
            </a:r>
            <a:r>
              <a:rPr lang="en-US" sz="3200" b="1" dirty="0" err="1">
                <a:solidFill>
                  <a:srgbClr val="FF3300"/>
                </a:solidFill>
              </a:rPr>
              <a:t>trỏ</a:t>
            </a:r>
            <a:r>
              <a:rPr lang="en-US" sz="3200" b="1" dirty="0">
                <a:solidFill>
                  <a:srgbClr val="FF3300"/>
                </a:solidFill>
              </a:rPr>
              <a:t> this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553" y="-14925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 err="1">
                <a:solidFill>
                  <a:srgbClr val="FF3300"/>
                </a:solidFill>
              </a:rPr>
              <a:t>Ví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dụ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23850" y="1412875"/>
            <a:ext cx="4032250" cy="30241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Tamgiac</a:t>
            </a:r>
            <a:r>
              <a:rPr lang="en-US" sz="1800" dirty="0"/>
              <a:t>::</a:t>
            </a:r>
            <a:r>
              <a:rPr lang="en-US" sz="1800" dirty="0" err="1"/>
              <a:t>Nhap</a:t>
            </a:r>
            <a:r>
              <a:rPr lang="en-US" sz="1800" dirty="0"/>
              <a:t>(){</a:t>
            </a:r>
          </a:p>
          <a:p>
            <a:pPr eaLnBrk="1" hangingPunct="1">
              <a:buFontTx/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nhat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xA</a:t>
            </a:r>
            <a:r>
              <a:rPr lang="en-US" sz="1800" dirty="0"/>
              <a:t>&gt;&gt;</a:t>
            </a:r>
            <a:r>
              <a:rPr lang="en-US" sz="1800" dirty="0" err="1"/>
              <a:t>yA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xB</a:t>
            </a:r>
            <a:r>
              <a:rPr lang="en-US" sz="1800" dirty="0"/>
              <a:t>&gt;&gt;</a:t>
            </a:r>
            <a:r>
              <a:rPr lang="en-US" sz="1800" dirty="0" err="1"/>
              <a:t>yB</a:t>
            </a:r>
            <a:r>
              <a:rPr lang="en-US" sz="1800" dirty="0"/>
              <a:t>;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ba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 err="1"/>
              <a:t>xC</a:t>
            </a:r>
            <a:r>
              <a:rPr lang="en-US" sz="1800" dirty="0"/>
              <a:t>&gt;&gt;</a:t>
            </a:r>
            <a:r>
              <a:rPr lang="en-US" sz="1800" dirty="0" err="1"/>
              <a:t>yC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buFontTx/>
              <a:buNone/>
            </a:pPr>
            <a:endParaRPr lang="en-US" sz="1800" dirty="0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23850" y="4437063"/>
            <a:ext cx="4032250" cy="20272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void</a:t>
            </a:r>
            <a:r>
              <a:rPr lang="en-US" sz="1800"/>
              <a:t> main(){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Tamgiac t, t1;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t.Nhap();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t1.Nhap();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}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4787900" y="1412875"/>
            <a:ext cx="4032250" cy="302418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err="1"/>
              <a:t>Tamgiac</a:t>
            </a:r>
            <a:r>
              <a:rPr lang="en-US" sz="1800" dirty="0"/>
              <a:t>::</a:t>
            </a:r>
            <a:r>
              <a:rPr lang="en-US" sz="1800" dirty="0" err="1"/>
              <a:t>Nhap</a:t>
            </a:r>
            <a:r>
              <a:rPr lang="en-US" sz="1800" dirty="0"/>
              <a:t>(){</a:t>
            </a:r>
          </a:p>
          <a:p>
            <a:pPr eaLnBrk="1" hangingPunct="1">
              <a:buFontTx/>
              <a:buNone/>
            </a:pPr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nhat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 err="1"/>
              <a:t>xA</a:t>
            </a:r>
            <a:r>
              <a:rPr lang="en-US" sz="1800" dirty="0"/>
              <a:t>&gt;&gt;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 err="1"/>
              <a:t>yA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 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/>
              <a:t> </a:t>
            </a:r>
            <a:r>
              <a:rPr lang="en-US" sz="1800" dirty="0" err="1"/>
              <a:t>xB</a:t>
            </a:r>
            <a:r>
              <a:rPr lang="en-US" sz="1800" dirty="0"/>
              <a:t>&gt;&gt; 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/>
              <a:t> </a:t>
            </a:r>
            <a:r>
              <a:rPr lang="en-US" sz="1800" dirty="0" err="1"/>
              <a:t>yB</a:t>
            </a:r>
            <a:r>
              <a:rPr lang="en-US" sz="1800" dirty="0"/>
              <a:t>;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Nhap</a:t>
            </a:r>
            <a:r>
              <a:rPr lang="en-US" sz="1800" dirty="0"/>
              <a:t> </a:t>
            </a:r>
            <a:r>
              <a:rPr lang="en-US" sz="1800" dirty="0" err="1"/>
              <a:t>toa</a:t>
            </a:r>
            <a:r>
              <a:rPr lang="en-US" sz="1800" dirty="0"/>
              <a:t> do </a:t>
            </a:r>
            <a:r>
              <a:rPr lang="en-US" sz="1800" dirty="0" err="1"/>
              <a:t>dinh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ba</a:t>
            </a:r>
            <a:r>
              <a:rPr lang="en-US" sz="1800" dirty="0"/>
              <a:t>:”;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dirty="0" err="1"/>
              <a:t>cin</a:t>
            </a:r>
            <a:r>
              <a:rPr lang="en-US" sz="1800" dirty="0"/>
              <a:t>&gt;&gt; 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/>
              <a:t> </a:t>
            </a:r>
            <a:r>
              <a:rPr lang="en-US" sz="1800" dirty="0" err="1"/>
              <a:t>xC</a:t>
            </a:r>
            <a:r>
              <a:rPr lang="en-US" sz="1800" dirty="0"/>
              <a:t>&gt;&gt; </a:t>
            </a:r>
            <a:r>
              <a:rPr lang="en-US" sz="1800" dirty="0">
                <a:solidFill>
                  <a:srgbClr val="FF3300"/>
                </a:solidFill>
              </a:rPr>
              <a:t>this-&gt;</a:t>
            </a:r>
            <a:r>
              <a:rPr lang="en-US" sz="1800" dirty="0" err="1"/>
              <a:t>yC</a:t>
            </a:r>
            <a:r>
              <a:rPr lang="en-US" sz="1800" dirty="0"/>
              <a:t>;</a:t>
            </a:r>
          </a:p>
          <a:p>
            <a:pPr eaLnBrk="1" hangingPunct="1">
              <a:buFontTx/>
              <a:buNone/>
            </a:pPr>
            <a:r>
              <a:rPr lang="en-US" sz="1800" dirty="0"/>
              <a:t>}</a:t>
            </a:r>
          </a:p>
          <a:p>
            <a:pPr eaLnBrk="1" hangingPunct="1">
              <a:buFontTx/>
              <a:buNone/>
            </a:pPr>
            <a:endParaRPr lang="en-US" sz="1800" dirty="0"/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4787900" y="4437063"/>
            <a:ext cx="4032250" cy="202723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>
                <a:solidFill>
                  <a:srgbClr val="FF3300"/>
                </a:solidFill>
              </a:rPr>
              <a:t>void</a:t>
            </a:r>
            <a:r>
              <a:rPr lang="en-US" sz="1800"/>
              <a:t> main()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Tamgiac t, t1;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t.Nhap();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      t1.Nhap();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1800"/>
              <a:t>}</a:t>
            </a:r>
          </a:p>
        </p:txBody>
      </p:sp>
      <p:sp>
        <p:nvSpPr>
          <p:cNvPr id="31751" name="AutoShape 8"/>
          <p:cNvSpPr>
            <a:spLocks noChangeArrowheads="1"/>
          </p:cNvSpPr>
          <p:nvPr/>
        </p:nvSpPr>
        <p:spPr bwMode="auto">
          <a:xfrm>
            <a:off x="4427538" y="3789363"/>
            <a:ext cx="288925" cy="215900"/>
          </a:xfrm>
          <a:prstGeom prst="leftRightArrow">
            <a:avLst>
              <a:gd name="adj1" fmla="val 50000"/>
              <a:gd name="adj2" fmla="val 2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127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FF3300"/>
                </a:solidFill>
              </a:rPr>
              <a:t>II. </a:t>
            </a:r>
            <a:r>
              <a:rPr lang="en-US" sz="3200" b="1" dirty="0" err="1">
                <a:solidFill>
                  <a:srgbClr val="FF3300"/>
                </a:solidFill>
              </a:rPr>
              <a:t>Phương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thức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của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lớp</a:t>
            </a:r>
            <a:r>
              <a:rPr lang="en-US" sz="3200" b="1" dirty="0">
                <a:solidFill>
                  <a:srgbClr val="FF3300"/>
                </a:solidFill>
              </a:rPr>
              <a:t> là </a:t>
            </a:r>
            <a:r>
              <a:rPr lang="en-US" sz="3200" b="1" dirty="0" err="1">
                <a:solidFill>
                  <a:srgbClr val="FF3300"/>
                </a:solidFill>
              </a:rPr>
              <a:t>các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toán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tử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Các nhóm toán tử:</a:t>
            </a:r>
          </a:p>
          <a:p>
            <a:pPr lvl="1" eaLnBrk="1" hangingPunct="1"/>
            <a:r>
              <a:rPr lang="en-US"/>
              <a:t>Toán tử một ngôi: --, ++, -</a:t>
            </a:r>
          </a:p>
          <a:p>
            <a:pPr lvl="1" eaLnBrk="1" hangingPunct="1"/>
            <a:r>
              <a:rPr lang="en-US"/>
              <a:t>Toán tử hai ngôi: +, -, *, /, …..</a:t>
            </a:r>
          </a:p>
          <a:p>
            <a:pPr lvl="1" eaLnBrk="1" hangingPunct="1"/>
            <a:r>
              <a:rPr lang="en-US"/>
              <a:t>Toán tử so sánh: &gt;, &gt;=, &lt;, &lt;=, !, !=, …</a:t>
            </a:r>
          </a:p>
          <a:p>
            <a:pPr lvl="1" eaLnBrk="1" hangingPunct="1"/>
            <a:r>
              <a:rPr lang="en-US"/>
              <a:t>Toán tử nhập xuất (&gt;&gt;, &lt;&lt;)</a:t>
            </a:r>
          </a:p>
          <a:p>
            <a:pPr lvl="1" eaLnBrk="1" hangingPunct="1"/>
            <a:r>
              <a:rPr lang="en-US"/>
              <a:t>Toán tử </a:t>
            </a:r>
            <a:r>
              <a:rPr lang="en-US">
                <a:solidFill>
                  <a:srgbClr val="FF3300"/>
                </a:solidFill>
              </a:rPr>
              <a:t>new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FF3300"/>
                </a:solidFill>
              </a:rPr>
              <a:t>II. </a:t>
            </a:r>
            <a:r>
              <a:rPr lang="en-US" sz="3200" b="1" dirty="0" err="1">
                <a:solidFill>
                  <a:srgbClr val="FF3300"/>
                </a:solidFill>
              </a:rPr>
              <a:t>Cài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đăt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các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phương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thức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toán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tử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một </a:t>
            </a:r>
            <a:r>
              <a:rPr lang="en-US" sz="2800" dirty="0" err="1"/>
              <a:t>ngôi</a:t>
            </a:r>
            <a:endParaRPr 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FF3300"/>
                </a:solidFill>
              </a:rPr>
              <a:t>class </a:t>
            </a:r>
            <a:r>
              <a:rPr lang="en-US" sz="2800" dirty="0" err="1"/>
              <a:t>classname</a:t>
            </a:r>
            <a:r>
              <a:rPr lang="en-US" sz="28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private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3300"/>
                </a:solidFill>
              </a:rPr>
              <a:t>public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 err="1"/>
              <a:t>DataType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3300"/>
                </a:solidFill>
              </a:rPr>
              <a:t>operator</a:t>
            </a:r>
            <a:r>
              <a:rPr lang="en-US" sz="2800" dirty="0"/>
              <a:t> sign();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800" dirty="0" err="1"/>
              <a:t>DataType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3300"/>
                </a:solidFill>
              </a:rPr>
              <a:t>operator</a:t>
            </a:r>
            <a:r>
              <a:rPr lang="en-US" sz="2800" dirty="0"/>
              <a:t> sign();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sign: là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++, --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3200" b="1">
                <a:solidFill>
                  <a:srgbClr val="FF3300"/>
                </a:solidFill>
              </a:rPr>
              <a:t>Ví dụ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Bài toán: Lập chương trình nhập vào tọa độ các đỉnh của 1 tam giác bất kỳ trong mặt phẳng. Tính diện tích và chu vi của tam giác đó. In kết quả lên màn hình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33689"/>
            <a:ext cx="8229600" cy="5649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ngôi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class </a:t>
            </a:r>
            <a:r>
              <a:rPr lang="en-US" sz="2400" dirty="0" err="1"/>
              <a:t>classname</a:t>
            </a: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3300"/>
                </a:solidFill>
              </a:rPr>
              <a:t>private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3300"/>
                </a:solidFill>
              </a:rPr>
              <a:t>public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accent2"/>
                </a:solidFill>
              </a:rPr>
              <a:t>DataType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00"/>
                </a:solidFill>
              </a:rPr>
              <a:t>operator</a:t>
            </a:r>
            <a:r>
              <a:rPr lang="en-US" sz="2400" dirty="0"/>
              <a:t> sign(</a:t>
            </a:r>
            <a:r>
              <a:rPr lang="en-US" sz="2400" dirty="0">
                <a:solidFill>
                  <a:schemeClr val="accent2"/>
                </a:solidFill>
              </a:rPr>
              <a:t>DataType1</a:t>
            </a:r>
            <a:r>
              <a:rPr lang="en-US" sz="2400" dirty="0"/>
              <a:t> </a:t>
            </a:r>
            <a:r>
              <a:rPr lang="en-US" sz="2400" dirty="0" err="1"/>
              <a:t>argN</a:t>
            </a:r>
            <a:r>
              <a:rPr lang="en-US" sz="24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accent2"/>
                </a:solidFill>
              </a:rPr>
              <a:t>DataType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3300"/>
                </a:solidFill>
              </a:rPr>
              <a:t>operator</a:t>
            </a:r>
            <a:r>
              <a:rPr lang="en-US" sz="2400" dirty="0"/>
              <a:t> sign(</a:t>
            </a:r>
            <a:r>
              <a:rPr lang="en-US" sz="2400" dirty="0">
                <a:solidFill>
                  <a:schemeClr val="accent2"/>
                </a:solidFill>
              </a:rPr>
              <a:t>DataType1</a:t>
            </a:r>
            <a:r>
              <a:rPr lang="en-US" sz="2400" dirty="0"/>
              <a:t> </a:t>
            </a:r>
            <a:r>
              <a:rPr lang="en-US" sz="2400" dirty="0" err="1"/>
              <a:t>argN</a:t>
            </a:r>
            <a:r>
              <a:rPr lang="en-US" sz="240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DataType</a:t>
            </a:r>
            <a:r>
              <a:rPr lang="en-US" sz="2400" dirty="0"/>
              <a:t> là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DataType1 </a:t>
            </a:r>
            <a:r>
              <a:rPr lang="en-US" sz="2400" dirty="0"/>
              <a:t>là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sign: là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+, -, *, /, … )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>
                <a:solidFill>
                  <a:srgbClr val="FF3300"/>
                </a:solidFill>
              </a:rPr>
              <a:t>II. </a:t>
            </a:r>
            <a:r>
              <a:rPr lang="en-US" sz="3200" b="1" dirty="0" err="1">
                <a:solidFill>
                  <a:srgbClr val="FF3300"/>
                </a:solidFill>
              </a:rPr>
              <a:t>Cài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đăt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các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phương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thức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toán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tử</a:t>
            </a:r>
            <a:endParaRPr lang="en-US" sz="32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3794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 err="1">
                <a:solidFill>
                  <a:srgbClr val="FF3300"/>
                </a:solidFill>
              </a:rPr>
              <a:t>Toán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tử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nhập</a:t>
            </a:r>
            <a:r>
              <a:rPr lang="en-US" sz="3200" b="1" dirty="0">
                <a:solidFill>
                  <a:srgbClr val="FF3300"/>
                </a:solidFill>
              </a:rPr>
              <a:t> – </a:t>
            </a:r>
            <a:r>
              <a:rPr lang="en-US" sz="3200" b="1" dirty="0" err="1">
                <a:solidFill>
                  <a:srgbClr val="FF3300"/>
                </a:solidFill>
              </a:rPr>
              <a:t>xuất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519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 err="1">
                <a:solidFill>
                  <a:schemeClr val="accent2"/>
                </a:solidFill>
              </a:rPr>
              <a:t>Toán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tử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nhập</a:t>
            </a:r>
            <a:endParaRPr lang="en-US" sz="24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solidFill>
                  <a:srgbClr val="FF3300"/>
                </a:solidFill>
              </a:rPr>
              <a:t>istream</a:t>
            </a:r>
            <a:r>
              <a:rPr lang="en-US" sz="1800" dirty="0">
                <a:solidFill>
                  <a:srgbClr val="FF3300"/>
                </a:solidFill>
              </a:rPr>
              <a:t>&amp; operator</a:t>
            </a:r>
            <a:r>
              <a:rPr lang="en-US" sz="1800" dirty="0"/>
              <a:t> &gt;&gt;(</a:t>
            </a:r>
            <a:r>
              <a:rPr lang="en-US" sz="1800" dirty="0" err="1">
                <a:solidFill>
                  <a:srgbClr val="FF3300"/>
                </a:solidFill>
              </a:rPr>
              <a:t>istream</a:t>
            </a:r>
            <a:r>
              <a:rPr lang="en-US" sz="1800" dirty="0"/>
              <a:t> &amp;is, </a:t>
            </a:r>
            <a:r>
              <a:rPr lang="en-US" sz="1800" dirty="0" err="1"/>
              <a:t>classname</a:t>
            </a:r>
            <a:r>
              <a:rPr lang="en-US" sz="1800" dirty="0"/>
              <a:t> &amp;</a:t>
            </a:r>
            <a:r>
              <a:rPr lang="en-US" sz="1800" dirty="0" err="1"/>
              <a:t>obj</a:t>
            </a:r>
            <a:r>
              <a:rPr lang="en-US" sz="1800" dirty="0"/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&lt;&lt;“</a:t>
            </a:r>
            <a:r>
              <a:rPr lang="en-US" sz="1800" dirty="0" err="1"/>
              <a:t>Thông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:”;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is&gt;&gt;</a:t>
            </a:r>
            <a:r>
              <a:rPr lang="en-US" sz="1800" dirty="0" err="1"/>
              <a:t>obj.property</a:t>
            </a:r>
            <a:r>
              <a:rPr lang="en-US" sz="18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   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3300"/>
                </a:solidFill>
              </a:rPr>
              <a:t>return</a:t>
            </a:r>
            <a:r>
              <a:rPr lang="en-US" sz="1800" dirty="0"/>
              <a:t> is;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9750" y="3733800"/>
            <a:ext cx="82296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dirty="0" err="1">
                <a:solidFill>
                  <a:schemeClr val="accent2"/>
                </a:solidFill>
              </a:rPr>
              <a:t>Toán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tử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xuất</a:t>
            </a:r>
            <a:endParaRPr lang="en-US" sz="24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err="1">
                <a:solidFill>
                  <a:srgbClr val="FF3300"/>
                </a:solidFill>
              </a:rPr>
              <a:t>ostream</a:t>
            </a:r>
            <a:r>
              <a:rPr lang="en-US" sz="2000" dirty="0">
                <a:solidFill>
                  <a:srgbClr val="FF3300"/>
                </a:solidFill>
              </a:rPr>
              <a:t>&amp; operator</a:t>
            </a:r>
            <a:r>
              <a:rPr lang="en-US" sz="2000" dirty="0"/>
              <a:t> &lt;&lt;(</a:t>
            </a:r>
            <a:r>
              <a:rPr lang="en-US" sz="2000" dirty="0" err="1">
                <a:solidFill>
                  <a:srgbClr val="FF3300"/>
                </a:solidFill>
              </a:rPr>
              <a:t>ostream</a:t>
            </a:r>
            <a:r>
              <a:rPr lang="en-US" sz="2000" dirty="0"/>
              <a:t> &amp;</a:t>
            </a:r>
            <a:r>
              <a:rPr lang="en-US" sz="2000" dirty="0" err="1"/>
              <a:t>os</a:t>
            </a:r>
            <a:r>
              <a:rPr lang="en-US" sz="2000" dirty="0"/>
              <a:t>, </a:t>
            </a:r>
            <a:r>
              <a:rPr lang="en-US" sz="2000" dirty="0" err="1"/>
              <a:t>classname</a:t>
            </a:r>
            <a:r>
              <a:rPr lang="en-US" sz="2000" dirty="0"/>
              <a:t> &amp;</a:t>
            </a:r>
            <a:r>
              <a:rPr lang="en-US" sz="2000" dirty="0" err="1"/>
              <a:t>obj</a:t>
            </a:r>
            <a:r>
              <a:rPr lang="en-US" sz="2000" dirty="0"/>
              <a:t>){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os</a:t>
            </a:r>
            <a:r>
              <a:rPr lang="en-US" sz="2000" dirty="0"/>
              <a:t>&lt;&lt; “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:” &lt;&lt; </a:t>
            </a:r>
            <a:r>
              <a:rPr lang="en-US" sz="2000" dirty="0" err="1"/>
              <a:t>obj.property</a:t>
            </a:r>
            <a:r>
              <a:rPr lang="en-US" sz="2000" dirty="0"/>
              <a:t>;</a:t>
            </a:r>
          </a:p>
          <a:p>
            <a:pPr eaLnBrk="1" hangingPunct="1">
              <a:buFontTx/>
              <a:buNone/>
            </a:pPr>
            <a:r>
              <a:rPr lang="en-US" sz="2000" dirty="0"/>
              <a:t>    …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330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;</a:t>
            </a:r>
          </a:p>
          <a:p>
            <a:pPr eaLnBrk="1" hangingPunct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6424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 dirty="0" err="1">
                <a:solidFill>
                  <a:srgbClr val="FF3300"/>
                </a:solidFill>
              </a:rPr>
              <a:t>Ví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dụ:Xây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dựng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lớp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phân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số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991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chemeClr val="accent2"/>
                </a:solidFill>
              </a:rPr>
              <a:t>Phân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tích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bài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toán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uscln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dương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endParaRPr 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/>
              <a:t>Tử</a:t>
            </a:r>
            <a:r>
              <a:rPr lang="en-US" sz="1800" dirty="0"/>
              <a:t>, </a:t>
            </a:r>
            <a:r>
              <a:rPr lang="en-US" sz="1800" dirty="0" err="1"/>
              <a:t>mẫu</a:t>
            </a:r>
            <a:endParaRPr 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endParaRPr lang="en-US" sz="2000" dirty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endParaRPr 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/>
              <a:t>Rút</a:t>
            </a:r>
            <a:r>
              <a:rPr lang="en-US" sz="1800" dirty="0"/>
              <a:t> </a:t>
            </a:r>
            <a:r>
              <a:rPr lang="en-US" sz="1800" dirty="0" err="1"/>
              <a:t>gọn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endParaRPr 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: &gt;&gt;, &lt;&lt;, +, -, *, /, -- (</a:t>
            </a:r>
            <a:r>
              <a:rPr lang="en-US" sz="1800" dirty="0" err="1"/>
              <a:t>giảm</a:t>
            </a:r>
            <a:r>
              <a:rPr lang="en-US" sz="1800" dirty="0"/>
              <a:t>), ++ (</a:t>
            </a:r>
            <a:r>
              <a:rPr lang="en-US" sz="1800" dirty="0" err="1"/>
              <a:t>tăng</a:t>
            </a:r>
            <a:r>
              <a:rPr lang="en-US" sz="1800" dirty="0"/>
              <a:t>), - (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so </a:t>
            </a:r>
            <a:r>
              <a:rPr lang="en-US" sz="1800" dirty="0" err="1"/>
              <a:t>sánh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800" b="1" dirty="0" err="1">
                <a:solidFill>
                  <a:schemeClr val="accent2"/>
                </a:solidFill>
              </a:rPr>
              <a:t>Lập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trình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948488" y="1268413"/>
          <a:ext cx="96361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Clip" r:id="rId3" imgW="4579545" imgH="10382816" progId="MS_ClipArt_Gallery.2">
                  <p:embed/>
                </p:oleObj>
              </mc:Choice>
              <mc:Fallback>
                <p:oleObj name="Clip" r:id="rId3" imgW="4579545" imgH="1038281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268413"/>
                        <a:ext cx="963612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pPr algn="just" eaLnBrk="1" hangingPunct="1"/>
            <a:r>
              <a:rPr lang="en-US" sz="3200" b="1" dirty="0" err="1">
                <a:solidFill>
                  <a:srgbClr val="FF3300"/>
                </a:solidFill>
              </a:rPr>
              <a:t>Lớp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phân</a:t>
            </a:r>
            <a:r>
              <a:rPr lang="en-US" sz="3200" b="1" dirty="0">
                <a:solidFill>
                  <a:srgbClr val="FF3300"/>
                </a:solidFill>
              </a:rPr>
              <a:t> </a:t>
            </a:r>
            <a:r>
              <a:rPr lang="en-US" sz="3200" b="1" dirty="0" err="1">
                <a:solidFill>
                  <a:srgbClr val="FF3300"/>
                </a:solidFill>
              </a:rPr>
              <a:t>số</a:t>
            </a:r>
            <a:endParaRPr lang="en-US" sz="3200" b="1" dirty="0">
              <a:solidFill>
                <a:srgbClr val="FF3300"/>
              </a:solidFill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461081" y="1069031"/>
            <a:ext cx="79914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>
                <a:solidFill>
                  <a:srgbClr val="FF3300"/>
                </a:solidFill>
              </a:rPr>
              <a:t>class</a:t>
            </a:r>
            <a:r>
              <a:rPr lang="en-US" sz="1800" noProof="1"/>
              <a:t> PS{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FF3300"/>
                </a:solidFill>
              </a:rPr>
              <a:t>private</a:t>
            </a:r>
            <a:r>
              <a:rPr lang="en-US" sz="1800" noProof="1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	</a:t>
            </a:r>
            <a:r>
              <a:rPr lang="en-US" sz="1800" dirty="0">
                <a:solidFill>
                  <a:srgbClr val="FF33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noProof="1"/>
              <a:t>tu, mau;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	PS rutgon();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FF3300"/>
                </a:solidFill>
              </a:rPr>
              <a:t>public</a:t>
            </a:r>
            <a:r>
              <a:rPr lang="en-US" sz="1800" noProof="1"/>
              <a:t>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FF3300"/>
                </a:solidFill>
              </a:rPr>
              <a:t>friend</a:t>
            </a:r>
            <a:r>
              <a:rPr lang="en-US" sz="1800" noProof="1"/>
              <a:t> </a:t>
            </a:r>
            <a:r>
              <a:rPr lang="en-US" sz="1800" noProof="1">
                <a:solidFill>
                  <a:schemeClr val="hlink"/>
                </a:solidFill>
              </a:rPr>
              <a:t>ostream</a:t>
            </a:r>
            <a:r>
              <a:rPr lang="en-US" sz="1800" noProof="1"/>
              <a:t> &amp;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&lt;&lt;(</a:t>
            </a:r>
            <a:r>
              <a:rPr lang="en-US" sz="1800" noProof="1">
                <a:solidFill>
                  <a:schemeClr val="hlink"/>
                </a:solidFill>
              </a:rPr>
              <a:t>ostream</a:t>
            </a:r>
            <a:r>
              <a:rPr lang="en-US" sz="1800" noProof="1"/>
              <a:t> &amp;os, PS p);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</a:t>
            </a:r>
            <a:r>
              <a:rPr lang="en-US" sz="1800" noProof="1">
                <a:solidFill>
                  <a:srgbClr val="FF3300"/>
                </a:solidFill>
              </a:rPr>
              <a:t>friend</a:t>
            </a:r>
            <a:r>
              <a:rPr lang="en-US" sz="1800" noProof="1"/>
              <a:t> </a:t>
            </a:r>
            <a:r>
              <a:rPr lang="en-US" sz="1800" noProof="1">
                <a:solidFill>
                  <a:schemeClr val="hlink"/>
                </a:solidFill>
              </a:rPr>
              <a:t>istream</a:t>
            </a:r>
            <a:r>
              <a:rPr lang="en-US" sz="1800" noProof="1"/>
              <a:t> &amp;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&gt;&gt;(</a:t>
            </a:r>
            <a:r>
              <a:rPr lang="en-US" sz="1800" noProof="1">
                <a:solidFill>
                  <a:schemeClr val="hlink"/>
                </a:solidFill>
              </a:rPr>
              <a:t>istream</a:t>
            </a:r>
            <a:r>
              <a:rPr lang="en-US" sz="1800" noProof="1"/>
              <a:t> &amp;is, PS &amp;p);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//Toan tu mot ngoi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++();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--();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-();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//Toan tu hai ngoi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+(PS p);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-(PS p);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*(PS p);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	PS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/(PS p);</a:t>
            </a:r>
            <a:endParaRPr lang="en-US" sz="1800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//</a:t>
            </a:r>
            <a:r>
              <a:rPr lang="en-US" sz="1800" dirty="0" err="1"/>
              <a:t>Cac</a:t>
            </a:r>
            <a:r>
              <a:rPr lang="en-US" sz="1800" dirty="0"/>
              <a:t> </a:t>
            </a:r>
            <a:r>
              <a:rPr lang="en-US" sz="1800" dirty="0" err="1"/>
              <a:t>phuong</a:t>
            </a:r>
            <a:r>
              <a:rPr lang="en-US" sz="1800" dirty="0"/>
              <a:t> </a:t>
            </a:r>
            <a:r>
              <a:rPr lang="en-US" sz="1800" dirty="0" err="1"/>
              <a:t>thuc</a:t>
            </a:r>
            <a:r>
              <a:rPr lang="en-US" sz="1800" dirty="0"/>
              <a:t> so </a:t>
            </a:r>
            <a:r>
              <a:rPr lang="en-US" sz="1800" dirty="0" err="1"/>
              <a:t>sanh</a:t>
            </a:r>
            <a:endParaRPr lang="en-US" sz="1800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</a:t>
            </a:r>
            <a:r>
              <a:rPr lang="en-US" sz="1800" dirty="0"/>
              <a:t>==</a:t>
            </a:r>
            <a:r>
              <a:rPr lang="en-US" sz="1800" noProof="1"/>
              <a:t>(PS p);</a:t>
            </a:r>
            <a:endParaRPr lang="en-US" sz="1800" dirty="0"/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noProof="1">
                <a:solidFill>
                  <a:srgbClr val="FF3300"/>
                </a:solidFill>
              </a:rPr>
              <a:t>operator</a:t>
            </a:r>
            <a:r>
              <a:rPr lang="en-US" sz="1800" noProof="1"/>
              <a:t> </a:t>
            </a:r>
            <a:r>
              <a:rPr lang="en-US" sz="1800" dirty="0"/>
              <a:t>&gt;</a:t>
            </a:r>
            <a:r>
              <a:rPr lang="en-US" sz="1800" noProof="1"/>
              <a:t>(PS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noProof="1"/>
              <a:t>};</a:t>
            </a:r>
            <a:endParaRPr lang="en-US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5802"/>
            <a:ext cx="5977260" cy="1143000"/>
          </a:xfrm>
        </p:spPr>
        <p:txBody>
          <a:bodyPr/>
          <a:lstStyle/>
          <a:p>
            <a:pPr eaLnBrk="1" hangingPunct="1"/>
            <a:r>
              <a:rPr lang="en-US" sz="4000" b="1" dirty="0" err="1">
                <a:solidFill>
                  <a:srgbClr val="FF3300"/>
                </a:solidFill>
              </a:rPr>
              <a:t>Bài</a:t>
            </a:r>
            <a:r>
              <a:rPr lang="en-US" sz="4000" b="1" dirty="0">
                <a:solidFill>
                  <a:srgbClr val="FF3300"/>
                </a:solidFill>
              </a:rPr>
              <a:t> </a:t>
            </a:r>
            <a:r>
              <a:rPr lang="en-US" sz="4000" b="1" dirty="0" err="1">
                <a:solidFill>
                  <a:srgbClr val="FF3300"/>
                </a:solidFill>
              </a:rPr>
              <a:t>tập</a:t>
            </a:r>
            <a:endParaRPr lang="en-US" sz="4000" b="1" dirty="0">
              <a:solidFill>
                <a:srgbClr val="FF3300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440" y="1009551"/>
            <a:ext cx="5843588" cy="5053161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vector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n </a:t>
            </a:r>
            <a:r>
              <a:rPr lang="en-US" sz="2400" dirty="0" err="1"/>
              <a:t>chiều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: +, - </a:t>
            </a:r>
            <a:r>
              <a:rPr lang="en-US" sz="2400" dirty="0" err="1"/>
              <a:t>hai</a:t>
            </a:r>
            <a:r>
              <a:rPr lang="en-US" sz="2400" dirty="0"/>
              <a:t> vector, *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véc</a:t>
            </a:r>
            <a:r>
              <a:rPr lang="en-US" sz="2400" dirty="0"/>
              <a:t> </a:t>
            </a:r>
            <a:r>
              <a:rPr lang="en-US" sz="2400" dirty="0" err="1"/>
              <a:t>tơ</a:t>
            </a:r>
            <a:r>
              <a:rPr lang="en-US" sz="2400" dirty="0"/>
              <a:t>,-(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) &gt;&gt;, &lt;&lt;.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: +, -, *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,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, &gt;&gt;, &lt;&lt;.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: +, - ,* </a:t>
            </a:r>
            <a:r>
              <a:rPr lang="en-US" sz="2400" dirty="0" err="1"/>
              <a:t>hai</a:t>
            </a:r>
            <a:r>
              <a:rPr lang="en-US" sz="2400" dirty="0"/>
              <a:t> ma </a:t>
            </a:r>
            <a:r>
              <a:rPr lang="en-US" sz="2400" dirty="0" err="1"/>
              <a:t>trận</a:t>
            </a:r>
            <a:r>
              <a:rPr lang="en-US" sz="2400" dirty="0"/>
              <a:t>, &gt;&gt;, &lt;&lt;.</a:t>
            </a:r>
          </a:p>
        </p:txBody>
      </p:sp>
      <p:pic>
        <p:nvPicPr>
          <p:cNvPr id="38916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9925" y="4149725"/>
            <a:ext cx="1871663" cy="1776413"/>
          </a:xfrm>
          <a:noFill/>
        </p:spPr>
      </p:pic>
      <p:pic>
        <p:nvPicPr>
          <p:cNvPr id="38917" name="Picture 8" descr="pe07015_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5825" y="981075"/>
            <a:ext cx="1633538" cy="1819275"/>
          </a:xfrm>
          <a:noFill/>
        </p:spPr>
      </p:pic>
      <p:sp>
        <p:nvSpPr>
          <p:cNvPr id="38918" name="AutoShape 10"/>
          <p:cNvSpPr>
            <a:spLocks noChangeArrowheads="1"/>
          </p:cNvSpPr>
          <p:nvPr/>
        </p:nvSpPr>
        <p:spPr bwMode="auto">
          <a:xfrm>
            <a:off x="7885113" y="2852738"/>
            <a:ext cx="647700" cy="1009650"/>
          </a:xfrm>
          <a:prstGeom prst="downArrow">
            <a:avLst>
              <a:gd name="adj1" fmla="val 50000"/>
              <a:gd name="adj2" fmla="val 389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2" name="Rectangle 1"/>
          <p:cNvSpPr/>
          <p:nvPr/>
        </p:nvSpPr>
        <p:spPr>
          <a:xfrm>
            <a:off x="321792" y="6213475"/>
            <a:ext cx="840181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b="1" dirty="0" err="1"/>
              <a:t>Chọn</a:t>
            </a:r>
            <a:r>
              <a:rPr lang="en-US" sz="2800" b="1" dirty="0"/>
              <a:t> 2 </a:t>
            </a:r>
            <a:r>
              <a:rPr lang="en-US" sz="2800" b="1" dirty="0" err="1"/>
              <a:t>trong</a:t>
            </a:r>
            <a:r>
              <a:rPr lang="en-US" sz="2800" b="1" dirty="0"/>
              <a:t> 3 </a:t>
            </a:r>
            <a:r>
              <a:rPr lang="en-US" sz="2800" b="1" dirty="0" err="1"/>
              <a:t>bài</a:t>
            </a:r>
            <a:r>
              <a:rPr lang="en-US" sz="2800" b="1" dirty="0"/>
              <a:t>: TG: 17h00 </a:t>
            </a:r>
            <a:r>
              <a:rPr lang="en-US" sz="2800" b="1" dirty="0" err="1"/>
              <a:t>ngày</a:t>
            </a:r>
            <a:r>
              <a:rPr lang="en-US" sz="2800" b="1" dirty="0"/>
              <a:t> 06/09/2017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-684584" y="116632"/>
            <a:ext cx="8229600" cy="1026368"/>
          </a:xfrm>
        </p:spPr>
        <p:txBody>
          <a:bodyPr/>
          <a:lstStyle/>
          <a:p>
            <a:pPr eaLnBrk="1" hangingPunct="1"/>
            <a:r>
              <a:rPr lang="en-US" sz="3600" b="1" dirty="0" err="1">
                <a:solidFill>
                  <a:srgbClr val="FF3300"/>
                </a:solidFill>
              </a:rPr>
              <a:t>Dẫn</a:t>
            </a:r>
            <a:r>
              <a:rPr lang="en-US" sz="3600" b="1" dirty="0">
                <a:solidFill>
                  <a:srgbClr val="FF3300"/>
                </a:solidFill>
              </a:rPr>
              <a:t> </a:t>
            </a:r>
            <a:r>
              <a:rPr lang="en-US" sz="3600" b="1" dirty="0" err="1">
                <a:solidFill>
                  <a:srgbClr val="FF3300"/>
                </a:solidFill>
              </a:rPr>
              <a:t>xuất</a:t>
            </a:r>
            <a:r>
              <a:rPr lang="en-US" sz="3600" b="1" dirty="0">
                <a:solidFill>
                  <a:srgbClr val="FF3300"/>
                </a:solidFill>
              </a:rPr>
              <a:t> </a:t>
            </a:r>
            <a:r>
              <a:rPr lang="en-US" sz="3600" b="1" dirty="0" err="1">
                <a:solidFill>
                  <a:srgbClr val="FF3300"/>
                </a:solidFill>
              </a:rPr>
              <a:t>và</a:t>
            </a:r>
            <a:r>
              <a:rPr lang="en-US" sz="3600" b="1" dirty="0">
                <a:solidFill>
                  <a:srgbClr val="FF3300"/>
                </a:solidFill>
              </a:rPr>
              <a:t> </a:t>
            </a:r>
            <a:r>
              <a:rPr lang="en-US" sz="3600" b="1" dirty="0" err="1">
                <a:solidFill>
                  <a:srgbClr val="FF3300"/>
                </a:solidFill>
              </a:rPr>
              <a:t>Thừa</a:t>
            </a:r>
            <a:r>
              <a:rPr lang="en-US" sz="3600" b="1" dirty="0">
                <a:solidFill>
                  <a:srgbClr val="FF3300"/>
                </a:solidFill>
              </a:rPr>
              <a:t> </a:t>
            </a:r>
            <a:r>
              <a:rPr lang="en-US" sz="3600" b="1" dirty="0" err="1">
                <a:solidFill>
                  <a:srgbClr val="FF3300"/>
                </a:solidFill>
              </a:rPr>
              <a:t>kế</a:t>
            </a:r>
            <a:endParaRPr lang="en-US" sz="3600" b="1" dirty="0">
              <a:solidFill>
                <a:srgbClr val="FF33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Về nhà tự nghiên cứu</a:t>
            </a:r>
          </a:p>
          <a:p>
            <a:pPr lvl="1" eaLnBrk="1" hangingPunct="1"/>
            <a:r>
              <a:rPr lang="en-US"/>
              <a:t>Lớp dẫn xuất</a:t>
            </a:r>
          </a:p>
          <a:p>
            <a:pPr lvl="1" eaLnBrk="1" hangingPunct="1"/>
            <a:r>
              <a:rPr lang="en-US"/>
              <a:t>Lớp cơ sở</a:t>
            </a:r>
          </a:p>
          <a:p>
            <a:pPr lvl="1" eaLnBrk="1" hangingPunct="1"/>
            <a:r>
              <a:rPr lang="en-US"/>
              <a:t>Phương thức ảo</a:t>
            </a:r>
          </a:p>
          <a:p>
            <a:pPr lvl="1" eaLnBrk="1" hangingPunct="1"/>
            <a:r>
              <a:rPr lang="en-US"/>
              <a:t>Phương thức thuần ảo</a:t>
            </a:r>
          </a:p>
          <a:p>
            <a:pPr lvl="1" eaLnBrk="1" hangingPunct="1"/>
            <a:r>
              <a:rPr lang="en-US"/>
              <a:t>Lớp cơ sở 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en-US" sz="3200" b="1">
                <a:solidFill>
                  <a:srgbClr val="FF3300"/>
                </a:solidFill>
              </a:rPr>
              <a:t>Tiếp cận hướng thủ tục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Xây dựng các hàm</a:t>
            </a:r>
          </a:p>
          <a:p>
            <a:pPr lvl="1" eaLnBrk="1" hangingPunct="1"/>
            <a:r>
              <a:rPr lang="en-US"/>
              <a:t>Định nghĩa cấu trúc dữ liệu biểu diễn một tam giác</a:t>
            </a:r>
          </a:p>
          <a:p>
            <a:pPr lvl="1" eaLnBrk="1" hangingPunct="1"/>
            <a:r>
              <a:rPr lang="en-US"/>
              <a:t>Nhập dữ liệu</a:t>
            </a:r>
          </a:p>
          <a:p>
            <a:pPr lvl="1" eaLnBrk="1" hangingPunct="1"/>
            <a:r>
              <a:rPr lang="en-US"/>
              <a:t>Tính diện tích</a:t>
            </a:r>
          </a:p>
          <a:p>
            <a:pPr lvl="1" eaLnBrk="1" hangingPunct="1"/>
            <a:r>
              <a:rPr lang="en-US"/>
              <a:t>Tính chu vi</a:t>
            </a:r>
          </a:p>
          <a:p>
            <a:pPr lvl="1" eaLnBrk="1" hangingPunct="1"/>
            <a:r>
              <a:rPr lang="en-US"/>
              <a:t>Xây dựng hàm main() sử dụng các hàm ở trên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just" eaLnBrk="1" hangingPunct="1"/>
            <a:r>
              <a:rPr lang="en-US" sz="2400"/>
              <a:t>Định nghĩa cấu trúc dữ liệu và các hàm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18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Tamgiac</a:t>
            </a:r>
            <a:r>
              <a:rPr lang="en-US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rgbClr val="FF3300"/>
                </a:solidFill>
              </a:rPr>
              <a:t>float</a:t>
            </a:r>
            <a:r>
              <a:rPr lang="en-US" sz="2400" dirty="0"/>
              <a:t> </a:t>
            </a:r>
            <a:r>
              <a:rPr lang="en-US" sz="2400" dirty="0" err="1"/>
              <a:t>xA</a:t>
            </a:r>
            <a:r>
              <a:rPr lang="en-US" sz="2400" dirty="0"/>
              <a:t>, </a:t>
            </a:r>
            <a:r>
              <a:rPr lang="en-US" sz="2400" dirty="0" err="1"/>
              <a:t>yA</a:t>
            </a:r>
            <a:r>
              <a:rPr lang="en-US" sz="2400" dirty="0"/>
              <a:t>, </a:t>
            </a:r>
            <a:r>
              <a:rPr lang="en-US" sz="2400" dirty="0" err="1"/>
              <a:t>xB,yB</a:t>
            </a:r>
            <a:r>
              <a:rPr lang="en-US" sz="2400" dirty="0"/>
              <a:t>, </a:t>
            </a:r>
            <a:r>
              <a:rPr lang="en-US" sz="2400" dirty="0" err="1"/>
              <a:t>xC</a:t>
            </a:r>
            <a:r>
              <a:rPr lang="en-US" sz="2400" dirty="0"/>
              <a:t>, </a:t>
            </a:r>
            <a:r>
              <a:rPr lang="en-US" sz="2400" dirty="0" err="1"/>
              <a:t>yC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3300"/>
                </a:solidFill>
              </a:rPr>
              <a:t>void </a:t>
            </a:r>
            <a:r>
              <a:rPr lang="en-US" sz="2400" dirty="0" err="1"/>
              <a:t>Nhap</a:t>
            </a:r>
            <a:r>
              <a:rPr lang="en-US" sz="2400" dirty="0"/>
              <a:t>(</a:t>
            </a:r>
            <a:r>
              <a:rPr lang="en-US" sz="2400" dirty="0" err="1"/>
              <a:t>Tamgiac</a:t>
            </a:r>
            <a:r>
              <a:rPr lang="en-US" sz="2400" dirty="0"/>
              <a:t> &amp;t){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err="1"/>
              <a:t>Nhap</a:t>
            </a:r>
            <a:r>
              <a:rPr lang="en-US" sz="2400" dirty="0"/>
              <a:t> </a:t>
            </a:r>
            <a:r>
              <a:rPr lang="en-US" sz="2400" dirty="0" err="1"/>
              <a:t>toa</a:t>
            </a:r>
            <a:r>
              <a:rPr lang="en-US" sz="2400" dirty="0"/>
              <a:t> do </a:t>
            </a:r>
            <a:r>
              <a:rPr lang="en-US" sz="2400" dirty="0" err="1"/>
              <a:t>dinh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nhat</a:t>
            </a:r>
            <a:r>
              <a:rPr lang="en-US" sz="2400" dirty="0"/>
              <a:t>:”;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t.xA</a:t>
            </a:r>
            <a:r>
              <a:rPr lang="en-US" sz="2400" dirty="0"/>
              <a:t>&gt;&gt;</a:t>
            </a:r>
            <a:r>
              <a:rPr lang="en-US" sz="2400" dirty="0" err="1"/>
              <a:t>t.yA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err="1"/>
              <a:t>Nhap</a:t>
            </a:r>
            <a:r>
              <a:rPr lang="en-US" sz="2400" dirty="0"/>
              <a:t> </a:t>
            </a:r>
            <a:r>
              <a:rPr lang="en-US" sz="2400" dirty="0" err="1"/>
              <a:t>toa</a:t>
            </a:r>
            <a:r>
              <a:rPr lang="en-US" sz="2400" dirty="0"/>
              <a:t> do </a:t>
            </a:r>
            <a:r>
              <a:rPr lang="en-US" sz="2400" dirty="0" err="1"/>
              <a:t>dinh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:”;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t.xB</a:t>
            </a:r>
            <a:r>
              <a:rPr lang="en-US" sz="2400" dirty="0"/>
              <a:t>&gt;&gt;</a:t>
            </a:r>
            <a:r>
              <a:rPr lang="en-US" sz="2400" dirty="0" err="1"/>
              <a:t>t.yB</a:t>
            </a:r>
            <a:r>
              <a:rPr lang="en-US" sz="2400" dirty="0"/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&lt;&lt;“</a:t>
            </a:r>
            <a:r>
              <a:rPr lang="en-US" sz="2400" dirty="0" err="1"/>
              <a:t>Nhap</a:t>
            </a:r>
            <a:r>
              <a:rPr lang="en-US" sz="2400" dirty="0"/>
              <a:t> </a:t>
            </a:r>
            <a:r>
              <a:rPr lang="en-US" sz="2400" dirty="0" err="1"/>
              <a:t>toa</a:t>
            </a:r>
            <a:r>
              <a:rPr lang="en-US" sz="2400" dirty="0"/>
              <a:t> do </a:t>
            </a:r>
            <a:r>
              <a:rPr lang="en-US" sz="2400" dirty="0" err="1"/>
              <a:t>dinh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:”;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cin</a:t>
            </a:r>
            <a:r>
              <a:rPr lang="en-US" sz="2400" dirty="0"/>
              <a:t>&gt;&gt;</a:t>
            </a:r>
            <a:r>
              <a:rPr lang="en-US" sz="2400" dirty="0" err="1"/>
              <a:t>t.xC</a:t>
            </a:r>
            <a:r>
              <a:rPr lang="en-US" sz="2400" dirty="0"/>
              <a:t>&gt;&gt;</a:t>
            </a:r>
            <a:r>
              <a:rPr lang="en-US" sz="2400" dirty="0" err="1"/>
              <a:t>t.yC</a:t>
            </a:r>
            <a:r>
              <a:rPr lang="en-US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229600" cy="1143000"/>
          </a:xfrm>
        </p:spPr>
        <p:txBody>
          <a:bodyPr/>
          <a:lstStyle/>
          <a:p>
            <a:pPr algn="just" eaLnBrk="1" hangingPunct="1"/>
            <a:r>
              <a:rPr lang="en-US" sz="3200" b="1">
                <a:solidFill>
                  <a:srgbClr val="FF3300"/>
                </a:solidFill>
              </a:rPr>
              <a:t>Tiếp cận hướng đối tượng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/>
              <a:t>Xây dựng lớp tam giác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3300"/>
                </a:solidFill>
              </a:rPr>
              <a:t>class </a:t>
            </a:r>
            <a:r>
              <a:rPr lang="en-US"/>
              <a:t>Tamgiac{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   </a:t>
            </a:r>
            <a:r>
              <a:rPr lang="en-US">
                <a:solidFill>
                  <a:srgbClr val="FF0000"/>
                </a:solidFill>
              </a:rPr>
              <a:t>private: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     </a:t>
            </a:r>
            <a:r>
              <a:rPr lang="en-US">
                <a:solidFill>
                  <a:srgbClr val="FF0000"/>
                </a:solidFill>
              </a:rPr>
              <a:t>float</a:t>
            </a:r>
            <a:r>
              <a:rPr lang="en-US"/>
              <a:t> xA, yA, xB,yB, xC, yC;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public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	</a:t>
            </a:r>
            <a:r>
              <a:rPr lang="en-US">
                <a:solidFill>
                  <a:srgbClr val="FF3300"/>
                </a:solidFill>
              </a:rPr>
              <a:t>void</a:t>
            </a:r>
            <a:r>
              <a:rPr lang="en-US"/>
              <a:t> Nhap();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	float</a:t>
            </a:r>
            <a:r>
              <a:rPr lang="en-US"/>
              <a:t> Dientich();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FF3300"/>
                </a:solidFill>
              </a:rPr>
              <a:t>	float</a:t>
            </a:r>
            <a:r>
              <a:rPr lang="en-US"/>
              <a:t> Chuvi();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" y="242888"/>
            <a:ext cx="8229600" cy="703262"/>
          </a:xfrm>
        </p:spPr>
        <p:txBody>
          <a:bodyPr/>
          <a:lstStyle/>
          <a:p>
            <a:pPr algn="just" eaLnBrk="1" hangingPunct="1"/>
            <a:r>
              <a:rPr lang="en-US" sz="3300" b="1">
                <a:solidFill>
                  <a:srgbClr val="FF3300"/>
                </a:solidFill>
              </a:rPr>
              <a:t>II. Khái niệm lớp - Khai báo lớp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333375" y="1027113"/>
            <a:ext cx="77597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buFontTx/>
              <a:buChar char="-"/>
              <a:defRPr/>
            </a:pPr>
            <a:r>
              <a:rPr lang="en-AU" sz="2200" dirty="0" err="1"/>
              <a:t>Lớp</a:t>
            </a:r>
            <a:r>
              <a:rPr lang="en-AU" sz="2200" dirty="0"/>
              <a:t> là một khái </a:t>
            </a:r>
            <a:r>
              <a:rPr lang="en-AU" sz="2200" dirty="0" err="1"/>
              <a:t>niệm</a:t>
            </a:r>
            <a:r>
              <a:rPr lang="en-AU" sz="2200" dirty="0"/>
              <a:t> </a:t>
            </a:r>
            <a:r>
              <a:rPr lang="en-AU" sz="2200" dirty="0" err="1"/>
              <a:t>mở</a:t>
            </a:r>
            <a:r>
              <a:rPr lang="en-AU" sz="2200" dirty="0"/>
              <a:t> </a:t>
            </a:r>
            <a:r>
              <a:rPr lang="en-AU" sz="2200" dirty="0" err="1"/>
              <a:t>rộng</a:t>
            </a:r>
            <a:r>
              <a:rPr lang="en-AU" sz="2200" dirty="0"/>
              <a:t> </a:t>
            </a:r>
            <a:r>
              <a:rPr lang="en-AU" sz="2200" dirty="0" err="1"/>
              <a:t>của</a:t>
            </a:r>
            <a:r>
              <a:rPr lang="en-AU" sz="2200" dirty="0"/>
              <a:t> </a:t>
            </a:r>
            <a:r>
              <a:rPr lang="en-AU" sz="2200" dirty="0" err="1"/>
              <a:t>cấu</a:t>
            </a:r>
            <a:r>
              <a:rPr lang="en-AU" sz="2200" dirty="0"/>
              <a:t> </a:t>
            </a:r>
            <a:r>
              <a:rPr lang="en-AU" sz="2200" dirty="0" err="1"/>
              <a:t>trúc</a:t>
            </a:r>
            <a:r>
              <a:rPr lang="en-AU" sz="2200" dirty="0"/>
              <a:t> </a:t>
            </a:r>
            <a:r>
              <a:rPr lang="en-AU" sz="2200" dirty="0" err="1"/>
              <a:t>dữ</a:t>
            </a:r>
            <a:r>
              <a:rPr lang="en-AU" sz="2200" dirty="0"/>
              <a:t> </a:t>
            </a:r>
            <a:r>
              <a:rPr lang="en-AU" sz="2200" dirty="0" err="1"/>
              <a:t>liệu</a:t>
            </a:r>
            <a:r>
              <a:rPr lang="en-AU" sz="2200" dirty="0"/>
              <a:t>, </a:t>
            </a:r>
            <a:r>
              <a:rPr lang="en-AU" sz="2200" dirty="0" err="1"/>
              <a:t>nó</a:t>
            </a:r>
            <a:r>
              <a:rPr lang="en-AU" sz="2200" dirty="0"/>
              <a:t> </a:t>
            </a:r>
            <a:r>
              <a:rPr lang="en-AU" sz="2200" dirty="0" err="1"/>
              <a:t>có</a:t>
            </a:r>
            <a:r>
              <a:rPr lang="en-AU" sz="2200" dirty="0"/>
              <a:t> </a:t>
            </a:r>
            <a:r>
              <a:rPr lang="en-AU" sz="2200" dirty="0" err="1"/>
              <a:t>thể</a:t>
            </a:r>
            <a:r>
              <a:rPr lang="en-AU" sz="2200" dirty="0"/>
              <a:t> </a:t>
            </a:r>
            <a:r>
              <a:rPr lang="en-AU" sz="2200" dirty="0" err="1"/>
              <a:t>chứa</a:t>
            </a:r>
            <a:r>
              <a:rPr lang="en-AU" sz="2200" dirty="0"/>
              <a:t> </a:t>
            </a:r>
            <a:r>
              <a:rPr lang="en-AU" sz="2200" dirty="0" err="1"/>
              <a:t>đựng</a:t>
            </a:r>
            <a:r>
              <a:rPr lang="en-AU" sz="2200" dirty="0"/>
              <a:t> </a:t>
            </a:r>
            <a:r>
              <a:rPr lang="en-AU" sz="2200" dirty="0" err="1"/>
              <a:t>cả</a:t>
            </a:r>
            <a:r>
              <a:rPr lang="en-AU" sz="2200" dirty="0"/>
              <a:t> </a:t>
            </a:r>
            <a:r>
              <a:rPr lang="en-AU" sz="2200" dirty="0" err="1"/>
              <a:t>dữ</a:t>
            </a:r>
            <a:r>
              <a:rPr lang="en-AU" sz="2200" dirty="0"/>
              <a:t> </a:t>
            </a:r>
            <a:r>
              <a:rPr lang="en-AU" sz="2200" dirty="0" err="1"/>
              <a:t>liệu</a:t>
            </a:r>
            <a:r>
              <a:rPr lang="en-AU" sz="2200" dirty="0"/>
              <a:t> </a:t>
            </a:r>
            <a:r>
              <a:rPr lang="en-AU" sz="2200" dirty="0" err="1"/>
              <a:t>và</a:t>
            </a:r>
            <a:r>
              <a:rPr lang="en-AU" sz="2200" dirty="0"/>
              <a:t> </a:t>
            </a:r>
            <a:r>
              <a:rPr lang="en-AU" sz="2200" dirty="0" err="1"/>
              <a:t>các</a:t>
            </a:r>
            <a:r>
              <a:rPr lang="en-AU" sz="2200" dirty="0"/>
              <a:t> </a:t>
            </a:r>
            <a:r>
              <a:rPr lang="en-AU" sz="2200" dirty="0" err="1"/>
              <a:t>hàm</a:t>
            </a:r>
            <a:endParaRPr lang="en-AU" sz="2200" dirty="0"/>
          </a:p>
          <a:p>
            <a:pPr marL="342900" indent="-342900" algn="just" eaLnBrk="1" hangingPunct="1">
              <a:buFontTx/>
              <a:buChar char="-"/>
              <a:defRPr/>
            </a:pPr>
            <a:endParaRPr lang="en-AU" sz="2200" dirty="0"/>
          </a:p>
          <a:p>
            <a:pPr algn="just" eaLnBrk="1" hangingPunct="1">
              <a:defRPr/>
            </a:pPr>
            <a:r>
              <a:rPr lang="en-AU" sz="2200" dirty="0"/>
              <a:t>-   </a:t>
            </a:r>
            <a:r>
              <a:rPr lang="en-AU" sz="2200" dirty="0" err="1"/>
              <a:t>Đối</a:t>
            </a:r>
            <a:r>
              <a:rPr lang="en-AU" sz="2200" dirty="0"/>
              <a:t> </a:t>
            </a:r>
            <a:r>
              <a:rPr lang="en-AU" sz="2200" dirty="0" err="1"/>
              <a:t>tượng</a:t>
            </a:r>
            <a:r>
              <a:rPr lang="en-AU" sz="2200" dirty="0"/>
              <a:t> (object) là một </a:t>
            </a:r>
            <a:r>
              <a:rPr lang="en-AU" sz="2200" dirty="0" err="1"/>
              <a:t>thể</a:t>
            </a:r>
            <a:r>
              <a:rPr lang="en-AU" sz="2200" dirty="0"/>
              <a:t> </a:t>
            </a:r>
            <a:r>
              <a:rPr lang="en-AU" sz="2200" dirty="0" err="1"/>
              <a:t>hiện</a:t>
            </a:r>
            <a:r>
              <a:rPr lang="en-AU" sz="2200" dirty="0"/>
              <a:t> </a:t>
            </a:r>
            <a:r>
              <a:rPr lang="en-AU" sz="2200" dirty="0" err="1"/>
              <a:t>của</a:t>
            </a:r>
            <a:r>
              <a:rPr lang="en-AU" sz="2200" dirty="0"/>
              <a:t> </a:t>
            </a:r>
            <a:r>
              <a:rPr lang="en-AU" sz="2200" dirty="0" err="1"/>
              <a:t>lớp</a:t>
            </a:r>
            <a:r>
              <a:rPr lang="en-AU" sz="2200" dirty="0"/>
              <a:t>. </a:t>
            </a:r>
            <a:r>
              <a:rPr lang="en-AU" sz="2200" dirty="0" err="1"/>
              <a:t>Trong</a:t>
            </a:r>
            <a:r>
              <a:rPr lang="en-AU" sz="2200" dirty="0"/>
              <a:t> </a:t>
            </a:r>
            <a:r>
              <a:rPr lang="en-AU" sz="2200" dirty="0" err="1"/>
              <a:t>lập</a:t>
            </a:r>
            <a:r>
              <a:rPr lang="en-AU" sz="2200" dirty="0"/>
              <a:t> </a:t>
            </a:r>
            <a:r>
              <a:rPr lang="en-AU" sz="2200" dirty="0" err="1"/>
              <a:t>trình</a:t>
            </a:r>
            <a:r>
              <a:rPr lang="en-AU" sz="2200" dirty="0"/>
              <a:t> </a:t>
            </a:r>
            <a:r>
              <a:rPr lang="en-AU" sz="2200" dirty="0" err="1"/>
              <a:t>lớp</a:t>
            </a:r>
            <a:r>
              <a:rPr lang="en-AU" sz="2200" dirty="0"/>
              <a:t> </a:t>
            </a:r>
            <a:r>
              <a:rPr lang="en-AU" sz="2200" dirty="0" err="1"/>
              <a:t>được</a:t>
            </a:r>
            <a:r>
              <a:rPr lang="en-AU" sz="2200" dirty="0"/>
              <a:t> </a:t>
            </a:r>
            <a:r>
              <a:rPr lang="en-AU" sz="2200" dirty="0" err="1"/>
              <a:t>xem</a:t>
            </a:r>
            <a:r>
              <a:rPr lang="en-AU" sz="2200" dirty="0"/>
              <a:t> </a:t>
            </a:r>
            <a:r>
              <a:rPr lang="en-AU" sz="2200" dirty="0" err="1"/>
              <a:t>như</a:t>
            </a:r>
            <a:r>
              <a:rPr lang="en-AU" sz="2200" dirty="0"/>
              <a:t> là một </a:t>
            </a:r>
            <a:r>
              <a:rPr lang="en-AU" sz="2200" dirty="0" err="1"/>
              <a:t>kiểu</a:t>
            </a:r>
            <a:r>
              <a:rPr lang="en-AU" sz="2200" dirty="0"/>
              <a:t> </a:t>
            </a:r>
            <a:r>
              <a:rPr lang="en-AU" sz="2200" dirty="0" err="1"/>
              <a:t>dữ</a:t>
            </a:r>
            <a:r>
              <a:rPr lang="en-AU" sz="2200" dirty="0"/>
              <a:t> </a:t>
            </a:r>
            <a:r>
              <a:rPr lang="en-AU" sz="2200" dirty="0" err="1"/>
              <a:t>liệu</a:t>
            </a:r>
            <a:r>
              <a:rPr lang="en-AU" sz="2200" dirty="0"/>
              <a:t>, </a:t>
            </a:r>
            <a:r>
              <a:rPr lang="en-AU" sz="2200" dirty="0" err="1"/>
              <a:t>đối</a:t>
            </a:r>
            <a:r>
              <a:rPr lang="en-AU" sz="2200" dirty="0"/>
              <a:t> </a:t>
            </a:r>
            <a:r>
              <a:rPr lang="en-AU" sz="2200" dirty="0" err="1"/>
              <a:t>tượng</a:t>
            </a:r>
            <a:r>
              <a:rPr lang="en-AU" sz="2200" dirty="0"/>
              <a:t> là </a:t>
            </a:r>
            <a:r>
              <a:rPr lang="en-AU" sz="2200" dirty="0" err="1"/>
              <a:t>các</a:t>
            </a:r>
            <a:r>
              <a:rPr lang="en-AU" sz="2200" dirty="0"/>
              <a:t> </a:t>
            </a:r>
            <a:r>
              <a:rPr lang="en-AU" sz="2200" dirty="0" err="1"/>
              <a:t>biến</a:t>
            </a:r>
            <a:endParaRPr lang="en-AU" sz="22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39750" y="3565525"/>
            <a:ext cx="2592388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>
                <a:solidFill>
                  <a:srgbClr val="FF3300"/>
                </a:solidFill>
              </a:rPr>
              <a:t>class</a:t>
            </a:r>
            <a:r>
              <a:rPr lang="en-AU" sz="2200"/>
              <a:t> class_name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 access_specifier_1: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	member1;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access_specifier_2: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	member2;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 ...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} ; 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619500" y="3390900"/>
            <a:ext cx="46799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AU" sz="2200"/>
              <a:t> class_name : Tên lớp cần tạo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AU" sz="2200"/>
          </a:p>
          <a:p>
            <a:pPr algn="just" eaLnBrk="1" hangingPunct="1">
              <a:spcBef>
                <a:spcPct val="0"/>
              </a:spcBef>
              <a:buFontTx/>
              <a:buChar char="-"/>
            </a:pPr>
            <a:r>
              <a:rPr lang="en-AU" sz="2200"/>
              <a:t> access_specifier : là các đặc tả truy nhập (</a:t>
            </a:r>
            <a:r>
              <a:rPr lang="en-AU" sz="2200">
                <a:solidFill>
                  <a:srgbClr val="FF0000"/>
                </a:solidFill>
              </a:rPr>
              <a:t>private, protected, public</a:t>
            </a:r>
            <a:r>
              <a:rPr lang="en-AU" sz="22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sz="22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200"/>
              <a:t>- member : khai báo các thành phần của lớp (có thể là thuộc tính hoặc các hàm thành viên)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2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9338" y="1209675"/>
            <a:ext cx="4043362" cy="1143000"/>
          </a:xfrm>
        </p:spPr>
        <p:txBody>
          <a:bodyPr/>
          <a:lstStyle/>
          <a:p>
            <a:pPr algn="just" eaLnBrk="1" hangingPunct="1"/>
            <a:r>
              <a:rPr lang="en-US" sz="2000" b="1" dirty="0" err="1">
                <a:solidFill>
                  <a:srgbClr val="FF3300"/>
                </a:solidFill>
              </a:rPr>
              <a:t>Ví</a:t>
            </a:r>
            <a:r>
              <a:rPr lang="en-US" sz="2000" b="1" dirty="0">
                <a:solidFill>
                  <a:srgbClr val="FF3300"/>
                </a:solidFill>
              </a:rPr>
              <a:t> </a:t>
            </a:r>
            <a:r>
              <a:rPr lang="en-US" sz="2000" b="1" dirty="0" err="1">
                <a:solidFill>
                  <a:srgbClr val="FF3300"/>
                </a:solidFill>
              </a:rPr>
              <a:t>dụ</a:t>
            </a:r>
            <a:r>
              <a:rPr lang="en-US" sz="2000" b="1" dirty="0">
                <a:solidFill>
                  <a:srgbClr val="FF3300"/>
                </a:solidFill>
              </a:rPr>
              <a:t>:</a:t>
            </a:r>
            <a:r>
              <a:rPr lang="en-US" sz="2000" b="1" dirty="0"/>
              <a:t> </a:t>
            </a:r>
            <a:r>
              <a:rPr lang="en-US" sz="2000" b="1" dirty="0" err="1"/>
              <a:t>Khai</a:t>
            </a:r>
            <a:r>
              <a:rPr lang="en-US" sz="2000" b="1" dirty="0"/>
              <a:t> </a:t>
            </a:r>
            <a:r>
              <a:rPr lang="en-US" sz="2000" b="1" dirty="0" err="1"/>
              <a:t>báo</a:t>
            </a:r>
            <a:r>
              <a:rPr lang="en-US" sz="2000" b="1" dirty="0"/>
              <a:t> </a:t>
            </a:r>
            <a:r>
              <a:rPr lang="en-US" sz="2000" b="1" dirty="0" err="1"/>
              <a:t>lớp</a:t>
            </a:r>
            <a:r>
              <a:rPr lang="en-US" sz="2000" b="1" dirty="0"/>
              <a:t> </a:t>
            </a:r>
            <a:r>
              <a:rPr lang="en-US" sz="2000" b="1" dirty="0" err="1"/>
              <a:t>biểu</a:t>
            </a:r>
            <a:r>
              <a:rPr lang="en-US" sz="2000" b="1" dirty="0"/>
              <a:t> </a:t>
            </a:r>
            <a:r>
              <a:rPr lang="en-US" sz="2000" b="1" dirty="0" err="1"/>
              <a:t>diễn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ma </a:t>
            </a:r>
            <a:r>
              <a:rPr lang="en-US" sz="2000" b="1" dirty="0" err="1"/>
              <a:t>trận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phương</a:t>
            </a:r>
            <a:r>
              <a:rPr lang="en-US" sz="2000" b="1" dirty="0"/>
              <a:t> </a:t>
            </a:r>
            <a:r>
              <a:rPr lang="en-US" sz="2000" b="1" dirty="0" err="1"/>
              <a:t>thức</a:t>
            </a:r>
            <a:r>
              <a:rPr lang="en-US" sz="2000" b="1" dirty="0"/>
              <a:t> </a:t>
            </a:r>
            <a:r>
              <a:rPr lang="en-US" sz="2000" b="1" dirty="0" err="1"/>
              <a:t>đặt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hàng</a:t>
            </a:r>
            <a:r>
              <a:rPr lang="en-US" sz="2000" b="1" dirty="0"/>
              <a:t>,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cột</a:t>
            </a:r>
            <a:r>
              <a:rPr lang="en-US" sz="2000" b="1" dirty="0"/>
              <a:t>, </a:t>
            </a:r>
            <a:r>
              <a:rPr lang="en-US" sz="2000" b="1" dirty="0" err="1"/>
              <a:t>nhập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in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phần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endParaRPr lang="en-US" sz="2000" b="1" dirty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48263" y="3171825"/>
            <a:ext cx="3744912" cy="3078163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CMatrix</a:t>
            </a:r>
            <a:r>
              <a:rPr lang="en-US" sz="200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solidFill>
                  <a:srgbClr val="FF3300"/>
                </a:solidFill>
              </a:rPr>
              <a:t>	private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FF3300"/>
                </a:solidFill>
              </a:rPr>
              <a:t>int</a:t>
            </a:r>
            <a:r>
              <a:rPr lang="en-US" sz="2000" dirty="0"/>
              <a:t> rows, cols;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3300"/>
                </a:solidFill>
              </a:rPr>
              <a:t>float</a:t>
            </a:r>
            <a:r>
              <a:rPr lang="en-US" sz="2000" dirty="0"/>
              <a:t> *element;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3300"/>
                </a:solidFill>
              </a:rPr>
              <a:t>public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33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setColRow</a:t>
            </a:r>
            <a:r>
              <a:rPr lang="en-US" sz="2000" dirty="0"/>
              <a:t>(</a:t>
            </a:r>
            <a:r>
              <a:rPr lang="en-US" sz="2000" dirty="0" err="1"/>
              <a:t>int,int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33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printMatrix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3300"/>
                </a:solidFill>
              </a:rPr>
              <a:t>void</a:t>
            </a:r>
            <a:r>
              <a:rPr lang="en-US" sz="2000" dirty="0"/>
              <a:t> </a:t>
            </a:r>
            <a:r>
              <a:rPr lang="en-US" sz="2000" dirty="0" err="1"/>
              <a:t>inputMatrix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};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23528" y="3284984"/>
            <a:ext cx="4175695" cy="18466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>
                <a:solidFill>
                  <a:srgbClr val="FF3300"/>
                </a:solidFill>
              </a:rPr>
              <a:t> class </a:t>
            </a:r>
            <a:r>
              <a:rPr lang="en-AU" sz="2000" dirty="0" err="1"/>
              <a:t>CRectangle</a:t>
            </a:r>
            <a:r>
              <a:rPr lang="en-AU" sz="2000" dirty="0"/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/>
              <a:t>	</a:t>
            </a:r>
            <a:r>
              <a:rPr lang="en-AU" sz="2000" dirty="0" err="1">
                <a:solidFill>
                  <a:srgbClr val="FF3300"/>
                </a:solidFill>
              </a:rPr>
              <a:t>int</a:t>
            </a:r>
            <a:r>
              <a:rPr lang="en-AU" sz="2000" dirty="0"/>
              <a:t> width, height;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/>
              <a:t>	</a:t>
            </a:r>
            <a:r>
              <a:rPr lang="en-AU" sz="2000" dirty="0">
                <a:solidFill>
                  <a:srgbClr val="FF3300"/>
                </a:solidFill>
              </a:rPr>
              <a:t>public</a:t>
            </a:r>
            <a:r>
              <a:rPr lang="en-AU" sz="20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>
                <a:solidFill>
                  <a:srgbClr val="FF3300"/>
                </a:solidFill>
              </a:rPr>
              <a:t>	       void</a:t>
            </a:r>
            <a:r>
              <a:rPr lang="en-AU" sz="2000" dirty="0"/>
              <a:t> </a:t>
            </a:r>
            <a:r>
              <a:rPr lang="en-AU" sz="2000" dirty="0" err="1"/>
              <a:t>set_values</a:t>
            </a:r>
            <a:r>
              <a:rPr lang="en-AU" sz="2000" dirty="0"/>
              <a:t> (</a:t>
            </a:r>
            <a:r>
              <a:rPr lang="en-AU" sz="2000" dirty="0" err="1"/>
              <a:t>int,int</a:t>
            </a:r>
            <a:r>
              <a:rPr lang="en-AU" sz="2000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/>
              <a:t>	       </a:t>
            </a:r>
            <a:r>
              <a:rPr lang="en-AU" sz="2000" dirty="0" err="1">
                <a:solidFill>
                  <a:srgbClr val="FF3300"/>
                </a:solidFill>
              </a:rPr>
              <a:t>int</a:t>
            </a:r>
            <a:r>
              <a:rPr lang="en-AU" sz="2000" dirty="0"/>
              <a:t> area 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sz="2000" dirty="0"/>
              <a:t> } ; 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07504" y="980728"/>
            <a:ext cx="42591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2000" b="1" dirty="0" err="1">
                <a:solidFill>
                  <a:srgbClr val="FF3300"/>
                </a:solidFill>
              </a:rPr>
              <a:t>Ví</a:t>
            </a:r>
            <a:r>
              <a:rPr lang="en-US" sz="2000" b="1" dirty="0">
                <a:solidFill>
                  <a:srgbClr val="FF3300"/>
                </a:solidFill>
              </a:rPr>
              <a:t> </a:t>
            </a:r>
            <a:r>
              <a:rPr lang="en-US" sz="2000" b="1" dirty="0" err="1">
                <a:solidFill>
                  <a:srgbClr val="FF3300"/>
                </a:solidFill>
              </a:rPr>
              <a:t>dụ</a:t>
            </a:r>
            <a:r>
              <a:rPr lang="en-US" sz="2000" b="1" dirty="0">
                <a:solidFill>
                  <a:srgbClr val="FF3300"/>
                </a:solidFill>
              </a:rPr>
              <a:t>: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Khai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báo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lớp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biểu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diễn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các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hình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chữ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nhật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phương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thức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đặt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giá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trị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cho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các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thuộc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tính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và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phương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thức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tính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diện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tích</a:t>
            </a:r>
            <a:br>
              <a:rPr lang="en-US" sz="2000" b="1" dirty="0">
                <a:solidFill>
                  <a:schemeClr val="tx2"/>
                </a:solidFill>
              </a:rPr>
            </a:b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258478"/>
            <a:ext cx="8229600" cy="508000"/>
          </a:xfrm>
        </p:spPr>
        <p:txBody>
          <a:bodyPr/>
          <a:lstStyle/>
          <a:p>
            <a:pPr algn="just" eaLnBrk="1" hangingPunct="1"/>
            <a:r>
              <a:rPr lang="en-US" sz="3300" b="1" dirty="0">
                <a:solidFill>
                  <a:srgbClr val="FF3300"/>
                </a:solidFill>
              </a:rPr>
              <a:t>III. </a:t>
            </a:r>
            <a:r>
              <a:rPr lang="en-US" sz="3300" b="1" dirty="0" err="1">
                <a:solidFill>
                  <a:srgbClr val="FF3300"/>
                </a:solidFill>
              </a:rPr>
              <a:t>Cài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đặt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các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phương</a:t>
            </a:r>
            <a:r>
              <a:rPr lang="en-US" sz="3300" b="1" dirty="0">
                <a:solidFill>
                  <a:srgbClr val="FF3300"/>
                </a:solidFill>
              </a:rPr>
              <a:t> </a:t>
            </a:r>
            <a:r>
              <a:rPr lang="en-US" sz="3300" b="1" dirty="0" err="1">
                <a:solidFill>
                  <a:srgbClr val="FF3300"/>
                </a:solidFill>
              </a:rPr>
              <a:t>thức</a:t>
            </a:r>
            <a:r>
              <a:rPr lang="en-US" sz="3700" b="1" dirty="0">
                <a:solidFill>
                  <a:srgbClr val="FF3300"/>
                </a:solidFill>
              </a:rPr>
              <a:t>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900" dirty="0"/>
              <a:t>Ta </a:t>
            </a:r>
            <a:r>
              <a:rPr lang="en-US" sz="1900" dirty="0" err="1"/>
              <a:t>có</a:t>
            </a:r>
            <a:r>
              <a:rPr lang="en-US" sz="1900" dirty="0"/>
              <a:t> </a:t>
            </a:r>
            <a:r>
              <a:rPr lang="en-US" sz="1900" dirty="0" err="1"/>
              <a:t>thể</a:t>
            </a:r>
            <a:r>
              <a:rPr lang="en-US" sz="1900" dirty="0"/>
              <a:t> </a:t>
            </a:r>
            <a:r>
              <a:rPr lang="en-US" sz="1900" dirty="0" err="1"/>
              <a:t>cài</a:t>
            </a:r>
            <a:r>
              <a:rPr lang="en-US" sz="1900" dirty="0"/>
              <a:t> </a:t>
            </a:r>
            <a:r>
              <a:rPr lang="en-US" sz="1900" dirty="0" err="1"/>
              <a:t>đặt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phương</a:t>
            </a:r>
            <a:r>
              <a:rPr lang="en-US" sz="1900" dirty="0"/>
              <a:t> </a:t>
            </a:r>
            <a:r>
              <a:rPr lang="en-US" sz="1900" dirty="0" err="1"/>
              <a:t>thức</a:t>
            </a:r>
            <a:r>
              <a:rPr lang="en-US" sz="1900" dirty="0"/>
              <a:t> </a:t>
            </a:r>
            <a:r>
              <a:rPr lang="en-US" sz="1900" dirty="0" err="1"/>
              <a:t>bên</a:t>
            </a:r>
            <a:r>
              <a:rPr lang="en-US" sz="1900" dirty="0"/>
              <a:t> </a:t>
            </a:r>
            <a:r>
              <a:rPr lang="en-US" sz="1900" dirty="0" err="1"/>
              <a:t>trong</a:t>
            </a:r>
            <a:r>
              <a:rPr lang="en-US" sz="1900" dirty="0"/>
              <a:t> </a:t>
            </a:r>
            <a:r>
              <a:rPr lang="en-US" sz="1900" dirty="0" err="1"/>
              <a:t>lớp</a:t>
            </a:r>
            <a:r>
              <a:rPr lang="en-US" sz="1900" dirty="0"/>
              <a:t> </a:t>
            </a:r>
            <a:r>
              <a:rPr lang="en-US" sz="1900" dirty="0" err="1"/>
              <a:t>hoặc</a:t>
            </a:r>
            <a:r>
              <a:rPr lang="en-US" sz="1900" dirty="0"/>
              <a:t> </a:t>
            </a:r>
            <a:r>
              <a:rPr lang="en-US" sz="1900" dirty="0" err="1"/>
              <a:t>bên</a:t>
            </a:r>
            <a:r>
              <a:rPr lang="en-US" sz="1900" dirty="0"/>
              <a:t> </a:t>
            </a:r>
            <a:r>
              <a:rPr lang="en-US" sz="1900" dirty="0" err="1"/>
              <a:t>ngoài</a:t>
            </a:r>
            <a:r>
              <a:rPr lang="en-US" sz="1900" dirty="0"/>
              <a:t> </a:t>
            </a:r>
            <a:r>
              <a:rPr lang="en-US" sz="1900" dirty="0" err="1"/>
              <a:t>lớp</a:t>
            </a:r>
            <a:r>
              <a:rPr lang="en-US" sz="19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1900" dirty="0" err="1"/>
              <a:t>Lưu</a:t>
            </a:r>
            <a:r>
              <a:rPr lang="en-US" sz="1900" dirty="0"/>
              <a:t> ý: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thức</a:t>
            </a:r>
            <a:r>
              <a:rPr lang="en-US" sz="1700" dirty="0"/>
              <a:t> </a:t>
            </a:r>
            <a:r>
              <a:rPr lang="en-US" sz="1700" dirty="0" err="1"/>
              <a:t>không</a:t>
            </a:r>
            <a:r>
              <a:rPr lang="en-US" sz="1700" dirty="0"/>
              <a:t> </a:t>
            </a:r>
            <a:r>
              <a:rPr lang="en-US" sz="1700" dirty="0" err="1"/>
              <a:t>chứa</a:t>
            </a:r>
            <a:r>
              <a:rPr lang="en-US" sz="1700" dirty="0"/>
              <a:t> </a:t>
            </a:r>
            <a:r>
              <a:rPr lang="en-US" sz="1700" dirty="0" err="1"/>
              <a:t>các</a:t>
            </a:r>
            <a:r>
              <a:rPr lang="en-US" sz="1700" dirty="0"/>
              <a:t> </a:t>
            </a:r>
            <a:r>
              <a:rPr lang="en-US" sz="1700" dirty="0" err="1"/>
              <a:t>vòng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</a:t>
            </a:r>
            <a:r>
              <a:rPr lang="en-US" sz="1700" dirty="0" err="1"/>
              <a:t>thì</a:t>
            </a:r>
            <a:r>
              <a:rPr lang="en-US" sz="1700" dirty="0"/>
              <a:t> </a:t>
            </a:r>
            <a:r>
              <a:rPr lang="en-US" sz="1700" dirty="0" err="1"/>
              <a:t>mới</a:t>
            </a:r>
            <a:r>
              <a:rPr lang="en-US" sz="1700" dirty="0"/>
              <a:t> </a:t>
            </a:r>
            <a:r>
              <a:rPr lang="en-US" sz="1700" dirty="0" err="1"/>
              <a:t>được</a:t>
            </a:r>
            <a:r>
              <a:rPr lang="en-US" sz="1700" dirty="0"/>
              <a:t> </a:t>
            </a:r>
            <a:r>
              <a:rPr lang="en-US" sz="1700" dirty="0" err="1"/>
              <a:t>phép</a:t>
            </a:r>
            <a:r>
              <a:rPr lang="en-US" sz="1700" dirty="0"/>
              <a:t> </a:t>
            </a:r>
            <a:r>
              <a:rPr lang="en-US" sz="1700" dirty="0" err="1"/>
              <a:t>cài</a:t>
            </a:r>
            <a:r>
              <a:rPr lang="en-US" sz="1700" dirty="0"/>
              <a:t> </a:t>
            </a:r>
            <a:r>
              <a:rPr lang="en-US" sz="1700" dirty="0" err="1"/>
              <a:t>đặt</a:t>
            </a:r>
            <a:r>
              <a:rPr lang="en-US" sz="1700" dirty="0"/>
              <a:t> </a:t>
            </a:r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lớp</a:t>
            </a:r>
            <a:endParaRPr lang="en-US" sz="1700" dirty="0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1700" dirty="0" err="1"/>
              <a:t>Thông</a:t>
            </a:r>
            <a:r>
              <a:rPr lang="en-US" sz="1700" dirty="0"/>
              <a:t> </a:t>
            </a:r>
            <a:r>
              <a:rPr lang="en-US" sz="1700" dirty="0" err="1"/>
              <a:t>thường</a:t>
            </a:r>
            <a:r>
              <a:rPr lang="en-US" sz="1700" dirty="0"/>
              <a:t> ta </a:t>
            </a:r>
            <a:r>
              <a:rPr lang="en-US" sz="1700" dirty="0" err="1"/>
              <a:t>cài</a:t>
            </a:r>
            <a:r>
              <a:rPr lang="en-US" sz="1700" dirty="0"/>
              <a:t> </a:t>
            </a:r>
            <a:r>
              <a:rPr lang="en-US" sz="1700" dirty="0" err="1"/>
              <a:t>đặt</a:t>
            </a:r>
            <a:r>
              <a:rPr lang="en-US" sz="1700" dirty="0"/>
              <a:t> </a:t>
            </a:r>
            <a:r>
              <a:rPr lang="en-US" sz="1700" dirty="0" err="1"/>
              <a:t>phương</a:t>
            </a:r>
            <a:r>
              <a:rPr lang="en-US" sz="1700" dirty="0"/>
              <a:t> </a:t>
            </a:r>
            <a:r>
              <a:rPr lang="en-US" sz="1700" dirty="0" err="1"/>
              <a:t>thức</a:t>
            </a:r>
            <a:r>
              <a:rPr lang="en-US" sz="1700" dirty="0"/>
              <a:t> </a:t>
            </a:r>
            <a:r>
              <a:rPr lang="en-US" sz="1700" dirty="0" err="1"/>
              <a:t>bên</a:t>
            </a:r>
            <a:r>
              <a:rPr lang="en-US" sz="1700" dirty="0"/>
              <a:t> </a:t>
            </a:r>
            <a:r>
              <a:rPr lang="en-US" sz="1700" dirty="0" err="1"/>
              <a:t>ngoài</a:t>
            </a:r>
            <a:r>
              <a:rPr lang="en-US" sz="1700" dirty="0"/>
              <a:t> </a:t>
            </a:r>
            <a:r>
              <a:rPr lang="en-US" sz="1700" dirty="0" err="1"/>
              <a:t>lớp</a:t>
            </a:r>
            <a:r>
              <a:rPr lang="en-US" sz="17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 err="1">
                <a:solidFill>
                  <a:srgbClr val="1D13DD"/>
                </a:solidFill>
              </a:rPr>
              <a:t>Cài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đặt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phương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thức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bên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ngoài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>
                <a:solidFill>
                  <a:srgbClr val="1D13DD"/>
                </a:solidFill>
              </a:rPr>
              <a:t>lớp</a:t>
            </a:r>
            <a:endParaRPr lang="en-US" sz="1900" dirty="0">
              <a:solidFill>
                <a:srgbClr val="1D13DD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1900" dirty="0">
                <a:solidFill>
                  <a:srgbClr val="1D13DD"/>
                </a:solidFill>
              </a:rPr>
              <a:t>	</a:t>
            </a:r>
            <a:r>
              <a:rPr lang="en-US" sz="1900" dirty="0" err="1">
                <a:solidFill>
                  <a:schemeClr val="accent2"/>
                </a:solidFill>
              </a:rPr>
              <a:t>DataType</a:t>
            </a:r>
            <a:r>
              <a:rPr lang="en-US" sz="1900" dirty="0">
                <a:solidFill>
                  <a:srgbClr val="1D13DD"/>
                </a:solidFill>
              </a:rPr>
              <a:t> </a:t>
            </a:r>
            <a:r>
              <a:rPr lang="en-US" sz="1900" dirty="0" err="1"/>
              <a:t>class_Name</a:t>
            </a:r>
            <a:r>
              <a:rPr lang="en-US" sz="1900" dirty="0"/>
              <a:t>::</a:t>
            </a:r>
            <a:r>
              <a:rPr lang="en-US" sz="1900" dirty="0" err="1"/>
              <a:t>Func_Name</a:t>
            </a:r>
            <a:r>
              <a:rPr lang="en-US" sz="1900" dirty="0"/>
              <a:t>([</a:t>
            </a:r>
            <a:r>
              <a:rPr lang="en-US" sz="1900" dirty="0" err="1"/>
              <a:t>Argument_list</a:t>
            </a:r>
            <a:r>
              <a:rPr lang="en-US" sz="1900" dirty="0"/>
              <a:t>]){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/>
              <a:t>		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câu</a:t>
            </a:r>
            <a:r>
              <a:rPr lang="en-US" sz="1900" dirty="0"/>
              <a:t> </a:t>
            </a:r>
            <a:r>
              <a:rPr lang="en-US" sz="1900" dirty="0" err="1"/>
              <a:t>lệnh</a:t>
            </a:r>
            <a:r>
              <a:rPr lang="en-US" sz="19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900" dirty="0"/>
              <a:t>      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48555" y="4075398"/>
            <a:ext cx="36004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b="1" u="sng" dirty="0" err="1">
                <a:solidFill>
                  <a:srgbClr val="FF3300"/>
                </a:solidFill>
              </a:rPr>
              <a:t>Ví</a:t>
            </a:r>
            <a:r>
              <a:rPr lang="en-US" sz="1800" b="1" u="sng" dirty="0">
                <a:solidFill>
                  <a:srgbClr val="FF3300"/>
                </a:solidFill>
              </a:rPr>
              <a:t> </a:t>
            </a:r>
            <a:r>
              <a:rPr lang="en-US" sz="1800" b="1" u="sng" dirty="0" err="1">
                <a:solidFill>
                  <a:srgbClr val="FF3300"/>
                </a:solidFill>
              </a:rPr>
              <a:t>dụ</a:t>
            </a:r>
            <a:endParaRPr lang="en-US" sz="1800" b="1" u="sng" dirty="0">
              <a:solidFill>
                <a:srgbClr val="1D13DD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class </a:t>
            </a:r>
            <a:r>
              <a:rPr lang="en-US" sz="1800" dirty="0" err="1"/>
              <a:t>CRectangle</a:t>
            </a:r>
            <a:r>
              <a:rPr lang="en-US" sz="1800" dirty="0"/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   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width, height;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FF3300"/>
                </a:solidFill>
              </a:rPr>
              <a:t>      public</a:t>
            </a:r>
            <a:r>
              <a:rPr lang="en-US" sz="1800" dirty="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    void  </a:t>
            </a:r>
            <a:r>
              <a:rPr lang="en-AU" sz="1800" dirty="0" err="1"/>
              <a:t>set_values</a:t>
            </a:r>
            <a:r>
              <a:rPr lang="en-US" sz="1800" dirty="0"/>
              <a:t>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a,int</a:t>
            </a:r>
            <a:r>
              <a:rPr lang="en-US" sz="1800" dirty="0"/>
              <a:t> b);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   </a:t>
            </a:r>
            <a:r>
              <a:rPr lang="en-US" sz="1800" dirty="0" err="1"/>
              <a:t>int</a:t>
            </a:r>
            <a:r>
              <a:rPr lang="en-US" sz="1800" dirty="0"/>
              <a:t> area 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3300"/>
                </a:solidFill>
              </a:rPr>
              <a:t>return</a:t>
            </a:r>
            <a:r>
              <a:rPr lang="en-US" sz="1800" dirty="0"/>
              <a:t> (width*height);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 }; 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4355976" y="4186466"/>
            <a:ext cx="46078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void </a:t>
            </a:r>
            <a:r>
              <a:rPr lang="en-US" sz="1800" dirty="0" err="1"/>
              <a:t>CRectangle</a:t>
            </a:r>
            <a:r>
              <a:rPr lang="en-US" sz="1800" dirty="0"/>
              <a:t>:: </a:t>
            </a:r>
            <a:r>
              <a:rPr lang="en-AU" sz="1800" dirty="0" err="1"/>
              <a:t>set_values</a:t>
            </a:r>
            <a:r>
              <a:rPr lang="en-US" sz="1800" dirty="0"/>
              <a:t> (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>
                <a:solidFill>
                  <a:srgbClr val="FF3300"/>
                </a:solidFill>
              </a:rPr>
              <a:t> </a:t>
            </a:r>
            <a:r>
              <a:rPr lang="en-US" sz="1800" dirty="0"/>
              <a:t>a, </a:t>
            </a:r>
            <a:r>
              <a:rPr lang="en-US" sz="1800" dirty="0" err="1">
                <a:solidFill>
                  <a:srgbClr val="FF3300"/>
                </a:solidFill>
              </a:rPr>
              <a:t>int</a:t>
            </a:r>
            <a:r>
              <a:rPr lang="en-US" sz="1800" dirty="0"/>
              <a:t> b){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width = a;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	height = b;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/>
              <a:t>}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2616</Words>
  <Application>Microsoft Office PowerPoint</Application>
  <PresentationFormat>On-screen Show (4:3)</PresentationFormat>
  <Paragraphs>490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Wingdings</vt:lpstr>
      <vt:lpstr>Default Design</vt:lpstr>
      <vt:lpstr>Clip</vt:lpstr>
      <vt:lpstr>Bài 3. Cơ bản về lớp trong C++</vt:lpstr>
      <vt:lpstr>I. Lập trình hướng thủ tục và hướng đối tượng </vt:lpstr>
      <vt:lpstr>Ví dụ</vt:lpstr>
      <vt:lpstr>Tiếp cận hướng thủ tục</vt:lpstr>
      <vt:lpstr>Định nghĩa cấu trúc dữ liệu và các hàm</vt:lpstr>
      <vt:lpstr>Tiếp cận hướng đối tượng</vt:lpstr>
      <vt:lpstr>II. Khái niệm lớp - Khai báo lớp</vt:lpstr>
      <vt:lpstr>Ví dụ: Khai báo lớp biểu diễn các ma trận với các phương thức đặt số hàng, số cột, nhập các phần tử và in các phần tử</vt:lpstr>
      <vt:lpstr>III. Cài đặt các phương thức </vt:lpstr>
      <vt:lpstr>Chương trình hoàn thiện</vt:lpstr>
      <vt:lpstr>PowerPoint Presentation</vt:lpstr>
      <vt:lpstr>IV. Truy cập đến các thành phần của lớp</vt:lpstr>
      <vt:lpstr>PowerPoint Presentation</vt:lpstr>
      <vt:lpstr>V. Cấu tử - Hủy tử</vt:lpstr>
      <vt:lpstr>Tạo các cấu tử và hủy tử</vt:lpstr>
      <vt:lpstr>Ví dụ: xây dựng lớp hình chữ nhật</vt:lpstr>
      <vt:lpstr>Ví dụ: Xây dựng lớp ma trận</vt:lpstr>
      <vt:lpstr>PowerPoint Presentation</vt:lpstr>
      <vt:lpstr>Bài tập</vt:lpstr>
      <vt:lpstr>Bài tập (tt)</vt:lpstr>
      <vt:lpstr>VI. Lớp mẫu (template class)</vt:lpstr>
      <vt:lpstr>VI. Lớp mẫu (template class)</vt:lpstr>
      <vt:lpstr>Ví dụ lớp mẫu biểu diễn các ma trận</vt:lpstr>
      <vt:lpstr>Con trỏ this, phương thức của lớp là các toán tử, </vt:lpstr>
      <vt:lpstr>I. Con trỏ this</vt:lpstr>
      <vt:lpstr>I. Con trỏ this</vt:lpstr>
      <vt:lpstr>Ví dụ</vt:lpstr>
      <vt:lpstr>II. Phương thức của lớp là các toán tử</vt:lpstr>
      <vt:lpstr>II. Cài đăt các phương thức toán tử</vt:lpstr>
      <vt:lpstr>II. Cài đăt các phương thức toán tử</vt:lpstr>
      <vt:lpstr>Toán tử nhập – xuất</vt:lpstr>
      <vt:lpstr>Ví dụ:Xây dựng lớp phân số</vt:lpstr>
      <vt:lpstr>Lớp phân số</vt:lpstr>
      <vt:lpstr>Bài tập</vt:lpstr>
      <vt:lpstr>Dẫn xuất và Thừa kế</vt:lpstr>
    </vt:vector>
  </TitlesOfParts>
  <Company>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  COMP2502 / COMP7505</dc:title>
  <dc:creator>nhatran</dc:creator>
  <cp:lastModifiedBy>Nha Tran Phong</cp:lastModifiedBy>
  <cp:revision>237</cp:revision>
  <dcterms:created xsi:type="dcterms:W3CDTF">2005-07-27T09:22:06Z</dcterms:created>
  <dcterms:modified xsi:type="dcterms:W3CDTF">2017-08-31T08:47:54Z</dcterms:modified>
</cp:coreProperties>
</file>