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8" r:id="rId2"/>
    <p:sldId id="316" r:id="rId3"/>
    <p:sldId id="261" r:id="rId4"/>
    <p:sldId id="306" r:id="rId5"/>
    <p:sldId id="295" r:id="rId6"/>
    <p:sldId id="307" r:id="rId7"/>
    <p:sldId id="289" r:id="rId8"/>
    <p:sldId id="302" r:id="rId9"/>
    <p:sldId id="338" r:id="rId10"/>
    <p:sldId id="334" r:id="rId11"/>
    <p:sldId id="337" r:id="rId12"/>
    <p:sldId id="318" r:id="rId13"/>
    <p:sldId id="336" r:id="rId14"/>
    <p:sldId id="335" r:id="rId15"/>
    <p:sldId id="327" r:id="rId16"/>
    <p:sldId id="298" r:id="rId17"/>
    <p:sldId id="287" r:id="rId18"/>
    <p:sldId id="325" r:id="rId19"/>
    <p:sldId id="326" r:id="rId20"/>
    <p:sldId id="315" r:id="rId21"/>
    <p:sldId id="286" r:id="rId22"/>
    <p:sldId id="259" r:id="rId23"/>
    <p:sldId id="278" r:id="rId24"/>
  </p:sldIdLst>
  <p:sldSz cx="9144000" cy="5143500" type="screen16x9"/>
  <p:notesSz cx="6858000" cy="9144000"/>
  <p:embeddedFontLst>
    <p:embeddedFont>
      <p:font typeface="Barlow"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Raleway SemiBold" panose="020B0604020202020204" charset="0"/>
      <p:regular r:id="rId34"/>
      <p:bold r:id="rId35"/>
      <p:italic r:id="rId36"/>
      <p:boldItalic r:id="rId37"/>
    </p:embeddedFont>
    <p:embeddedFont>
      <p:font typeface="Barlow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29B8FF"/>
    <a:srgbClr val="009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A999C2-1E81-4EEE-9608-D65AE65CFDCF}">
  <a:tblStyle styleId="{F6A999C2-1E81-4EEE-9608-D65AE65CFD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68" autoAdjust="0"/>
    <p:restoredTop sz="71636" autoAdjust="0"/>
  </p:normalViewPr>
  <p:slideViewPr>
    <p:cSldViewPr snapToGrid="0">
      <p:cViewPr varScale="1">
        <p:scale>
          <a:sx n="65" d="100"/>
          <a:sy n="65" d="100"/>
        </p:scale>
        <p:origin x="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AAA03-FE84-4218-B644-8D22838C14C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CCD42C7-F236-47D6-B618-6C18063D12A9}">
      <dgm:prSet phldrT="[Text]" custT="1"/>
      <dgm:spPr/>
      <dgm:t>
        <a:bodyPr/>
        <a:lstStyle/>
        <a:p>
          <a:r>
            <a:rPr lang="en-US" sz="2800" dirty="0" smtClean="0">
              <a:latin typeface="Barlow Light" panose="020B0604020202020204" charset="0"/>
            </a:rPr>
            <a:t>I. </a:t>
          </a:r>
          <a:r>
            <a:rPr lang="en-US" sz="2800" dirty="0" err="1" smtClean="0">
              <a:latin typeface="Barlow Light" panose="020B0604020202020204" charset="0"/>
            </a:rPr>
            <a:t>Tổng</a:t>
          </a:r>
          <a:r>
            <a:rPr lang="en-US" sz="2800" dirty="0" smtClean="0">
              <a:latin typeface="Barlow Light" panose="020B0604020202020204" charset="0"/>
            </a:rPr>
            <a:t> </a:t>
          </a:r>
          <a:r>
            <a:rPr lang="en-US" sz="2800" dirty="0" err="1" smtClean="0">
              <a:latin typeface="Barlow Light" panose="020B0604020202020204" charset="0"/>
            </a:rPr>
            <a:t>quan</a:t>
          </a:r>
          <a:r>
            <a:rPr lang="en-US" sz="2800" dirty="0" smtClean="0">
              <a:latin typeface="Barlow Light" panose="020B0604020202020204" charset="0"/>
            </a:rPr>
            <a:t> </a:t>
          </a:r>
          <a:r>
            <a:rPr lang="en-US" sz="2800" dirty="0" err="1" smtClean="0">
              <a:latin typeface="Barlow Light" panose="020B0604020202020204" charset="0"/>
            </a:rPr>
            <a:t>đề</a:t>
          </a:r>
          <a:r>
            <a:rPr lang="en-US" sz="2800" dirty="0" smtClean="0">
              <a:latin typeface="Barlow Light" panose="020B0604020202020204" charset="0"/>
            </a:rPr>
            <a:t> </a:t>
          </a:r>
          <a:r>
            <a:rPr lang="en-US" sz="2800" dirty="0" err="1" smtClean="0">
              <a:latin typeface="Barlow Light" panose="020B0604020202020204" charset="0"/>
            </a:rPr>
            <a:t>tài</a:t>
          </a:r>
          <a:endParaRPr lang="en-US" sz="2800" dirty="0">
            <a:latin typeface="Barlow Light" panose="020B0604020202020204" charset="0"/>
          </a:endParaRPr>
        </a:p>
      </dgm:t>
    </dgm:pt>
    <dgm:pt modelId="{6A496BB4-AA88-4FE9-BAAB-21ECCC92829E}" type="parTrans" cxnId="{966661D1-C4A7-44FA-A86A-57FFF29BC444}">
      <dgm:prSet/>
      <dgm:spPr/>
      <dgm:t>
        <a:bodyPr/>
        <a:lstStyle/>
        <a:p>
          <a:endParaRPr lang="en-US"/>
        </a:p>
      </dgm:t>
    </dgm:pt>
    <dgm:pt modelId="{DFFFDA4A-21C6-4B05-A36B-AD5913ED02F9}" type="sibTrans" cxnId="{966661D1-C4A7-44FA-A86A-57FFF29BC444}">
      <dgm:prSet/>
      <dgm:spPr/>
      <dgm:t>
        <a:bodyPr/>
        <a:lstStyle/>
        <a:p>
          <a:endParaRPr lang="en-US"/>
        </a:p>
      </dgm:t>
    </dgm:pt>
    <dgm:pt modelId="{A98095E8-81EE-4BBD-A4EE-BBFF0732CA50}">
      <dgm:prSet phldrT="[Text]" custT="1"/>
      <dgm:spPr/>
      <dgm:t>
        <a:bodyPr/>
        <a:lstStyle/>
        <a:p>
          <a:r>
            <a:rPr lang="en-US" sz="2800" dirty="0" smtClean="0">
              <a:latin typeface="Barlow Light" panose="020B0604020202020204" charset="0"/>
            </a:rPr>
            <a:t>II. </a:t>
          </a:r>
          <a:r>
            <a:rPr lang="en-US" sz="2800" dirty="0" err="1" smtClean="0">
              <a:latin typeface="Barlow Light" panose="020B0604020202020204" charset="0"/>
            </a:rPr>
            <a:t>Cơ</a:t>
          </a:r>
          <a:r>
            <a:rPr lang="en-US" sz="2800" dirty="0" smtClean="0">
              <a:latin typeface="Barlow Light" panose="020B0604020202020204" charset="0"/>
            </a:rPr>
            <a:t> </a:t>
          </a:r>
          <a:r>
            <a:rPr lang="en-US" sz="2800" dirty="0" err="1" smtClean="0">
              <a:latin typeface="Barlow Light" panose="020B0604020202020204" charset="0"/>
            </a:rPr>
            <a:t>sở</a:t>
          </a:r>
          <a:r>
            <a:rPr lang="en-US" sz="2800" dirty="0" smtClean="0">
              <a:latin typeface="Barlow Light" panose="020B0604020202020204" charset="0"/>
            </a:rPr>
            <a:t> </a:t>
          </a:r>
          <a:r>
            <a:rPr lang="en-US" sz="2800" dirty="0" err="1" smtClean="0">
              <a:latin typeface="Barlow Light" panose="020B0604020202020204" charset="0"/>
            </a:rPr>
            <a:t>lý</a:t>
          </a:r>
          <a:r>
            <a:rPr lang="en-US" sz="2800" dirty="0" smtClean="0">
              <a:latin typeface="Barlow Light" panose="020B0604020202020204" charset="0"/>
            </a:rPr>
            <a:t> </a:t>
          </a:r>
          <a:r>
            <a:rPr lang="en-US" sz="2800" dirty="0" err="1" smtClean="0">
              <a:latin typeface="Barlow Light" panose="020B0604020202020204" charset="0"/>
            </a:rPr>
            <a:t>thuyết</a:t>
          </a:r>
          <a:endParaRPr lang="en-US" sz="2800" dirty="0">
            <a:latin typeface="Barlow Light" panose="020B0604020202020204" charset="0"/>
          </a:endParaRPr>
        </a:p>
      </dgm:t>
    </dgm:pt>
    <dgm:pt modelId="{4256FA0A-8323-4E00-8CB2-111526AE88F9}" type="parTrans" cxnId="{87D6F3CE-11EB-4119-8DDF-1A22809D6D72}">
      <dgm:prSet/>
      <dgm:spPr/>
      <dgm:t>
        <a:bodyPr/>
        <a:lstStyle/>
        <a:p>
          <a:endParaRPr lang="en-US"/>
        </a:p>
      </dgm:t>
    </dgm:pt>
    <dgm:pt modelId="{5EA39700-C158-41E6-98CF-39DF8C15C1FD}" type="sibTrans" cxnId="{87D6F3CE-11EB-4119-8DDF-1A22809D6D72}">
      <dgm:prSet/>
      <dgm:spPr/>
      <dgm:t>
        <a:bodyPr/>
        <a:lstStyle/>
        <a:p>
          <a:endParaRPr lang="en-US"/>
        </a:p>
      </dgm:t>
    </dgm:pt>
    <dgm:pt modelId="{30F1C3A5-D8FD-46BB-8AAA-EFA0A6ECBD10}">
      <dgm:prSet phldrT="[Text]" custT="1"/>
      <dgm:spPr/>
      <dgm:t>
        <a:bodyPr/>
        <a:lstStyle/>
        <a:p>
          <a:r>
            <a:rPr lang="en-US" sz="2800" dirty="0" smtClean="0">
              <a:latin typeface="Barlow Light" panose="020B0604020202020204" charset="0"/>
            </a:rPr>
            <a:t>III. </a:t>
          </a:r>
          <a:r>
            <a:rPr lang="en-US" sz="2800" dirty="0" err="1" smtClean="0">
              <a:latin typeface="Barlow Light" panose="020B0604020202020204" charset="0"/>
            </a:rPr>
            <a:t>Phân</a:t>
          </a:r>
          <a:r>
            <a:rPr lang="en-US" sz="2800" dirty="0" smtClean="0">
              <a:latin typeface="Barlow Light" panose="020B0604020202020204" charset="0"/>
            </a:rPr>
            <a:t> </a:t>
          </a:r>
          <a:r>
            <a:rPr lang="en-US" sz="2800" dirty="0" err="1" smtClean="0">
              <a:latin typeface="Barlow Light" panose="020B0604020202020204" charset="0"/>
            </a:rPr>
            <a:t>tích</a:t>
          </a:r>
          <a:r>
            <a:rPr lang="en-US" sz="2800" dirty="0" smtClean="0">
              <a:latin typeface="Barlow Light" panose="020B0604020202020204" charset="0"/>
            </a:rPr>
            <a:t> </a:t>
          </a:r>
          <a:r>
            <a:rPr lang="en-US" sz="2800" dirty="0" err="1" smtClean="0">
              <a:latin typeface="Barlow Light" panose="020B0604020202020204" charset="0"/>
            </a:rPr>
            <a:t>và</a:t>
          </a:r>
          <a:r>
            <a:rPr lang="en-US" sz="2800" dirty="0" smtClean="0">
              <a:latin typeface="Barlow Light" panose="020B0604020202020204" charset="0"/>
            </a:rPr>
            <a:t> </a:t>
          </a:r>
          <a:r>
            <a:rPr lang="en-US" sz="2800" dirty="0" err="1" smtClean="0">
              <a:latin typeface="Barlow Light" panose="020B0604020202020204" charset="0"/>
            </a:rPr>
            <a:t>thiết</a:t>
          </a:r>
          <a:r>
            <a:rPr lang="en-US" sz="2800" dirty="0" smtClean="0">
              <a:latin typeface="Barlow Light" panose="020B0604020202020204" charset="0"/>
            </a:rPr>
            <a:t> </a:t>
          </a:r>
          <a:r>
            <a:rPr lang="en-US" sz="2800" dirty="0" err="1" smtClean="0">
              <a:latin typeface="Barlow Light" panose="020B0604020202020204" charset="0"/>
            </a:rPr>
            <a:t>kế</a:t>
          </a:r>
          <a:endParaRPr lang="en-US" sz="2800" dirty="0">
            <a:latin typeface="Barlow Light" panose="020B0604020202020204" charset="0"/>
          </a:endParaRPr>
        </a:p>
      </dgm:t>
    </dgm:pt>
    <dgm:pt modelId="{3F5277E9-1F19-4CD1-B5B2-12D9EB314076}" type="parTrans" cxnId="{D80DF195-1AB6-4901-98FB-96895D99F24E}">
      <dgm:prSet/>
      <dgm:spPr/>
      <dgm:t>
        <a:bodyPr/>
        <a:lstStyle/>
        <a:p>
          <a:endParaRPr lang="en-US"/>
        </a:p>
      </dgm:t>
    </dgm:pt>
    <dgm:pt modelId="{120DD2FF-2039-4E9D-9711-B1FD018370EB}" type="sibTrans" cxnId="{D80DF195-1AB6-4901-98FB-96895D99F24E}">
      <dgm:prSet/>
      <dgm:spPr/>
      <dgm:t>
        <a:bodyPr/>
        <a:lstStyle/>
        <a:p>
          <a:endParaRPr lang="en-US"/>
        </a:p>
      </dgm:t>
    </dgm:pt>
    <dgm:pt modelId="{99C5456D-2902-4611-A2A4-B109C734A873}">
      <dgm:prSet phldrT="[Text]" custT="1"/>
      <dgm:spPr/>
      <dgm:t>
        <a:bodyPr/>
        <a:lstStyle/>
        <a:p>
          <a:r>
            <a:rPr lang="en-US" sz="2800" dirty="0" smtClean="0">
              <a:latin typeface="Barlow Light" panose="020B0604020202020204" charset="0"/>
            </a:rPr>
            <a:t>IV. </a:t>
          </a:r>
          <a:r>
            <a:rPr lang="en-US" sz="2800" dirty="0" err="1" smtClean="0">
              <a:latin typeface="Barlow Light" panose="020B0604020202020204" charset="0"/>
            </a:rPr>
            <a:t>Triển</a:t>
          </a:r>
          <a:r>
            <a:rPr lang="en-US" sz="2800" dirty="0" smtClean="0">
              <a:latin typeface="Barlow Light" panose="020B0604020202020204" charset="0"/>
            </a:rPr>
            <a:t> </a:t>
          </a:r>
          <a:r>
            <a:rPr lang="en-US" sz="2800" dirty="0" err="1" smtClean="0">
              <a:latin typeface="Barlow Light" panose="020B0604020202020204" charset="0"/>
            </a:rPr>
            <a:t>khai</a:t>
          </a:r>
          <a:r>
            <a:rPr lang="en-US" sz="2800" dirty="0" smtClean="0">
              <a:latin typeface="Barlow Light" panose="020B0604020202020204" charset="0"/>
            </a:rPr>
            <a:t> </a:t>
          </a:r>
          <a:r>
            <a:rPr lang="en-US" sz="2800" dirty="0" err="1" smtClean="0">
              <a:latin typeface="Barlow Light" panose="020B0604020202020204" charset="0"/>
            </a:rPr>
            <a:t>chương</a:t>
          </a:r>
          <a:r>
            <a:rPr lang="en-US" sz="2800" dirty="0" smtClean="0">
              <a:latin typeface="Barlow Light" panose="020B0604020202020204" charset="0"/>
            </a:rPr>
            <a:t> </a:t>
          </a:r>
          <a:r>
            <a:rPr lang="en-US" sz="2800" dirty="0" err="1" smtClean="0">
              <a:latin typeface="Barlow Light" panose="020B0604020202020204" charset="0"/>
            </a:rPr>
            <a:t>trình</a:t>
          </a:r>
          <a:endParaRPr lang="en-US" sz="2800" dirty="0">
            <a:latin typeface="Barlow Light" panose="020B0604020202020204" charset="0"/>
          </a:endParaRPr>
        </a:p>
      </dgm:t>
    </dgm:pt>
    <dgm:pt modelId="{F4D17DDB-5C4B-4CC4-B820-C368CEE8E463}" type="parTrans" cxnId="{D03DF158-E111-487B-A87B-DDF4D2C808DF}">
      <dgm:prSet/>
      <dgm:spPr/>
      <dgm:t>
        <a:bodyPr/>
        <a:lstStyle/>
        <a:p>
          <a:endParaRPr lang="en-US"/>
        </a:p>
      </dgm:t>
    </dgm:pt>
    <dgm:pt modelId="{D12FF287-D76E-4804-AAC7-B8837A3FC100}" type="sibTrans" cxnId="{D03DF158-E111-487B-A87B-DDF4D2C808DF}">
      <dgm:prSet/>
      <dgm:spPr/>
      <dgm:t>
        <a:bodyPr/>
        <a:lstStyle/>
        <a:p>
          <a:endParaRPr lang="en-US"/>
        </a:p>
      </dgm:t>
    </dgm:pt>
    <dgm:pt modelId="{812F1175-99AB-4432-8392-A96732C116B7}">
      <dgm:prSet phldrT="[Text]" custT="1"/>
      <dgm:spPr/>
      <dgm:t>
        <a:bodyPr/>
        <a:lstStyle/>
        <a:p>
          <a:r>
            <a:rPr lang="en-US" sz="2800" dirty="0" smtClean="0">
              <a:latin typeface="Barlow Light" panose="020B0604020202020204" charset="0"/>
            </a:rPr>
            <a:t>V. </a:t>
          </a:r>
          <a:r>
            <a:rPr lang="en-US" sz="2800" dirty="0" err="1" smtClean="0">
              <a:latin typeface="Barlow Light" panose="020B0604020202020204" charset="0"/>
            </a:rPr>
            <a:t>Kết</a:t>
          </a:r>
          <a:r>
            <a:rPr lang="en-US" sz="2800" dirty="0" smtClean="0">
              <a:latin typeface="Barlow Light" panose="020B0604020202020204" charset="0"/>
            </a:rPr>
            <a:t> </a:t>
          </a:r>
          <a:r>
            <a:rPr lang="en-US" sz="2800" dirty="0" err="1" smtClean="0">
              <a:latin typeface="Barlow Light" panose="020B0604020202020204" charset="0"/>
            </a:rPr>
            <a:t>luận</a:t>
          </a:r>
          <a:r>
            <a:rPr lang="en-US" sz="2800" dirty="0" smtClean="0">
              <a:latin typeface="Barlow Light" panose="020B0604020202020204" charset="0"/>
            </a:rPr>
            <a:t> </a:t>
          </a:r>
          <a:r>
            <a:rPr lang="en-US" sz="2800" dirty="0" err="1" smtClean="0">
              <a:latin typeface="Barlow Light" panose="020B0604020202020204" charset="0"/>
            </a:rPr>
            <a:t>và</a:t>
          </a:r>
          <a:r>
            <a:rPr lang="en-US" sz="2800" dirty="0" smtClean="0">
              <a:latin typeface="Barlow Light" panose="020B0604020202020204" charset="0"/>
            </a:rPr>
            <a:t> demo</a:t>
          </a:r>
          <a:endParaRPr lang="en-US" sz="2800" dirty="0">
            <a:latin typeface="Barlow Light" panose="020B0604020202020204" charset="0"/>
          </a:endParaRPr>
        </a:p>
      </dgm:t>
    </dgm:pt>
    <dgm:pt modelId="{B44B1FA5-BDB8-4F9A-8B01-28B6D980B4D0}" type="parTrans" cxnId="{49EE1FC5-104B-44F4-88E8-D5810C1E4CEB}">
      <dgm:prSet/>
      <dgm:spPr/>
      <dgm:t>
        <a:bodyPr/>
        <a:lstStyle/>
        <a:p>
          <a:endParaRPr lang="en-US"/>
        </a:p>
      </dgm:t>
    </dgm:pt>
    <dgm:pt modelId="{628BA504-47C5-4B07-896A-6E3F63304BC6}" type="sibTrans" cxnId="{49EE1FC5-104B-44F4-88E8-D5810C1E4CEB}">
      <dgm:prSet/>
      <dgm:spPr/>
      <dgm:t>
        <a:bodyPr/>
        <a:lstStyle/>
        <a:p>
          <a:endParaRPr lang="en-US"/>
        </a:p>
      </dgm:t>
    </dgm:pt>
    <dgm:pt modelId="{C7ACEC24-3EF1-4D71-9EF1-40C761C9A502}" type="pres">
      <dgm:prSet presAssocID="{3ECAAA03-FE84-4218-B644-8D22838C14C9}" presName="diagram" presStyleCnt="0">
        <dgm:presLayoutVars>
          <dgm:dir/>
          <dgm:resizeHandles val="exact"/>
        </dgm:presLayoutVars>
      </dgm:prSet>
      <dgm:spPr/>
      <dgm:t>
        <a:bodyPr/>
        <a:lstStyle/>
        <a:p>
          <a:endParaRPr lang="en-US"/>
        </a:p>
      </dgm:t>
    </dgm:pt>
    <dgm:pt modelId="{2E29212D-E741-4EA5-8829-691A3FFDCC9F}" type="pres">
      <dgm:prSet presAssocID="{0CCD42C7-F236-47D6-B618-6C18063D12A9}" presName="node" presStyleLbl="node1" presStyleIdx="0" presStyleCnt="5">
        <dgm:presLayoutVars>
          <dgm:bulletEnabled val="1"/>
        </dgm:presLayoutVars>
      </dgm:prSet>
      <dgm:spPr/>
      <dgm:t>
        <a:bodyPr/>
        <a:lstStyle/>
        <a:p>
          <a:endParaRPr lang="en-US"/>
        </a:p>
      </dgm:t>
    </dgm:pt>
    <dgm:pt modelId="{7149532A-2160-48BB-AAAE-65BEF23AD154}" type="pres">
      <dgm:prSet presAssocID="{DFFFDA4A-21C6-4B05-A36B-AD5913ED02F9}" presName="sibTrans" presStyleCnt="0"/>
      <dgm:spPr/>
    </dgm:pt>
    <dgm:pt modelId="{194E63E8-0CF1-4C52-ACFB-B4CCA5506DFC}" type="pres">
      <dgm:prSet presAssocID="{A98095E8-81EE-4BBD-A4EE-BBFF0732CA50}" presName="node" presStyleLbl="node1" presStyleIdx="1" presStyleCnt="5">
        <dgm:presLayoutVars>
          <dgm:bulletEnabled val="1"/>
        </dgm:presLayoutVars>
      </dgm:prSet>
      <dgm:spPr/>
      <dgm:t>
        <a:bodyPr/>
        <a:lstStyle/>
        <a:p>
          <a:endParaRPr lang="en-US"/>
        </a:p>
      </dgm:t>
    </dgm:pt>
    <dgm:pt modelId="{80BF7C67-8055-4D36-83BF-3BEBD2B1B213}" type="pres">
      <dgm:prSet presAssocID="{5EA39700-C158-41E6-98CF-39DF8C15C1FD}" presName="sibTrans" presStyleCnt="0"/>
      <dgm:spPr/>
    </dgm:pt>
    <dgm:pt modelId="{52B8DD09-307A-45EC-939B-80E3F888712B}" type="pres">
      <dgm:prSet presAssocID="{30F1C3A5-D8FD-46BB-8AAA-EFA0A6ECBD10}" presName="node" presStyleLbl="node1" presStyleIdx="2" presStyleCnt="5">
        <dgm:presLayoutVars>
          <dgm:bulletEnabled val="1"/>
        </dgm:presLayoutVars>
      </dgm:prSet>
      <dgm:spPr/>
      <dgm:t>
        <a:bodyPr/>
        <a:lstStyle/>
        <a:p>
          <a:endParaRPr lang="en-US"/>
        </a:p>
      </dgm:t>
    </dgm:pt>
    <dgm:pt modelId="{82786003-FF14-409D-96B7-D4ECB957154E}" type="pres">
      <dgm:prSet presAssocID="{120DD2FF-2039-4E9D-9711-B1FD018370EB}" presName="sibTrans" presStyleCnt="0"/>
      <dgm:spPr/>
    </dgm:pt>
    <dgm:pt modelId="{B67CB916-5A12-4B9D-BCE8-30F5F2D1075A}" type="pres">
      <dgm:prSet presAssocID="{99C5456D-2902-4611-A2A4-B109C734A873}" presName="node" presStyleLbl="node1" presStyleIdx="3" presStyleCnt="5">
        <dgm:presLayoutVars>
          <dgm:bulletEnabled val="1"/>
        </dgm:presLayoutVars>
      </dgm:prSet>
      <dgm:spPr/>
      <dgm:t>
        <a:bodyPr/>
        <a:lstStyle/>
        <a:p>
          <a:endParaRPr lang="en-US"/>
        </a:p>
      </dgm:t>
    </dgm:pt>
    <dgm:pt modelId="{3306AC3C-70AF-4F2B-8C35-CECE130761C5}" type="pres">
      <dgm:prSet presAssocID="{D12FF287-D76E-4804-AAC7-B8837A3FC100}" presName="sibTrans" presStyleCnt="0"/>
      <dgm:spPr/>
    </dgm:pt>
    <dgm:pt modelId="{3D3498DF-FD9B-4E0F-96B6-2AC15D088B64}" type="pres">
      <dgm:prSet presAssocID="{812F1175-99AB-4432-8392-A96732C116B7}" presName="node" presStyleLbl="node1" presStyleIdx="4" presStyleCnt="5">
        <dgm:presLayoutVars>
          <dgm:bulletEnabled val="1"/>
        </dgm:presLayoutVars>
      </dgm:prSet>
      <dgm:spPr/>
      <dgm:t>
        <a:bodyPr/>
        <a:lstStyle/>
        <a:p>
          <a:endParaRPr lang="en-US"/>
        </a:p>
      </dgm:t>
    </dgm:pt>
  </dgm:ptLst>
  <dgm:cxnLst>
    <dgm:cxn modelId="{342D27E8-F0C5-477C-8B94-483706C008C9}" type="presOf" srcId="{3ECAAA03-FE84-4218-B644-8D22838C14C9}" destId="{C7ACEC24-3EF1-4D71-9EF1-40C761C9A502}" srcOrd="0" destOrd="0" presId="urn:microsoft.com/office/officeart/2005/8/layout/default"/>
    <dgm:cxn modelId="{149AE661-C61F-4008-BD77-23B713758A6F}" type="presOf" srcId="{812F1175-99AB-4432-8392-A96732C116B7}" destId="{3D3498DF-FD9B-4E0F-96B6-2AC15D088B64}" srcOrd="0" destOrd="0" presId="urn:microsoft.com/office/officeart/2005/8/layout/default"/>
    <dgm:cxn modelId="{D80DF195-1AB6-4901-98FB-96895D99F24E}" srcId="{3ECAAA03-FE84-4218-B644-8D22838C14C9}" destId="{30F1C3A5-D8FD-46BB-8AAA-EFA0A6ECBD10}" srcOrd="2" destOrd="0" parTransId="{3F5277E9-1F19-4CD1-B5B2-12D9EB314076}" sibTransId="{120DD2FF-2039-4E9D-9711-B1FD018370EB}"/>
    <dgm:cxn modelId="{87D6F3CE-11EB-4119-8DDF-1A22809D6D72}" srcId="{3ECAAA03-FE84-4218-B644-8D22838C14C9}" destId="{A98095E8-81EE-4BBD-A4EE-BBFF0732CA50}" srcOrd="1" destOrd="0" parTransId="{4256FA0A-8323-4E00-8CB2-111526AE88F9}" sibTransId="{5EA39700-C158-41E6-98CF-39DF8C15C1FD}"/>
    <dgm:cxn modelId="{FC2692C9-A2BF-4CFF-9C51-A07C310DD702}" type="presOf" srcId="{99C5456D-2902-4611-A2A4-B109C734A873}" destId="{B67CB916-5A12-4B9D-BCE8-30F5F2D1075A}" srcOrd="0" destOrd="0" presId="urn:microsoft.com/office/officeart/2005/8/layout/default"/>
    <dgm:cxn modelId="{AEEF14F1-BEEB-47E2-AF9B-F9024EB0C2E1}" type="presOf" srcId="{A98095E8-81EE-4BBD-A4EE-BBFF0732CA50}" destId="{194E63E8-0CF1-4C52-ACFB-B4CCA5506DFC}" srcOrd="0" destOrd="0" presId="urn:microsoft.com/office/officeart/2005/8/layout/default"/>
    <dgm:cxn modelId="{1AD28405-3F19-4653-8DF5-4B5F1A46F945}" type="presOf" srcId="{30F1C3A5-D8FD-46BB-8AAA-EFA0A6ECBD10}" destId="{52B8DD09-307A-45EC-939B-80E3F888712B}" srcOrd="0" destOrd="0" presId="urn:microsoft.com/office/officeart/2005/8/layout/default"/>
    <dgm:cxn modelId="{49EE1FC5-104B-44F4-88E8-D5810C1E4CEB}" srcId="{3ECAAA03-FE84-4218-B644-8D22838C14C9}" destId="{812F1175-99AB-4432-8392-A96732C116B7}" srcOrd="4" destOrd="0" parTransId="{B44B1FA5-BDB8-4F9A-8B01-28B6D980B4D0}" sibTransId="{628BA504-47C5-4B07-896A-6E3F63304BC6}"/>
    <dgm:cxn modelId="{0548D1F7-5400-4597-9675-01D5BC605B42}" type="presOf" srcId="{0CCD42C7-F236-47D6-B618-6C18063D12A9}" destId="{2E29212D-E741-4EA5-8829-691A3FFDCC9F}" srcOrd="0" destOrd="0" presId="urn:microsoft.com/office/officeart/2005/8/layout/default"/>
    <dgm:cxn modelId="{D03DF158-E111-487B-A87B-DDF4D2C808DF}" srcId="{3ECAAA03-FE84-4218-B644-8D22838C14C9}" destId="{99C5456D-2902-4611-A2A4-B109C734A873}" srcOrd="3" destOrd="0" parTransId="{F4D17DDB-5C4B-4CC4-B820-C368CEE8E463}" sibTransId="{D12FF287-D76E-4804-AAC7-B8837A3FC100}"/>
    <dgm:cxn modelId="{966661D1-C4A7-44FA-A86A-57FFF29BC444}" srcId="{3ECAAA03-FE84-4218-B644-8D22838C14C9}" destId="{0CCD42C7-F236-47D6-B618-6C18063D12A9}" srcOrd="0" destOrd="0" parTransId="{6A496BB4-AA88-4FE9-BAAB-21ECCC92829E}" sibTransId="{DFFFDA4A-21C6-4B05-A36B-AD5913ED02F9}"/>
    <dgm:cxn modelId="{E949DD7E-5BA7-4D89-9A6D-CC00DDAF76AF}" type="presParOf" srcId="{C7ACEC24-3EF1-4D71-9EF1-40C761C9A502}" destId="{2E29212D-E741-4EA5-8829-691A3FFDCC9F}" srcOrd="0" destOrd="0" presId="urn:microsoft.com/office/officeart/2005/8/layout/default"/>
    <dgm:cxn modelId="{42BD8142-BA20-4DDD-A6AB-F84B68697455}" type="presParOf" srcId="{C7ACEC24-3EF1-4D71-9EF1-40C761C9A502}" destId="{7149532A-2160-48BB-AAAE-65BEF23AD154}" srcOrd="1" destOrd="0" presId="urn:microsoft.com/office/officeart/2005/8/layout/default"/>
    <dgm:cxn modelId="{6D90E190-A552-4AAB-9D0A-292970F0EFD7}" type="presParOf" srcId="{C7ACEC24-3EF1-4D71-9EF1-40C761C9A502}" destId="{194E63E8-0CF1-4C52-ACFB-B4CCA5506DFC}" srcOrd="2" destOrd="0" presId="urn:microsoft.com/office/officeart/2005/8/layout/default"/>
    <dgm:cxn modelId="{397A1460-7B0A-4AA4-A04F-5D52437388BF}" type="presParOf" srcId="{C7ACEC24-3EF1-4D71-9EF1-40C761C9A502}" destId="{80BF7C67-8055-4D36-83BF-3BEBD2B1B213}" srcOrd="3" destOrd="0" presId="urn:microsoft.com/office/officeart/2005/8/layout/default"/>
    <dgm:cxn modelId="{DC8E34D9-F25E-45A8-B383-E38180A17F4C}" type="presParOf" srcId="{C7ACEC24-3EF1-4D71-9EF1-40C761C9A502}" destId="{52B8DD09-307A-45EC-939B-80E3F888712B}" srcOrd="4" destOrd="0" presId="urn:microsoft.com/office/officeart/2005/8/layout/default"/>
    <dgm:cxn modelId="{CC4D69D0-B951-4CF1-8577-193CFE38F9EB}" type="presParOf" srcId="{C7ACEC24-3EF1-4D71-9EF1-40C761C9A502}" destId="{82786003-FF14-409D-96B7-D4ECB957154E}" srcOrd="5" destOrd="0" presId="urn:microsoft.com/office/officeart/2005/8/layout/default"/>
    <dgm:cxn modelId="{3472FE84-0A88-4939-8A84-CC2658C3CA99}" type="presParOf" srcId="{C7ACEC24-3EF1-4D71-9EF1-40C761C9A502}" destId="{B67CB916-5A12-4B9D-BCE8-30F5F2D1075A}" srcOrd="6" destOrd="0" presId="urn:microsoft.com/office/officeart/2005/8/layout/default"/>
    <dgm:cxn modelId="{E4F71D3E-D69A-4162-A7DE-FDEF9465FFB4}" type="presParOf" srcId="{C7ACEC24-3EF1-4D71-9EF1-40C761C9A502}" destId="{3306AC3C-70AF-4F2B-8C35-CECE130761C5}" srcOrd="7" destOrd="0" presId="urn:microsoft.com/office/officeart/2005/8/layout/default"/>
    <dgm:cxn modelId="{7F617E5F-6523-462E-B02D-E805485C16DC}" type="presParOf" srcId="{C7ACEC24-3EF1-4D71-9EF1-40C761C9A502}" destId="{3D3498DF-FD9B-4E0F-96B6-2AC15D088B6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9212D-E741-4EA5-8829-691A3FFDCC9F}">
      <dsp:nvSpPr>
        <dsp:cNvPr id="0" name=""/>
        <dsp:cNvSpPr/>
      </dsp:nvSpPr>
      <dsp:spPr>
        <a:xfrm>
          <a:off x="0" y="256652"/>
          <a:ext cx="2285276" cy="137116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Barlow Light" panose="020B0604020202020204" charset="0"/>
            </a:rPr>
            <a:t>I. </a:t>
          </a:r>
          <a:r>
            <a:rPr lang="en-US" sz="2800" kern="1200" dirty="0" err="1" smtClean="0">
              <a:latin typeface="Barlow Light" panose="020B0604020202020204" charset="0"/>
            </a:rPr>
            <a:t>Tổng</a:t>
          </a:r>
          <a:r>
            <a:rPr lang="en-US" sz="2800" kern="1200" dirty="0" smtClean="0">
              <a:latin typeface="Barlow Light" panose="020B0604020202020204" charset="0"/>
            </a:rPr>
            <a:t> </a:t>
          </a:r>
          <a:r>
            <a:rPr lang="en-US" sz="2800" kern="1200" dirty="0" err="1" smtClean="0">
              <a:latin typeface="Barlow Light" panose="020B0604020202020204" charset="0"/>
            </a:rPr>
            <a:t>quan</a:t>
          </a:r>
          <a:r>
            <a:rPr lang="en-US" sz="2800" kern="1200" dirty="0" smtClean="0">
              <a:latin typeface="Barlow Light" panose="020B0604020202020204" charset="0"/>
            </a:rPr>
            <a:t> </a:t>
          </a:r>
          <a:r>
            <a:rPr lang="en-US" sz="2800" kern="1200" dirty="0" err="1" smtClean="0">
              <a:latin typeface="Barlow Light" panose="020B0604020202020204" charset="0"/>
            </a:rPr>
            <a:t>đề</a:t>
          </a:r>
          <a:r>
            <a:rPr lang="en-US" sz="2800" kern="1200" dirty="0" smtClean="0">
              <a:latin typeface="Barlow Light" panose="020B0604020202020204" charset="0"/>
            </a:rPr>
            <a:t> </a:t>
          </a:r>
          <a:r>
            <a:rPr lang="en-US" sz="2800" kern="1200" dirty="0" err="1" smtClean="0">
              <a:latin typeface="Barlow Light" panose="020B0604020202020204" charset="0"/>
            </a:rPr>
            <a:t>tài</a:t>
          </a:r>
          <a:endParaRPr lang="en-US" sz="2800" kern="1200" dirty="0">
            <a:latin typeface="Barlow Light" panose="020B0604020202020204" charset="0"/>
          </a:endParaRPr>
        </a:p>
      </dsp:txBody>
      <dsp:txXfrm>
        <a:off x="0" y="256652"/>
        <a:ext cx="2285276" cy="1371166"/>
      </dsp:txXfrm>
    </dsp:sp>
    <dsp:sp modelId="{194E63E8-0CF1-4C52-ACFB-B4CCA5506DFC}">
      <dsp:nvSpPr>
        <dsp:cNvPr id="0" name=""/>
        <dsp:cNvSpPr/>
      </dsp:nvSpPr>
      <dsp:spPr>
        <a:xfrm>
          <a:off x="2513804" y="256652"/>
          <a:ext cx="2285276" cy="137116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Barlow Light" panose="020B0604020202020204" charset="0"/>
            </a:rPr>
            <a:t>II. </a:t>
          </a:r>
          <a:r>
            <a:rPr lang="en-US" sz="2800" kern="1200" dirty="0" err="1" smtClean="0">
              <a:latin typeface="Barlow Light" panose="020B0604020202020204" charset="0"/>
            </a:rPr>
            <a:t>Cơ</a:t>
          </a:r>
          <a:r>
            <a:rPr lang="en-US" sz="2800" kern="1200" dirty="0" smtClean="0">
              <a:latin typeface="Barlow Light" panose="020B0604020202020204" charset="0"/>
            </a:rPr>
            <a:t> </a:t>
          </a:r>
          <a:r>
            <a:rPr lang="en-US" sz="2800" kern="1200" dirty="0" err="1" smtClean="0">
              <a:latin typeface="Barlow Light" panose="020B0604020202020204" charset="0"/>
            </a:rPr>
            <a:t>sở</a:t>
          </a:r>
          <a:r>
            <a:rPr lang="en-US" sz="2800" kern="1200" dirty="0" smtClean="0">
              <a:latin typeface="Barlow Light" panose="020B0604020202020204" charset="0"/>
            </a:rPr>
            <a:t> </a:t>
          </a:r>
          <a:r>
            <a:rPr lang="en-US" sz="2800" kern="1200" dirty="0" err="1" smtClean="0">
              <a:latin typeface="Barlow Light" panose="020B0604020202020204" charset="0"/>
            </a:rPr>
            <a:t>lý</a:t>
          </a:r>
          <a:r>
            <a:rPr lang="en-US" sz="2800" kern="1200" dirty="0" smtClean="0">
              <a:latin typeface="Barlow Light" panose="020B0604020202020204" charset="0"/>
            </a:rPr>
            <a:t> </a:t>
          </a:r>
          <a:r>
            <a:rPr lang="en-US" sz="2800" kern="1200" dirty="0" err="1" smtClean="0">
              <a:latin typeface="Barlow Light" panose="020B0604020202020204" charset="0"/>
            </a:rPr>
            <a:t>thuyết</a:t>
          </a:r>
          <a:endParaRPr lang="en-US" sz="2800" kern="1200" dirty="0">
            <a:latin typeface="Barlow Light" panose="020B0604020202020204" charset="0"/>
          </a:endParaRPr>
        </a:p>
      </dsp:txBody>
      <dsp:txXfrm>
        <a:off x="2513804" y="256652"/>
        <a:ext cx="2285276" cy="1371166"/>
      </dsp:txXfrm>
    </dsp:sp>
    <dsp:sp modelId="{52B8DD09-307A-45EC-939B-80E3F888712B}">
      <dsp:nvSpPr>
        <dsp:cNvPr id="0" name=""/>
        <dsp:cNvSpPr/>
      </dsp:nvSpPr>
      <dsp:spPr>
        <a:xfrm>
          <a:off x="5027609" y="256652"/>
          <a:ext cx="2285276" cy="137116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Barlow Light" panose="020B0604020202020204" charset="0"/>
            </a:rPr>
            <a:t>III. </a:t>
          </a:r>
          <a:r>
            <a:rPr lang="en-US" sz="2800" kern="1200" dirty="0" err="1" smtClean="0">
              <a:latin typeface="Barlow Light" panose="020B0604020202020204" charset="0"/>
            </a:rPr>
            <a:t>Phân</a:t>
          </a:r>
          <a:r>
            <a:rPr lang="en-US" sz="2800" kern="1200" dirty="0" smtClean="0">
              <a:latin typeface="Barlow Light" panose="020B0604020202020204" charset="0"/>
            </a:rPr>
            <a:t> </a:t>
          </a:r>
          <a:r>
            <a:rPr lang="en-US" sz="2800" kern="1200" dirty="0" err="1" smtClean="0">
              <a:latin typeface="Barlow Light" panose="020B0604020202020204" charset="0"/>
            </a:rPr>
            <a:t>tích</a:t>
          </a:r>
          <a:r>
            <a:rPr lang="en-US" sz="2800" kern="1200" dirty="0" smtClean="0">
              <a:latin typeface="Barlow Light" panose="020B0604020202020204" charset="0"/>
            </a:rPr>
            <a:t> </a:t>
          </a:r>
          <a:r>
            <a:rPr lang="en-US" sz="2800" kern="1200" dirty="0" err="1" smtClean="0">
              <a:latin typeface="Barlow Light" panose="020B0604020202020204" charset="0"/>
            </a:rPr>
            <a:t>và</a:t>
          </a:r>
          <a:r>
            <a:rPr lang="en-US" sz="2800" kern="1200" dirty="0" smtClean="0">
              <a:latin typeface="Barlow Light" panose="020B0604020202020204" charset="0"/>
            </a:rPr>
            <a:t> </a:t>
          </a:r>
          <a:r>
            <a:rPr lang="en-US" sz="2800" kern="1200" dirty="0" err="1" smtClean="0">
              <a:latin typeface="Barlow Light" panose="020B0604020202020204" charset="0"/>
            </a:rPr>
            <a:t>thiết</a:t>
          </a:r>
          <a:r>
            <a:rPr lang="en-US" sz="2800" kern="1200" dirty="0" smtClean="0">
              <a:latin typeface="Barlow Light" panose="020B0604020202020204" charset="0"/>
            </a:rPr>
            <a:t> </a:t>
          </a:r>
          <a:r>
            <a:rPr lang="en-US" sz="2800" kern="1200" dirty="0" err="1" smtClean="0">
              <a:latin typeface="Barlow Light" panose="020B0604020202020204" charset="0"/>
            </a:rPr>
            <a:t>kế</a:t>
          </a:r>
          <a:endParaRPr lang="en-US" sz="2800" kern="1200" dirty="0">
            <a:latin typeface="Barlow Light" panose="020B0604020202020204" charset="0"/>
          </a:endParaRPr>
        </a:p>
      </dsp:txBody>
      <dsp:txXfrm>
        <a:off x="5027609" y="256652"/>
        <a:ext cx="2285276" cy="1371166"/>
      </dsp:txXfrm>
    </dsp:sp>
    <dsp:sp modelId="{B67CB916-5A12-4B9D-BCE8-30F5F2D1075A}">
      <dsp:nvSpPr>
        <dsp:cNvPr id="0" name=""/>
        <dsp:cNvSpPr/>
      </dsp:nvSpPr>
      <dsp:spPr>
        <a:xfrm>
          <a:off x="1256902" y="1856345"/>
          <a:ext cx="2285276" cy="137116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Barlow Light" panose="020B0604020202020204" charset="0"/>
            </a:rPr>
            <a:t>IV. </a:t>
          </a:r>
          <a:r>
            <a:rPr lang="en-US" sz="2800" kern="1200" dirty="0" err="1" smtClean="0">
              <a:latin typeface="Barlow Light" panose="020B0604020202020204" charset="0"/>
            </a:rPr>
            <a:t>Triển</a:t>
          </a:r>
          <a:r>
            <a:rPr lang="en-US" sz="2800" kern="1200" dirty="0" smtClean="0">
              <a:latin typeface="Barlow Light" panose="020B0604020202020204" charset="0"/>
            </a:rPr>
            <a:t> </a:t>
          </a:r>
          <a:r>
            <a:rPr lang="en-US" sz="2800" kern="1200" dirty="0" err="1" smtClean="0">
              <a:latin typeface="Barlow Light" panose="020B0604020202020204" charset="0"/>
            </a:rPr>
            <a:t>khai</a:t>
          </a:r>
          <a:r>
            <a:rPr lang="en-US" sz="2800" kern="1200" dirty="0" smtClean="0">
              <a:latin typeface="Barlow Light" panose="020B0604020202020204" charset="0"/>
            </a:rPr>
            <a:t> </a:t>
          </a:r>
          <a:r>
            <a:rPr lang="en-US" sz="2800" kern="1200" dirty="0" err="1" smtClean="0">
              <a:latin typeface="Barlow Light" panose="020B0604020202020204" charset="0"/>
            </a:rPr>
            <a:t>chương</a:t>
          </a:r>
          <a:r>
            <a:rPr lang="en-US" sz="2800" kern="1200" dirty="0" smtClean="0">
              <a:latin typeface="Barlow Light" panose="020B0604020202020204" charset="0"/>
            </a:rPr>
            <a:t> </a:t>
          </a:r>
          <a:r>
            <a:rPr lang="en-US" sz="2800" kern="1200" dirty="0" err="1" smtClean="0">
              <a:latin typeface="Barlow Light" panose="020B0604020202020204" charset="0"/>
            </a:rPr>
            <a:t>trình</a:t>
          </a:r>
          <a:endParaRPr lang="en-US" sz="2800" kern="1200" dirty="0">
            <a:latin typeface="Barlow Light" panose="020B0604020202020204" charset="0"/>
          </a:endParaRPr>
        </a:p>
      </dsp:txBody>
      <dsp:txXfrm>
        <a:off x="1256902" y="1856345"/>
        <a:ext cx="2285276" cy="1371166"/>
      </dsp:txXfrm>
    </dsp:sp>
    <dsp:sp modelId="{3D3498DF-FD9B-4E0F-96B6-2AC15D088B64}">
      <dsp:nvSpPr>
        <dsp:cNvPr id="0" name=""/>
        <dsp:cNvSpPr/>
      </dsp:nvSpPr>
      <dsp:spPr>
        <a:xfrm>
          <a:off x="3770706" y="1856345"/>
          <a:ext cx="2285276" cy="137116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Barlow Light" panose="020B0604020202020204" charset="0"/>
            </a:rPr>
            <a:t>V. </a:t>
          </a:r>
          <a:r>
            <a:rPr lang="en-US" sz="2800" kern="1200" dirty="0" err="1" smtClean="0">
              <a:latin typeface="Barlow Light" panose="020B0604020202020204" charset="0"/>
            </a:rPr>
            <a:t>Kết</a:t>
          </a:r>
          <a:r>
            <a:rPr lang="en-US" sz="2800" kern="1200" dirty="0" smtClean="0">
              <a:latin typeface="Barlow Light" panose="020B0604020202020204" charset="0"/>
            </a:rPr>
            <a:t> </a:t>
          </a:r>
          <a:r>
            <a:rPr lang="en-US" sz="2800" kern="1200" dirty="0" err="1" smtClean="0">
              <a:latin typeface="Barlow Light" panose="020B0604020202020204" charset="0"/>
            </a:rPr>
            <a:t>luận</a:t>
          </a:r>
          <a:r>
            <a:rPr lang="en-US" sz="2800" kern="1200" dirty="0" smtClean="0">
              <a:latin typeface="Barlow Light" panose="020B0604020202020204" charset="0"/>
            </a:rPr>
            <a:t> </a:t>
          </a:r>
          <a:r>
            <a:rPr lang="en-US" sz="2800" kern="1200" dirty="0" err="1" smtClean="0">
              <a:latin typeface="Barlow Light" panose="020B0604020202020204" charset="0"/>
            </a:rPr>
            <a:t>và</a:t>
          </a:r>
          <a:r>
            <a:rPr lang="en-US" sz="2800" kern="1200" dirty="0" smtClean="0">
              <a:latin typeface="Barlow Light" panose="020B0604020202020204" charset="0"/>
            </a:rPr>
            <a:t> demo</a:t>
          </a:r>
          <a:endParaRPr lang="en-US" sz="2800" kern="1200" dirty="0">
            <a:latin typeface="Barlow Light" panose="020B0604020202020204" charset="0"/>
          </a:endParaRPr>
        </a:p>
      </dsp:txBody>
      <dsp:txXfrm>
        <a:off x="3770706" y="1856345"/>
        <a:ext cx="2285276" cy="13711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87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dirty="0" smtClean="0">
                <a:latin typeface="Barlow Light" panose="020B0604020202020204" charset="0"/>
              </a:rPr>
              <a:t>Quản trị viên có toàn quyền sử dụng phần mềm để thự</a:t>
            </a:r>
            <a:r>
              <a:rPr lang="en-US" sz="1100" dirty="0" smtClean="0">
                <a:latin typeface="Barlow Light" panose="020B0604020202020204" charset="0"/>
              </a:rPr>
              <a:t>c </a:t>
            </a:r>
            <a:r>
              <a:rPr lang="vi-VN" sz="1100" dirty="0" smtClean="0">
                <a:latin typeface="Barlow Light" panose="020B0604020202020204" charset="0"/>
              </a:rPr>
              <a:t>hiện việc in bằng tốt nghiệp cho các sinh viên, học viên dựa theo các quyết định từ nhà</a:t>
            </a:r>
            <a:r>
              <a:rPr lang="en-US" sz="1100" dirty="0" smtClean="0">
                <a:latin typeface="Barlow Light" panose="020B0604020202020204" charset="0"/>
              </a:rPr>
              <a:t> </a:t>
            </a:r>
            <a:r>
              <a:rPr lang="vi-VN" sz="1100" dirty="0" smtClean="0">
                <a:latin typeface="Barlow Light" panose="020B0604020202020204" charset="0"/>
              </a:rPr>
              <a:t>trường.</a:t>
            </a:r>
            <a:r>
              <a:rPr lang="en-US" sz="1100" dirty="0" smtClean="0">
                <a:latin typeface="Barlow Light" panose="020B0604020202020204" charset="0"/>
              </a:rPr>
              <a:t> </a:t>
            </a:r>
            <a:r>
              <a:rPr lang="vi-VN" sz="1100" dirty="0" smtClean="0">
                <a:latin typeface="Barlow Light" panose="020B0604020202020204" charset="0"/>
              </a:rPr>
              <a:t>Đồng thời có quyền truy cập vào trang quản trị của trang web tra cứu bằng tốt</a:t>
            </a:r>
            <a:r>
              <a:rPr lang="en-US" sz="1100" dirty="0" smtClean="0">
                <a:latin typeface="Barlow Light" panose="020B0604020202020204" charset="0"/>
              </a:rPr>
              <a:t> </a:t>
            </a:r>
            <a:r>
              <a:rPr lang="vi-VN" sz="1100" dirty="0" smtClean="0">
                <a:latin typeface="Barlow Light" panose="020B0604020202020204" charset="0"/>
              </a:rPr>
              <a:t>nghiệp để quản lý danh sách các bằng đã in, cũng như tra cứu thông tin văn</a:t>
            </a:r>
            <a:r>
              <a:rPr lang="en-US" sz="1100" dirty="0" smtClean="0">
                <a:latin typeface="Barlow Light" panose="020B0604020202020204" charset="0"/>
              </a:rPr>
              <a:t> </a:t>
            </a:r>
            <a:r>
              <a:rPr lang="vi-VN" sz="1100" dirty="0" smtClean="0">
                <a:latin typeface="Barlow Light" panose="020B0604020202020204" charset="0"/>
              </a:rPr>
              <a:t>bằng tốt</a:t>
            </a:r>
            <a:r>
              <a:rPr lang="en-US" sz="1100" dirty="0" smtClean="0">
                <a:latin typeface="Barlow Light" panose="020B0604020202020204" charset="0"/>
              </a:rPr>
              <a:t> </a:t>
            </a:r>
            <a:r>
              <a:rPr lang="vi-VN" sz="1100" dirty="0" smtClean="0">
                <a:latin typeface="Barlow Light" panose="020B0604020202020204" charset="0"/>
              </a:rPr>
              <a:t>nghiệp trong một số trường hợp nhất định. Tuy nhiên để truy cập vào trang quản lý</a:t>
            </a:r>
            <a:r>
              <a:rPr lang="en-US" sz="1100" dirty="0" smtClean="0">
                <a:latin typeface="Barlow Light" panose="020B0604020202020204" charset="0"/>
              </a:rPr>
              <a:t> </a:t>
            </a:r>
            <a:r>
              <a:rPr lang="vi-VN" sz="1100" dirty="0" smtClean="0">
                <a:latin typeface="Barlow Light" panose="020B0604020202020204" charset="0"/>
              </a:rPr>
              <a:t>bằng tốt nghiệp đại học, quản trị viên cần có tài khoản được cấp từ nhà trường.</a:t>
            </a:r>
            <a:endParaRPr lang="en-US" sz="1100" dirty="0" smtClean="0">
              <a:latin typeface="Barlow Light" panose="020B0604020202020204" charset="0"/>
            </a:endParaRPr>
          </a:p>
          <a:p>
            <a:r>
              <a:rPr lang="en-US" sz="1100" dirty="0" err="1" smtClean="0">
                <a:latin typeface="Barlow Light" panose="020B0604020202020204" charset="0"/>
              </a:rPr>
              <a:t>Người</a:t>
            </a:r>
            <a:r>
              <a:rPr lang="en-US" sz="1100" baseline="0" dirty="0" smtClean="0">
                <a:latin typeface="Barlow Light" panose="020B0604020202020204" charset="0"/>
              </a:rPr>
              <a:t> </a:t>
            </a:r>
            <a:r>
              <a:rPr lang="en-US" sz="1100" baseline="0" dirty="0" err="1" smtClean="0">
                <a:latin typeface="Barlow Light" panose="020B0604020202020204" charset="0"/>
              </a:rPr>
              <a:t>dùng</a:t>
            </a:r>
            <a:r>
              <a:rPr lang="en-US" sz="1100" baseline="0" dirty="0" smtClean="0">
                <a:latin typeface="Barlow Light" panose="020B0604020202020204" charset="0"/>
              </a:rPr>
              <a:t> </a:t>
            </a:r>
            <a:r>
              <a:rPr lang="en-US" sz="1100" baseline="0" dirty="0" err="1" smtClean="0">
                <a:latin typeface="Barlow Light" panose="020B0604020202020204" charset="0"/>
              </a:rPr>
              <a:t>bình</a:t>
            </a:r>
            <a:r>
              <a:rPr lang="en-US" sz="1100" baseline="0" dirty="0" smtClean="0">
                <a:latin typeface="Barlow Light" panose="020B0604020202020204" charset="0"/>
              </a:rPr>
              <a:t> </a:t>
            </a:r>
            <a:r>
              <a:rPr lang="en-US" sz="1100" baseline="0" dirty="0" err="1" smtClean="0">
                <a:latin typeface="Barlow Light" panose="020B0604020202020204" charset="0"/>
              </a:rPr>
              <a:t>thường</a:t>
            </a:r>
            <a:r>
              <a:rPr lang="en-US" sz="1100" baseline="0" dirty="0" smtClean="0">
                <a:latin typeface="Barlow Light" panose="020B0604020202020204" charset="0"/>
              </a:rPr>
              <a:t>:</a:t>
            </a:r>
            <a:r>
              <a:rPr lang="vi-VN" sz="1100" dirty="0" smtClean="0">
                <a:latin typeface="Barlow Light" panose="020B0604020202020204" charset="0"/>
              </a:rPr>
              <a:t> để có thể truy cập vào trang web tra cứu bằng tốt</a:t>
            </a:r>
            <a:r>
              <a:rPr lang="en-US" sz="1100" dirty="0" smtClean="0">
                <a:latin typeface="Barlow Light" panose="020B0604020202020204" charset="0"/>
              </a:rPr>
              <a:t> </a:t>
            </a:r>
            <a:r>
              <a:rPr lang="vi-VN" sz="1100" dirty="0" smtClean="0">
                <a:latin typeface="Barlow Light" panose="020B0604020202020204" charset="0"/>
              </a:rPr>
              <a:t>nghiệp từ trình duyệt web của thiết bị để tìm kiếm thông tin bằng tốt nghiệp cần</a:t>
            </a:r>
            <a:r>
              <a:rPr lang="en-US" sz="1100" dirty="0" smtClean="0">
                <a:latin typeface="Barlow Light" panose="020B0604020202020204" charset="0"/>
              </a:rPr>
              <a:t> </a:t>
            </a:r>
            <a:r>
              <a:rPr lang="vi-VN" sz="1100" dirty="0" smtClean="0">
                <a:latin typeface="Barlow Light" panose="020B0604020202020204" charset="0"/>
              </a:rPr>
              <a:t>tra</a:t>
            </a:r>
            <a:r>
              <a:rPr lang="en-US" sz="1100" dirty="0" smtClean="0">
                <a:latin typeface="Barlow Light" panose="020B0604020202020204" charset="0"/>
              </a:rPr>
              <a:t> </a:t>
            </a:r>
            <a:r>
              <a:rPr lang="vi-VN" sz="1100" dirty="0" smtClean="0">
                <a:latin typeface="Barlow Light" panose="020B0604020202020204" charset="0"/>
              </a:rPr>
              <a:t>cứu. </a:t>
            </a:r>
            <a:br>
              <a:rPr lang="vi-VN" sz="1100" dirty="0" smtClean="0">
                <a:latin typeface="Barlow Light" panose="020B0604020202020204" charset="0"/>
              </a:rPr>
            </a:br>
            <a:endParaRPr lang="en-US" dirty="0"/>
          </a:p>
        </p:txBody>
      </p:sp>
    </p:spTree>
    <p:extLst>
      <p:ext uri="{BB962C8B-B14F-4D97-AF65-F5344CB8AC3E}">
        <p14:creationId xmlns:p14="http://schemas.microsoft.com/office/powerpoint/2010/main" val="316298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xuất tập tin Excel về lịch sử các bằng tốt nghiệp đã in </a:t>
            </a:r>
            <a:r>
              <a:rPr lang="en-US" sz="1100" b="0" i="0" u="none" strike="noStrike" cap="none" dirty="0" smtClean="0">
                <a:solidFill>
                  <a:srgbClr val="000000"/>
                </a:solidFill>
                <a:effectLst/>
                <a:latin typeface="Arial"/>
                <a:ea typeface="Arial"/>
                <a:cs typeface="Arial"/>
                <a:sym typeface="Arial"/>
              </a:rPr>
              <a:t>-&gt;</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import vào website.</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FontTx/>
              <a:buNone/>
            </a:pPr>
            <a:r>
              <a:rPr lang="vi-VN" sz="1100" b="0"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hạn chế lệch nội</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dung. Trường hợp lệch thì cũng không ảnh hưởng nhiều</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đến mức mất thẩm mỹ bằng tốt nghiệp, phải thu hồi, hủy bỏ văn bằng.</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 Trang web dùng kỹ thuật AJAX </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FontTx/>
              <a:buNone/>
            </a:pPr>
            <a:r>
              <a:rPr lang="vi-VN" sz="1100" b="0" i="0" u="none" strike="noStrike" cap="none" dirty="0" smtClean="0">
                <a:solidFill>
                  <a:srgbClr val="000000"/>
                </a:solidFill>
                <a:effectLst/>
                <a:latin typeface="Arial"/>
                <a:ea typeface="Arial"/>
                <a:cs typeface="Arial"/>
                <a:sym typeface="Arial"/>
              </a:rPr>
              <a:t>- Tra cứu thông tin bằng tốt nghiệp trên ứng dụng không cần sử dụng mạng internet. Trường hợp trên</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web, không phải gõ chính xác, đầy đủ nội dung cần tìm.</a:t>
            </a:r>
            <a:r>
              <a:rPr lang="vi-VN" dirty="0" smtClean="0"/>
              <a:t> </a:t>
            </a:r>
            <a:br>
              <a:rPr lang="vi-VN" dirty="0" smtClean="0"/>
            </a:br>
            <a:endParaRPr dirty="0"/>
          </a:p>
        </p:txBody>
      </p:sp>
    </p:spTree>
    <p:extLst>
      <p:ext uri="{BB962C8B-B14F-4D97-AF65-F5344CB8AC3E}">
        <p14:creationId xmlns:p14="http://schemas.microsoft.com/office/powerpoint/2010/main" val="195956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 Trường hợp quản trị viên muốn cập nhật lịch sử in bằng trên ứng dụng thì phải</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can thiệp trực tiếp vào tập tin Excel chứa lịch sử các bằng đại học đã in của ứng dụng</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in bằng tốt nghiệp đại học</a:t>
            </a:r>
            <a:r>
              <a:rPr lang="vi-VN" dirty="0" smtClean="0"/>
              <a:t> </a:t>
            </a:r>
            <a:br>
              <a:rPr lang="vi-VN" dirty="0" smtClean="0"/>
            </a:br>
            <a:endParaRPr dirty="0"/>
          </a:p>
        </p:txBody>
      </p:sp>
    </p:spTree>
    <p:extLst>
      <p:ext uri="{BB962C8B-B14F-4D97-AF65-F5344CB8AC3E}">
        <p14:creationId xmlns:p14="http://schemas.microsoft.com/office/powerpoint/2010/main" val="241678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err="1" smtClean="0"/>
              <a:t>Các</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lý</a:t>
            </a:r>
            <a:r>
              <a:rPr lang="en-US" baseline="0" dirty="0" smtClean="0"/>
              <a:t> </a:t>
            </a:r>
            <a:r>
              <a:rPr lang="en-US" baseline="0" dirty="0" err="1" smtClean="0"/>
              <a:t>thuyết</a:t>
            </a:r>
            <a:r>
              <a:rPr lang="en-US" baseline="0" dirty="0" smtClean="0"/>
              <a:t> </a:t>
            </a:r>
            <a:r>
              <a:rPr lang="en-US" baseline="0" dirty="0" err="1" smtClean="0"/>
              <a:t>mà</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vận</a:t>
            </a:r>
            <a:r>
              <a:rPr lang="en-US" baseline="0" dirty="0" smtClean="0"/>
              <a:t> </a:t>
            </a:r>
            <a:r>
              <a:rPr lang="en-US" baseline="0" dirty="0" err="1" smtClean="0"/>
              <a:t>dụng</a:t>
            </a:r>
            <a:endParaRPr lang="en-US" baseline="0" dirty="0" smtClean="0"/>
          </a:p>
          <a:p>
            <a:pPr marL="171450" lvl="0" indent="-171450" algn="l" rtl="0">
              <a:spcBef>
                <a:spcPts val="0"/>
              </a:spcBef>
              <a:spcAft>
                <a:spcPts val="0"/>
              </a:spcAft>
              <a:buFontTx/>
              <a:buChar char="-"/>
            </a:pPr>
            <a:r>
              <a:rPr lang="en-US" baseline="0" dirty="0" smtClean="0"/>
              <a:t>V: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ưu</a:t>
            </a:r>
            <a:r>
              <a:rPr lang="en-US" baseline="0" dirty="0" smtClean="0"/>
              <a:t> </a:t>
            </a:r>
            <a:r>
              <a:rPr lang="en-US" baseline="0" dirty="0" err="1" smtClean="0"/>
              <a:t>và</a:t>
            </a:r>
            <a:r>
              <a:rPr lang="en-US" baseline="0" dirty="0" smtClean="0"/>
              <a:t> </a:t>
            </a:r>
            <a:r>
              <a:rPr lang="en-US" baseline="0" dirty="0" err="1" smtClean="0"/>
              <a:t>nhược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endParaRPr lang="en-US" baseline="0" dirty="0" smtClean="0"/>
          </a:p>
        </p:txBody>
      </p:sp>
    </p:spTree>
    <p:extLst>
      <p:ext uri="{BB962C8B-B14F-4D97-AF65-F5344CB8AC3E}">
        <p14:creationId xmlns:p14="http://schemas.microsoft.com/office/powerpoint/2010/main" val="415430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bằng</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đại</a:t>
            </a:r>
            <a:r>
              <a:rPr lang="en-US" baseline="0" dirty="0" smtClean="0"/>
              <a:t> </a:t>
            </a:r>
            <a:r>
              <a:rPr lang="en-US" baseline="0" dirty="0" err="1" smtClean="0"/>
              <a:t>học</a:t>
            </a:r>
            <a:endParaRPr lang="en-US" baseline="0" dirty="0" smtClean="0"/>
          </a:p>
          <a:p>
            <a:pPr marL="171450" lvl="0" indent="-171450" algn="l" rtl="0">
              <a:spcBef>
                <a:spcPts val="0"/>
              </a:spcBef>
              <a:spcAft>
                <a:spcPts val="0"/>
              </a:spcAft>
              <a:buFontTx/>
              <a:buChar char="-"/>
            </a:pP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và</a:t>
            </a:r>
            <a:r>
              <a:rPr lang="en-US" baseline="0" dirty="0" smtClean="0"/>
              <a:t> </a:t>
            </a:r>
            <a:r>
              <a:rPr lang="en-US" baseline="0" dirty="0" err="1" smtClean="0"/>
              <a:t>phạm</a:t>
            </a:r>
            <a:r>
              <a:rPr lang="en-US" baseline="0" dirty="0" smtClean="0"/>
              <a:t> vi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của</a:t>
            </a:r>
            <a:r>
              <a:rPr lang="en-US" baseline="0" dirty="0" smtClean="0"/>
              <a:t> </a:t>
            </a:r>
            <a:r>
              <a:rPr lang="en-US" baseline="0" dirty="0" err="1" smtClean="0"/>
              <a:t>đề</a:t>
            </a:r>
            <a:r>
              <a:rPr lang="en-US" baseline="0" dirty="0" smtClean="0"/>
              <a:t> </a:t>
            </a:r>
            <a:r>
              <a:rPr lang="en-US" baseline="0" dirty="0" err="1" smtClean="0"/>
              <a:t>tài</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Hiện</a:t>
            </a:r>
            <a:r>
              <a:rPr lang="en-US" baseline="0" dirty="0" smtClean="0"/>
              <a:t> </a:t>
            </a:r>
            <a:r>
              <a:rPr lang="en-US" baseline="0" dirty="0" err="1" smtClean="0"/>
              <a:t>tại</a:t>
            </a:r>
            <a:r>
              <a:rPr lang="en-US" baseline="0" dirty="0" smtClean="0"/>
              <a:t> </a:t>
            </a:r>
            <a:r>
              <a:rPr lang="en-US" baseline="0" dirty="0" err="1" smtClean="0"/>
              <a:t>trường</a:t>
            </a:r>
            <a:r>
              <a:rPr lang="en-US" baseline="0" dirty="0" smtClean="0"/>
              <a:t> … </a:t>
            </a:r>
            <a:r>
              <a:rPr lang="en-US" baseline="0" dirty="0" err="1" smtClean="0"/>
              <a:t>đang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1 </a:t>
            </a:r>
            <a:r>
              <a:rPr lang="en-US" baseline="0" dirty="0" err="1" smtClean="0"/>
              <a:t>phần</a:t>
            </a:r>
            <a:r>
              <a:rPr lang="en-US" baseline="0" dirty="0" smtClean="0"/>
              <a:t> </a:t>
            </a:r>
            <a:r>
              <a:rPr lang="en-US" baseline="0" dirty="0" err="1" smtClean="0"/>
              <a:t>mềm</a:t>
            </a:r>
            <a:r>
              <a:rPr lang="en-US" baseline="0" dirty="0" smtClean="0"/>
              <a:t> in </a:t>
            </a:r>
            <a:r>
              <a:rPr lang="en-US" baseline="0" dirty="0" err="1" smtClean="0"/>
              <a:t>bằng</a:t>
            </a:r>
            <a:r>
              <a:rPr lang="en-US" baseline="0" dirty="0" smtClean="0"/>
              <a:t> </a:t>
            </a:r>
            <a:r>
              <a:rPr lang="en-US" baseline="0" dirty="0" err="1" smtClean="0"/>
              <a:t>đại</a:t>
            </a:r>
            <a:r>
              <a:rPr lang="en-US" baseline="0" dirty="0" smtClean="0"/>
              <a:t> </a:t>
            </a:r>
            <a:r>
              <a:rPr lang="en-US" baseline="0" dirty="0" err="1" smtClean="0"/>
              <a:t>học</a:t>
            </a:r>
            <a:r>
              <a:rPr lang="en-US" baseline="0" dirty="0" smtClean="0"/>
              <a:t> </a:t>
            </a:r>
            <a:r>
              <a:rPr lang="en-US" baseline="0" dirty="0" err="1" smtClean="0"/>
              <a:t>để</a:t>
            </a:r>
            <a:r>
              <a:rPr lang="en-US" baseline="0" dirty="0" smtClean="0"/>
              <a:t> in </a:t>
            </a:r>
            <a:r>
              <a:rPr lang="en-US" baseline="0" dirty="0" err="1" smtClean="0"/>
              <a:t>bằng</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đại</a:t>
            </a:r>
            <a:r>
              <a:rPr lang="en-US" baseline="0" dirty="0" smtClean="0"/>
              <a:t> </a:t>
            </a:r>
            <a:r>
              <a:rPr lang="en-US" baseline="0" dirty="0" err="1" smtClean="0"/>
              <a:t>học</a:t>
            </a:r>
            <a:r>
              <a:rPr lang="en-US" baseline="0" dirty="0" smtClean="0"/>
              <a:t> </a:t>
            </a:r>
            <a:r>
              <a:rPr lang="en-US" baseline="0" dirty="0" err="1" smtClean="0"/>
              <a:t>cho</a:t>
            </a:r>
            <a:r>
              <a:rPr lang="en-US" baseline="0" dirty="0" smtClean="0"/>
              <a:t> </a:t>
            </a:r>
            <a:r>
              <a:rPr lang="en-US" baseline="0" dirty="0" err="1" smtClean="0"/>
              <a:t>nhiều</a:t>
            </a:r>
            <a:r>
              <a:rPr lang="en-US" baseline="0" dirty="0" smtClean="0"/>
              <a:t> </a:t>
            </a:r>
            <a:r>
              <a:rPr lang="en-US" baseline="0" dirty="0" err="1" smtClean="0"/>
              <a:t>khóa</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và</a:t>
            </a:r>
            <a:r>
              <a:rPr lang="en-US" baseline="0" dirty="0" smtClean="0"/>
              <a:t> </a:t>
            </a:r>
            <a:r>
              <a:rPr lang="en-US" baseline="0" dirty="0" err="1" smtClean="0"/>
              <a:t>học</a:t>
            </a:r>
            <a:r>
              <a:rPr lang="en-US" baseline="0" dirty="0" smtClean="0"/>
              <a:t> </a:t>
            </a:r>
            <a:r>
              <a:rPr lang="en-US" baseline="0" dirty="0" err="1" smtClean="0"/>
              <a:t>viên</a:t>
            </a:r>
            <a:r>
              <a:rPr lang="en-US" baseline="0" dirty="0" smtClean="0"/>
              <a:t>.</a:t>
            </a:r>
          </a:p>
          <a:p>
            <a:r>
              <a:rPr lang="vi-VN" sz="1100" b="0" i="0" u="none" strike="noStrike" cap="none" dirty="0" smtClean="0">
                <a:solidFill>
                  <a:srgbClr val="000000"/>
                </a:solidFill>
                <a:effectLst/>
                <a:latin typeface="Arial"/>
                <a:ea typeface="Arial"/>
                <a:cs typeface="Arial"/>
                <a:sym typeface="Arial"/>
              </a:rPr>
              <a:t>Tuy nhiên, trải qua nhiều năm sử dụng, phần mềm in bằng tốt nghiệp này dần</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có nhiều điểm không còn phù hợp với thực trạng đào tạo của nhà trường hiện nay khi</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mà quy trình đào tạo của nhà trường liên tục được cập nhật và đổi mới cho phù </a:t>
            </a:r>
            <a:r>
              <a:rPr lang="en-US" sz="1100" b="0" i="0" u="none" strike="noStrike" cap="none" dirty="0" err="1" smtClean="0">
                <a:solidFill>
                  <a:srgbClr val="000000"/>
                </a:solidFill>
                <a:effectLst/>
                <a:latin typeface="Arial"/>
                <a:ea typeface="Arial"/>
                <a:cs typeface="Arial"/>
                <a:sym typeface="Arial"/>
              </a:rPr>
              <a:t>hợp</a:t>
            </a:r>
            <a:r>
              <a:rPr lang="en-US" sz="1100" b="0" i="0" u="none" strike="noStrike" cap="none" dirty="0" smtClean="0">
                <a:solidFill>
                  <a:srgbClr val="000000"/>
                </a:solidFill>
                <a:effectLst/>
                <a:latin typeface="Arial"/>
                <a:ea typeface="Arial"/>
                <a:cs typeface="Arial"/>
                <a:sym typeface="Arial"/>
              </a:rPr>
              <a:t>.</a:t>
            </a:r>
          </a:p>
          <a:p>
            <a:r>
              <a:rPr lang="vi-VN" sz="1100" b="0" i="0" u="none" strike="noStrike" cap="none" dirty="0" smtClean="0">
                <a:solidFill>
                  <a:srgbClr val="000000"/>
                </a:solidFill>
                <a:effectLst/>
                <a:latin typeface="Arial"/>
                <a:ea typeface="Arial"/>
                <a:cs typeface="Arial"/>
                <a:sym typeface="Arial"/>
              </a:rPr>
              <a:t>Một số chức năng của phần mềm đã không còn được sử</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dụng</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những chức năng đó chỉ phù hợp với những thủ tục, quy trình đào tạo trước đây</a:t>
            </a:r>
            <a:r>
              <a:rPr lang="en-US" sz="1100" b="0" i="0" u="none" strike="noStrike" cap="none" dirty="0" smtClean="0">
                <a:solidFill>
                  <a:srgbClr val="000000"/>
                </a:solidFill>
                <a:effectLst/>
                <a:latin typeface="Arial"/>
                <a:ea typeface="Arial"/>
                <a:cs typeface="Arial"/>
                <a:sym typeface="Arial"/>
              </a:rPr>
              <a:t>)</a:t>
            </a:r>
          </a:p>
          <a:p>
            <a:r>
              <a:rPr lang="vi-VN" sz="1100" b="0" i="0" u="none" strike="noStrike" cap="none" dirty="0" smtClean="0">
                <a:solidFill>
                  <a:srgbClr val="000000"/>
                </a:solidFill>
                <a:effectLst/>
                <a:latin typeface="Arial"/>
                <a:ea typeface="Arial"/>
                <a:cs typeface="Arial"/>
                <a:sym typeface="Arial"/>
              </a:rPr>
              <a:t>Điều</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này làm giảm hiệu năng của chương trình cũng như về tính thẩm mỹ. </a:t>
            </a:r>
            <a:endParaRPr lang="en-US" sz="1100" b="0" i="0" u="none" strike="noStrike" cap="none" dirty="0" smtClean="0">
              <a:solidFill>
                <a:srgbClr val="000000"/>
              </a:solidFill>
              <a:effectLst/>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T</a:t>
            </a:r>
            <a:r>
              <a:rPr lang="vi-VN" sz="1100" b="0" i="0" u="none" strike="noStrike" cap="none" dirty="0" smtClean="0">
                <a:solidFill>
                  <a:srgbClr val="000000"/>
                </a:solidFill>
                <a:effectLst/>
                <a:latin typeface="Arial"/>
                <a:ea typeface="Arial"/>
                <a:cs typeface="Arial"/>
                <a:sym typeface="Arial"/>
              </a:rPr>
              <a:t>hông tin của sinh viên và học viên được in lên phôi bằng tốt nghiệp đại học đôi khi</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cũng bị lệch khá lớn so với vị trí thực tế, dẫn tới thông tin được in ra ghi đè lên những</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nội dung đã có trên phôi bằng</a:t>
            </a:r>
            <a:r>
              <a:rPr lang="en-US" sz="1100" b="0" i="0" u="none" strike="noStrike" cap="none" baseline="0" dirty="0" smtClean="0">
                <a:solidFill>
                  <a:srgbClr val="000000"/>
                </a:solidFill>
                <a:effectLst/>
                <a:latin typeface="Arial"/>
                <a:ea typeface="Arial"/>
                <a:cs typeface="Arial"/>
                <a:sym typeface="Arial"/>
              </a:rPr>
              <a:t> -&gt; </a:t>
            </a:r>
            <a:r>
              <a:rPr lang="en-US" sz="1100" b="0" i="0" u="none" strike="noStrike" cap="none" baseline="0" dirty="0" err="1" smtClean="0">
                <a:solidFill>
                  <a:srgbClr val="000000"/>
                </a:solidFill>
                <a:effectLst/>
                <a:latin typeface="Arial"/>
                <a:ea typeface="Arial"/>
                <a:cs typeface="Arial"/>
                <a:sym typeface="Arial"/>
              </a:rPr>
              <a:t>không</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thể sử</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dụng</a:t>
            </a:r>
            <a:r>
              <a:rPr lang="en-US" sz="1100" b="0" i="0" u="none" strike="noStrike" cap="none" baseline="0"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 phải thu hồi,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hủy</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bỏ</a:t>
            </a:r>
            <a:r>
              <a:rPr lang="en-US" sz="1100" b="0" i="0" u="none" strike="noStrike" cap="none" baseline="0" dirty="0" smtClean="0">
                <a:solidFill>
                  <a:srgbClr val="000000"/>
                </a:solidFill>
                <a:effectLst/>
                <a:latin typeface="Arial"/>
                <a:ea typeface="Arial"/>
                <a:cs typeface="Arial"/>
                <a:sym typeface="Arial"/>
              </a:rPr>
              <a:t> -&gt; </a:t>
            </a:r>
            <a:r>
              <a:rPr lang="vi-VN" sz="1100" b="0" i="0" u="none" strike="noStrike" cap="none" dirty="0" smtClean="0">
                <a:solidFill>
                  <a:srgbClr val="000000"/>
                </a:solidFill>
                <a:effectLst/>
                <a:latin typeface="Arial"/>
                <a:ea typeface="Arial"/>
                <a:cs typeface="Arial"/>
                <a:sym typeface="Arial"/>
              </a:rPr>
              <a:t>tốn kém</a:t>
            </a:r>
            <a:endParaRPr lang="en-US" sz="1100" b="0" i="0" u="none" strike="noStrike" cap="none" dirty="0" smtClean="0">
              <a:solidFill>
                <a:srgbClr val="000000"/>
              </a:solidFill>
              <a:effectLst/>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M</a:t>
            </a:r>
            <a:r>
              <a:rPr lang="vi-VN" sz="1100" b="0" i="0" u="none" strike="noStrike" cap="none" dirty="0" smtClean="0">
                <a:solidFill>
                  <a:srgbClr val="000000"/>
                </a:solidFill>
                <a:effectLst/>
                <a:latin typeface="Arial"/>
                <a:ea typeface="Arial"/>
                <a:cs typeface="Arial"/>
                <a:sym typeface="Arial"/>
              </a:rPr>
              <a:t>ong muốn phần mềm in bằng tốt nghiệp có thêm nhiều tính năng mới</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đáp ứng được với quy trình đào tạo mới của trường.</a:t>
            </a:r>
            <a:endParaRPr lang="en-US" sz="1100" b="0" i="0" u="none" strike="noStrike" cap="none" dirty="0" smtClean="0">
              <a:solidFill>
                <a:srgbClr val="000000"/>
              </a:solidFill>
              <a:effectLst/>
              <a:latin typeface="Arial"/>
              <a:ea typeface="Arial"/>
              <a:cs typeface="Arial"/>
              <a:sym typeface="Arial"/>
            </a:endParaRPr>
          </a:p>
          <a:p>
            <a:endParaRPr lang="en-US" sz="1100" b="0" i="0" u="none" strike="noStrike" cap="none" dirty="0" smtClean="0">
              <a:solidFill>
                <a:srgbClr val="000000"/>
              </a:solidFill>
              <a:effectLst/>
              <a:latin typeface="Arial"/>
              <a:cs typeface="Arial"/>
              <a:sym typeface="Arial"/>
            </a:endParaRPr>
          </a:p>
          <a:p>
            <a:r>
              <a:rPr lang="vi-VN" sz="1100" b="0" i="0" u="none" strike="noStrike" cap="none" dirty="0" smtClean="0">
                <a:solidFill>
                  <a:srgbClr val="000000"/>
                </a:solidFill>
                <a:effectLst/>
                <a:latin typeface="Arial"/>
                <a:ea typeface="Arial"/>
                <a:cs typeface="Arial"/>
                <a:sym typeface="Arial"/>
              </a:rPr>
              <a:t>Việc tra cứu có một số nhược điểm.</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Đối với được in trong vài năm trở lại đây </a:t>
            </a:r>
            <a:r>
              <a:rPr lang="en-US" sz="1100" b="0" i="0" u="none" strike="noStrike" cap="none" dirty="0" smtClean="0">
                <a:solidFill>
                  <a:srgbClr val="000000"/>
                </a:solidFill>
                <a:effectLst/>
                <a:latin typeface="Arial"/>
                <a:ea typeface="Arial"/>
                <a:cs typeface="Arial"/>
                <a:sym typeface="Arial"/>
              </a:rPr>
              <a:t>-&gt;</a:t>
            </a:r>
            <a:r>
              <a:rPr lang="vi-VN" sz="1100" b="0" i="0" u="none" strike="noStrike" cap="none" dirty="0" smtClean="0">
                <a:solidFill>
                  <a:srgbClr val="000000"/>
                </a:solidFill>
                <a:effectLst/>
                <a:latin typeface="Arial"/>
                <a:ea typeface="Arial"/>
                <a:cs typeface="Arial"/>
                <a:sym typeface="Arial"/>
              </a:rPr>
              <a:t> tra cứu</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thực hiện tương đối dễ dàng, nhưng yêu cầu người dùng phải</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nhập đầy đủ chính xác từng ký tự để tìm kiếm. </a:t>
            </a:r>
            <a:endParaRPr lang="en-US" sz="1100" b="0" i="0" u="none" strike="noStrike" cap="none" dirty="0" smtClean="0">
              <a:solidFill>
                <a:srgbClr val="000000"/>
              </a:solidFill>
              <a:effectLst/>
              <a:latin typeface="Arial"/>
              <a:ea typeface="Arial"/>
              <a:cs typeface="Arial"/>
              <a:sym typeface="Arial"/>
            </a:endParaRPr>
          </a:p>
          <a:p>
            <a:r>
              <a:rPr lang="vi-VN" sz="1100" b="0" i="0" u="none" strike="noStrike" cap="none" dirty="0" smtClean="0">
                <a:solidFill>
                  <a:srgbClr val="000000"/>
                </a:solidFill>
                <a:effectLst/>
                <a:latin typeface="Arial"/>
                <a:ea typeface="Arial"/>
                <a:cs typeface="Arial"/>
                <a:sym typeface="Arial"/>
              </a:rPr>
              <a:t>Đối với</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của nhiều năm trước đây thì tra cứu còn chưa được chính xác hoàn toàn.</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Lý do</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nhiều năm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trước</a:t>
            </a:r>
            <a:r>
              <a:rPr lang="vi-VN" sz="1100" b="0" i="0" u="none" strike="noStrike" cap="none" dirty="0" smtClean="0">
                <a:solidFill>
                  <a:srgbClr val="000000"/>
                </a:solidFill>
                <a:effectLst/>
                <a:latin typeface="Arial"/>
                <a:ea typeface="Arial"/>
                <a:cs typeface="Arial"/>
                <a:sym typeface="Arial"/>
              </a:rPr>
              <a:t> các thông tin in lên bằng tốt nghiệp được thực hiện</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thủ công bằng tay nên khi đưa các dữ liệu này lên web có nhiều sai sót. </a:t>
            </a:r>
            <a:r>
              <a:rPr lang="en-US" sz="1100" b="0" i="0" u="none" strike="noStrike" cap="none" dirty="0" smtClean="0">
                <a:solidFill>
                  <a:srgbClr val="000000"/>
                </a:solidFill>
                <a:effectLst/>
                <a:latin typeface="Arial"/>
                <a:ea typeface="Arial"/>
                <a:cs typeface="Arial"/>
                <a:sym typeface="Arial"/>
              </a:rPr>
              <a:t>N</a:t>
            </a:r>
            <a:r>
              <a:rPr lang="vi-VN" sz="1100" b="0" i="0" u="none" strike="noStrike" cap="none" dirty="0" smtClean="0">
                <a:solidFill>
                  <a:srgbClr val="000000"/>
                </a:solidFill>
                <a:effectLst/>
                <a:latin typeface="Arial"/>
                <a:ea typeface="Arial"/>
                <a:cs typeface="Arial"/>
                <a:sym typeface="Arial"/>
              </a:rPr>
              <a:t>hững</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trường hợp này, doanh nghiệp muốn kiểm tra</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sẽ phải </a:t>
            </a:r>
            <a:r>
              <a:rPr lang="en-US" sz="1100" b="0" i="0" u="none" strike="noStrike" cap="none" dirty="0" err="1" smtClean="0">
                <a:solidFill>
                  <a:srgbClr val="000000"/>
                </a:solidFill>
                <a:effectLst/>
                <a:latin typeface="Arial"/>
                <a:ea typeface="Arial"/>
                <a:cs typeface="Arial"/>
                <a:sym typeface="Arial"/>
              </a:rPr>
              <a:t>liên</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hệ</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trực</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tiếp</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nhà trường yêu cầu xác nhận bằng đại học và </a:t>
            </a:r>
            <a:r>
              <a:rPr lang="en-US" sz="1100" b="0" i="0" u="none" strike="noStrike" cap="none" dirty="0" err="1" smtClean="0">
                <a:solidFill>
                  <a:srgbClr val="000000"/>
                </a:solidFill>
                <a:effectLst/>
                <a:latin typeface="Arial"/>
                <a:ea typeface="Arial"/>
                <a:cs typeface="Arial"/>
                <a:sym typeface="Arial"/>
              </a:rPr>
              <a:t>đôi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khi</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phải chờ một khoảng thời gian</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khá lâu để có kết quả từ nhà trường. Quy trình tra cứu, gửi kết quả chứng nhận bằng</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tốt nghiệp đại học của sinh viên, học viên cho công ty và doanh nghiệp phải thông qua</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nhiều giấy tờ, các quyết định, chữ ký của cấp trên nên tốn khá nhiều thời gian và khá</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phức tạp</a:t>
            </a:r>
            <a:r>
              <a:rPr lang="en-US" sz="1100" b="0" i="0" u="none" strike="noStrike" cap="none" dirty="0" smtClean="0">
                <a:solidFill>
                  <a:srgbClr val="000000"/>
                </a:solidFill>
                <a:effectLst/>
                <a:latin typeface="Arial"/>
                <a:ea typeface="Arial"/>
                <a:cs typeface="Arial"/>
                <a:sym typeface="Arial"/>
              </a:rPr>
              <a:t>.</a:t>
            </a:r>
            <a:endParaRPr lang="en-US" dirty="0" smtClean="0"/>
          </a:p>
        </p:txBody>
      </p:sp>
    </p:spTree>
    <p:extLst>
      <p:ext uri="{BB962C8B-B14F-4D97-AF65-F5344CB8AC3E}">
        <p14:creationId xmlns:p14="http://schemas.microsoft.com/office/powerpoint/2010/main" val="201603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vi-VN" sz="1100" b="0" i="0" u="none" strike="noStrike" cap="none" dirty="0" smtClean="0">
                <a:solidFill>
                  <a:srgbClr val="000000"/>
                </a:solidFill>
                <a:effectLst/>
                <a:latin typeface="Arial"/>
                <a:ea typeface="Arial"/>
                <a:cs typeface="Arial"/>
                <a:sym typeface="Arial"/>
              </a:rPr>
              <a:t>Bằng tốt nghiệp đại học, cao đẳng là văn bằng, giấy chứng nhận người học đã hoàn thành chương trình học đại học, cao đẳng, được cấp cho người học sau khi hoàn thành đồ án tốt nghiệp. Đây là minh chứng người học đã tốt nghiệp chương trình học của mình. Bằng tốt nghiệp gồm có bốn trang, hai trang mặt trước và hai trang mặt sau với kích thước mỗi trang là 21cm x 14,5cm.</a:t>
            </a:r>
            <a:endParaRPr lang="vi-VN" dirty="0" smtClean="0"/>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err="1" smtClean="0">
                <a:solidFill>
                  <a:srgbClr val="000000"/>
                </a:solidFill>
                <a:effectLst/>
                <a:latin typeface="Arial"/>
                <a:ea typeface="Arial"/>
                <a:cs typeface="Arial"/>
                <a:sym typeface="Arial"/>
              </a:rPr>
              <a:t>Hiện</a:t>
            </a:r>
            <a:r>
              <a:rPr lang="en-US" sz="1100" b="0" i="0" u="none" strike="noStrike" cap="none" dirty="0" smtClean="0">
                <a:solidFill>
                  <a:srgbClr val="000000"/>
                </a:solidFill>
                <a:effectLst/>
                <a:latin typeface="Arial"/>
                <a:ea typeface="Arial"/>
                <a:cs typeface="Arial"/>
                <a:sym typeface="Arial"/>
              </a:rPr>
              <a:t> nay,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trường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đại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học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đẳng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đều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chương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trình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phần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mềm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ứng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dụng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riêng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biệt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phục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vụ</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tác</a:t>
            </a:r>
            <a:r>
              <a:rPr lang="en-US" sz="1100" b="0" i="0" u="none" strike="noStrike" cap="none" dirty="0" smtClean="0">
                <a:solidFill>
                  <a:srgbClr val="000000"/>
                </a:solidFill>
                <a:effectLst/>
                <a:latin typeface="Arial"/>
                <a:ea typeface="Arial"/>
                <a:cs typeface="Arial"/>
                <a:sym typeface="Arial"/>
              </a:rPr>
              <a:t> in </a:t>
            </a:r>
            <a:r>
              <a:rPr lang="en-US" sz="1100" b="0" i="0" u="none" strike="noStrike" cap="none" dirty="0" err="1" smtClean="0">
                <a:solidFill>
                  <a:srgbClr val="000000"/>
                </a:solidFill>
                <a:effectLst/>
                <a:latin typeface="Arial"/>
                <a:ea typeface="Arial"/>
                <a:cs typeface="Arial"/>
                <a:sym typeface="Arial"/>
              </a:rPr>
              <a:t>bằng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tốt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nghiệp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sinh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học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của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trường</a:t>
            </a:r>
            <a:r>
              <a:rPr lang="en-US" sz="1100" b="0" i="0" u="none" strike="noStrike" cap="none" dirty="0" smtClean="0">
                <a:solidFill>
                  <a:srgbClr val="000000"/>
                </a:solidFill>
                <a:effectLst/>
                <a:latin typeface="Arial"/>
                <a:ea typeface="Arial"/>
                <a:cs typeface="Arial"/>
                <a:sym typeface="Arial"/>
              </a:rPr>
              <a:t>.</a:t>
            </a:r>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0" i="0" u="none" strike="noStrike" cap="none" dirty="0" smtClean="0">
              <a:solidFill>
                <a:srgbClr val="000000"/>
              </a:solidFill>
              <a:effectLst/>
              <a:latin typeface="Arial"/>
              <a:ea typeface="Arial"/>
              <a:cs typeface="Arial"/>
              <a:sym typeface="Arial"/>
            </a:endParaRPr>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err="1" smtClean="0">
                <a:solidFill>
                  <a:srgbClr val="000000"/>
                </a:solidFill>
                <a:effectLst/>
                <a:latin typeface="Arial"/>
                <a:ea typeface="Arial"/>
                <a:cs typeface="Arial"/>
                <a:sym typeface="Arial"/>
              </a:rPr>
              <a:t>Số</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hiệu</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ghi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trên</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phôi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bằng</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là</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duy</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nhất</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sẽ</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không</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có</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trường</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hợp</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hai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phôi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bằng</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có</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cùng</a:t>
            </a:r>
            <a:r>
              <a:rPr lang="en-US" sz="1100" b="0" i="0" u="none" strike="noStrike" cap="none" baseline="0" dirty="0" smtClean="0">
                <a:solidFill>
                  <a:srgbClr val="000000"/>
                </a:solidFill>
                <a:effectLst/>
                <a:latin typeface="Arial"/>
                <a:ea typeface="Arial"/>
                <a:cs typeface="Arial"/>
                <a:sym typeface="Arial"/>
              </a:rPr>
              <a:t> 1 </a:t>
            </a:r>
            <a:r>
              <a:rPr lang="en-US" sz="1100" b="0" i="0" u="none" strike="noStrike" cap="none" baseline="0" dirty="0" err="1" smtClean="0">
                <a:solidFill>
                  <a:srgbClr val="000000"/>
                </a:solidFill>
                <a:effectLst/>
                <a:latin typeface="Arial"/>
                <a:ea typeface="Arial"/>
                <a:cs typeface="Arial"/>
                <a:sym typeface="Arial"/>
              </a:rPr>
              <a:t>số</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hiệu</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phôi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bằng</a:t>
            </a:r>
            <a:r>
              <a:rPr lang="en-US" sz="1100" b="0" i="0" u="none" strike="noStrike" cap="none" baseline="0" dirty="0" smtClean="0">
                <a:solidFill>
                  <a:srgbClr val="000000"/>
                </a:solidFill>
                <a:effectLst/>
                <a:latin typeface="Arial"/>
                <a:ea typeface="Arial"/>
                <a:cs typeface="Arial"/>
                <a:sym typeface="Arial"/>
              </a:rPr>
              <a:t>.</a:t>
            </a:r>
            <a:endParaRPr lang="en-US" sz="1100" b="0" i="0" u="none" strike="noStrike" cap="none" dirty="0" smtClean="0">
              <a:solidFill>
                <a:srgbClr val="000000"/>
              </a:solidFill>
              <a:effectLst/>
              <a:latin typeface="Arial"/>
              <a:ea typeface="Arial"/>
              <a:cs typeface="Arial"/>
              <a:sym typeface="Arial"/>
            </a:endParaRPr>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smtClean="0"/>
          </a:p>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vi-VN" sz="1100" b="0" i="0" u="none" strike="noStrike" cap="none" dirty="0" smtClean="0">
                <a:solidFill>
                  <a:srgbClr val="000000"/>
                </a:solidFill>
                <a:effectLst/>
                <a:latin typeface="Arial"/>
                <a:ea typeface="Arial"/>
                <a:cs typeface="Arial"/>
                <a:sym typeface="Arial"/>
              </a:rPr>
              <a:t>Vì bằng tốt nghiệp đại học có giá trị lớn, kèm theo đó là nhu cầu của người</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dùng cao nên càng ngày càng có nhiều tổ chức sử dụng công nghệ cao để làm giả. Các</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chứng chỉ, văn bằng tốt nghiệp đại học này có dấu đỏ, in phôi giống hệt như thật so</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với giấy tờ, văn bằng, chứng chỉ thật mà một cơ sở, tổ chức, trường học cấp khi một cá</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nhân hoàn thành khóa học tốt nghiệp.</a:t>
            </a:r>
            <a:r>
              <a:rPr lang="vi-VN" dirty="0" smtClean="0"/>
              <a:t> </a:t>
            </a:r>
            <a:r>
              <a:rPr lang="en-US" dirty="0" err="1" smtClean="0"/>
              <a:t>Vì</a:t>
            </a:r>
            <a:r>
              <a:rPr lang="en-US" baseline="0" dirty="0" smtClean="0"/>
              <a:t> </a:t>
            </a:r>
            <a:r>
              <a:rPr lang="en-US" baseline="0" dirty="0" err="1" smtClean="0"/>
              <a:t>vậy</a:t>
            </a:r>
            <a:r>
              <a:rPr lang="en-US" baseline="0" dirty="0" smtClean="0"/>
              <a:t> </a:t>
            </a:r>
            <a:r>
              <a:rPr lang="en-US" baseline="0" dirty="0" err="1" smtClean="0"/>
              <a:t>một</a:t>
            </a:r>
            <a:r>
              <a:rPr lang="en-US" baseline="0" dirty="0" smtClean="0"/>
              <a:t> </a:t>
            </a:r>
            <a:r>
              <a:rPr lang="en-US" baseline="0" dirty="0" err="1" smtClean="0"/>
              <a:t>trang</a:t>
            </a:r>
            <a:r>
              <a:rPr lang="en-US" baseline="0" dirty="0" smtClean="0"/>
              <a:t> web </a:t>
            </a:r>
            <a:r>
              <a:rPr lang="en-US" baseline="0" dirty="0" err="1" smtClean="0"/>
              <a:t>để</a:t>
            </a:r>
            <a:r>
              <a:rPr lang="en-US" baseline="0" dirty="0" smtClean="0"/>
              <a:t> </a:t>
            </a:r>
            <a:r>
              <a:rPr lang="en-US" baseline="0" dirty="0" err="1" smtClean="0"/>
              <a:t>tra</a:t>
            </a:r>
            <a:r>
              <a:rPr lang="en-US" baseline="0" dirty="0" smtClean="0"/>
              <a:t> </a:t>
            </a:r>
            <a:r>
              <a:rPr lang="en-US" baseline="0" dirty="0" err="1" smtClean="0"/>
              <a:t>cứu</a:t>
            </a:r>
            <a:r>
              <a:rPr lang="en-US" baseline="0" dirty="0" smtClean="0"/>
              <a:t>, </a:t>
            </a:r>
            <a:r>
              <a:rPr lang="en-US" baseline="0" dirty="0" err="1" smtClean="0"/>
              <a:t>xác</a:t>
            </a:r>
            <a:r>
              <a:rPr lang="en-US" baseline="0" dirty="0" smtClean="0"/>
              <a:t> minh </a:t>
            </a:r>
            <a:r>
              <a:rPr lang="en-US" baseline="0" dirty="0" err="1" smtClean="0"/>
              <a:t>tính</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của</a:t>
            </a:r>
            <a:r>
              <a:rPr lang="en-US" baseline="0" dirty="0" smtClean="0"/>
              <a:t> </a:t>
            </a:r>
            <a:r>
              <a:rPr lang="en-US" baseline="0" dirty="0" err="1" smtClean="0"/>
              <a:t>bằng</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là</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doanh</a:t>
            </a:r>
            <a:r>
              <a:rPr lang="en-US" baseline="0" dirty="0" smtClean="0"/>
              <a:t> </a:t>
            </a:r>
            <a:r>
              <a:rPr lang="en-US" baseline="0" dirty="0" err="1" smtClean="0"/>
              <a:t>nghiệp</a:t>
            </a:r>
            <a:r>
              <a:rPr lang="en-US" baseline="0" dirty="0" smtClean="0"/>
              <a:t>, </a:t>
            </a:r>
            <a:r>
              <a:rPr lang="en-US" baseline="0" dirty="0" err="1" smtClean="0"/>
              <a:t>công</a:t>
            </a:r>
            <a:r>
              <a:rPr lang="en-US" baseline="0" dirty="0" smtClean="0"/>
              <a:t> ty </a:t>
            </a:r>
            <a:r>
              <a:rPr lang="en-US" baseline="0" dirty="0" err="1" smtClean="0"/>
              <a:t>khi</a:t>
            </a:r>
            <a:r>
              <a:rPr lang="en-US" baseline="0" dirty="0" smtClean="0"/>
              <a:t> </a:t>
            </a:r>
            <a:r>
              <a:rPr lang="en-US" baseline="0" dirty="0" err="1" smtClean="0"/>
              <a:t>tuyển</a:t>
            </a:r>
            <a:r>
              <a:rPr lang="en-US" baseline="0" dirty="0" smtClean="0"/>
              <a:t> </a:t>
            </a:r>
            <a:r>
              <a:rPr lang="en-US" baseline="0" dirty="0" err="1" smtClean="0"/>
              <a:t>dụng</a:t>
            </a:r>
            <a:r>
              <a:rPr lang="en-US" baseline="0" dirty="0" smtClean="0"/>
              <a:t> </a:t>
            </a:r>
            <a:r>
              <a:rPr lang="en-US" baseline="0" dirty="0" err="1" smtClean="0"/>
              <a:t>nhân</a:t>
            </a:r>
            <a:r>
              <a:rPr lang="en-US" baseline="0" dirty="0" smtClean="0"/>
              <a:t> </a:t>
            </a:r>
            <a:r>
              <a:rPr lang="en-US" baseline="0" dirty="0" err="1" smtClean="0"/>
              <a:t>sự</a:t>
            </a:r>
            <a:r>
              <a:rPr lang="en-US" baseline="0" dirty="0" smtClean="0"/>
              <a:t>.</a:t>
            </a:r>
            <a:r>
              <a:rPr lang="vi-VN" dirty="0" smtClean="0"/>
              <a:t/>
            </a:r>
            <a:br>
              <a:rPr lang="vi-VN" dirty="0" smtClean="0"/>
            </a:br>
            <a:endParaRPr lang="en-US" dirty="0"/>
          </a:p>
        </p:txBody>
      </p:sp>
    </p:spTree>
    <p:extLst>
      <p:ext uri="{BB962C8B-B14F-4D97-AF65-F5344CB8AC3E}">
        <p14:creationId xmlns:p14="http://schemas.microsoft.com/office/powerpoint/2010/main" val="427919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latin typeface="Barlow Light" panose="020B0604020202020204" charset="0"/>
              </a:rPr>
              <a:t>Phần mềm in bằng tốt nghiệp mới sẽ bỏ đi một</a:t>
            </a:r>
            <a:r>
              <a:rPr lang="en-US" baseline="0" dirty="0" smtClean="0">
                <a:latin typeface="Barlow Light" panose="020B0604020202020204" charset="0"/>
              </a:rPr>
              <a:t> </a:t>
            </a:r>
            <a:r>
              <a:rPr lang="vi-VN" dirty="0" smtClean="0">
                <a:latin typeface="Barlow Light" panose="020B0604020202020204" charset="0"/>
              </a:rPr>
              <a:t>số chức năng không còn được sử dụng, cập nhật và bổ sung một vài chức năng mới.</a:t>
            </a:r>
            <a:br>
              <a:rPr lang="vi-VN" dirty="0" smtClean="0">
                <a:latin typeface="Barlow Light" panose="020B0604020202020204" charset="0"/>
              </a:rPr>
            </a:br>
            <a:r>
              <a:rPr lang="vi-VN" dirty="0" smtClean="0">
                <a:latin typeface="Barlow Light" panose="020B0604020202020204" charset="0"/>
              </a:rPr>
              <a:t>Ngoài ra phần mềm mới sẽ cải thiện việc in thông tin lên bằng, chính xác hơn, hạn chế bị lệch và ghi đè. Trường hợp bị in lệch cũng sẽ ít ảnh hưởng đến tính thẩm mỹ của bằng tốt</a:t>
            </a:r>
            <a:r>
              <a:rPr lang="en-US" baseline="0" dirty="0" smtClean="0">
                <a:latin typeface="Barlow Light" panose="020B0604020202020204" charset="0"/>
              </a:rPr>
              <a:t> </a:t>
            </a:r>
            <a:r>
              <a:rPr lang="vi-VN" dirty="0" smtClean="0">
                <a:latin typeface="Barlow Light" panose="020B0604020202020204" charset="0"/>
              </a:rPr>
              <a:t>nghiệp đại học.</a:t>
            </a:r>
            <a:endParaRPr lang="en-US" dirty="0" smtClean="0">
              <a:latin typeface="Barlow Light" panose="020B0604020202020204" charset="0"/>
            </a:endParaRPr>
          </a:p>
          <a:p>
            <a:r>
              <a:rPr lang="vi-VN" dirty="0" smtClean="0">
                <a:latin typeface="Barlow Light" panose="020B0604020202020204" charset="0"/>
              </a:rPr>
              <a:t>Việc tra cứu văn bằng tốt nghiệp sẽ được thực hiện dễ dàng, đơn giản và</a:t>
            </a:r>
            <a:r>
              <a:rPr lang="en-US" baseline="0" dirty="0" smtClean="0">
                <a:latin typeface="Barlow Light" panose="020B0604020202020204" charset="0"/>
              </a:rPr>
              <a:t> </a:t>
            </a:r>
            <a:r>
              <a:rPr lang="vi-VN" dirty="0" smtClean="0">
                <a:latin typeface="Barlow Light" panose="020B0604020202020204" charset="0"/>
              </a:rPr>
              <a:t>nhanh chóng hơn, kể cả việc tra cứu những văn bằng tốt nghiệp được cấp tại trường từ</a:t>
            </a:r>
            <a:r>
              <a:rPr lang="en-US" dirty="0" smtClean="0">
                <a:latin typeface="Barlow Light" panose="020B0604020202020204" charset="0"/>
              </a:rPr>
              <a:t> </a:t>
            </a:r>
            <a:r>
              <a:rPr lang="vi-VN" dirty="0" smtClean="0">
                <a:latin typeface="Barlow Light" panose="020B0604020202020204" charset="0"/>
              </a:rPr>
              <a:t>nhiều năm trước. Song song với việc tra cứu văn bằng tốt nghiệp, trang web cũng sẽ</a:t>
            </a:r>
            <a:r>
              <a:rPr lang="en-US" baseline="0" dirty="0" smtClean="0">
                <a:latin typeface="Barlow Light" panose="020B0604020202020204" charset="0"/>
              </a:rPr>
              <a:t> </a:t>
            </a:r>
            <a:r>
              <a:rPr lang="vi-VN" dirty="0" smtClean="0">
                <a:latin typeface="Barlow Light" panose="020B0604020202020204" charset="0"/>
              </a:rPr>
              <a:t>hỗ trợ quản lý các văn bằng tốt nghiệp được in tại trường.</a:t>
            </a:r>
            <a:r>
              <a:rPr lang="en-US" dirty="0" smtClean="0">
                <a:latin typeface="Barlow Light" panose="020B0604020202020204" charset="0"/>
              </a:rPr>
              <a:t> </a:t>
            </a:r>
            <a:r>
              <a:rPr lang="vi-VN" dirty="0" smtClean="0">
                <a:latin typeface="Barlow Light" panose="020B0604020202020204" charset="0"/>
              </a:rPr>
              <a:t>Phần mềm in bằng tốt nghiệp đại học và trang web tra cứu, quản lý văn bằng</a:t>
            </a:r>
            <a:r>
              <a:rPr lang="en-US" baseline="0" dirty="0" smtClean="0">
                <a:latin typeface="Barlow Light" panose="020B0604020202020204" charset="0"/>
              </a:rPr>
              <a:t> </a:t>
            </a:r>
            <a:r>
              <a:rPr lang="vi-VN" dirty="0" smtClean="0">
                <a:latin typeface="Barlow Light" panose="020B0604020202020204" charset="0"/>
              </a:rPr>
              <a:t>đều được xây dựng dựa trên quy trình đào tạo mới của nhà trường. </a:t>
            </a:r>
            <a:br>
              <a:rPr lang="vi-VN" dirty="0" smtClean="0">
                <a:latin typeface="Barlow Light" panose="020B0604020202020204" charset="0"/>
              </a:rPr>
            </a:br>
            <a:endParaRPr lang="en-US" dirty="0"/>
          </a:p>
        </p:txBody>
      </p:sp>
    </p:spTree>
    <p:extLst>
      <p:ext uri="{BB962C8B-B14F-4D97-AF65-F5344CB8AC3E}">
        <p14:creationId xmlns:p14="http://schemas.microsoft.com/office/powerpoint/2010/main" val="38047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JavaFX </a:t>
            </a:r>
            <a:r>
              <a:rPr lang="en-US" sz="1100" b="0" i="0" u="none" strike="noStrike" cap="none" dirty="0" err="1" smtClean="0">
                <a:solidFill>
                  <a:srgbClr val="000000"/>
                </a:solidFill>
                <a:effectLst/>
                <a:latin typeface="Arial"/>
                <a:ea typeface="Arial"/>
                <a:cs typeface="Arial"/>
                <a:sym typeface="Arial"/>
              </a:rPr>
              <a:t>là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nghệ</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phát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triển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diện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máy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tính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nền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tảng</a:t>
            </a:r>
            <a:r>
              <a:rPr lang="en-US" sz="1100" b="0" i="0" u="none" strike="noStrike" cap="none" dirty="0" smtClean="0">
                <a:solidFill>
                  <a:srgbClr val="000000"/>
                </a:solidFill>
                <a:effectLst/>
                <a:latin typeface="Arial"/>
                <a:ea typeface="Arial"/>
                <a:cs typeface="Arial"/>
                <a:sym typeface="Arial"/>
              </a:rPr>
              <a:t> Java </a:t>
            </a:r>
            <a:r>
              <a:rPr lang="en-US" sz="1100" b="0" i="0" u="none" strike="noStrike" cap="none" dirty="0" err="1" smtClean="0">
                <a:solidFill>
                  <a:srgbClr val="000000"/>
                </a:solidFill>
                <a:effectLst/>
                <a:latin typeface="Arial"/>
                <a:ea typeface="Arial"/>
                <a:cs typeface="Arial"/>
                <a:sym typeface="Arial"/>
              </a:rPr>
              <a:t>nhằm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thay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thế</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nghệ</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cũ</a:t>
            </a:r>
            <a:r>
              <a:rPr lang="en-US" sz="1100" b="0" i="0" u="none" strike="noStrike" cap="none" dirty="0" smtClean="0">
                <a:solidFill>
                  <a:srgbClr val="000000"/>
                </a:solidFill>
                <a:effectLst/>
                <a:latin typeface="Arial"/>
                <a:ea typeface="Arial"/>
                <a:cs typeface="Arial"/>
                <a:sym typeface="Arial"/>
              </a:rPr>
              <a:t> Java Swing</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với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những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cấu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trúc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viết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dễ</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sử</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dụng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thân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thiện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với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lập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trình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nhiều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hơn</a:t>
            </a:r>
            <a:r>
              <a:rPr lang="en-US" sz="1100" b="0" i="0" u="none" strike="noStrike" cap="none" dirty="0" smtClean="0">
                <a:solidFill>
                  <a:srgbClr val="000000"/>
                </a:solidFill>
                <a:effectLst/>
                <a:latin typeface="Arial"/>
                <a:ea typeface="Arial"/>
                <a:cs typeface="Arial"/>
                <a:sym typeface="Arial"/>
              </a:rPr>
              <a:t>.</a:t>
            </a:r>
            <a:endParaRPr lang="en-US" sz="1050" b="0" i="0" u="none" strike="noStrike" cap="none" dirty="0" smtClean="0">
              <a:solidFill>
                <a:srgbClr val="000000"/>
              </a:solidFill>
              <a:effectLst/>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JavaFX </a:t>
            </a:r>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nhiều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ưu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điểm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nổi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bật</a:t>
            </a:r>
            <a:r>
              <a:rPr lang="en-US" sz="1100" b="0" i="0" u="none" strike="noStrike" cap="none" dirty="0" smtClean="0">
                <a:solidFill>
                  <a:srgbClr val="000000"/>
                </a:solidFill>
                <a:effectLst/>
                <a:latin typeface="Arial"/>
                <a:ea typeface="Arial"/>
                <a:cs typeface="Arial"/>
                <a:sym typeface="Arial"/>
              </a:rPr>
              <a:t>:</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được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tùy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biến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diện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thêm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sinh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động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bằng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sử</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dụng</a:t>
            </a:r>
            <a:r>
              <a:rPr lang="en-US" sz="1100" b="0" i="0" u="none" strike="noStrike" cap="none" dirty="0" smtClean="0">
                <a:solidFill>
                  <a:srgbClr val="000000"/>
                </a:solidFill>
                <a:effectLst/>
                <a:latin typeface="Arial"/>
                <a:ea typeface="Arial"/>
                <a:cs typeface="Arial"/>
                <a:sym typeface="Arial"/>
              </a:rPr>
              <a:t> CSS.</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err="1" smtClean="0">
                <a:solidFill>
                  <a:srgbClr val="000000"/>
                </a:solidFill>
                <a:effectLst/>
                <a:latin typeface="Arial"/>
                <a:ea typeface="Arial"/>
                <a:cs typeface="Arial"/>
                <a:sym typeface="Arial"/>
              </a:rPr>
              <a:t>Hỗ</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trợ</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đồ</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họa</a:t>
            </a:r>
            <a:r>
              <a:rPr lang="en-US" sz="1100" b="0" i="0" u="none" strike="noStrike" cap="none" dirty="0" smtClean="0">
                <a:solidFill>
                  <a:srgbClr val="000000"/>
                </a:solidFill>
                <a:effectLst/>
                <a:latin typeface="Arial"/>
                <a:ea typeface="Arial"/>
                <a:cs typeface="Arial"/>
                <a:sym typeface="Arial"/>
              </a:rPr>
              <a:t> 2D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3D </a:t>
            </a:r>
            <a:r>
              <a:rPr lang="en-US" sz="1100" b="0" i="0" u="none" strike="noStrike" cap="none" dirty="0" err="1" smtClean="0">
                <a:solidFill>
                  <a:srgbClr val="000000"/>
                </a:solidFill>
                <a:effectLst/>
                <a:latin typeface="Arial"/>
                <a:ea typeface="Arial"/>
                <a:cs typeface="Arial"/>
                <a:sym typeface="Arial"/>
              </a:rPr>
              <a:t>cũng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như</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hỗ</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trợ</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âm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thanh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video.</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JavaFX </a:t>
            </a:r>
            <a:r>
              <a:rPr lang="en-US" sz="1100" b="0" i="0" u="none" strike="noStrike" cap="none" dirty="0" err="1" smtClean="0">
                <a:solidFill>
                  <a:srgbClr val="000000"/>
                </a:solidFill>
                <a:effectLst/>
                <a:latin typeface="Arial"/>
                <a:ea typeface="Arial"/>
                <a:cs typeface="Arial"/>
                <a:sym typeface="Arial"/>
              </a:rPr>
              <a:t>còn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WebView</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dựa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trình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duyệt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WebKit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vì</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vậy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bạn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nhúng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trang</a:t>
            </a:r>
            <a:r>
              <a:rPr lang="en-US" sz="1100" b="0" i="0" u="none" strike="noStrike" cap="none" dirty="0" smtClean="0">
                <a:solidFill>
                  <a:srgbClr val="000000"/>
                </a:solidFill>
                <a:effectLst/>
                <a:latin typeface="Arial"/>
                <a:ea typeface="Arial"/>
                <a:cs typeface="Arial"/>
                <a:sym typeface="Arial"/>
              </a:rPr>
              <a:t> web </a:t>
            </a:r>
            <a:r>
              <a:rPr lang="en-US" sz="1100" b="0" i="0" u="none" strike="noStrike" cap="none" dirty="0" err="1" smtClean="0">
                <a:solidFill>
                  <a:srgbClr val="000000"/>
                </a:solidFill>
                <a:effectLst/>
                <a:latin typeface="Arial"/>
                <a:ea typeface="Arial"/>
                <a:cs typeface="Arial"/>
                <a:sym typeface="Arial"/>
              </a:rPr>
              <a:t>hoặc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ứng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dụng</a:t>
            </a:r>
            <a:r>
              <a:rPr lang="en-US" sz="1100" b="0" i="0" u="none" strike="noStrike" cap="none" dirty="0" smtClean="0">
                <a:solidFill>
                  <a:srgbClr val="000000"/>
                </a:solidFill>
                <a:effectLst/>
                <a:latin typeface="Arial"/>
                <a:ea typeface="Arial"/>
                <a:cs typeface="Arial"/>
                <a:sym typeface="Arial"/>
              </a:rPr>
              <a:t> web </a:t>
            </a:r>
            <a:r>
              <a:rPr lang="en-US" sz="1100" b="0" i="0" u="none" strike="noStrike" cap="none" dirty="0" err="1" smtClean="0">
                <a:solidFill>
                  <a:srgbClr val="000000"/>
                </a:solidFill>
                <a:effectLst/>
                <a:latin typeface="Arial"/>
                <a:ea typeface="Arial"/>
                <a:cs typeface="Arial"/>
                <a:sym typeface="Arial"/>
              </a:rPr>
              <a:t>bên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trong</a:t>
            </a:r>
            <a:r>
              <a:rPr lang="en-US" sz="1100" b="0" i="0" u="none" strike="noStrike" cap="none" dirty="0" smtClean="0">
                <a:solidFill>
                  <a:srgbClr val="000000"/>
                </a:solidFill>
                <a:effectLst/>
                <a:latin typeface="Arial"/>
                <a:ea typeface="Arial"/>
                <a:cs typeface="Arial"/>
                <a:sym typeface="Arial"/>
              </a:rPr>
              <a:t> JavaFX.</a:t>
            </a:r>
            <a:endParaRPr lang="en-US" sz="1050" b="0" i="0" u="none" strike="noStrike" cap="none" dirty="0" smtClean="0">
              <a:solidFill>
                <a:srgbClr val="000000"/>
              </a:solidFill>
              <a:effectLst/>
              <a:latin typeface="Arial"/>
              <a:ea typeface="Arial"/>
              <a:cs typeface="Arial"/>
              <a:sym typeface="Arial"/>
            </a:endParaRPr>
          </a:p>
          <a:p>
            <a:pPr lvl="1"/>
            <a:r>
              <a:rPr lang="en-US" sz="1100" b="0" i="0" u="none" strike="noStrike" cap="none" dirty="0" smtClean="0">
                <a:solidFill>
                  <a:srgbClr val="000000"/>
                </a:solidFill>
                <a:effectLst/>
                <a:latin typeface="Arial"/>
                <a:ea typeface="Arial"/>
                <a:cs typeface="Arial"/>
                <a:sym typeface="Arial"/>
              </a:rPr>
              <a:t>FXML </a:t>
            </a:r>
            <a:r>
              <a:rPr lang="en-US" sz="1100" b="0" i="0" u="none" strike="noStrike" cap="none" dirty="0" err="1" smtClean="0">
                <a:solidFill>
                  <a:srgbClr val="000000"/>
                </a:solidFill>
                <a:effectLst/>
                <a:latin typeface="Arial"/>
                <a:ea typeface="Arial"/>
                <a:cs typeface="Arial"/>
                <a:sym typeface="Arial"/>
              </a:rPr>
              <a:t>là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ngôn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ngữ</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khai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báo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dựa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trên</a:t>
            </a:r>
            <a:r>
              <a:rPr lang="en-US" sz="1100" b="0" i="0" u="none" strike="noStrike" cap="none" dirty="0" smtClean="0">
                <a:solidFill>
                  <a:srgbClr val="000000"/>
                </a:solidFill>
                <a:effectLst/>
                <a:latin typeface="Arial"/>
                <a:ea typeface="Arial"/>
                <a:cs typeface="Arial"/>
                <a:sym typeface="Arial"/>
              </a:rPr>
              <a:t> XML </a:t>
            </a:r>
            <a:r>
              <a:rPr lang="en-US" sz="1100" b="0" i="0" u="none" strike="noStrike" cap="none" dirty="0" err="1" smtClean="0">
                <a:solidFill>
                  <a:srgbClr val="000000"/>
                </a:solidFill>
                <a:effectLst/>
                <a:latin typeface="Arial"/>
                <a:ea typeface="Arial"/>
                <a:cs typeface="Arial"/>
                <a:sym typeface="Arial"/>
              </a:rPr>
              <a:t>để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xây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dựng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diện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người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dùng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trong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ứng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dụng</a:t>
            </a:r>
            <a:r>
              <a:rPr lang="en-US" sz="1100" b="0" i="0" u="none" strike="noStrike" cap="none" dirty="0" smtClean="0">
                <a:solidFill>
                  <a:srgbClr val="000000"/>
                </a:solidFill>
                <a:effectLst/>
                <a:latin typeface="Arial"/>
                <a:ea typeface="Arial"/>
                <a:cs typeface="Arial"/>
                <a:sym typeface="Arial"/>
              </a:rPr>
              <a:t> JavaFX. </a:t>
            </a:r>
            <a:r>
              <a:rPr lang="en-US" sz="1100" b="0" i="0" u="none" strike="noStrike" cap="none" dirty="0" err="1" smtClean="0">
                <a:solidFill>
                  <a:srgbClr val="000000"/>
                </a:solidFill>
                <a:effectLst/>
                <a:latin typeface="Arial"/>
                <a:ea typeface="Arial"/>
                <a:cs typeface="Arial"/>
                <a:sym typeface="Arial"/>
              </a:rPr>
              <a:t>Lập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trình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sử</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dụng</a:t>
            </a:r>
            <a:r>
              <a:rPr lang="en-US" sz="1100" b="0" i="0" u="none" strike="noStrike" cap="none" dirty="0" smtClean="0">
                <a:solidFill>
                  <a:srgbClr val="000000"/>
                </a:solidFill>
                <a:effectLst/>
                <a:latin typeface="Arial"/>
                <a:ea typeface="Arial"/>
                <a:cs typeface="Arial"/>
                <a:sym typeface="Arial"/>
              </a:rPr>
              <a:t> JavaFX Scene Builder </a:t>
            </a:r>
            <a:r>
              <a:rPr lang="en-US" sz="1100" b="0" i="0" u="none" strike="noStrike" cap="none" dirty="0" err="1" smtClean="0">
                <a:solidFill>
                  <a:srgbClr val="000000"/>
                </a:solidFill>
                <a:effectLst/>
                <a:latin typeface="Arial"/>
                <a:ea typeface="Arial"/>
                <a:cs typeface="Arial"/>
                <a:sym typeface="Arial"/>
              </a:rPr>
              <a:t>để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thiết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kế</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diện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đồ</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họa</a:t>
            </a:r>
            <a:r>
              <a:rPr lang="en-US" sz="1100" b="0" i="0" u="none" strike="noStrike" cap="none" dirty="0" smtClean="0">
                <a:solidFill>
                  <a:srgbClr val="000000"/>
                </a:solidFill>
                <a:effectLst/>
                <a:latin typeface="Arial"/>
                <a:ea typeface="Arial"/>
                <a:cs typeface="Arial"/>
                <a:sym typeface="Arial"/>
              </a:rPr>
              <a:t> (GUI).</a:t>
            </a:r>
            <a:endParaRPr lang="en-US" sz="1050" b="0" i="0" u="none" strike="noStrike" cap="none" dirty="0" smtClean="0">
              <a:solidFill>
                <a:srgbClr val="000000"/>
              </a:solidFill>
              <a:effectLst/>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JavaFX Scene Builder </a:t>
            </a:r>
            <a:r>
              <a:rPr lang="en-US" sz="1100" b="0" i="0" u="none" strike="noStrike" cap="none" dirty="0" err="1" smtClean="0">
                <a:solidFill>
                  <a:srgbClr val="000000"/>
                </a:solidFill>
                <a:effectLst/>
                <a:latin typeface="Arial"/>
                <a:ea typeface="Arial"/>
                <a:cs typeface="Arial"/>
                <a:sym typeface="Arial"/>
              </a:rPr>
              <a:t>là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cụ</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thiết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kế</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trực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quan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phép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tạo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diện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ứng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dụng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nhanh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chóng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bằng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kéo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thả</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code </a:t>
            </a:r>
            <a:r>
              <a:rPr lang="en-US" sz="1100" b="0" i="0" u="none" strike="noStrike" cap="none" dirty="0" err="1" smtClean="0">
                <a:solidFill>
                  <a:srgbClr val="000000"/>
                </a:solidFill>
                <a:effectLst/>
                <a:latin typeface="Arial"/>
                <a:ea typeface="Arial"/>
                <a:cs typeface="Arial"/>
                <a:sym typeface="Arial"/>
              </a:rPr>
              <a:t>được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tạo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dưới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dạng</a:t>
            </a:r>
            <a:r>
              <a:rPr lang="en-US" sz="1100" b="0" i="0" u="none" strike="noStrike" cap="none" dirty="0" smtClean="0">
                <a:solidFill>
                  <a:srgbClr val="000000"/>
                </a:solidFill>
                <a:effectLst/>
                <a:latin typeface="Arial"/>
                <a:ea typeface="Arial"/>
                <a:cs typeface="Arial"/>
                <a:sym typeface="Arial"/>
              </a:rPr>
              <a:t> XML. </a:t>
            </a:r>
            <a:r>
              <a:rPr lang="en-US" sz="1100" b="0" i="0" u="none" strike="noStrike" cap="none" dirty="0" err="1" smtClean="0">
                <a:solidFill>
                  <a:srgbClr val="000000"/>
                </a:solidFill>
                <a:effectLst/>
                <a:latin typeface="Arial"/>
                <a:ea typeface="Arial"/>
                <a:cs typeface="Arial"/>
                <a:sym typeface="Arial"/>
              </a:rPr>
              <a:t>Đây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tùy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chọn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lập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trình</a:t>
            </a:r>
            <a:r>
              <a:rPr lang="en-US" sz="1100" b="0" i="0" u="none" strike="noStrike" cap="none" dirty="0" smtClean="0">
                <a:solidFill>
                  <a:srgbClr val="000000"/>
                </a:solidFill>
                <a:effectLst/>
                <a:latin typeface="Arial"/>
                <a:ea typeface="Arial"/>
                <a:cs typeface="Arial"/>
                <a:sym typeface="Arial"/>
              </a:rPr>
              <a:t> JavaFX.</a:t>
            </a:r>
          </a:p>
          <a:p>
            <a:endParaRPr lang="en-US" sz="1100" b="0" i="0" u="none" strike="noStrike" cap="none" dirty="0" smtClean="0">
              <a:solidFill>
                <a:srgbClr val="000000"/>
              </a:solidFill>
              <a:effectLst/>
              <a:latin typeface="Arial"/>
              <a:ea typeface="Arial"/>
              <a:cs typeface="Arial"/>
              <a:sym typeface="Arial"/>
            </a:endParaRPr>
          </a:p>
          <a:p>
            <a:r>
              <a:rPr lang="vi-VN" sz="1100" b="0" i="0" u="none" strike="noStrike" cap="none" dirty="0" smtClean="0">
                <a:solidFill>
                  <a:srgbClr val="000000"/>
                </a:solidFill>
                <a:effectLst/>
                <a:latin typeface="Arial"/>
                <a:ea typeface="Arial"/>
                <a:cs typeface="Arial"/>
                <a:sym typeface="Arial"/>
              </a:rPr>
              <a:t>Apache maven là một c</a:t>
            </a:r>
            <a:r>
              <a:rPr lang="en-US" sz="1100" b="0" i="0" u="none" strike="noStrike" cap="none" dirty="0" err="1" smtClean="0">
                <a:solidFill>
                  <a:srgbClr val="000000"/>
                </a:solidFill>
                <a:effectLst/>
                <a:latin typeface="Arial"/>
                <a:ea typeface="Arial"/>
                <a:cs typeface="Arial"/>
                <a:sym typeface="Arial"/>
              </a:rPr>
              <a:t>ông</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cụ</a:t>
            </a:r>
            <a:r>
              <a:rPr lang="vi-VN" sz="1100" b="0" i="0" u="none" strike="noStrike" cap="none" dirty="0" smtClean="0">
                <a:solidFill>
                  <a:srgbClr val="000000"/>
                </a:solidFill>
                <a:effectLst/>
                <a:latin typeface="Arial"/>
                <a:ea typeface="Arial"/>
                <a:cs typeface="Arial"/>
                <a:sym typeface="Arial"/>
              </a:rPr>
              <a:t> quản lý dự án cho phép các developers có thể quản lý về version, các dependencies ( các thư viện sử dụng trong dự án ) , </a:t>
            </a:r>
            <a:r>
              <a:rPr lang="vi-VN" sz="1100" b="1" i="0" u="none" strike="noStrike" cap="none" dirty="0" smtClean="0">
                <a:solidFill>
                  <a:srgbClr val="000000"/>
                </a:solidFill>
                <a:effectLst/>
                <a:latin typeface="Arial"/>
                <a:ea typeface="Arial"/>
                <a:cs typeface="Arial"/>
                <a:sym typeface="Arial"/>
              </a:rPr>
              <a:t>quản lý build</a:t>
            </a:r>
            <a:r>
              <a:rPr lang="vi-VN" sz="1100" b="0" i="0" u="none" strike="noStrike" cap="none" dirty="0" smtClean="0">
                <a:solidFill>
                  <a:srgbClr val="000000"/>
                </a:solidFill>
                <a:effectLst/>
                <a:latin typeface="Arial"/>
                <a:ea typeface="Arial"/>
                <a:cs typeface="Arial"/>
                <a:sym typeface="Arial"/>
              </a:rPr>
              <a:t>, tự động download javadoc &amp; source, …</a:t>
            </a:r>
            <a:endParaRPr lang="en-US" sz="1100" b="0" i="0" u="none" strike="noStrike" cap="none" dirty="0" smtClean="0">
              <a:solidFill>
                <a:srgbClr val="000000"/>
              </a:solidFill>
              <a:effectLst/>
              <a:latin typeface="Arial"/>
              <a:ea typeface="Arial"/>
              <a:cs typeface="Arial"/>
              <a:sym typeface="Arial"/>
            </a:endParaRPr>
          </a:p>
          <a:p>
            <a:pPr marL="139700" indent="0">
              <a:buNone/>
            </a:pPr>
            <a:endParaRPr dirty="0"/>
          </a:p>
        </p:txBody>
      </p:sp>
    </p:spTree>
    <p:extLst>
      <p:ext uri="{BB962C8B-B14F-4D97-AF65-F5344CB8AC3E}">
        <p14:creationId xmlns:p14="http://schemas.microsoft.com/office/powerpoint/2010/main" val="93594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317500">
              <a:buFontTx/>
              <a:buChar char="-"/>
            </a:pPr>
            <a:r>
              <a:rPr lang="vi-VN" sz="1100" b="0" i="0" u="none" strike="noStrike" cap="none" dirty="0" smtClean="0">
                <a:solidFill>
                  <a:srgbClr val="000000"/>
                </a:solidFill>
                <a:effectLst/>
                <a:latin typeface="Arial"/>
                <a:ea typeface="Arial"/>
                <a:cs typeface="Arial"/>
                <a:sym typeface="Arial"/>
              </a:rPr>
              <a:t>Apache POI là một thư viện mã nguồn mở Java, được cung cấp bởi Apache.</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Thư viện này cung cấp các API làm việc với các tài liệu của</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Microsoft như Word,</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Excel, PowerPoint, Visio, … </a:t>
            </a:r>
            <a:endParaRPr lang="en-US" sz="1100" b="0" i="0" u="none" strike="noStrike" cap="none" dirty="0" smtClean="0">
              <a:solidFill>
                <a:srgbClr val="000000"/>
              </a:solidFill>
              <a:effectLst/>
              <a:latin typeface="Arial"/>
              <a:ea typeface="Arial"/>
              <a:cs typeface="Arial"/>
              <a:sym typeface="Arial"/>
            </a:endParaRPr>
          </a:p>
          <a:p>
            <a:pPr marL="457200" indent="-317500">
              <a:buFontTx/>
              <a:buChar char="-"/>
            </a:pPr>
            <a:endParaRPr lang="en-US" sz="1100" b="0" i="0" u="none" strike="noStrike" cap="none" dirty="0" smtClean="0">
              <a:solidFill>
                <a:srgbClr val="000000"/>
              </a:solidFill>
              <a:effectLst/>
              <a:latin typeface="Arial"/>
              <a:ea typeface="Arial"/>
              <a:cs typeface="Arial"/>
              <a:sym typeface="Arial"/>
            </a:endParaRPr>
          </a:p>
          <a:p>
            <a:pPr marL="457200" indent="-317500">
              <a:buFontTx/>
              <a:buChar char="-"/>
            </a:pPr>
            <a:r>
              <a:rPr lang="vi-VN" sz="1100" b="0" i="0" u="none" strike="noStrike" cap="none" dirty="0" smtClean="0">
                <a:solidFill>
                  <a:srgbClr val="000000"/>
                </a:solidFill>
                <a:effectLst/>
                <a:latin typeface="Arial"/>
                <a:ea typeface="Arial"/>
                <a:cs typeface="Arial"/>
                <a:sym typeface="Arial"/>
              </a:rPr>
              <a:t>iText là một thư viện để tạo và thao tác các tệp PDF trong Java và .NET. Thư viện iText chứa các lớp để tạo ra văn bản PDF theo các phông</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chữ khác nhau, tạo ra các bảng trong tài liệu PDF</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và còn nhiều tính năng hơn nữa có sẵn trong iText</a:t>
            </a:r>
            <a:r>
              <a:rPr lang="vi-VN" dirty="0" smtClean="0"/>
              <a:t> </a:t>
            </a:r>
            <a:br>
              <a:rPr lang="vi-VN" dirty="0" smtClean="0"/>
            </a:br>
            <a:endParaRPr lang="en-US" dirty="0" smtClean="0"/>
          </a:p>
          <a:p>
            <a:pPr marL="457200" indent="-317500">
              <a:buFontTx/>
              <a:buChar char="-"/>
            </a:pPr>
            <a:r>
              <a:rPr lang="vi-VN" sz="1100" b="0" i="0" u="none" strike="noStrike" cap="none" dirty="0" smtClean="0">
                <a:solidFill>
                  <a:srgbClr val="000000"/>
                </a:solidFill>
                <a:effectLst/>
                <a:latin typeface="Arial"/>
                <a:ea typeface="Arial"/>
                <a:cs typeface="Arial"/>
                <a:sym typeface="Arial"/>
              </a:rPr>
              <a:t>Apache PDFBox là một thư viện Java mã nguồn mở cho phép làm việc với các</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tài liệu PDF. Thư viện cho phép tạo các tài liệu PDF mới, thao tác với những tài liệu</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đã tồn tại, gồm in, chia tách, hợp nhất, sửa đổi nội dung tài liệu, …. Đồng thời thư viện</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cho phép trích xuất nội dung từ các tài liệu.</a:t>
            </a:r>
            <a:r>
              <a:rPr lang="vi-VN" dirty="0" smtClean="0"/>
              <a:t> </a:t>
            </a:r>
            <a:br>
              <a:rPr lang="vi-VN" dirty="0" smtClean="0"/>
            </a:br>
            <a:endParaRPr lang="en-US" dirty="0" smtClean="0"/>
          </a:p>
          <a:p>
            <a:pPr marL="457200" indent="-317500">
              <a:buFontTx/>
              <a:buChar char="-"/>
            </a:pPr>
            <a:r>
              <a:rPr lang="vi-VN" sz="1100" b="0" i="0" u="none" strike="noStrike" cap="none" dirty="0" smtClean="0">
                <a:solidFill>
                  <a:srgbClr val="000000"/>
                </a:solidFill>
                <a:effectLst/>
                <a:latin typeface="Arial"/>
                <a:ea typeface="Arial"/>
                <a:cs typeface="Arial"/>
                <a:sym typeface="Arial"/>
              </a:rPr>
              <a:t>JPedal là một thư viện Java được phát triển nhằm mục đích hiển thị nội dung và</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thao tác với các tệp PDF trong chương trình Java.</a:t>
            </a:r>
            <a:r>
              <a:rPr lang="vi-VN" dirty="0" smtClean="0"/>
              <a:t> </a:t>
            </a:r>
            <a:br>
              <a:rPr lang="vi-VN" dirty="0" smtClean="0"/>
            </a:br>
            <a:endParaRPr lang="en-US" dirty="0" smtClean="0"/>
          </a:p>
          <a:p>
            <a:pPr marL="457200" indent="-317500">
              <a:buFontTx/>
              <a:buChar char="-"/>
            </a:pPr>
            <a:r>
              <a:rPr lang="en-US" dirty="0" err="1" smtClean="0"/>
              <a:t>Còn</a:t>
            </a:r>
            <a:r>
              <a:rPr lang="en-US" baseline="0" dirty="0" smtClean="0"/>
              <a:t> </a:t>
            </a:r>
            <a:r>
              <a:rPr lang="en-US" baseline="0" dirty="0" err="1" smtClean="0"/>
              <a:t>có</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Gson</a:t>
            </a:r>
            <a:r>
              <a:rPr lang="en-US" baseline="0" dirty="0" smtClean="0"/>
              <a:t>: </a:t>
            </a:r>
            <a:r>
              <a:rPr lang="vi-VN" sz="1100" b="0" i="0" u="none" strike="noStrike" cap="none" dirty="0" smtClean="0">
                <a:solidFill>
                  <a:srgbClr val="000000"/>
                </a:solidFill>
                <a:effectLst/>
                <a:latin typeface="Arial"/>
                <a:ea typeface="Arial"/>
                <a:cs typeface="Arial"/>
                <a:sym typeface="Arial"/>
              </a:rPr>
              <a:t>Gson là một trong những thư viện hỗ trợ xử lý JSON phổ biến trong java, có thể</a:t>
            </a:r>
            <a:br>
              <a:rPr lang="vi-VN" sz="1100" b="0" i="0" u="none" strike="noStrike" cap="none" dirty="0" smtClean="0">
                <a:solidFill>
                  <a:srgbClr val="000000"/>
                </a:solidFill>
                <a:effectLst/>
                <a:latin typeface="Arial"/>
                <a:ea typeface="Arial"/>
                <a:cs typeface="Arial"/>
                <a:sym typeface="Arial"/>
              </a:rPr>
            </a:br>
            <a:r>
              <a:rPr lang="vi-VN" sz="1100" b="0" i="0" u="none" strike="noStrike" cap="none" dirty="0" smtClean="0">
                <a:solidFill>
                  <a:srgbClr val="000000"/>
                </a:solidFill>
                <a:effectLst/>
                <a:latin typeface="Arial"/>
                <a:ea typeface="Arial"/>
                <a:cs typeface="Arial"/>
                <a:sym typeface="Arial"/>
              </a:rPr>
              <a:t>được sử dụng để chuyển đổi các đối tượng Java thành chuỗi JSON. </a:t>
            </a:r>
            <a:r>
              <a:rPr lang="vi-VN" dirty="0" smtClean="0"/>
              <a:t/>
            </a:r>
            <a:br>
              <a:rPr lang="vi-VN" dirty="0" smtClean="0"/>
            </a:br>
            <a:endParaRPr lang="en-US" dirty="0"/>
          </a:p>
        </p:txBody>
      </p:sp>
    </p:spTree>
    <p:extLst>
      <p:ext uri="{BB962C8B-B14F-4D97-AF65-F5344CB8AC3E}">
        <p14:creationId xmlns:p14="http://schemas.microsoft.com/office/powerpoint/2010/main" val="127314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402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2061040" y="219182"/>
            <a:ext cx="6816435" cy="791525"/>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US" sz="2400" b="1" dirty="0" smtClean="0">
                <a:latin typeface="Barlow" panose="020B0604020202020204" charset="0"/>
                <a:cs typeface="Times New Roman" panose="02020603050405020304" pitchFamily="18" charset="0"/>
              </a:rPr>
              <a:t>TRƯỜNG ĐẠI HỌC GIAO THÔNG VẬN TẢI </a:t>
            </a:r>
            <a:br>
              <a:rPr lang="en-US" sz="2400" b="1" dirty="0" smtClean="0">
                <a:latin typeface="Barlow" panose="020B0604020202020204" charset="0"/>
                <a:cs typeface="Times New Roman" panose="02020603050405020304" pitchFamily="18" charset="0"/>
              </a:rPr>
            </a:br>
            <a:r>
              <a:rPr lang="en-US" sz="2400" b="1" dirty="0" smtClean="0">
                <a:latin typeface="Barlow" panose="020B0604020202020204" charset="0"/>
                <a:cs typeface="Times New Roman" panose="02020603050405020304" pitchFamily="18" charset="0"/>
              </a:rPr>
              <a:t>PHÂN HIỆU TẠI THÀNH PHỐ HỒ CHÍ MINH</a:t>
            </a:r>
            <a:endParaRPr sz="2400" b="1" dirty="0">
              <a:latin typeface="Barlow" panose="020B0604020202020204" charset="0"/>
              <a:cs typeface="Times New Roman" panose="02020603050405020304" pitchFamily="18" charset="0"/>
            </a:endParaRPr>
          </a:p>
        </p:txBody>
      </p:sp>
      <p:sp>
        <p:nvSpPr>
          <p:cNvPr id="380" name="Google Shape;380;p14"/>
          <p:cNvSpPr txBox="1">
            <a:spLocks noGrp="1"/>
          </p:cNvSpPr>
          <p:nvPr>
            <p:ph type="subTitle" idx="4294967295"/>
          </p:nvPr>
        </p:nvSpPr>
        <p:spPr>
          <a:xfrm>
            <a:off x="249081" y="4138878"/>
            <a:ext cx="4343700" cy="36608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smtClean="0"/>
              <a:t>Sinh viên thực hiện: Huỳnh Phúc Trường</a:t>
            </a:r>
            <a:endParaRPr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a:t>
            </a:fld>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87994" y="149634"/>
            <a:ext cx="1236168" cy="1178820"/>
          </a:xfrm>
          <a:prstGeom prst="rect">
            <a:avLst/>
          </a:prstGeom>
        </p:spPr>
      </p:pic>
      <p:sp>
        <p:nvSpPr>
          <p:cNvPr id="4" name="TextBox 3"/>
          <p:cNvSpPr txBox="1"/>
          <p:nvPr/>
        </p:nvSpPr>
        <p:spPr>
          <a:xfrm>
            <a:off x="3785929" y="928344"/>
            <a:ext cx="3366655" cy="400110"/>
          </a:xfrm>
          <a:prstGeom prst="rect">
            <a:avLst/>
          </a:prstGeom>
          <a:noFill/>
        </p:spPr>
        <p:txBody>
          <a:bodyPr wrap="square" rtlCol="0">
            <a:spAutoFit/>
          </a:bodyPr>
          <a:lstStyle/>
          <a:p>
            <a:pPr lvl="0"/>
            <a:r>
              <a:rPr lang="en" sz="2000" b="1" dirty="0" smtClean="0">
                <a:solidFill>
                  <a:schemeClr val="accent1"/>
                </a:solidFill>
                <a:latin typeface="Barlow"/>
                <a:ea typeface="Barlow"/>
                <a:cs typeface="Barlow"/>
                <a:sym typeface="Barlow"/>
              </a:rPr>
              <a:t>Bộ </a:t>
            </a:r>
            <a:r>
              <a:rPr lang="en" sz="2000" b="1" dirty="0">
                <a:solidFill>
                  <a:schemeClr val="accent1"/>
                </a:solidFill>
                <a:latin typeface="Barlow"/>
                <a:ea typeface="Barlow"/>
                <a:cs typeface="Barlow"/>
                <a:sym typeface="Barlow"/>
              </a:rPr>
              <a:t>môn Công nghệ thông </a:t>
            </a:r>
            <a:r>
              <a:rPr lang="en" sz="2000" b="1" dirty="0" smtClean="0">
                <a:solidFill>
                  <a:schemeClr val="accent1"/>
                </a:solidFill>
                <a:latin typeface="Barlow"/>
                <a:ea typeface="Barlow"/>
                <a:cs typeface="Barlow"/>
                <a:sym typeface="Barlow"/>
              </a:rPr>
              <a:t>tin</a:t>
            </a:r>
            <a:endParaRPr lang="en" sz="2000" b="1" dirty="0">
              <a:solidFill>
                <a:schemeClr val="accent1"/>
              </a:solidFill>
              <a:latin typeface="Barlow"/>
              <a:ea typeface="Barlow"/>
              <a:cs typeface="Barlow"/>
              <a:sym typeface="Barlow"/>
            </a:endParaRPr>
          </a:p>
        </p:txBody>
      </p:sp>
      <p:sp>
        <p:nvSpPr>
          <p:cNvPr id="7" name="Google Shape;380;p14"/>
          <p:cNvSpPr txBox="1">
            <a:spLocks/>
          </p:cNvSpPr>
          <p:nvPr/>
        </p:nvSpPr>
        <p:spPr>
          <a:xfrm>
            <a:off x="249081" y="4504964"/>
            <a:ext cx="5050284" cy="3660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err="1" smtClean="0">
                <a:ln w="0"/>
                <a:solidFill>
                  <a:schemeClr val="accent1"/>
                </a:solidFill>
                <a:effectLst>
                  <a:outerShdw blurRad="38100" dist="25400" dir="5400000" algn="ctr" rotWithShape="0">
                    <a:srgbClr val="6E747A">
                      <a:alpha val="43000"/>
                    </a:srgbClr>
                  </a:outerShdw>
                </a:effectLst>
              </a:rPr>
              <a:t>Giảng</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viên</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hướng</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dẫn</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ThS</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Trần</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Phong</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Nhã</a:t>
            </a:r>
            <a:endParaRPr lang="vi-VN" sz="360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54893" y="1915682"/>
            <a:ext cx="8875775" cy="1692771"/>
          </a:xfrm>
          <a:prstGeom prst="rect">
            <a:avLst/>
          </a:prstGeom>
        </p:spPr>
        <p:txBody>
          <a:bodyPr wrap="square">
            <a:spAutoFit/>
          </a:bodyPr>
          <a:lstStyle/>
          <a:p>
            <a:pPr algn="ctr">
              <a:spcBef>
                <a:spcPts val="600"/>
              </a:spcBef>
              <a:spcAft>
                <a:spcPts val="600"/>
              </a:spcAft>
            </a:pPr>
            <a:r>
              <a:rPr lang="en" sz="2800" b="1" dirty="0">
                <a:solidFill>
                  <a:schemeClr val="accent2"/>
                </a:solidFill>
                <a:latin typeface="Barlow" panose="020B0604020202020204" charset="0"/>
                <a:cs typeface="Times New Roman" panose="02020603050405020304" pitchFamily="18" charset="0"/>
              </a:rPr>
              <a:t>XÂY DỰNG ỨNG DỤNG IN VÀ KIỂM </a:t>
            </a:r>
            <a:r>
              <a:rPr lang="en" sz="2800" b="1" dirty="0" smtClean="0">
                <a:solidFill>
                  <a:schemeClr val="accent2"/>
                </a:solidFill>
                <a:latin typeface="Barlow" panose="020B0604020202020204" charset="0"/>
                <a:cs typeface="Times New Roman" panose="02020603050405020304" pitchFamily="18" charset="0"/>
              </a:rPr>
              <a:t>TRA</a:t>
            </a:r>
          </a:p>
          <a:p>
            <a:pPr algn="ctr">
              <a:spcBef>
                <a:spcPts val="600"/>
              </a:spcBef>
              <a:spcAft>
                <a:spcPts val="600"/>
              </a:spcAft>
            </a:pPr>
            <a:r>
              <a:rPr lang="en" sz="2800" b="1" dirty="0" smtClean="0">
                <a:solidFill>
                  <a:schemeClr val="accent2"/>
                </a:solidFill>
                <a:latin typeface="Barlow" panose="020B0604020202020204" charset="0"/>
                <a:cs typeface="Times New Roman" panose="02020603050405020304" pitchFamily="18" charset="0"/>
              </a:rPr>
              <a:t>BẰNG TỐT NGHIỆP </a:t>
            </a:r>
            <a:r>
              <a:rPr lang="en" sz="2800" b="1" dirty="0">
                <a:solidFill>
                  <a:schemeClr val="accent2"/>
                </a:solidFill>
                <a:latin typeface="Barlow" panose="020B0604020202020204" charset="0"/>
                <a:cs typeface="Times New Roman" panose="02020603050405020304" pitchFamily="18" charset="0"/>
              </a:rPr>
              <a:t>ĐẠI HỌC </a:t>
            </a:r>
            <a:r>
              <a:rPr lang="en" sz="2800" b="1" dirty="0" smtClean="0">
                <a:solidFill>
                  <a:schemeClr val="accent2"/>
                </a:solidFill>
                <a:latin typeface="Barlow" panose="020B0604020202020204" charset="0"/>
                <a:cs typeface="Times New Roman" panose="02020603050405020304" pitchFamily="18" charset="0"/>
              </a:rPr>
              <a:t>TẠI </a:t>
            </a:r>
            <a:r>
              <a:rPr lang="en" sz="2800" b="1" dirty="0">
                <a:solidFill>
                  <a:schemeClr val="accent2"/>
                </a:solidFill>
                <a:latin typeface="Barlow" panose="020B0604020202020204" charset="0"/>
                <a:cs typeface="Times New Roman" panose="02020603050405020304" pitchFamily="18" charset="0"/>
              </a:rPr>
              <a:t>PHÂN HIỆU </a:t>
            </a:r>
            <a:endParaRPr lang="en" sz="2800" b="1" dirty="0" smtClean="0">
              <a:solidFill>
                <a:schemeClr val="accent2"/>
              </a:solidFill>
              <a:latin typeface="Barlow" panose="020B0604020202020204" charset="0"/>
              <a:cs typeface="Times New Roman" panose="02020603050405020304" pitchFamily="18" charset="0"/>
            </a:endParaRPr>
          </a:p>
          <a:p>
            <a:pPr algn="ctr">
              <a:spcBef>
                <a:spcPts val="600"/>
              </a:spcBef>
              <a:spcAft>
                <a:spcPts val="600"/>
              </a:spcAft>
            </a:pPr>
            <a:r>
              <a:rPr lang="en" sz="2800" b="1" dirty="0" smtClean="0">
                <a:solidFill>
                  <a:schemeClr val="accent2"/>
                </a:solidFill>
                <a:latin typeface="Barlow" panose="020B0604020202020204" charset="0"/>
                <a:cs typeface="Times New Roman" panose="02020603050405020304" pitchFamily="18" charset="0"/>
              </a:rPr>
              <a:t>TRƯỜNG ĐẠI </a:t>
            </a:r>
            <a:r>
              <a:rPr lang="en" sz="2800" b="1" dirty="0">
                <a:solidFill>
                  <a:schemeClr val="accent2"/>
                </a:solidFill>
                <a:latin typeface="Barlow" panose="020B0604020202020204" charset="0"/>
                <a:cs typeface="Times New Roman" panose="02020603050405020304" pitchFamily="18" charset="0"/>
              </a:rPr>
              <a:t>HỌC GIAO THÔNG VẬN TẢI TP. HCM</a:t>
            </a:r>
            <a:endParaRPr lang="en-US" sz="2800" dirty="0">
              <a:solidFill>
                <a:schemeClr val="accent2"/>
              </a:solidFill>
            </a:endParaRPr>
          </a:p>
        </p:txBody>
      </p:sp>
      <p:grpSp>
        <p:nvGrpSpPr>
          <p:cNvPr id="285" name="Google Shape;63;p12"/>
          <p:cNvGrpSpPr/>
          <p:nvPr/>
        </p:nvGrpSpPr>
        <p:grpSpPr>
          <a:xfrm>
            <a:off x="7522464" y="3608453"/>
            <a:ext cx="1355011" cy="1373411"/>
            <a:chOff x="5122427" y="668001"/>
            <a:chExt cx="3841143" cy="3893303"/>
          </a:xfrm>
        </p:grpSpPr>
        <p:grpSp>
          <p:nvGrpSpPr>
            <p:cNvPr id="286" name="Google Shape;64;p12"/>
            <p:cNvGrpSpPr/>
            <p:nvPr/>
          </p:nvGrpSpPr>
          <p:grpSpPr>
            <a:xfrm>
              <a:off x="5144045" y="893590"/>
              <a:ext cx="2833667" cy="2964311"/>
              <a:chOff x="3860721" y="1330073"/>
              <a:chExt cx="3544299" cy="3707706"/>
            </a:xfrm>
          </p:grpSpPr>
          <p:sp>
            <p:nvSpPr>
              <p:cNvPr id="456"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20;p12"/>
              <p:cNvSpPr/>
              <p:nvPr/>
            </p:nvSpPr>
            <p:spPr>
              <a:xfrm>
                <a:off x="5610742" y="3713151"/>
                <a:ext cx="220517" cy="127265"/>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7"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203;p12"/>
            <p:cNvGrpSpPr/>
            <p:nvPr/>
          </p:nvGrpSpPr>
          <p:grpSpPr>
            <a:xfrm flipH="1">
              <a:off x="5678143" y="1227582"/>
              <a:ext cx="345795" cy="1043508"/>
              <a:chOff x="5678143" y="1151382"/>
              <a:chExt cx="345795" cy="1043508"/>
            </a:xfrm>
          </p:grpSpPr>
          <p:sp>
            <p:nvSpPr>
              <p:cNvPr id="439"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 name="Google Shape;221;p12"/>
            <p:cNvGrpSpPr/>
            <p:nvPr/>
          </p:nvGrpSpPr>
          <p:grpSpPr>
            <a:xfrm>
              <a:off x="5122427" y="3292365"/>
              <a:ext cx="823270" cy="1268939"/>
              <a:chOff x="5490177" y="3555452"/>
              <a:chExt cx="823270" cy="1268939"/>
            </a:xfrm>
          </p:grpSpPr>
          <p:sp>
            <p:nvSpPr>
              <p:cNvPr id="408"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289;p12"/>
            <p:cNvGrpSpPr/>
            <p:nvPr/>
          </p:nvGrpSpPr>
          <p:grpSpPr>
            <a:xfrm>
              <a:off x="6544681" y="927100"/>
              <a:ext cx="264550" cy="200503"/>
              <a:chOff x="6621095" y="1452181"/>
              <a:chExt cx="330894" cy="250785"/>
            </a:xfrm>
          </p:grpSpPr>
          <p:sp>
            <p:nvSpPr>
              <p:cNvPr id="403"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295;p12"/>
            <p:cNvGrpSpPr/>
            <p:nvPr/>
          </p:nvGrpSpPr>
          <p:grpSpPr>
            <a:xfrm>
              <a:off x="7210360" y="1314224"/>
              <a:ext cx="264550" cy="200503"/>
              <a:chOff x="6621095" y="1452181"/>
              <a:chExt cx="330894" cy="250785"/>
            </a:xfrm>
          </p:grpSpPr>
          <p:sp>
            <p:nvSpPr>
              <p:cNvPr id="398"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8"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0" name="Google Shape;303;p12"/>
            <p:cNvGrpSpPr/>
            <p:nvPr/>
          </p:nvGrpSpPr>
          <p:grpSpPr>
            <a:xfrm flipH="1">
              <a:off x="8183210" y="2407472"/>
              <a:ext cx="780360" cy="1195999"/>
              <a:chOff x="3975528" y="3303922"/>
              <a:chExt cx="780360" cy="1195999"/>
            </a:xfrm>
          </p:grpSpPr>
          <p:sp>
            <p:nvSpPr>
              <p:cNvPr id="361"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0" name="Google Shape;330;p12"/>
              <p:cNvGrpSpPr/>
              <p:nvPr/>
            </p:nvGrpSpPr>
            <p:grpSpPr>
              <a:xfrm flipH="1">
                <a:off x="4321768" y="3621401"/>
                <a:ext cx="239005" cy="181217"/>
                <a:chOff x="6621095" y="1452181"/>
                <a:chExt cx="330894" cy="250785"/>
              </a:xfrm>
            </p:grpSpPr>
            <p:sp>
              <p:nvSpPr>
                <p:cNvPr id="393"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1"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p:cNvSpPr txBox="1"/>
          <p:nvPr/>
        </p:nvSpPr>
        <p:spPr>
          <a:xfrm>
            <a:off x="156947" y="220158"/>
            <a:ext cx="5447440"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Kiến trúc hệ thống chung</a:t>
            </a:r>
            <a:endParaRPr lang="en" sz="3200" b="1" dirty="0">
              <a:solidFill>
                <a:schemeClr val="accent1"/>
              </a:solidFill>
              <a:latin typeface="Barlow"/>
              <a:ea typeface="Barlow"/>
              <a:cs typeface="Barlow"/>
              <a:sym typeface="Barlow"/>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811473"/>
            <a:ext cx="9144000" cy="3854774"/>
          </a:xfrm>
          <a:prstGeom prst="rect">
            <a:avLst/>
          </a:prstGeom>
        </p:spPr>
      </p:pic>
    </p:spTree>
    <p:extLst>
      <p:ext uri="{BB962C8B-B14F-4D97-AF65-F5344CB8AC3E}">
        <p14:creationId xmlns:p14="http://schemas.microsoft.com/office/powerpoint/2010/main" val="1345615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56947" y="668623"/>
            <a:ext cx="8795323" cy="4215507"/>
          </a:xfrm>
          <a:prstGeom prst="rect">
            <a:avLst/>
          </a:prstGeom>
        </p:spPr>
      </p:pic>
      <p:sp>
        <p:nvSpPr>
          <p:cNvPr id="4" name="TextBox 3"/>
          <p:cNvSpPr txBox="1"/>
          <p:nvPr/>
        </p:nvSpPr>
        <p:spPr>
          <a:xfrm>
            <a:off x="156947" y="220158"/>
            <a:ext cx="5963634"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Quy trình in bằng tốt nghiệp</a:t>
            </a:r>
            <a:endParaRPr lang="en" sz="3200" b="1" dirty="0">
              <a:solidFill>
                <a:schemeClr val="accent1"/>
              </a:solidFill>
              <a:latin typeface="Barlow"/>
              <a:ea typeface="Barlow"/>
              <a:cs typeface="Barlow"/>
              <a:sym typeface="Barlow"/>
            </a:endParaRPr>
          </a:p>
        </p:txBody>
      </p:sp>
    </p:spTree>
    <p:extLst>
      <p:ext uri="{BB962C8B-B14F-4D97-AF65-F5344CB8AC3E}">
        <p14:creationId xmlns:p14="http://schemas.microsoft.com/office/powerpoint/2010/main" val="2001632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18" name="TextBox 417"/>
          <p:cNvSpPr txBox="1"/>
          <p:nvPr/>
        </p:nvSpPr>
        <p:spPr>
          <a:xfrm>
            <a:off x="156945" y="220158"/>
            <a:ext cx="8706835" cy="1077218"/>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Quy trình hoạt động trang web tra cứu thông tin bằng tốt nghiệp</a:t>
            </a:r>
            <a:endParaRPr lang="en" sz="3200" b="1" dirty="0">
              <a:solidFill>
                <a:schemeClr val="accent1"/>
              </a:solidFill>
              <a:latin typeface="Barlow"/>
              <a:ea typeface="Barlow"/>
              <a:cs typeface="Barlow"/>
              <a:sym typeface="Barlow"/>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 y="2114564"/>
            <a:ext cx="9144000" cy="1683439"/>
          </a:xfrm>
          <a:prstGeom prst="rect">
            <a:avLst/>
          </a:prstGeom>
        </p:spPr>
      </p:pic>
    </p:spTree>
    <p:extLst>
      <p:ext uri="{BB962C8B-B14F-4D97-AF65-F5344CB8AC3E}">
        <p14:creationId xmlns:p14="http://schemas.microsoft.com/office/powerpoint/2010/main" val="2485320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p:cNvSpPr txBox="1"/>
          <p:nvPr/>
        </p:nvSpPr>
        <p:spPr>
          <a:xfrm>
            <a:off x="156947" y="220158"/>
            <a:ext cx="7276240"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Sơ đồ phân rã chức năng ứng dụng</a:t>
            </a:r>
            <a:endParaRPr lang="en" sz="3200" b="1" dirty="0">
              <a:solidFill>
                <a:schemeClr val="accent1"/>
              </a:solidFill>
              <a:latin typeface="Barlow"/>
              <a:ea typeface="Barlow"/>
              <a:cs typeface="Barlow"/>
              <a:sym typeface="Barlow"/>
            </a:endParaRPr>
          </a:p>
        </p:txBody>
      </p:sp>
      <p:pic>
        <p:nvPicPr>
          <p:cNvPr id="4" name="Picture 3"/>
          <p:cNvPicPr/>
          <p:nvPr/>
        </p:nvPicPr>
        <p:blipFill>
          <a:blip r:embed="rId3"/>
          <a:stretch>
            <a:fillRect/>
          </a:stretch>
        </p:blipFill>
        <p:spPr>
          <a:xfrm>
            <a:off x="825910" y="804932"/>
            <a:ext cx="7581982" cy="4338568"/>
          </a:xfrm>
          <a:prstGeom prst="rect">
            <a:avLst/>
          </a:prstGeom>
        </p:spPr>
      </p:pic>
    </p:spTree>
    <p:extLst>
      <p:ext uri="{BB962C8B-B14F-4D97-AF65-F5344CB8AC3E}">
        <p14:creationId xmlns:p14="http://schemas.microsoft.com/office/powerpoint/2010/main" val="3396052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p:cNvSpPr txBox="1"/>
          <p:nvPr/>
        </p:nvSpPr>
        <p:spPr>
          <a:xfrm>
            <a:off x="156947" y="220158"/>
            <a:ext cx="3887574" cy="1569660"/>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Sơ đồ phân rã </a:t>
            </a:r>
            <a:endParaRPr lang="en" sz="3200" b="1" dirty="0" smtClean="0">
              <a:solidFill>
                <a:schemeClr val="accent1"/>
              </a:solidFill>
              <a:latin typeface="Barlow"/>
              <a:ea typeface="Barlow"/>
              <a:cs typeface="Barlow"/>
              <a:sym typeface="Barlow"/>
            </a:endParaRPr>
          </a:p>
          <a:p>
            <a:pPr lvl="0"/>
            <a:r>
              <a:rPr lang="en" sz="3200" b="1" dirty="0" smtClean="0">
                <a:solidFill>
                  <a:schemeClr val="accent1"/>
                </a:solidFill>
                <a:latin typeface="Barlow"/>
                <a:ea typeface="Barlow"/>
                <a:cs typeface="Barlow"/>
                <a:sym typeface="Barlow"/>
              </a:rPr>
              <a:t>chức </a:t>
            </a:r>
            <a:r>
              <a:rPr lang="en" sz="3200" b="1" dirty="0" smtClean="0">
                <a:solidFill>
                  <a:schemeClr val="accent1"/>
                </a:solidFill>
                <a:latin typeface="Barlow"/>
                <a:ea typeface="Barlow"/>
                <a:cs typeface="Barlow"/>
                <a:sym typeface="Barlow"/>
              </a:rPr>
              <a:t>năng </a:t>
            </a:r>
            <a:endParaRPr lang="en" sz="3200" b="1" dirty="0" smtClean="0">
              <a:solidFill>
                <a:schemeClr val="accent1"/>
              </a:solidFill>
              <a:latin typeface="Barlow"/>
              <a:ea typeface="Barlow"/>
              <a:cs typeface="Barlow"/>
              <a:sym typeface="Barlow"/>
            </a:endParaRPr>
          </a:p>
          <a:p>
            <a:pPr lvl="0"/>
            <a:r>
              <a:rPr lang="en" sz="3200" b="1" dirty="0" smtClean="0">
                <a:solidFill>
                  <a:schemeClr val="accent1"/>
                </a:solidFill>
                <a:latin typeface="Barlow"/>
                <a:ea typeface="Barlow"/>
                <a:cs typeface="Barlow"/>
                <a:sym typeface="Barlow"/>
              </a:rPr>
              <a:t>trang </a:t>
            </a:r>
            <a:r>
              <a:rPr lang="en" sz="3200" b="1" dirty="0" smtClean="0">
                <a:solidFill>
                  <a:schemeClr val="accent1"/>
                </a:solidFill>
                <a:latin typeface="Barlow"/>
                <a:ea typeface="Barlow"/>
                <a:cs typeface="Barlow"/>
                <a:sym typeface="Barlow"/>
              </a:rPr>
              <a:t>web</a:t>
            </a:r>
            <a:endParaRPr lang="en" sz="3200" b="1" dirty="0">
              <a:solidFill>
                <a:schemeClr val="accent1"/>
              </a:solidFill>
              <a:latin typeface="Barlow"/>
              <a:ea typeface="Barlow"/>
              <a:cs typeface="Barlow"/>
              <a:sym typeface="Barlow"/>
            </a:endParaRPr>
          </a:p>
        </p:txBody>
      </p:sp>
      <p:pic>
        <p:nvPicPr>
          <p:cNvPr id="4" name="Picture 3"/>
          <p:cNvPicPr/>
          <p:nvPr/>
        </p:nvPicPr>
        <p:blipFill>
          <a:blip r:embed="rId2"/>
          <a:stretch>
            <a:fillRect/>
          </a:stretch>
        </p:blipFill>
        <p:spPr>
          <a:xfrm>
            <a:off x="3124192" y="0"/>
            <a:ext cx="5370881" cy="5143500"/>
          </a:xfrm>
          <a:prstGeom prst="rect">
            <a:avLst/>
          </a:prstGeom>
        </p:spPr>
      </p:pic>
      <p:grpSp>
        <p:nvGrpSpPr>
          <p:cNvPr id="5" name="Google Shape;1047;p24"/>
          <p:cNvGrpSpPr/>
          <p:nvPr/>
        </p:nvGrpSpPr>
        <p:grpSpPr>
          <a:xfrm>
            <a:off x="374768" y="2781299"/>
            <a:ext cx="2163166" cy="2089751"/>
            <a:chOff x="2012475" y="393272"/>
            <a:chExt cx="4440240" cy="4609126"/>
          </a:xfrm>
        </p:grpSpPr>
        <p:sp>
          <p:nvSpPr>
            <p:cNvPr id="6"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12293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p:cNvSpPr txBox="1"/>
          <p:nvPr/>
        </p:nvSpPr>
        <p:spPr>
          <a:xfrm>
            <a:off x="156947" y="220158"/>
            <a:ext cx="4346812"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Thiết kế cơ sở dữ liệu</a:t>
            </a:r>
            <a:endParaRPr lang="en" sz="3200" b="1" dirty="0">
              <a:solidFill>
                <a:schemeClr val="accent1"/>
              </a:solidFill>
              <a:latin typeface="Barlow"/>
              <a:ea typeface="Barlow"/>
              <a:cs typeface="Barlow"/>
              <a:sym typeface="Barlow"/>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8706" y="913914"/>
            <a:ext cx="8958135" cy="3663839"/>
          </a:xfrm>
          <a:prstGeom prst="rect">
            <a:avLst/>
          </a:prstGeom>
        </p:spPr>
      </p:pic>
    </p:spTree>
    <p:extLst>
      <p:ext uri="{BB962C8B-B14F-4D97-AF65-F5344CB8AC3E}">
        <p14:creationId xmlns:p14="http://schemas.microsoft.com/office/powerpoint/2010/main" val="2865080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67945"/>
            <a:ext cx="5493657" cy="52700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b="1" dirty="0" smtClean="0">
                <a:latin typeface="Barlow" panose="020B0604020202020204" charset="0"/>
              </a:rPr>
              <a:t>IV. TRIỂN KHAI CHƯƠNG TRÌNH</a:t>
            </a:r>
            <a:endParaRPr sz="3200" b="1" dirty="0">
              <a:latin typeface="Barlow" panose="020B060402020202020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355" name="Google Shape;744;p18"/>
          <p:cNvGrpSpPr/>
          <p:nvPr/>
        </p:nvGrpSpPr>
        <p:grpSpPr>
          <a:xfrm>
            <a:off x="6911114" y="1049426"/>
            <a:ext cx="1616406" cy="1738893"/>
            <a:chOff x="2152750" y="190500"/>
            <a:chExt cx="4293756" cy="4762499"/>
          </a:xfrm>
        </p:grpSpPr>
        <p:sp>
          <p:nvSpPr>
            <p:cNvPr id="356"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819;p18"/>
            <p:cNvGrpSpPr/>
            <p:nvPr/>
          </p:nvGrpSpPr>
          <p:grpSpPr>
            <a:xfrm>
              <a:off x="3923682" y="3244965"/>
              <a:ext cx="195764" cy="131404"/>
              <a:chOff x="5733332" y="4102215"/>
              <a:chExt cx="195764" cy="131404"/>
            </a:xfrm>
          </p:grpSpPr>
          <p:sp>
            <p:nvSpPr>
              <p:cNvPr id="455"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1" name="Google Shape;829;p18"/>
            <p:cNvGrpSpPr/>
            <p:nvPr/>
          </p:nvGrpSpPr>
          <p:grpSpPr>
            <a:xfrm flipH="1">
              <a:off x="3829267" y="2465054"/>
              <a:ext cx="683694" cy="518573"/>
              <a:chOff x="6621095" y="1452181"/>
              <a:chExt cx="330894" cy="250785"/>
            </a:xfrm>
          </p:grpSpPr>
          <p:sp>
            <p:nvSpPr>
              <p:cNvPr id="45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2"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p:cNvSpPr/>
          <p:nvPr/>
        </p:nvSpPr>
        <p:spPr>
          <a:xfrm>
            <a:off x="632763" y="1981905"/>
            <a:ext cx="5099004" cy="1369606"/>
          </a:xfrm>
          <a:prstGeom prst="rect">
            <a:avLst/>
          </a:prstGeom>
        </p:spPr>
        <p:txBody>
          <a:bodyPr wrap="square">
            <a:spAutoFit/>
          </a:bodyPr>
          <a:lstStyle/>
          <a:p>
            <a:pPr marL="457200" lvl="0" indent="-342900">
              <a:lnSpc>
                <a:spcPct val="150000"/>
              </a:lnSpc>
              <a:spcBef>
                <a:spcPts val="600"/>
              </a:spcBef>
              <a:buSzPts val="1800"/>
              <a:buChar char="▸"/>
            </a:pPr>
            <a:r>
              <a:rPr lang="en-US" sz="2800" dirty="0" err="1" smtClean="0">
                <a:solidFill>
                  <a:schemeClr val="tx1"/>
                </a:solidFill>
                <a:latin typeface="Barlow Light" panose="020B0604020202020204" charset="0"/>
              </a:rPr>
              <a:t>Vận</a:t>
            </a:r>
            <a:r>
              <a:rPr lang="en-US" sz="2800" dirty="0" smtClean="0">
                <a:solidFill>
                  <a:schemeClr val="tx1"/>
                </a:solidFill>
                <a:latin typeface="Barlow Light" panose="020B0604020202020204" charset="0"/>
              </a:rPr>
              <a:t> </a:t>
            </a:r>
            <a:r>
              <a:rPr lang="en-US" sz="2800" dirty="0" err="1" smtClean="0">
                <a:solidFill>
                  <a:schemeClr val="tx1"/>
                </a:solidFill>
                <a:latin typeface="Barlow Light" panose="020B0604020202020204" charset="0"/>
              </a:rPr>
              <a:t>hành</a:t>
            </a:r>
            <a:r>
              <a:rPr lang="en-US" sz="2800" dirty="0" smtClean="0">
                <a:solidFill>
                  <a:schemeClr val="tx1"/>
                </a:solidFill>
                <a:latin typeface="Barlow Light" panose="020B0604020202020204" charset="0"/>
              </a:rPr>
              <a:t> </a:t>
            </a:r>
            <a:r>
              <a:rPr lang="en-US" sz="2800" dirty="0" err="1" smtClean="0">
                <a:solidFill>
                  <a:schemeClr val="tx1"/>
                </a:solidFill>
                <a:latin typeface="Barlow Light" panose="020B0604020202020204" charset="0"/>
              </a:rPr>
              <a:t>hệ</a:t>
            </a:r>
            <a:r>
              <a:rPr lang="en-US" sz="2800" dirty="0" smtClean="0">
                <a:solidFill>
                  <a:schemeClr val="tx1"/>
                </a:solidFill>
                <a:latin typeface="Barlow Light" panose="020B0604020202020204" charset="0"/>
              </a:rPr>
              <a:t> </a:t>
            </a:r>
            <a:r>
              <a:rPr lang="en-US" sz="2800" dirty="0" err="1" smtClean="0">
                <a:solidFill>
                  <a:schemeClr val="tx1"/>
                </a:solidFill>
                <a:latin typeface="Barlow Light" panose="020B0604020202020204" charset="0"/>
              </a:rPr>
              <a:t>thống</a:t>
            </a:r>
            <a:endParaRPr lang="en-US" sz="2800" dirty="0">
              <a:solidFill>
                <a:schemeClr val="tx1"/>
              </a:solidFill>
              <a:latin typeface="Barlow Light" panose="020B0604020202020204" charset="0"/>
            </a:endParaRPr>
          </a:p>
          <a:p>
            <a:pPr marL="457200" lvl="0" indent="-342900">
              <a:lnSpc>
                <a:spcPct val="150000"/>
              </a:lnSpc>
              <a:spcBef>
                <a:spcPts val="600"/>
              </a:spcBef>
              <a:buSzPts val="1800"/>
              <a:buChar char="▸"/>
            </a:pPr>
            <a:r>
              <a:rPr lang="en-US" sz="2800" dirty="0" err="1" smtClean="0">
                <a:solidFill>
                  <a:schemeClr val="tx1"/>
                </a:solidFill>
                <a:latin typeface="Barlow Light" panose="020B0604020202020204" charset="0"/>
              </a:rPr>
              <a:t>Đầu</a:t>
            </a:r>
            <a:r>
              <a:rPr lang="en-US" sz="2800" dirty="0" smtClean="0">
                <a:solidFill>
                  <a:schemeClr val="tx1"/>
                </a:solidFill>
                <a:latin typeface="Barlow Light" panose="020B0604020202020204" charset="0"/>
              </a:rPr>
              <a:t> </a:t>
            </a:r>
            <a:r>
              <a:rPr lang="en-US" sz="2800" dirty="0" err="1" smtClean="0">
                <a:solidFill>
                  <a:schemeClr val="tx1"/>
                </a:solidFill>
                <a:latin typeface="Barlow Light" panose="020B0604020202020204" charset="0"/>
              </a:rPr>
              <a:t>vào</a:t>
            </a:r>
            <a:r>
              <a:rPr lang="en-US" sz="2800" dirty="0" smtClean="0">
                <a:solidFill>
                  <a:schemeClr val="tx1"/>
                </a:solidFill>
                <a:latin typeface="Barlow Light" panose="020B0604020202020204" charset="0"/>
              </a:rPr>
              <a:t> </a:t>
            </a:r>
            <a:r>
              <a:rPr lang="en-US" sz="2800" dirty="0" err="1" smtClean="0">
                <a:solidFill>
                  <a:schemeClr val="tx1"/>
                </a:solidFill>
                <a:latin typeface="Barlow Light" panose="020B0604020202020204" charset="0"/>
              </a:rPr>
              <a:t>chương</a:t>
            </a:r>
            <a:r>
              <a:rPr lang="en-US" sz="2800" dirty="0" smtClean="0">
                <a:solidFill>
                  <a:schemeClr val="tx1"/>
                </a:solidFill>
                <a:latin typeface="Barlow Light" panose="020B0604020202020204" charset="0"/>
              </a:rPr>
              <a:t> </a:t>
            </a:r>
            <a:r>
              <a:rPr lang="en-US" sz="2800" dirty="0" err="1" smtClean="0">
                <a:solidFill>
                  <a:schemeClr val="tx1"/>
                </a:solidFill>
                <a:latin typeface="Barlow Light" panose="020B0604020202020204" charset="0"/>
              </a:rPr>
              <a:t>trình</a:t>
            </a:r>
            <a:endParaRPr lang="en-US" sz="2800" dirty="0">
              <a:solidFill>
                <a:schemeClr val="tx1"/>
              </a:solidFill>
              <a:latin typeface="Barlow Light" panose="020B0604020202020204" charset="0"/>
            </a:endParaRPr>
          </a:p>
        </p:txBody>
      </p:sp>
      <p:grpSp>
        <p:nvGrpSpPr>
          <p:cNvPr id="114" name="Google Shape;2322;p37"/>
          <p:cNvGrpSpPr/>
          <p:nvPr/>
        </p:nvGrpSpPr>
        <p:grpSpPr>
          <a:xfrm>
            <a:off x="5226634" y="2852512"/>
            <a:ext cx="1889051" cy="2018845"/>
            <a:chOff x="1926580" y="602477"/>
            <a:chExt cx="4456273" cy="4762466"/>
          </a:xfrm>
        </p:grpSpPr>
        <p:sp>
          <p:nvSpPr>
            <p:cNvPr id="115" name="Google Shape;2323;p3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324;p3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325;p3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326;p3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327;p3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328;p3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329;p3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330;p3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331;p3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332;p3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333;p3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334;p3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335;p3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336;p3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337;p3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338;p3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339;p3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340;p3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341;p3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342;p3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343;p3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344;p3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345;p3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346;p3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347;p3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348;p3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349;p3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350;p3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351;p3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352;p3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353;p3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354;p3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355;p3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356;p3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357;p3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358;p3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359;p3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360;p3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361;p3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362;p3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363;p3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364;p3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365;p3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366;p3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367;p3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368;p3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369;p3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370;p3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371;p3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372;p3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373;p3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374;p3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375;p3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376;p3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377;p3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378;p3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379;p3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380;p3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381;p3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382;p3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383;p3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384;p3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385;p3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386;p3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387;p3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388;p3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389;p3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390;p3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391;p3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392;p3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393;p3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394;p3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395;p3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396;p3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397;p3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398;p3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399;p3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400;p3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401;p3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402;p3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403;p3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404;p3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405;p3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406;p3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407;p3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408;p3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409;p3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410;p3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411;p3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412;p3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413;p3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414;p3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415;p3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416;p3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417;p3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418;p3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419;p3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420;p3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421;p3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422;p3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423;p3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424;p3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425;p3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426;p3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427;p3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428;p3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429;p3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430;p3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431;p3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432;p3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433;p3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434;p3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435;p3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436;p3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437;p3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438;p3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439;p3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440;p3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441;p3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442;p3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443;p3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444;p3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445;p3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446;p3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447;p3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48;p3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49;p3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50;p3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51;p3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52;p3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3;p3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54;p3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55;p3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56;p3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57;p3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458;p3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459;p3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460;p3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461;p3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462;p3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463;p3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464;p3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465;p3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466;p3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467;p3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468;p3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1" name="Google Shape;2469;p37"/>
            <p:cNvGrpSpPr/>
            <p:nvPr/>
          </p:nvGrpSpPr>
          <p:grpSpPr>
            <a:xfrm>
              <a:off x="4146745" y="1006881"/>
              <a:ext cx="330894" cy="250785"/>
              <a:chOff x="6621095" y="1452181"/>
              <a:chExt cx="330894" cy="250785"/>
            </a:xfrm>
          </p:grpSpPr>
          <p:sp>
            <p:nvSpPr>
              <p:cNvPr id="264" name="Google Shape;2470;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471;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472;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473;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474;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475;p3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476;p3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87924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254" name="TextBox 253"/>
          <p:cNvSpPr txBox="1"/>
          <p:nvPr/>
        </p:nvSpPr>
        <p:spPr>
          <a:xfrm>
            <a:off x="156947" y="220158"/>
            <a:ext cx="4346812"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Vận hành hệ thống</a:t>
            </a:r>
            <a:endParaRPr lang="en" sz="3200" b="1" dirty="0">
              <a:solidFill>
                <a:schemeClr val="accent1"/>
              </a:solidFill>
              <a:latin typeface="Barlow"/>
              <a:ea typeface="Barlow"/>
              <a:cs typeface="Barlow"/>
              <a:sym typeface="Barlow"/>
            </a:endParaRPr>
          </a:p>
        </p:txBody>
      </p:sp>
      <p:sp>
        <p:nvSpPr>
          <p:cNvPr id="158" name="Rectangle 157"/>
          <p:cNvSpPr/>
          <p:nvPr/>
        </p:nvSpPr>
        <p:spPr>
          <a:xfrm>
            <a:off x="257720" y="804933"/>
            <a:ext cx="8738796" cy="4293483"/>
          </a:xfrm>
          <a:prstGeom prst="rect">
            <a:avLst/>
          </a:prstGeom>
        </p:spPr>
        <p:txBody>
          <a:bodyPr wrap="square">
            <a:spAutoFit/>
          </a:bodyPr>
          <a:lstStyle/>
          <a:p>
            <a:pPr marL="457200" indent="-457200" algn="just">
              <a:lnSpc>
                <a:spcPct val="150000"/>
              </a:lnSpc>
              <a:buClr>
                <a:schemeClr val="accent1"/>
              </a:buClr>
              <a:buFont typeface="Wingdings" panose="05000000000000000000" pitchFamily="2" charset="2"/>
              <a:buChar char="Ø"/>
            </a:pPr>
            <a:r>
              <a:rPr lang="vi-VN" sz="2600" i="1" dirty="0">
                <a:latin typeface="Barlow Light" panose="020B0604020202020204" charset="0"/>
              </a:rPr>
              <a:t>Đối với quản trị </a:t>
            </a:r>
            <a:r>
              <a:rPr lang="vi-VN" sz="2600" i="1" dirty="0" smtClean="0">
                <a:latin typeface="Barlow Light" panose="020B0604020202020204" charset="0"/>
              </a:rPr>
              <a:t>viên</a:t>
            </a:r>
            <a:r>
              <a:rPr lang="vi-VN" sz="2600" b="1" i="1" dirty="0" smtClean="0">
                <a:latin typeface="Barlow Light" panose="020B0604020202020204" charset="0"/>
              </a:rPr>
              <a:t>:</a:t>
            </a:r>
            <a:r>
              <a:rPr lang="en-US" sz="2600" b="1" i="1" dirty="0" smtClean="0">
                <a:latin typeface="Barlow Light" panose="020B0604020202020204" charset="0"/>
              </a:rPr>
              <a:t> </a:t>
            </a:r>
          </a:p>
          <a:p>
            <a:pPr marL="914400" lvl="8" indent="-457200" algn="just">
              <a:lnSpc>
                <a:spcPct val="150000"/>
              </a:lnSpc>
              <a:buClr>
                <a:schemeClr val="accent1"/>
              </a:buClr>
              <a:buFont typeface="Wingdings" panose="05000000000000000000" pitchFamily="2" charset="2"/>
              <a:buChar char="q"/>
            </a:pPr>
            <a:r>
              <a:rPr lang="en-US" sz="2600" dirty="0" smtClean="0">
                <a:latin typeface="Barlow Light" panose="020B0604020202020204" charset="0"/>
              </a:rPr>
              <a:t>C</a:t>
            </a:r>
            <a:r>
              <a:rPr lang="vi-VN" sz="2600" dirty="0" smtClean="0">
                <a:latin typeface="Barlow Light" panose="020B0604020202020204" charset="0"/>
              </a:rPr>
              <a:t>ần </a:t>
            </a:r>
            <a:r>
              <a:rPr lang="vi-VN" sz="2600" dirty="0">
                <a:latin typeface="Barlow Light" panose="020B0604020202020204" charset="0"/>
              </a:rPr>
              <a:t>cài đặt phần mềm in bằng tốt </a:t>
            </a:r>
            <a:r>
              <a:rPr lang="vi-VN" sz="2600" dirty="0" smtClean="0">
                <a:latin typeface="Barlow Light" panose="020B0604020202020204" charset="0"/>
              </a:rPr>
              <a:t>nghiệp</a:t>
            </a:r>
            <a:r>
              <a:rPr lang="en-US" sz="2600" dirty="0" smtClean="0">
                <a:latin typeface="Barlow Light" panose="020B0604020202020204" charset="0"/>
              </a:rPr>
              <a:t> </a:t>
            </a:r>
            <a:r>
              <a:rPr lang="vi-VN" sz="2600" dirty="0" smtClean="0">
                <a:latin typeface="Barlow Light" panose="020B0604020202020204" charset="0"/>
              </a:rPr>
              <a:t>đại </a:t>
            </a:r>
            <a:r>
              <a:rPr lang="vi-VN" sz="2600" dirty="0">
                <a:latin typeface="Barlow Light" panose="020B0604020202020204" charset="0"/>
              </a:rPr>
              <a:t>học lên máy tính làm </a:t>
            </a:r>
            <a:r>
              <a:rPr lang="vi-VN" sz="2600" dirty="0" smtClean="0">
                <a:latin typeface="Barlow Light" panose="020B0604020202020204" charset="0"/>
              </a:rPr>
              <a:t>việc</a:t>
            </a:r>
            <a:r>
              <a:rPr lang="en-US" sz="2600" dirty="0" smtClean="0">
                <a:latin typeface="Barlow Light" panose="020B0604020202020204" charset="0"/>
              </a:rPr>
              <a:t>.</a:t>
            </a:r>
          </a:p>
          <a:p>
            <a:pPr marL="914400" indent="-457200">
              <a:lnSpc>
                <a:spcPct val="150000"/>
              </a:lnSpc>
              <a:buClr>
                <a:schemeClr val="accent1"/>
              </a:buClr>
              <a:buFont typeface="Wingdings" panose="05000000000000000000" pitchFamily="2" charset="2"/>
              <a:buChar char="q"/>
            </a:pPr>
            <a:r>
              <a:rPr lang="en-US" sz="2600" dirty="0" smtClean="0">
                <a:latin typeface="Barlow Light" panose="020B0604020202020204" charset="0"/>
              </a:rPr>
              <a:t>C</a:t>
            </a:r>
            <a:r>
              <a:rPr lang="vi-VN" sz="2600" dirty="0" smtClean="0">
                <a:latin typeface="Barlow Light" panose="020B0604020202020204" charset="0"/>
              </a:rPr>
              <a:t>ó </a:t>
            </a:r>
            <a:r>
              <a:rPr lang="vi-VN" sz="2600" dirty="0">
                <a:latin typeface="Barlow Light" panose="020B0604020202020204" charset="0"/>
              </a:rPr>
              <a:t>các tập tin chứa thông tin cần in lên </a:t>
            </a:r>
            <a:r>
              <a:rPr lang="vi-VN" sz="2600" dirty="0" smtClean="0">
                <a:latin typeface="Barlow Light" panose="020B0604020202020204" charset="0"/>
              </a:rPr>
              <a:t>phôi</a:t>
            </a:r>
            <a:r>
              <a:rPr lang="en-US" sz="2600" dirty="0" smtClean="0">
                <a:latin typeface="Barlow Light" panose="020B0604020202020204" charset="0"/>
              </a:rPr>
              <a:t> </a:t>
            </a:r>
            <a:r>
              <a:rPr lang="vi-VN" sz="2600" dirty="0" smtClean="0">
                <a:latin typeface="Barlow Light" panose="020B0604020202020204" charset="0"/>
              </a:rPr>
              <a:t>bằng </a:t>
            </a:r>
            <a:r>
              <a:rPr lang="vi-VN" sz="2600" dirty="0">
                <a:latin typeface="Barlow Light" panose="020B0604020202020204" charset="0"/>
              </a:rPr>
              <a:t>của sinh viên, học viên. </a:t>
            </a:r>
            <a:endParaRPr lang="en-US" sz="2600" dirty="0" smtClean="0">
              <a:latin typeface="Barlow Light" panose="020B0604020202020204" charset="0"/>
            </a:endParaRPr>
          </a:p>
          <a:p>
            <a:pPr marL="457200" indent="-457200" algn="just">
              <a:lnSpc>
                <a:spcPct val="150000"/>
              </a:lnSpc>
              <a:buClr>
                <a:schemeClr val="accent1"/>
              </a:buClr>
              <a:buFont typeface="Wingdings" panose="05000000000000000000" pitchFamily="2" charset="2"/>
              <a:buChar char="Ø"/>
            </a:pPr>
            <a:r>
              <a:rPr lang="vi-VN" sz="2600" i="1" dirty="0" smtClean="0">
                <a:latin typeface="Barlow Light" panose="020B0604020202020204" charset="0"/>
              </a:rPr>
              <a:t>Đối </a:t>
            </a:r>
            <a:r>
              <a:rPr lang="vi-VN" sz="2600" i="1" dirty="0">
                <a:latin typeface="Barlow Light" panose="020B0604020202020204" charset="0"/>
              </a:rPr>
              <a:t>với người dùng bình thường</a:t>
            </a:r>
            <a:r>
              <a:rPr lang="vi-VN" sz="2600" b="1" i="1" dirty="0">
                <a:latin typeface="Barlow Light" panose="020B0604020202020204" charset="0"/>
              </a:rPr>
              <a:t>: </a:t>
            </a:r>
            <a:endParaRPr lang="en-US" sz="2600" dirty="0">
              <a:latin typeface="Barlow Light" panose="020B0604020202020204" charset="0"/>
            </a:endParaRPr>
          </a:p>
          <a:p>
            <a:pPr marL="914400" indent="-457200" algn="just">
              <a:lnSpc>
                <a:spcPct val="150000"/>
              </a:lnSpc>
              <a:buClr>
                <a:schemeClr val="accent1"/>
              </a:buClr>
              <a:buFont typeface="Wingdings" panose="05000000000000000000" pitchFamily="2" charset="2"/>
              <a:buChar char="q"/>
              <a:tabLst>
                <a:tab pos="1031875" algn="l"/>
              </a:tabLst>
            </a:pPr>
            <a:r>
              <a:rPr lang="en-US" sz="2600" dirty="0" smtClean="0">
                <a:latin typeface="Barlow Light" panose="020B0604020202020204" charset="0"/>
              </a:rPr>
              <a:t>C</a:t>
            </a:r>
            <a:r>
              <a:rPr lang="vi-VN" sz="2600" dirty="0" smtClean="0">
                <a:latin typeface="Barlow Light" panose="020B0604020202020204" charset="0"/>
              </a:rPr>
              <a:t>ần </a:t>
            </a:r>
            <a:r>
              <a:rPr lang="vi-VN" sz="2600" dirty="0">
                <a:latin typeface="Barlow Light" panose="020B0604020202020204" charset="0"/>
              </a:rPr>
              <a:t>một thiết bị </a:t>
            </a:r>
            <a:r>
              <a:rPr lang="vi-VN" sz="2600" dirty="0" smtClean="0">
                <a:latin typeface="Barlow Light" panose="020B0604020202020204" charset="0"/>
              </a:rPr>
              <a:t>có</a:t>
            </a:r>
            <a:r>
              <a:rPr lang="en-US" sz="2600" dirty="0" smtClean="0">
                <a:latin typeface="Barlow Light" panose="020B0604020202020204" charset="0"/>
              </a:rPr>
              <a:t> </a:t>
            </a:r>
            <a:r>
              <a:rPr lang="vi-VN" sz="2600" dirty="0" smtClean="0">
                <a:latin typeface="Barlow Light" panose="020B0604020202020204" charset="0"/>
              </a:rPr>
              <a:t>kết </a:t>
            </a:r>
            <a:r>
              <a:rPr lang="vi-VN" sz="2600" dirty="0">
                <a:latin typeface="Barlow Light" panose="020B0604020202020204" charset="0"/>
              </a:rPr>
              <a:t>nối internet tương đối ổn </a:t>
            </a:r>
            <a:r>
              <a:rPr lang="vi-VN" sz="2600" dirty="0" smtClean="0">
                <a:latin typeface="Barlow Light" panose="020B0604020202020204" charset="0"/>
              </a:rPr>
              <a:t>định</a:t>
            </a:r>
            <a:r>
              <a:rPr lang="en-US" sz="2600" dirty="0" smtClean="0">
                <a:latin typeface="Barlow Light" panose="020B0604020202020204" charset="0"/>
              </a:rPr>
              <a:t>.</a:t>
            </a:r>
            <a:endParaRPr lang="en-US" sz="2600" dirty="0">
              <a:latin typeface="Barlow Light" panose="020B0604020202020204" charset="0"/>
            </a:endParaRPr>
          </a:p>
        </p:txBody>
      </p:sp>
    </p:spTree>
    <p:extLst>
      <p:ext uri="{BB962C8B-B14F-4D97-AF65-F5344CB8AC3E}">
        <p14:creationId xmlns:p14="http://schemas.microsoft.com/office/powerpoint/2010/main" val="2608058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254" name="TextBox 253"/>
          <p:cNvSpPr txBox="1"/>
          <p:nvPr/>
        </p:nvSpPr>
        <p:spPr>
          <a:xfrm>
            <a:off x="156946" y="220158"/>
            <a:ext cx="6131559" cy="400110"/>
          </a:xfrm>
          <a:prstGeom prst="rect">
            <a:avLst/>
          </a:prstGeom>
          <a:noFill/>
        </p:spPr>
        <p:txBody>
          <a:bodyPr wrap="square" rtlCol="0">
            <a:spAutoFit/>
          </a:bodyPr>
          <a:lstStyle/>
          <a:p>
            <a:pPr lvl="0"/>
            <a:r>
              <a:rPr lang="en" sz="2000" b="1" dirty="0" smtClean="0">
                <a:solidFill>
                  <a:schemeClr val="accent1"/>
                </a:solidFill>
                <a:latin typeface="Barlow"/>
                <a:ea typeface="Barlow"/>
                <a:cs typeface="Barlow"/>
                <a:sym typeface="Barlow"/>
              </a:rPr>
              <a:t>Đầu vào của ứng dụng in bằng tốt nghiệp đại học</a:t>
            </a:r>
            <a:endParaRPr lang="en" sz="2000" b="1" dirty="0">
              <a:solidFill>
                <a:schemeClr val="accent1"/>
              </a:solidFill>
              <a:latin typeface="Barlow"/>
              <a:ea typeface="Barlow"/>
              <a:cs typeface="Barlow"/>
              <a:sym typeface="Barlow"/>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6946" y="1122947"/>
            <a:ext cx="8881843" cy="3513803"/>
          </a:xfrm>
          <a:prstGeom prst="rect">
            <a:avLst/>
          </a:prstGeom>
        </p:spPr>
      </p:pic>
    </p:spTree>
    <p:extLst>
      <p:ext uri="{BB962C8B-B14F-4D97-AF65-F5344CB8AC3E}">
        <p14:creationId xmlns:p14="http://schemas.microsoft.com/office/powerpoint/2010/main" val="855792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254" name="TextBox 253"/>
          <p:cNvSpPr txBox="1"/>
          <p:nvPr/>
        </p:nvSpPr>
        <p:spPr>
          <a:xfrm>
            <a:off x="156946" y="220158"/>
            <a:ext cx="5826759" cy="400110"/>
          </a:xfrm>
          <a:prstGeom prst="rect">
            <a:avLst/>
          </a:prstGeom>
          <a:noFill/>
        </p:spPr>
        <p:txBody>
          <a:bodyPr wrap="square" rtlCol="0">
            <a:spAutoFit/>
          </a:bodyPr>
          <a:lstStyle/>
          <a:p>
            <a:pPr lvl="0"/>
            <a:r>
              <a:rPr lang="en" sz="2000" b="1" dirty="0" smtClean="0">
                <a:solidFill>
                  <a:schemeClr val="accent1"/>
                </a:solidFill>
                <a:latin typeface="Barlow"/>
                <a:ea typeface="Barlow"/>
                <a:cs typeface="Barlow"/>
                <a:sym typeface="Barlow"/>
              </a:rPr>
              <a:t>Đầu vào của trang web tra cứu, quản lý văn bằng</a:t>
            </a:r>
            <a:endParaRPr lang="en" sz="2000" b="1" dirty="0">
              <a:solidFill>
                <a:schemeClr val="accent1"/>
              </a:solidFill>
              <a:latin typeface="Barlow"/>
              <a:ea typeface="Barlow"/>
              <a:cs typeface="Barlow"/>
              <a:sym typeface="Barlow"/>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4168" y="1187116"/>
            <a:ext cx="9031705" cy="3176337"/>
          </a:xfrm>
          <a:prstGeom prst="rect">
            <a:avLst/>
          </a:prstGeom>
        </p:spPr>
      </p:pic>
    </p:spTree>
    <p:extLst>
      <p:ext uri="{BB962C8B-B14F-4D97-AF65-F5344CB8AC3E}">
        <p14:creationId xmlns:p14="http://schemas.microsoft.com/office/powerpoint/2010/main" val="1007159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28"/>
          <p:cNvSpPr txBox="1">
            <a:spLocks noGrp="1"/>
          </p:cNvSpPr>
          <p:nvPr>
            <p:ph type="title"/>
          </p:nvPr>
        </p:nvSpPr>
        <p:spPr>
          <a:xfrm>
            <a:off x="447758" y="691307"/>
            <a:ext cx="5640900" cy="41387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b="1" dirty="0" smtClean="0">
                <a:latin typeface="Barlow" panose="020B0604020202020204" charset="0"/>
              </a:rPr>
              <a:t>NỘI DUNG</a:t>
            </a:r>
            <a:endParaRPr sz="3200" b="1" dirty="0">
              <a:latin typeface="Barlow" panose="020B0604020202020204" charset="0"/>
            </a:endParaRPr>
          </a:p>
        </p:txBody>
      </p:sp>
      <p:sp>
        <p:nvSpPr>
          <p:cNvPr id="1701" name="Google Shape;1701;p2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2" name="Google Shape;348;p13"/>
          <p:cNvGrpSpPr/>
          <p:nvPr/>
        </p:nvGrpSpPr>
        <p:grpSpPr>
          <a:xfrm>
            <a:off x="6281112" y="112978"/>
            <a:ext cx="2706354" cy="1604434"/>
            <a:chOff x="6986665" y="3298709"/>
            <a:chExt cx="1817809" cy="1077669"/>
          </a:xfrm>
        </p:grpSpPr>
        <p:sp>
          <p:nvSpPr>
            <p:cNvPr id="33"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2" name="Diagram 1"/>
          <p:cNvGraphicFramePr/>
          <p:nvPr>
            <p:extLst>
              <p:ext uri="{D42A27DB-BD31-4B8C-83A1-F6EECF244321}">
                <p14:modId xmlns:p14="http://schemas.microsoft.com/office/powerpoint/2010/main" val="2033127097"/>
              </p:ext>
            </p:extLst>
          </p:nvPr>
        </p:nvGraphicFramePr>
        <p:xfrm>
          <a:off x="948689" y="1631338"/>
          <a:ext cx="7312886" cy="3484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798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67945"/>
            <a:ext cx="3127664" cy="52700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b="1" dirty="0" smtClean="0">
                <a:latin typeface="Barlow" panose="020B0604020202020204" charset="0"/>
              </a:rPr>
              <a:t>IV. KẾT LUẬN</a:t>
            </a:r>
            <a:endParaRPr sz="3200" b="1" dirty="0">
              <a:latin typeface="Barlow" panose="020B0604020202020204" charset="0"/>
            </a:endParaRPr>
          </a:p>
        </p:txBody>
      </p:sp>
      <p:sp>
        <p:nvSpPr>
          <p:cNvPr id="595" name="Google Shape;595;p17"/>
          <p:cNvSpPr txBox="1">
            <a:spLocks noGrp="1"/>
          </p:cNvSpPr>
          <p:nvPr>
            <p:ph type="body" idx="1"/>
          </p:nvPr>
        </p:nvSpPr>
        <p:spPr>
          <a:xfrm>
            <a:off x="207011" y="1943759"/>
            <a:ext cx="6767431" cy="2627481"/>
          </a:xfrm>
          <a:prstGeom prst="rect">
            <a:avLst/>
          </a:prstGeom>
        </p:spPr>
        <p:txBody>
          <a:bodyPr spcFirstLastPara="1" wrap="square" lIns="0" tIns="0" rIns="0" bIns="0" anchor="t" anchorCtr="0">
            <a:noAutofit/>
          </a:bodyPr>
          <a:lstStyle/>
          <a:p>
            <a:pPr lvl="0" algn="l" rtl="0">
              <a:lnSpc>
                <a:spcPct val="150000"/>
              </a:lnSpc>
              <a:spcBef>
                <a:spcPts val="600"/>
              </a:spcBef>
              <a:spcAft>
                <a:spcPts val="0"/>
              </a:spcAft>
              <a:buSzPts val="1800"/>
              <a:buFont typeface="Wingdings" panose="05000000000000000000" pitchFamily="2" charset="2"/>
              <a:buChar char="ü"/>
            </a:pPr>
            <a:r>
              <a:rPr lang="en-US" sz="2600" dirty="0" smtClean="0"/>
              <a:t>In </a:t>
            </a:r>
            <a:r>
              <a:rPr lang="en-US" sz="2600" dirty="0" err="1" smtClean="0"/>
              <a:t>thông</a:t>
            </a:r>
            <a:r>
              <a:rPr lang="en-US" sz="2600" dirty="0" smtClean="0"/>
              <a:t> tin </a:t>
            </a:r>
            <a:r>
              <a:rPr lang="en-US" sz="2600" dirty="0" err="1" smtClean="0"/>
              <a:t>lên</a:t>
            </a:r>
            <a:r>
              <a:rPr lang="en-US" sz="2600" dirty="0" smtClean="0"/>
              <a:t> </a:t>
            </a:r>
            <a:r>
              <a:rPr lang="en-US" sz="2600" dirty="0" err="1" smtClean="0"/>
              <a:t>phôi</a:t>
            </a:r>
            <a:r>
              <a:rPr lang="en-US" sz="2600" dirty="0" smtClean="0"/>
              <a:t> </a:t>
            </a:r>
            <a:r>
              <a:rPr lang="en-US" sz="2600" dirty="0" err="1" smtClean="0"/>
              <a:t>bằng</a:t>
            </a:r>
            <a:r>
              <a:rPr lang="en-US" sz="2600" dirty="0" smtClean="0"/>
              <a:t> </a:t>
            </a:r>
            <a:r>
              <a:rPr lang="en-US" sz="2600" dirty="0" err="1" smtClean="0"/>
              <a:t>với</a:t>
            </a:r>
            <a:r>
              <a:rPr lang="en-US" sz="2600" dirty="0" smtClean="0"/>
              <a:t> </a:t>
            </a:r>
            <a:r>
              <a:rPr lang="en-US" sz="2600" dirty="0" err="1" smtClean="0"/>
              <a:t>vị</a:t>
            </a:r>
            <a:r>
              <a:rPr lang="en-US" sz="2600" dirty="0" smtClean="0"/>
              <a:t> </a:t>
            </a:r>
            <a:r>
              <a:rPr lang="en-US" sz="2600" dirty="0" err="1" smtClean="0"/>
              <a:t>trí</a:t>
            </a:r>
            <a:r>
              <a:rPr lang="en-US" sz="2600" dirty="0" smtClean="0"/>
              <a:t> </a:t>
            </a:r>
            <a:r>
              <a:rPr lang="en-US" sz="2600" dirty="0" err="1" smtClean="0"/>
              <a:t>chính</a:t>
            </a:r>
            <a:r>
              <a:rPr lang="en-US" sz="2600" dirty="0" smtClean="0"/>
              <a:t> </a:t>
            </a:r>
            <a:r>
              <a:rPr lang="en-US" sz="2600" dirty="0" err="1" smtClean="0"/>
              <a:t>xác</a:t>
            </a:r>
            <a:endParaRPr lang="en-US" sz="2600" dirty="0" smtClean="0"/>
          </a:p>
          <a:p>
            <a:pPr>
              <a:lnSpc>
                <a:spcPct val="150000"/>
              </a:lnSpc>
              <a:buFont typeface="Wingdings" panose="05000000000000000000" pitchFamily="2" charset="2"/>
              <a:buChar char="ü"/>
            </a:pPr>
            <a:r>
              <a:rPr lang="en-US" sz="2600" dirty="0" err="1"/>
              <a:t>Tra</a:t>
            </a:r>
            <a:r>
              <a:rPr lang="en-US" sz="2600" dirty="0"/>
              <a:t> </a:t>
            </a:r>
            <a:r>
              <a:rPr lang="en-US" sz="2600" dirty="0" err="1"/>
              <a:t>cứu</a:t>
            </a:r>
            <a:r>
              <a:rPr lang="en-US" sz="2600" dirty="0"/>
              <a:t> </a:t>
            </a:r>
            <a:r>
              <a:rPr lang="en-US" sz="2600" dirty="0" err="1"/>
              <a:t>tiện</a:t>
            </a:r>
            <a:r>
              <a:rPr lang="en-US" sz="2600" dirty="0"/>
              <a:t> </a:t>
            </a:r>
            <a:r>
              <a:rPr lang="en-US" sz="2600" dirty="0" err="1" smtClean="0"/>
              <a:t>lợi</a:t>
            </a:r>
            <a:endParaRPr lang="en-US" sz="2600" dirty="0" smtClean="0"/>
          </a:p>
          <a:p>
            <a:pPr lvl="0" algn="l" rtl="0">
              <a:lnSpc>
                <a:spcPct val="150000"/>
              </a:lnSpc>
              <a:spcBef>
                <a:spcPts val="600"/>
              </a:spcBef>
              <a:spcAft>
                <a:spcPts val="0"/>
              </a:spcAft>
              <a:buSzPts val="1800"/>
              <a:buFont typeface="Wingdings" panose="05000000000000000000" pitchFamily="2" charset="2"/>
              <a:buChar char="ü"/>
            </a:pPr>
            <a:r>
              <a:rPr lang="en-US" sz="2600" dirty="0" err="1" smtClean="0"/>
              <a:t>Hiển</a:t>
            </a:r>
            <a:r>
              <a:rPr lang="en-US" sz="2600" dirty="0" smtClean="0"/>
              <a:t> </a:t>
            </a:r>
            <a:r>
              <a:rPr lang="en-US" sz="2600" dirty="0" err="1" smtClean="0"/>
              <a:t>thị</a:t>
            </a:r>
            <a:r>
              <a:rPr lang="en-US" sz="2600" dirty="0" smtClean="0"/>
              <a:t> </a:t>
            </a:r>
            <a:r>
              <a:rPr lang="en-US" sz="2600" dirty="0" err="1" smtClean="0"/>
              <a:t>thông</a:t>
            </a:r>
            <a:r>
              <a:rPr lang="en-US" sz="2600" dirty="0" smtClean="0"/>
              <a:t> tin </a:t>
            </a:r>
            <a:r>
              <a:rPr lang="en-US" sz="2600" dirty="0" err="1" smtClean="0"/>
              <a:t>bằng</a:t>
            </a:r>
            <a:r>
              <a:rPr lang="en-US" sz="2600" dirty="0" smtClean="0"/>
              <a:t> </a:t>
            </a:r>
            <a:r>
              <a:rPr lang="en-US" sz="2600" dirty="0" err="1" smtClean="0"/>
              <a:t>tốt</a:t>
            </a:r>
            <a:r>
              <a:rPr lang="en-US" sz="2600" dirty="0" smtClean="0"/>
              <a:t> </a:t>
            </a:r>
            <a:r>
              <a:rPr lang="en-US" sz="2600" dirty="0" err="1" smtClean="0"/>
              <a:t>nghiệp</a:t>
            </a:r>
            <a:r>
              <a:rPr lang="en-US" sz="2600" dirty="0" smtClean="0"/>
              <a:t> </a:t>
            </a:r>
            <a:r>
              <a:rPr lang="en-US" sz="2600" dirty="0" err="1" smtClean="0"/>
              <a:t>nhanh</a:t>
            </a:r>
            <a:endParaRPr lang="en-US" sz="2600" dirty="0" smtClean="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145" name="Google Shape;1748;p30"/>
          <p:cNvGrpSpPr/>
          <p:nvPr/>
        </p:nvGrpSpPr>
        <p:grpSpPr>
          <a:xfrm>
            <a:off x="6952981" y="1849482"/>
            <a:ext cx="1924493" cy="2150171"/>
            <a:chOff x="2181300" y="231400"/>
            <a:chExt cx="4262637" cy="4762499"/>
          </a:xfrm>
        </p:grpSpPr>
        <p:sp>
          <p:nvSpPr>
            <p:cNvPr id="146"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4" name="Google Shape;1787;p30"/>
            <p:cNvGrpSpPr/>
            <p:nvPr/>
          </p:nvGrpSpPr>
          <p:grpSpPr>
            <a:xfrm>
              <a:off x="3103642" y="4105408"/>
              <a:ext cx="746807" cy="516445"/>
              <a:chOff x="4884742" y="4921758"/>
              <a:chExt cx="746807" cy="516445"/>
            </a:xfrm>
          </p:grpSpPr>
          <p:sp>
            <p:nvSpPr>
              <p:cNvPr id="336"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 name="Google Shape;1805;p30"/>
            <p:cNvGrpSpPr/>
            <p:nvPr/>
          </p:nvGrpSpPr>
          <p:grpSpPr>
            <a:xfrm>
              <a:off x="3213031" y="4002823"/>
              <a:ext cx="664504" cy="467011"/>
              <a:chOff x="4994131" y="4819173"/>
              <a:chExt cx="664504" cy="467011"/>
            </a:xfrm>
          </p:grpSpPr>
          <p:sp>
            <p:nvSpPr>
              <p:cNvPr id="320"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 name="Google Shape;1822;p30"/>
            <p:cNvGrpSpPr/>
            <p:nvPr/>
          </p:nvGrpSpPr>
          <p:grpSpPr>
            <a:xfrm>
              <a:off x="3192597" y="3904144"/>
              <a:ext cx="664599" cy="467011"/>
              <a:chOff x="4973697" y="4720494"/>
              <a:chExt cx="664599" cy="467011"/>
            </a:xfrm>
          </p:grpSpPr>
          <p:sp>
            <p:nvSpPr>
              <p:cNvPr id="304"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1839;p30"/>
            <p:cNvGrpSpPr/>
            <p:nvPr/>
          </p:nvGrpSpPr>
          <p:grpSpPr>
            <a:xfrm>
              <a:off x="3220919" y="3808894"/>
              <a:ext cx="664504" cy="467011"/>
              <a:chOff x="5002019" y="4625244"/>
              <a:chExt cx="664504" cy="467011"/>
            </a:xfrm>
          </p:grpSpPr>
          <p:sp>
            <p:nvSpPr>
              <p:cNvPr id="288"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 name="Google Shape;1856;p30"/>
            <p:cNvGrpSpPr/>
            <p:nvPr/>
          </p:nvGrpSpPr>
          <p:grpSpPr>
            <a:xfrm>
              <a:off x="3200486" y="3710215"/>
              <a:ext cx="664598" cy="467011"/>
              <a:chOff x="4981586" y="4526565"/>
              <a:chExt cx="664598" cy="467011"/>
            </a:xfrm>
          </p:grpSpPr>
          <p:sp>
            <p:nvSpPr>
              <p:cNvPr id="272"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 name="Google Shape;1873;p30"/>
            <p:cNvGrpSpPr/>
            <p:nvPr/>
          </p:nvGrpSpPr>
          <p:grpSpPr>
            <a:xfrm>
              <a:off x="2181300" y="4477454"/>
              <a:ext cx="746806" cy="516445"/>
              <a:chOff x="3962400" y="5293804"/>
              <a:chExt cx="746806" cy="516445"/>
            </a:xfrm>
          </p:grpSpPr>
          <p:sp>
            <p:nvSpPr>
              <p:cNvPr id="255"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891;p30"/>
            <p:cNvGrpSpPr/>
            <p:nvPr/>
          </p:nvGrpSpPr>
          <p:grpSpPr>
            <a:xfrm>
              <a:off x="2290688" y="4374965"/>
              <a:ext cx="664599" cy="467010"/>
              <a:chOff x="4071788" y="5191315"/>
              <a:chExt cx="664599" cy="467010"/>
            </a:xfrm>
          </p:grpSpPr>
          <p:sp>
            <p:nvSpPr>
              <p:cNvPr id="239"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 name="Google Shape;1908;p30"/>
            <p:cNvGrpSpPr/>
            <p:nvPr/>
          </p:nvGrpSpPr>
          <p:grpSpPr>
            <a:xfrm>
              <a:off x="3915836" y="4477454"/>
              <a:ext cx="746806" cy="516445"/>
              <a:chOff x="5696936" y="5293804"/>
              <a:chExt cx="746806" cy="516445"/>
            </a:xfrm>
          </p:grpSpPr>
          <p:sp>
            <p:nvSpPr>
              <p:cNvPr id="222"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TextBox 353"/>
          <p:cNvSpPr txBox="1"/>
          <p:nvPr/>
        </p:nvSpPr>
        <p:spPr>
          <a:xfrm>
            <a:off x="218209" y="1239534"/>
            <a:ext cx="3366655" cy="523220"/>
          </a:xfrm>
          <a:prstGeom prst="rect">
            <a:avLst/>
          </a:prstGeom>
          <a:noFill/>
        </p:spPr>
        <p:txBody>
          <a:bodyPr wrap="square" rtlCol="0">
            <a:spAutoFit/>
          </a:bodyPr>
          <a:lstStyle/>
          <a:p>
            <a:pPr lvl="0"/>
            <a:r>
              <a:rPr lang="en" sz="2800" b="1" dirty="0" smtClean="0">
                <a:solidFill>
                  <a:schemeClr val="accent1"/>
                </a:solidFill>
                <a:latin typeface="Barlow"/>
                <a:ea typeface="Barlow"/>
                <a:cs typeface="Barlow"/>
                <a:sym typeface="Barlow"/>
              </a:rPr>
              <a:t>Ưu điểm</a:t>
            </a:r>
            <a:endParaRPr lang="en" sz="2800" b="1" dirty="0">
              <a:solidFill>
                <a:schemeClr val="accent1"/>
              </a:solidFill>
              <a:latin typeface="Barlow"/>
              <a:ea typeface="Barlow"/>
              <a:cs typeface="Barlow"/>
              <a:sym typeface="Barlow"/>
            </a:endParaRPr>
          </a:p>
        </p:txBody>
      </p:sp>
    </p:spTree>
    <p:extLst>
      <p:ext uri="{BB962C8B-B14F-4D97-AF65-F5344CB8AC3E}">
        <p14:creationId xmlns:p14="http://schemas.microsoft.com/office/powerpoint/2010/main" val="3697606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
        <p:nvSpPr>
          <p:cNvPr id="355" name="TextBox 354"/>
          <p:cNvSpPr txBox="1"/>
          <p:nvPr/>
        </p:nvSpPr>
        <p:spPr>
          <a:xfrm>
            <a:off x="457198" y="529850"/>
            <a:ext cx="3366655"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Nhược điểm</a:t>
            </a:r>
            <a:endParaRPr lang="en" sz="3200" b="1" dirty="0">
              <a:solidFill>
                <a:schemeClr val="accent1"/>
              </a:solidFill>
              <a:latin typeface="Barlow"/>
              <a:ea typeface="Barlow"/>
              <a:cs typeface="Barlow"/>
              <a:sym typeface="Barlow"/>
            </a:endParaRPr>
          </a:p>
        </p:txBody>
      </p:sp>
      <p:sp>
        <p:nvSpPr>
          <p:cNvPr id="356" name="Google Shape;595;p17"/>
          <p:cNvSpPr txBox="1">
            <a:spLocks noGrp="1"/>
          </p:cNvSpPr>
          <p:nvPr>
            <p:ph type="body" idx="1"/>
          </p:nvPr>
        </p:nvSpPr>
        <p:spPr>
          <a:xfrm>
            <a:off x="30044" y="1263780"/>
            <a:ext cx="8688420" cy="3522124"/>
          </a:xfrm>
          <a:prstGeom prst="rect">
            <a:avLst/>
          </a:prstGeom>
        </p:spPr>
        <p:txBody>
          <a:bodyPr spcFirstLastPara="1" wrap="square" lIns="0" tIns="0" rIns="0" bIns="0" anchor="t" anchorCtr="0">
            <a:noAutofit/>
          </a:bodyPr>
          <a:lstStyle/>
          <a:p>
            <a:pPr marL="574675" indent="-338138">
              <a:lnSpc>
                <a:spcPct val="150000"/>
              </a:lnSpc>
              <a:buFont typeface="Wingdings" panose="05000000000000000000" pitchFamily="2" charset="2"/>
              <a:buChar char="û"/>
            </a:pPr>
            <a:r>
              <a:rPr lang="en-US" sz="2600" dirty="0" err="1" smtClean="0"/>
              <a:t>Số</a:t>
            </a:r>
            <a:r>
              <a:rPr lang="en-US" sz="2600" dirty="0" smtClean="0"/>
              <a:t> </a:t>
            </a:r>
            <a:r>
              <a:rPr lang="en-US" sz="2600" dirty="0" err="1" smtClean="0"/>
              <a:t>lượng</a:t>
            </a:r>
            <a:r>
              <a:rPr lang="en-US" sz="2600" dirty="0" smtClean="0"/>
              <a:t> </a:t>
            </a:r>
            <a:r>
              <a:rPr lang="en-US" sz="2600" dirty="0" err="1" smtClean="0"/>
              <a:t>phông</a:t>
            </a:r>
            <a:r>
              <a:rPr lang="en-US" sz="2600" dirty="0" smtClean="0"/>
              <a:t> </a:t>
            </a:r>
            <a:r>
              <a:rPr lang="en-US" sz="2600" dirty="0" err="1" smtClean="0"/>
              <a:t>chữ</a:t>
            </a:r>
            <a:r>
              <a:rPr lang="en-US" sz="2600" dirty="0" smtClean="0"/>
              <a:t> </a:t>
            </a:r>
            <a:r>
              <a:rPr lang="en-US" sz="2600" dirty="0" err="1" smtClean="0"/>
              <a:t>hạn</a:t>
            </a:r>
            <a:r>
              <a:rPr lang="en-US" sz="2600" dirty="0" smtClean="0"/>
              <a:t> </a:t>
            </a:r>
            <a:r>
              <a:rPr lang="en-US" sz="2600" dirty="0" err="1" smtClean="0"/>
              <a:t>chế</a:t>
            </a:r>
            <a:endParaRPr lang="en-US" sz="2600" dirty="0" smtClean="0"/>
          </a:p>
          <a:p>
            <a:pPr marL="574675" indent="-338138">
              <a:lnSpc>
                <a:spcPct val="150000"/>
              </a:lnSpc>
              <a:buFont typeface="Wingdings" panose="05000000000000000000" pitchFamily="2" charset="2"/>
              <a:buChar char="û"/>
            </a:pPr>
            <a:r>
              <a:rPr lang="en-US" sz="2600" dirty="0" err="1"/>
              <a:t>Chỉ</a:t>
            </a:r>
            <a:r>
              <a:rPr lang="en-US" sz="2600" dirty="0"/>
              <a:t> in </a:t>
            </a:r>
            <a:r>
              <a:rPr lang="en-US" sz="2600" dirty="0" err="1"/>
              <a:t>được</a:t>
            </a:r>
            <a:r>
              <a:rPr lang="en-US" sz="2600" dirty="0"/>
              <a:t> 2 </a:t>
            </a:r>
            <a:r>
              <a:rPr lang="en-US" sz="2600" dirty="0" err="1"/>
              <a:t>loại</a:t>
            </a:r>
            <a:r>
              <a:rPr lang="en-US" sz="2600" dirty="0"/>
              <a:t> </a:t>
            </a:r>
            <a:r>
              <a:rPr lang="en-US" sz="2600" dirty="0" err="1"/>
              <a:t>phôi</a:t>
            </a:r>
            <a:r>
              <a:rPr lang="en-US" sz="2600" dirty="0"/>
              <a:t> </a:t>
            </a:r>
            <a:r>
              <a:rPr lang="en-US" sz="2600" dirty="0" err="1" smtClean="0"/>
              <a:t>bằng</a:t>
            </a:r>
            <a:endParaRPr lang="en-US" sz="2600" dirty="0" smtClean="0"/>
          </a:p>
          <a:p>
            <a:pPr marL="574675" indent="-338138">
              <a:lnSpc>
                <a:spcPct val="150000"/>
              </a:lnSpc>
              <a:buFont typeface="Wingdings" panose="05000000000000000000" pitchFamily="2" charset="2"/>
              <a:buChar char="û"/>
            </a:pPr>
            <a:r>
              <a:rPr lang="en-US" sz="2600" dirty="0" err="1" smtClean="0"/>
              <a:t>Không</a:t>
            </a:r>
            <a:r>
              <a:rPr lang="en-US" sz="2600" dirty="0" smtClean="0"/>
              <a:t> </a:t>
            </a:r>
            <a:r>
              <a:rPr lang="en-US" sz="2600" dirty="0" err="1" smtClean="0"/>
              <a:t>thể</a:t>
            </a:r>
            <a:r>
              <a:rPr lang="en-US" sz="2600" dirty="0" smtClean="0"/>
              <a:t> in </a:t>
            </a:r>
            <a:r>
              <a:rPr lang="en-US" sz="2600" dirty="0" err="1" smtClean="0"/>
              <a:t>bằng</a:t>
            </a:r>
            <a:r>
              <a:rPr lang="en-US" sz="2600" dirty="0" smtClean="0"/>
              <a:t> </a:t>
            </a:r>
            <a:r>
              <a:rPr lang="en-US" sz="2600" dirty="0" err="1" smtClean="0"/>
              <a:t>tốt</a:t>
            </a:r>
            <a:r>
              <a:rPr lang="en-US" sz="2600" dirty="0" smtClean="0"/>
              <a:t> </a:t>
            </a:r>
            <a:r>
              <a:rPr lang="en-US" sz="2600" dirty="0" err="1" smtClean="0"/>
              <a:t>nghiệp</a:t>
            </a:r>
            <a:r>
              <a:rPr lang="en-US" sz="2600" dirty="0" smtClean="0"/>
              <a:t> </a:t>
            </a:r>
            <a:r>
              <a:rPr lang="en-US" sz="2600" dirty="0" err="1" smtClean="0"/>
              <a:t>từ</a:t>
            </a:r>
            <a:r>
              <a:rPr lang="en-US" sz="2600" dirty="0" smtClean="0"/>
              <a:t> </a:t>
            </a:r>
            <a:r>
              <a:rPr lang="en-US" sz="2600" dirty="0" err="1" smtClean="0"/>
              <a:t>màn</a:t>
            </a:r>
            <a:r>
              <a:rPr lang="en-US" sz="2600" dirty="0" smtClean="0"/>
              <a:t> </a:t>
            </a:r>
            <a:r>
              <a:rPr lang="en-US" sz="2600" dirty="0" err="1" smtClean="0"/>
              <a:t>hình</a:t>
            </a:r>
            <a:r>
              <a:rPr lang="en-US" sz="2600" dirty="0" smtClean="0"/>
              <a:t> </a:t>
            </a:r>
            <a:r>
              <a:rPr lang="en-US" sz="2600" dirty="0" err="1" smtClean="0"/>
              <a:t>xem</a:t>
            </a:r>
            <a:r>
              <a:rPr lang="en-US" sz="2600" dirty="0" smtClean="0"/>
              <a:t> </a:t>
            </a:r>
            <a:r>
              <a:rPr lang="en-US" sz="2600" dirty="0" err="1" smtClean="0"/>
              <a:t>trước</a:t>
            </a:r>
            <a:endParaRPr lang="en-US" sz="2600" dirty="0"/>
          </a:p>
          <a:p>
            <a:pPr marL="574675" indent="-338138">
              <a:lnSpc>
                <a:spcPct val="150000"/>
              </a:lnSpc>
              <a:buFont typeface="Wingdings" panose="05000000000000000000" pitchFamily="2" charset="2"/>
              <a:buChar char="û"/>
            </a:pPr>
            <a:r>
              <a:rPr lang="en-US" sz="2600" dirty="0" err="1" smtClean="0"/>
              <a:t>Đọc</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từ</a:t>
            </a:r>
            <a:r>
              <a:rPr lang="en-US" sz="2600" dirty="0" smtClean="0"/>
              <a:t> </a:t>
            </a:r>
            <a:r>
              <a:rPr lang="en-US" sz="2600" dirty="0" err="1" smtClean="0"/>
              <a:t>tập</a:t>
            </a:r>
            <a:r>
              <a:rPr lang="en-US" sz="2600" dirty="0" smtClean="0"/>
              <a:t> tin Excel </a:t>
            </a:r>
            <a:r>
              <a:rPr lang="en-US" sz="2600" dirty="0" err="1" smtClean="0"/>
              <a:t>tương</a:t>
            </a:r>
            <a:r>
              <a:rPr lang="en-US" sz="2600" dirty="0" smtClean="0"/>
              <a:t> </a:t>
            </a:r>
            <a:r>
              <a:rPr lang="en-US" sz="2600" dirty="0" err="1" smtClean="0"/>
              <a:t>đối</a:t>
            </a:r>
            <a:r>
              <a:rPr lang="en-US" sz="2600" dirty="0" smtClean="0"/>
              <a:t> </a:t>
            </a:r>
            <a:r>
              <a:rPr lang="en-US" sz="2600" dirty="0" err="1" smtClean="0"/>
              <a:t>lâu</a:t>
            </a:r>
            <a:r>
              <a:rPr lang="en-US" sz="2600" dirty="0" smtClean="0"/>
              <a:t> </a:t>
            </a:r>
            <a:r>
              <a:rPr lang="en-US" sz="2600" dirty="0" err="1" smtClean="0"/>
              <a:t>với</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lớn</a:t>
            </a:r>
            <a:r>
              <a:rPr lang="en-US" sz="2600" dirty="0" smtClean="0"/>
              <a:t> (</a:t>
            </a:r>
            <a:r>
              <a:rPr lang="en-US" sz="2600" dirty="0" err="1" smtClean="0"/>
              <a:t>hơn</a:t>
            </a:r>
            <a:r>
              <a:rPr lang="en-US" sz="2600" dirty="0" smtClean="0"/>
              <a:t> 1000 </a:t>
            </a:r>
            <a:r>
              <a:rPr lang="en-US" sz="2600" dirty="0" err="1" smtClean="0"/>
              <a:t>dòng</a:t>
            </a:r>
            <a:r>
              <a:rPr lang="en-US" sz="2600" dirty="0" smtClean="0"/>
              <a:t>)</a:t>
            </a:r>
          </a:p>
        </p:txBody>
      </p:sp>
      <p:grpSp>
        <p:nvGrpSpPr>
          <p:cNvPr id="353" name="Google Shape;3616;p38"/>
          <p:cNvGrpSpPr/>
          <p:nvPr/>
        </p:nvGrpSpPr>
        <p:grpSpPr>
          <a:xfrm>
            <a:off x="6740284" y="0"/>
            <a:ext cx="2156199" cy="2342909"/>
            <a:chOff x="2244025" y="145922"/>
            <a:chExt cx="4382832" cy="4762352"/>
          </a:xfrm>
        </p:grpSpPr>
        <p:grpSp>
          <p:nvGrpSpPr>
            <p:cNvPr id="354" name="Google Shape;3617;p38"/>
            <p:cNvGrpSpPr/>
            <p:nvPr/>
          </p:nvGrpSpPr>
          <p:grpSpPr>
            <a:xfrm>
              <a:off x="4124355" y="330300"/>
              <a:ext cx="2502502" cy="3373185"/>
              <a:chOff x="5785580" y="1232275"/>
              <a:chExt cx="2502502" cy="3373185"/>
            </a:xfrm>
          </p:grpSpPr>
          <p:sp>
            <p:nvSpPr>
              <p:cNvPr id="504" name="Google Shape;3618;p3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3619;p3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3620;p3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3621;p3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3622;p3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3623;p3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3624;p3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3625;p3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3626;p3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3627;p3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628;p3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629;p3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3630;p3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3631;p3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3632;p38"/>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3633;p3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3634;p3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3635;p3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3636;p3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3637;p3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3638;p3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3639;p3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3640;p3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3641;p3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3642;p3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3643;p3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3644;p3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3645;p3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3646;p3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3647;p3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3648;p3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3649;p3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3650;p3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3651;p3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3652;p38"/>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3653;p3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3654;p3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7" name="Google Shape;3655;p3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656;p3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657;p3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58;p3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59;p3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60;p3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61;p3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62;p3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63;p3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4;p3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65;p3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8" name="Google Shape;3666;p38"/>
            <p:cNvGrpSpPr/>
            <p:nvPr/>
          </p:nvGrpSpPr>
          <p:grpSpPr>
            <a:xfrm>
              <a:off x="3457891" y="2611797"/>
              <a:ext cx="595122" cy="410622"/>
              <a:chOff x="5119116" y="3513772"/>
              <a:chExt cx="595122" cy="410622"/>
            </a:xfrm>
          </p:grpSpPr>
          <p:sp>
            <p:nvSpPr>
              <p:cNvPr id="487" name="Google Shape;3667;p3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3668;p3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3669;p3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3670;p3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3671;p3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3672;p3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3673;p3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3674;p3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3675;p3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3676;p3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3677;p3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3678;p3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3679;p3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3680;p3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3681;p3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3682;p3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3683;p3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84;p38"/>
            <p:cNvGrpSpPr/>
            <p:nvPr/>
          </p:nvGrpSpPr>
          <p:grpSpPr>
            <a:xfrm>
              <a:off x="3545044" y="2530263"/>
              <a:ext cx="529590" cy="371284"/>
              <a:chOff x="5206269" y="3432238"/>
              <a:chExt cx="529590" cy="371284"/>
            </a:xfrm>
          </p:grpSpPr>
          <p:sp>
            <p:nvSpPr>
              <p:cNvPr id="471" name="Google Shape;3685;p3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3686;p3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3687;p3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3688;p3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3689;p3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3690;p3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3691;p3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3692;p3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3693;p3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3694;p3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3695;p3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3696;p3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3697;p3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3698;p3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3699;p3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3700;p3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 name="Google Shape;3701;p38"/>
            <p:cNvGrpSpPr/>
            <p:nvPr/>
          </p:nvGrpSpPr>
          <p:grpSpPr>
            <a:xfrm>
              <a:off x="3528852" y="2451777"/>
              <a:ext cx="529590" cy="371284"/>
              <a:chOff x="5190077" y="3353752"/>
              <a:chExt cx="529590" cy="371284"/>
            </a:xfrm>
          </p:grpSpPr>
          <p:sp>
            <p:nvSpPr>
              <p:cNvPr id="455" name="Google Shape;3702;p3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3703;p3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3704;p3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3705;p3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3706;p3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3707;p3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3708;p3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3709;p3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3710;p3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3711;p3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3712;p3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3713;p3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3714;p3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3715;p3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3716;p3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3717;p3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1" name="Google Shape;3718;p3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19;p3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20;p3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21;p3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22;p3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23;p3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24;p3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25;p3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26;p3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727;p3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728;p3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729;p3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730;p3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731;p3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732;p3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733;p3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734;p3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735;p3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736;p3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737;p3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738;p3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739;p3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740;p3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741;p3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742;p3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743;p3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744;p3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745;p3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746;p3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3747;p3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748;p3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749;p3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750;p3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3751;p3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3752;p3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3753;p3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3754;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3755;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3756;p3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3757;p3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3758;p3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3759;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3760;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3761;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3762;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3763;p3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3764;p3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3765;p3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3766;p3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3767;p3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3768;p3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3769;p3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3770;p3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3771;p3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3772;p3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3773;p3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3774;p3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3775;p3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3776;p3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3777;p3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3778;p3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3779;p3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3780;p3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3781;p3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3782;p3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3783;p3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3784;p3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3785;p3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3786;p3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3787;p3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1" name="Google Shape;3788;p38"/>
            <p:cNvGrpSpPr/>
            <p:nvPr/>
          </p:nvGrpSpPr>
          <p:grpSpPr>
            <a:xfrm flipH="1">
              <a:off x="2710663" y="2723583"/>
              <a:ext cx="319677" cy="242660"/>
              <a:chOff x="6621095" y="1452181"/>
              <a:chExt cx="330894" cy="250785"/>
            </a:xfrm>
          </p:grpSpPr>
          <p:sp>
            <p:nvSpPr>
              <p:cNvPr id="450" name="Google Shape;3789;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3790;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3791;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3792;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3793;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2" name="Google Shape;3794;p3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3795;p3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4" name="Google Shape;3796;p38"/>
            <p:cNvGrpSpPr/>
            <p:nvPr/>
          </p:nvGrpSpPr>
          <p:grpSpPr>
            <a:xfrm>
              <a:off x="4651669" y="468299"/>
              <a:ext cx="319677" cy="242660"/>
              <a:chOff x="6621095" y="1452181"/>
              <a:chExt cx="330894" cy="250785"/>
            </a:xfrm>
          </p:grpSpPr>
          <p:sp>
            <p:nvSpPr>
              <p:cNvPr id="445" name="Google Shape;3797;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3798;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3799;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3800;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3801;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407051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24748" y="2366958"/>
            <a:ext cx="4300181" cy="45720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b="1" dirty="0" smtClean="0">
                <a:latin typeface="Barlow" panose="020B0604020202020204" charset="0"/>
              </a:rPr>
              <a:t>DEMO CHƯƠNG TRÌNH</a:t>
            </a:r>
            <a:endParaRPr sz="3200" b="1" dirty="0">
              <a:latin typeface="Barlow" panose="020B0604020202020204" charset="0"/>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060" name="Google Shape;2060;p34"/>
          <p:cNvGrpSpPr/>
          <p:nvPr/>
        </p:nvGrpSpPr>
        <p:grpSpPr>
          <a:xfrm>
            <a:off x="6921501" y="2443638"/>
            <a:ext cx="1844924" cy="2104898"/>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1008984" y="967050"/>
            <a:ext cx="7323284" cy="1254733"/>
          </a:xfrm>
          <a:prstGeom prst="rect">
            <a:avLst/>
          </a:prstGeom>
        </p:spPr>
        <p:txBody>
          <a:bodyPr spcFirstLastPara="1" wrap="square" lIns="0" tIns="0" rIns="0" bIns="0" anchor="t" anchorCtr="0">
            <a:noAutofit/>
          </a:bodyPr>
          <a:lstStyle/>
          <a:p>
            <a:pPr marL="0" lvl="0" indent="0" algn="ctr" rtl="0">
              <a:lnSpc>
                <a:spcPct val="150000"/>
              </a:lnSpc>
              <a:spcBef>
                <a:spcPts val="0"/>
              </a:spcBef>
              <a:spcAft>
                <a:spcPts val="0"/>
              </a:spcAft>
              <a:buNone/>
            </a:pPr>
            <a:r>
              <a:rPr lang="en" sz="4000" b="1" dirty="0" smtClean="0">
                <a:latin typeface="Barlow" panose="020B0604020202020204" charset="0"/>
              </a:rPr>
              <a:t>CẢM ƠN THẦY CÔ VÀ CÁC BẠN ĐÃ LẮNG NGHE!</a:t>
            </a:r>
            <a:endParaRPr sz="4000" b="1" dirty="0">
              <a:latin typeface="Barlow" panose="020B0604020202020204" charset="0"/>
            </a:endParaRPr>
          </a:p>
        </p:txBody>
      </p:sp>
      <p:grpSp>
        <p:nvGrpSpPr>
          <p:cNvPr id="151" name="Google Shape;520;p16"/>
          <p:cNvGrpSpPr/>
          <p:nvPr/>
        </p:nvGrpSpPr>
        <p:grpSpPr>
          <a:xfrm>
            <a:off x="528203" y="2211642"/>
            <a:ext cx="1661215" cy="2588361"/>
            <a:chOff x="6661328" y="2103554"/>
            <a:chExt cx="850574" cy="1325339"/>
          </a:xfrm>
        </p:grpSpPr>
        <p:sp>
          <p:nvSpPr>
            <p:cNvPr id="152"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2" name="Google Shape;551;p16"/>
            <p:cNvGrpSpPr/>
            <p:nvPr/>
          </p:nvGrpSpPr>
          <p:grpSpPr>
            <a:xfrm>
              <a:off x="6930455" y="2860622"/>
              <a:ext cx="82395" cy="49453"/>
              <a:chOff x="4865564" y="4292025"/>
              <a:chExt cx="220130" cy="132120"/>
            </a:xfrm>
          </p:grpSpPr>
          <p:sp>
            <p:nvSpPr>
              <p:cNvPr id="201"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67945"/>
            <a:ext cx="3896591" cy="52700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b="1" dirty="0" smtClean="0">
                <a:latin typeface="Barlow" panose="020B0604020202020204" charset="0"/>
              </a:rPr>
              <a:t>I. TỔNG QUAN ĐỀ TÀI</a:t>
            </a:r>
            <a:endParaRPr sz="3200" b="1" dirty="0">
              <a:latin typeface="Barlow" panose="020B0604020202020204" charset="0"/>
            </a:endParaRPr>
          </a:p>
        </p:txBody>
      </p:sp>
      <p:sp>
        <p:nvSpPr>
          <p:cNvPr id="595" name="Google Shape;595;p17"/>
          <p:cNvSpPr txBox="1">
            <a:spLocks noGrp="1"/>
          </p:cNvSpPr>
          <p:nvPr>
            <p:ph type="body" idx="1"/>
          </p:nvPr>
        </p:nvSpPr>
        <p:spPr>
          <a:xfrm>
            <a:off x="457199" y="1540402"/>
            <a:ext cx="6504211" cy="2095656"/>
          </a:xfrm>
          <a:prstGeom prst="rect">
            <a:avLst/>
          </a:prstGeom>
        </p:spPr>
        <p:txBody>
          <a:bodyPr spcFirstLastPara="1" wrap="square" lIns="0" tIns="0" rIns="0" bIns="0" anchor="t" anchorCtr="0">
            <a:noAutofit/>
          </a:bodyPr>
          <a:lstStyle/>
          <a:p>
            <a:pPr lvl="0" algn="l" rtl="0">
              <a:lnSpc>
                <a:spcPct val="150000"/>
              </a:lnSpc>
              <a:spcBef>
                <a:spcPts val="600"/>
              </a:spcBef>
              <a:spcAft>
                <a:spcPts val="0"/>
              </a:spcAft>
              <a:buSzPts val="1800"/>
              <a:buFont typeface="Wingdings" panose="05000000000000000000" pitchFamily="2" charset="2"/>
              <a:buChar char="Ø"/>
            </a:pPr>
            <a:r>
              <a:rPr lang="en-US" sz="2600" dirty="0" err="1" smtClean="0">
                <a:solidFill>
                  <a:schemeClr val="tx1"/>
                </a:solidFill>
              </a:rPr>
              <a:t>Lý</a:t>
            </a:r>
            <a:r>
              <a:rPr lang="en-US" sz="2600" dirty="0" smtClean="0">
                <a:solidFill>
                  <a:schemeClr val="tx1"/>
                </a:solidFill>
              </a:rPr>
              <a:t> do </a:t>
            </a:r>
            <a:r>
              <a:rPr lang="en-US" sz="2600" dirty="0" err="1" smtClean="0">
                <a:solidFill>
                  <a:schemeClr val="tx1"/>
                </a:solidFill>
              </a:rPr>
              <a:t>chọn</a:t>
            </a:r>
            <a:r>
              <a:rPr lang="en-US" sz="2600" dirty="0" smtClean="0">
                <a:solidFill>
                  <a:schemeClr val="tx1"/>
                </a:solidFill>
              </a:rPr>
              <a:t> </a:t>
            </a:r>
            <a:r>
              <a:rPr lang="en-US" sz="2600" dirty="0" err="1" smtClean="0">
                <a:solidFill>
                  <a:schemeClr val="tx1"/>
                </a:solidFill>
              </a:rPr>
              <a:t>đề</a:t>
            </a:r>
            <a:r>
              <a:rPr lang="en-US" sz="2600" dirty="0" smtClean="0">
                <a:solidFill>
                  <a:schemeClr val="tx1"/>
                </a:solidFill>
              </a:rPr>
              <a:t> </a:t>
            </a:r>
            <a:r>
              <a:rPr lang="en-US" sz="2600" dirty="0" err="1" smtClean="0">
                <a:solidFill>
                  <a:schemeClr val="tx1"/>
                </a:solidFill>
              </a:rPr>
              <a:t>tài</a:t>
            </a:r>
            <a:endParaRPr lang="en-US" sz="2600" dirty="0" smtClean="0">
              <a:solidFill>
                <a:schemeClr val="tx1"/>
              </a:solidFill>
            </a:endParaRPr>
          </a:p>
          <a:p>
            <a:pPr lvl="0" algn="l" rtl="0">
              <a:lnSpc>
                <a:spcPct val="150000"/>
              </a:lnSpc>
              <a:spcBef>
                <a:spcPts val="600"/>
              </a:spcBef>
              <a:spcAft>
                <a:spcPts val="0"/>
              </a:spcAft>
              <a:buSzPts val="1800"/>
              <a:buFont typeface="Wingdings" panose="05000000000000000000" pitchFamily="2" charset="2"/>
              <a:buChar char="Ø"/>
            </a:pPr>
            <a:r>
              <a:rPr lang="en-US" sz="2600" dirty="0" err="1" smtClean="0">
                <a:solidFill>
                  <a:schemeClr val="tx1"/>
                </a:solidFill>
              </a:rPr>
              <a:t>Giới</a:t>
            </a:r>
            <a:r>
              <a:rPr lang="en-US" sz="2600" dirty="0" smtClean="0">
                <a:solidFill>
                  <a:schemeClr val="tx1"/>
                </a:solidFill>
              </a:rPr>
              <a:t> </a:t>
            </a:r>
            <a:r>
              <a:rPr lang="en-US" sz="2600" dirty="0" err="1" smtClean="0">
                <a:solidFill>
                  <a:schemeClr val="tx1"/>
                </a:solidFill>
              </a:rPr>
              <a:t>thiệu</a:t>
            </a:r>
            <a:r>
              <a:rPr lang="en-US" sz="2600" dirty="0" smtClean="0">
                <a:solidFill>
                  <a:schemeClr val="tx1"/>
                </a:solidFill>
              </a:rPr>
              <a:t> </a:t>
            </a:r>
            <a:r>
              <a:rPr lang="en-US" sz="2600" dirty="0" err="1" smtClean="0">
                <a:solidFill>
                  <a:schemeClr val="tx1"/>
                </a:solidFill>
              </a:rPr>
              <a:t>bằng</a:t>
            </a:r>
            <a:r>
              <a:rPr lang="en-US" sz="2600" dirty="0" smtClean="0">
                <a:solidFill>
                  <a:schemeClr val="tx1"/>
                </a:solidFill>
              </a:rPr>
              <a:t> </a:t>
            </a:r>
            <a:r>
              <a:rPr lang="en-US" sz="2600" dirty="0" err="1" smtClean="0">
                <a:solidFill>
                  <a:schemeClr val="tx1"/>
                </a:solidFill>
              </a:rPr>
              <a:t>tốt</a:t>
            </a:r>
            <a:r>
              <a:rPr lang="en-US" sz="2600" dirty="0" smtClean="0">
                <a:solidFill>
                  <a:schemeClr val="tx1"/>
                </a:solidFill>
              </a:rPr>
              <a:t> </a:t>
            </a:r>
            <a:r>
              <a:rPr lang="en-US" sz="2600" dirty="0" err="1" smtClean="0">
                <a:solidFill>
                  <a:schemeClr val="tx1"/>
                </a:solidFill>
              </a:rPr>
              <a:t>nghiệp</a:t>
            </a:r>
            <a:r>
              <a:rPr lang="en-US" sz="2600" dirty="0" smtClean="0">
                <a:solidFill>
                  <a:schemeClr val="tx1"/>
                </a:solidFill>
              </a:rPr>
              <a:t> </a:t>
            </a:r>
            <a:r>
              <a:rPr lang="en-US" sz="2600" dirty="0" err="1" smtClean="0">
                <a:solidFill>
                  <a:schemeClr val="tx1"/>
                </a:solidFill>
              </a:rPr>
              <a:t>đại</a:t>
            </a:r>
            <a:r>
              <a:rPr lang="en-US" sz="2600" dirty="0" smtClean="0">
                <a:solidFill>
                  <a:schemeClr val="tx1"/>
                </a:solidFill>
              </a:rPr>
              <a:t> </a:t>
            </a:r>
            <a:r>
              <a:rPr lang="en-US" sz="2600" dirty="0" err="1" smtClean="0">
                <a:solidFill>
                  <a:schemeClr val="tx1"/>
                </a:solidFill>
              </a:rPr>
              <a:t>học</a:t>
            </a:r>
            <a:endParaRPr lang="en-US" sz="2600" dirty="0">
              <a:solidFill>
                <a:schemeClr val="tx1"/>
              </a:solidFill>
            </a:endParaRPr>
          </a:p>
          <a:p>
            <a:pPr lvl="0" algn="l" rtl="0">
              <a:lnSpc>
                <a:spcPct val="150000"/>
              </a:lnSpc>
              <a:spcBef>
                <a:spcPts val="600"/>
              </a:spcBef>
              <a:spcAft>
                <a:spcPts val="0"/>
              </a:spcAft>
              <a:buSzPts val="1800"/>
              <a:buFont typeface="Wingdings" panose="05000000000000000000" pitchFamily="2" charset="2"/>
              <a:buChar char="Ø"/>
            </a:pPr>
            <a:r>
              <a:rPr lang="en-US" sz="2600" dirty="0" err="1" smtClean="0">
                <a:solidFill>
                  <a:schemeClr val="tx1"/>
                </a:solidFill>
              </a:rPr>
              <a:t>Mục</a:t>
            </a:r>
            <a:r>
              <a:rPr lang="en-US" sz="2600" dirty="0" smtClean="0">
                <a:solidFill>
                  <a:schemeClr val="tx1"/>
                </a:solidFill>
              </a:rPr>
              <a:t> </a:t>
            </a:r>
            <a:r>
              <a:rPr lang="en-US" sz="2600" dirty="0" err="1" smtClean="0">
                <a:solidFill>
                  <a:schemeClr val="tx1"/>
                </a:solidFill>
              </a:rPr>
              <a:t>tiêu</a:t>
            </a:r>
            <a:r>
              <a:rPr lang="en-US" sz="2600" dirty="0" smtClean="0">
                <a:solidFill>
                  <a:schemeClr val="tx1"/>
                </a:solidFill>
              </a:rPr>
              <a:t> </a:t>
            </a:r>
            <a:r>
              <a:rPr lang="en-US" sz="2600" dirty="0" err="1" smtClean="0">
                <a:solidFill>
                  <a:schemeClr val="tx1"/>
                </a:solidFill>
              </a:rPr>
              <a:t>và</a:t>
            </a:r>
            <a:r>
              <a:rPr lang="en-US" sz="2600" dirty="0" smtClean="0">
                <a:solidFill>
                  <a:schemeClr val="tx1"/>
                </a:solidFill>
              </a:rPr>
              <a:t> </a:t>
            </a:r>
            <a:r>
              <a:rPr lang="en-US" sz="2600" dirty="0" err="1" smtClean="0">
                <a:solidFill>
                  <a:schemeClr val="tx1"/>
                </a:solidFill>
              </a:rPr>
              <a:t>phạm</a:t>
            </a:r>
            <a:r>
              <a:rPr lang="en-US" sz="2600" dirty="0" smtClean="0">
                <a:solidFill>
                  <a:schemeClr val="tx1"/>
                </a:solidFill>
              </a:rPr>
              <a:t> vi </a:t>
            </a:r>
            <a:r>
              <a:rPr lang="en-US" sz="2600" dirty="0" err="1" smtClean="0">
                <a:solidFill>
                  <a:schemeClr val="tx1"/>
                </a:solidFill>
              </a:rPr>
              <a:t>thực</a:t>
            </a:r>
            <a:r>
              <a:rPr lang="en-US" sz="2600" dirty="0" smtClean="0">
                <a:solidFill>
                  <a:schemeClr val="tx1"/>
                </a:solidFill>
              </a:rPr>
              <a:t> </a:t>
            </a:r>
            <a:r>
              <a:rPr lang="en-US" sz="2600" dirty="0" err="1" smtClean="0">
                <a:solidFill>
                  <a:schemeClr val="tx1"/>
                </a:solidFill>
              </a:rPr>
              <a:t>hiện</a:t>
            </a:r>
            <a:endParaRPr lang="en-US" sz="2600" dirty="0" smtClean="0">
              <a:solidFill>
                <a:schemeClr val="tx1"/>
              </a:solidFill>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597" name="Google Shape;597;p17"/>
          <p:cNvGrpSpPr/>
          <p:nvPr/>
        </p:nvGrpSpPr>
        <p:grpSpPr>
          <a:xfrm>
            <a:off x="7121717" y="2993922"/>
            <a:ext cx="1603514" cy="1719045"/>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Box 2"/>
          <p:cNvSpPr txBox="1"/>
          <p:nvPr/>
        </p:nvSpPr>
        <p:spPr>
          <a:xfrm>
            <a:off x="156947" y="220158"/>
            <a:ext cx="4346812"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Lý do chọn đề tài</a:t>
            </a:r>
            <a:endParaRPr lang="en" sz="3200" b="1" dirty="0">
              <a:solidFill>
                <a:schemeClr val="accent1"/>
              </a:solidFill>
              <a:latin typeface="Barlow"/>
              <a:ea typeface="Barlow"/>
              <a:cs typeface="Barlow"/>
              <a:sym typeface="Barlow"/>
            </a:endParaRPr>
          </a:p>
        </p:txBody>
      </p:sp>
      <p:sp>
        <p:nvSpPr>
          <p:cNvPr id="6" name="Google Shape;595;p17"/>
          <p:cNvSpPr txBox="1">
            <a:spLocks/>
          </p:cNvSpPr>
          <p:nvPr/>
        </p:nvSpPr>
        <p:spPr>
          <a:xfrm>
            <a:off x="457199" y="1299411"/>
            <a:ext cx="8191826" cy="25056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0" indent="-457200">
              <a:lnSpc>
                <a:spcPct val="150000"/>
              </a:lnSpc>
              <a:spcBef>
                <a:spcPts val="600"/>
              </a:spcBef>
              <a:buClr>
                <a:schemeClr val="accent1"/>
              </a:buClr>
              <a:buSzPts val="1800"/>
              <a:buFont typeface="Wingdings" panose="05000000000000000000" pitchFamily="2" charset="2"/>
              <a:buChar char="Ø"/>
            </a:pPr>
            <a:r>
              <a:rPr lang="en-US" sz="2600" dirty="0" err="1" smtClean="0">
                <a:latin typeface="Barlow Light" panose="020B0604020202020204" charset="0"/>
              </a:rPr>
              <a:t>Phần</a:t>
            </a:r>
            <a:r>
              <a:rPr lang="en-US" sz="2600" dirty="0" smtClean="0">
                <a:latin typeface="Barlow Light" panose="020B0604020202020204" charset="0"/>
              </a:rPr>
              <a:t> </a:t>
            </a:r>
            <a:r>
              <a:rPr lang="en-US" sz="2600" dirty="0" err="1" smtClean="0">
                <a:latin typeface="Barlow Light" panose="020B0604020202020204" charset="0"/>
              </a:rPr>
              <a:t>mềm</a:t>
            </a:r>
            <a:r>
              <a:rPr lang="en-US" sz="2600" dirty="0" smtClean="0">
                <a:latin typeface="Barlow Light" panose="020B0604020202020204" charset="0"/>
              </a:rPr>
              <a:t> </a:t>
            </a:r>
            <a:r>
              <a:rPr lang="en-US" sz="2600" dirty="0" err="1" smtClean="0">
                <a:latin typeface="Barlow Light" panose="020B0604020202020204" charset="0"/>
              </a:rPr>
              <a:t>cũ</a:t>
            </a:r>
            <a:r>
              <a:rPr lang="en-US" sz="2600" dirty="0" smtClean="0">
                <a:latin typeface="Barlow Light" panose="020B0604020202020204" charset="0"/>
              </a:rPr>
              <a:t> </a:t>
            </a:r>
            <a:r>
              <a:rPr lang="en-US" sz="2600" dirty="0" err="1" smtClean="0">
                <a:latin typeface="Barlow Light" panose="020B0604020202020204" charset="0"/>
              </a:rPr>
              <a:t>dần</a:t>
            </a:r>
            <a:r>
              <a:rPr lang="en-US" sz="2600" dirty="0" smtClean="0">
                <a:latin typeface="Barlow Light" panose="020B0604020202020204" charset="0"/>
              </a:rPr>
              <a:t> </a:t>
            </a:r>
            <a:r>
              <a:rPr lang="en-US" sz="2600" dirty="0" err="1" smtClean="0">
                <a:latin typeface="Barlow Light" panose="020B0604020202020204" charset="0"/>
              </a:rPr>
              <a:t>có</a:t>
            </a:r>
            <a:r>
              <a:rPr lang="en-US" sz="2600" dirty="0" smtClean="0">
                <a:latin typeface="Barlow Light" panose="020B0604020202020204" charset="0"/>
              </a:rPr>
              <a:t> </a:t>
            </a:r>
            <a:r>
              <a:rPr lang="en-US" sz="2600" dirty="0" err="1" smtClean="0">
                <a:latin typeface="Barlow Light" panose="020B0604020202020204" charset="0"/>
              </a:rPr>
              <a:t>nhiều</a:t>
            </a:r>
            <a:r>
              <a:rPr lang="en-US" sz="2600" dirty="0">
                <a:latin typeface="Barlow Light" panose="020B0604020202020204" charset="0"/>
              </a:rPr>
              <a:t> </a:t>
            </a:r>
            <a:r>
              <a:rPr lang="en-US" sz="2600" dirty="0" err="1" smtClean="0">
                <a:latin typeface="Barlow Light" panose="020B0604020202020204" charset="0"/>
              </a:rPr>
              <a:t>điểm</a:t>
            </a:r>
            <a:r>
              <a:rPr lang="en-US" sz="2600" dirty="0" smtClean="0">
                <a:latin typeface="Barlow Light" panose="020B0604020202020204" charset="0"/>
              </a:rPr>
              <a:t> </a:t>
            </a:r>
            <a:r>
              <a:rPr lang="en-US" sz="2600" dirty="0" err="1" smtClean="0">
                <a:latin typeface="Barlow Light" panose="020B0604020202020204" charset="0"/>
              </a:rPr>
              <a:t>không</a:t>
            </a:r>
            <a:r>
              <a:rPr lang="en-US" sz="2600" dirty="0" smtClean="0">
                <a:latin typeface="Barlow Light" panose="020B0604020202020204" charset="0"/>
              </a:rPr>
              <a:t> </a:t>
            </a:r>
            <a:r>
              <a:rPr lang="en-US" sz="2600" dirty="0" err="1" smtClean="0">
                <a:latin typeface="Barlow Light" panose="020B0604020202020204" charset="0"/>
              </a:rPr>
              <a:t>còn</a:t>
            </a:r>
            <a:r>
              <a:rPr lang="en-US" sz="2600" dirty="0" smtClean="0">
                <a:latin typeface="Barlow Light" panose="020B0604020202020204" charset="0"/>
              </a:rPr>
              <a:t> </a:t>
            </a:r>
            <a:r>
              <a:rPr lang="en-US" sz="2600" dirty="0" err="1" smtClean="0">
                <a:latin typeface="Barlow Light" panose="020B0604020202020204" charset="0"/>
              </a:rPr>
              <a:t>phù</a:t>
            </a:r>
            <a:r>
              <a:rPr lang="en-US" sz="2600" dirty="0" smtClean="0">
                <a:latin typeface="Barlow Light" panose="020B0604020202020204" charset="0"/>
              </a:rPr>
              <a:t> </a:t>
            </a:r>
            <a:r>
              <a:rPr lang="en-US" sz="2600" dirty="0" err="1" smtClean="0">
                <a:latin typeface="Barlow Light" panose="020B0604020202020204" charset="0"/>
              </a:rPr>
              <a:t>hợp</a:t>
            </a:r>
            <a:r>
              <a:rPr lang="en-US" sz="2600" dirty="0" smtClean="0">
                <a:latin typeface="Barlow Light" panose="020B0604020202020204" charset="0"/>
              </a:rPr>
              <a:t> </a:t>
            </a:r>
            <a:r>
              <a:rPr lang="en-US" sz="2600" dirty="0" err="1" smtClean="0">
                <a:latin typeface="Barlow Light" panose="020B0604020202020204" charset="0"/>
              </a:rPr>
              <a:t>với</a:t>
            </a:r>
            <a:r>
              <a:rPr lang="en-US" sz="2600" dirty="0" smtClean="0">
                <a:latin typeface="Barlow Light" panose="020B0604020202020204" charset="0"/>
              </a:rPr>
              <a:t> </a:t>
            </a:r>
            <a:r>
              <a:rPr lang="en-US" sz="2600" dirty="0" err="1" smtClean="0">
                <a:latin typeface="Barlow Light" panose="020B0604020202020204" charset="0"/>
              </a:rPr>
              <a:t>quy</a:t>
            </a:r>
            <a:r>
              <a:rPr lang="en-US" sz="2600" dirty="0" smtClean="0">
                <a:latin typeface="Barlow Light" panose="020B0604020202020204" charset="0"/>
              </a:rPr>
              <a:t> </a:t>
            </a:r>
            <a:r>
              <a:rPr lang="en-US" sz="2600" dirty="0" err="1" smtClean="0">
                <a:latin typeface="Barlow Light" panose="020B0604020202020204" charset="0"/>
              </a:rPr>
              <a:t>trình</a:t>
            </a:r>
            <a:r>
              <a:rPr lang="en-US" sz="2600" dirty="0" smtClean="0">
                <a:latin typeface="Barlow Light" panose="020B0604020202020204" charset="0"/>
              </a:rPr>
              <a:t> </a:t>
            </a:r>
            <a:r>
              <a:rPr lang="en-US" sz="2600" dirty="0" err="1" smtClean="0">
                <a:latin typeface="Barlow Light" panose="020B0604020202020204" charset="0"/>
              </a:rPr>
              <a:t>đào</a:t>
            </a:r>
            <a:r>
              <a:rPr lang="en-US" sz="2600" dirty="0" smtClean="0">
                <a:latin typeface="Barlow Light" panose="020B0604020202020204" charset="0"/>
              </a:rPr>
              <a:t> </a:t>
            </a:r>
            <a:r>
              <a:rPr lang="en-US" sz="2600" dirty="0" err="1" smtClean="0">
                <a:latin typeface="Barlow Light" panose="020B0604020202020204" charset="0"/>
              </a:rPr>
              <a:t>tạo</a:t>
            </a:r>
            <a:r>
              <a:rPr lang="en-US" sz="2600" dirty="0" smtClean="0">
                <a:latin typeface="Barlow Light" panose="020B0604020202020204" charset="0"/>
              </a:rPr>
              <a:t> </a:t>
            </a:r>
            <a:r>
              <a:rPr lang="en-US" sz="2600" dirty="0" err="1" smtClean="0">
                <a:latin typeface="Barlow Light" panose="020B0604020202020204" charset="0"/>
              </a:rPr>
              <a:t>mới</a:t>
            </a:r>
            <a:r>
              <a:rPr lang="en-US" sz="2600" dirty="0" smtClean="0">
                <a:latin typeface="Barlow Light" panose="020B0604020202020204" charset="0"/>
              </a:rPr>
              <a:t> </a:t>
            </a:r>
            <a:r>
              <a:rPr lang="en-US" sz="2600" dirty="0" err="1" smtClean="0">
                <a:latin typeface="Barlow Light" panose="020B0604020202020204" charset="0"/>
              </a:rPr>
              <a:t>của</a:t>
            </a:r>
            <a:r>
              <a:rPr lang="en-US" sz="2600" dirty="0" smtClean="0">
                <a:latin typeface="Barlow Light" panose="020B0604020202020204" charset="0"/>
              </a:rPr>
              <a:t> </a:t>
            </a:r>
            <a:r>
              <a:rPr lang="en-US" sz="2600" dirty="0" err="1" smtClean="0">
                <a:latin typeface="Barlow Light" panose="020B0604020202020204" charset="0"/>
              </a:rPr>
              <a:t>nhà</a:t>
            </a:r>
            <a:r>
              <a:rPr lang="en-US" sz="2600" dirty="0" smtClean="0">
                <a:latin typeface="Barlow Light" panose="020B0604020202020204" charset="0"/>
              </a:rPr>
              <a:t> </a:t>
            </a:r>
            <a:r>
              <a:rPr lang="en-US" sz="2600" dirty="0" err="1" smtClean="0">
                <a:latin typeface="Barlow Light" panose="020B0604020202020204" charset="0"/>
              </a:rPr>
              <a:t>trường</a:t>
            </a:r>
            <a:r>
              <a:rPr lang="en-US" sz="2600" dirty="0" smtClean="0">
                <a:latin typeface="Barlow Light" panose="020B0604020202020204" charset="0"/>
              </a:rPr>
              <a:t>.</a:t>
            </a:r>
            <a:endParaRPr lang="en-US" sz="2600" dirty="0">
              <a:latin typeface="Barlow Light" panose="020B0604020202020204" charset="0"/>
            </a:endParaRPr>
          </a:p>
          <a:p>
            <a:pPr marL="571500" indent="-457200">
              <a:lnSpc>
                <a:spcPct val="150000"/>
              </a:lnSpc>
              <a:spcBef>
                <a:spcPts val="600"/>
              </a:spcBef>
              <a:buClr>
                <a:schemeClr val="accent1"/>
              </a:buClr>
              <a:buSzPts val="1800"/>
              <a:buFont typeface="Wingdings" panose="05000000000000000000" pitchFamily="2" charset="2"/>
              <a:buChar char="Ø"/>
            </a:pPr>
            <a:r>
              <a:rPr lang="en-US" sz="2600" dirty="0" err="1" smtClean="0">
                <a:latin typeface="Barlow Light" panose="020B0604020202020204" charset="0"/>
              </a:rPr>
              <a:t>Trang</a:t>
            </a:r>
            <a:r>
              <a:rPr lang="en-US" sz="2600" dirty="0" smtClean="0">
                <a:latin typeface="Barlow Light" panose="020B0604020202020204" charset="0"/>
              </a:rPr>
              <a:t> </a:t>
            </a:r>
            <a:r>
              <a:rPr lang="en-US" sz="2600" dirty="0" smtClean="0">
                <a:latin typeface="Barlow Light" panose="020B0604020202020204" charset="0"/>
              </a:rPr>
              <a:t>web </a:t>
            </a:r>
            <a:r>
              <a:rPr lang="en-US" sz="2600" dirty="0" err="1" smtClean="0">
                <a:latin typeface="Barlow Light" panose="020B0604020202020204" charset="0"/>
              </a:rPr>
              <a:t>tra</a:t>
            </a:r>
            <a:r>
              <a:rPr lang="en-US" sz="2600" dirty="0" smtClean="0">
                <a:latin typeface="Barlow Light" panose="020B0604020202020204" charset="0"/>
              </a:rPr>
              <a:t> </a:t>
            </a:r>
            <a:r>
              <a:rPr lang="en-US" sz="2600" dirty="0" err="1" smtClean="0">
                <a:latin typeface="Barlow Light" panose="020B0604020202020204" charset="0"/>
              </a:rPr>
              <a:t>cứu</a:t>
            </a:r>
            <a:r>
              <a:rPr lang="en-US" sz="2600" dirty="0" smtClean="0">
                <a:latin typeface="Barlow Light" panose="020B0604020202020204" charset="0"/>
              </a:rPr>
              <a:t> </a:t>
            </a:r>
            <a:r>
              <a:rPr lang="en-US" sz="2600" dirty="0" err="1" smtClean="0">
                <a:latin typeface="Barlow Light" panose="020B0604020202020204" charset="0"/>
              </a:rPr>
              <a:t>bằng</a:t>
            </a:r>
            <a:r>
              <a:rPr lang="en-US" sz="2600" dirty="0" smtClean="0">
                <a:latin typeface="Barlow Light" panose="020B0604020202020204" charset="0"/>
              </a:rPr>
              <a:t> </a:t>
            </a:r>
            <a:r>
              <a:rPr lang="en-US" sz="2600" dirty="0" err="1" smtClean="0">
                <a:latin typeface="Barlow Light" panose="020B0604020202020204" charset="0"/>
              </a:rPr>
              <a:t>tốt</a:t>
            </a:r>
            <a:r>
              <a:rPr lang="en-US" sz="2600" dirty="0" smtClean="0">
                <a:latin typeface="Barlow Light" panose="020B0604020202020204" charset="0"/>
              </a:rPr>
              <a:t> </a:t>
            </a:r>
            <a:r>
              <a:rPr lang="en-US" sz="2600" dirty="0" err="1" smtClean="0">
                <a:latin typeface="Barlow Light" panose="020B0604020202020204" charset="0"/>
              </a:rPr>
              <a:t>nghiệp</a:t>
            </a:r>
            <a:r>
              <a:rPr lang="en-US" sz="2600" dirty="0" smtClean="0">
                <a:latin typeface="Barlow Light" panose="020B0604020202020204" charset="0"/>
              </a:rPr>
              <a:t> </a:t>
            </a:r>
            <a:r>
              <a:rPr lang="en-US" sz="2600" dirty="0" err="1" smtClean="0">
                <a:latin typeface="Barlow Light" panose="020B0604020202020204" charset="0"/>
              </a:rPr>
              <a:t>đại</a:t>
            </a:r>
            <a:r>
              <a:rPr lang="en-US" sz="2600" dirty="0" smtClean="0">
                <a:latin typeface="Barlow Light" panose="020B0604020202020204" charset="0"/>
              </a:rPr>
              <a:t> </a:t>
            </a:r>
            <a:r>
              <a:rPr lang="en-US" sz="2600" dirty="0" err="1" smtClean="0">
                <a:latin typeface="Barlow Light" panose="020B0604020202020204" charset="0"/>
              </a:rPr>
              <a:t>học</a:t>
            </a:r>
            <a:r>
              <a:rPr lang="en-US" sz="2600" dirty="0" smtClean="0">
                <a:latin typeface="Barlow Light" panose="020B0604020202020204" charset="0"/>
              </a:rPr>
              <a:t> </a:t>
            </a:r>
            <a:r>
              <a:rPr lang="en-US" sz="2600" dirty="0" err="1" smtClean="0">
                <a:latin typeface="Barlow Light" panose="020B0604020202020204" charset="0"/>
              </a:rPr>
              <a:t>chưa</a:t>
            </a:r>
            <a:r>
              <a:rPr lang="en-US" sz="2600" dirty="0" smtClean="0">
                <a:latin typeface="Barlow Light" panose="020B0604020202020204" charset="0"/>
              </a:rPr>
              <a:t> </a:t>
            </a:r>
            <a:r>
              <a:rPr lang="en-US" sz="2600" dirty="0" err="1" smtClean="0">
                <a:latin typeface="Barlow Light" panose="020B0604020202020204" charset="0"/>
              </a:rPr>
              <a:t>thực</a:t>
            </a:r>
            <a:r>
              <a:rPr lang="en-US" sz="2600" dirty="0" smtClean="0">
                <a:latin typeface="Barlow Light" panose="020B0604020202020204" charset="0"/>
              </a:rPr>
              <a:t> </a:t>
            </a:r>
            <a:r>
              <a:rPr lang="en-US" sz="2600" dirty="0" err="1" smtClean="0">
                <a:latin typeface="Barlow Light" panose="020B0604020202020204" charset="0"/>
              </a:rPr>
              <a:t>sự</a:t>
            </a:r>
            <a:r>
              <a:rPr lang="en-US" sz="2600" dirty="0" smtClean="0">
                <a:latin typeface="Barlow Light" panose="020B0604020202020204" charset="0"/>
              </a:rPr>
              <a:t> </a:t>
            </a:r>
            <a:r>
              <a:rPr lang="en-US" sz="2600" dirty="0" err="1" smtClean="0">
                <a:latin typeface="Barlow Light" panose="020B0604020202020204" charset="0"/>
              </a:rPr>
              <a:t>chính</a:t>
            </a:r>
            <a:r>
              <a:rPr lang="en-US" sz="2600" dirty="0" smtClean="0">
                <a:latin typeface="Barlow Light" panose="020B0604020202020204" charset="0"/>
              </a:rPr>
              <a:t> </a:t>
            </a:r>
            <a:r>
              <a:rPr lang="en-US" sz="2600" dirty="0" err="1" smtClean="0">
                <a:latin typeface="Barlow Light" panose="020B0604020202020204" charset="0"/>
              </a:rPr>
              <a:t>xác</a:t>
            </a:r>
            <a:r>
              <a:rPr lang="en-US" sz="2600" dirty="0" smtClean="0">
                <a:latin typeface="Barlow Light" panose="020B0604020202020204" charset="0"/>
              </a:rPr>
              <a:t> </a:t>
            </a:r>
            <a:r>
              <a:rPr lang="en-US" sz="2600" dirty="0" err="1" smtClean="0">
                <a:latin typeface="Barlow Light" panose="020B0604020202020204" charset="0"/>
              </a:rPr>
              <a:t>trong</a:t>
            </a:r>
            <a:r>
              <a:rPr lang="en-US" sz="2600" dirty="0" smtClean="0">
                <a:latin typeface="Barlow Light" panose="020B0604020202020204" charset="0"/>
              </a:rPr>
              <a:t> </a:t>
            </a:r>
            <a:r>
              <a:rPr lang="en-US" sz="2600" dirty="0" err="1" smtClean="0">
                <a:latin typeface="Barlow Light" panose="020B0604020202020204" charset="0"/>
              </a:rPr>
              <a:t>một</a:t>
            </a:r>
            <a:r>
              <a:rPr lang="en-US" sz="2600" dirty="0" smtClean="0">
                <a:latin typeface="Barlow Light" panose="020B0604020202020204" charset="0"/>
              </a:rPr>
              <a:t> </a:t>
            </a:r>
            <a:r>
              <a:rPr lang="en-US" sz="2600" dirty="0" err="1" smtClean="0">
                <a:latin typeface="Barlow Light" panose="020B0604020202020204" charset="0"/>
              </a:rPr>
              <a:t>số</a:t>
            </a:r>
            <a:r>
              <a:rPr lang="en-US" sz="2600" dirty="0" smtClean="0">
                <a:latin typeface="Barlow Light" panose="020B0604020202020204" charset="0"/>
              </a:rPr>
              <a:t> </a:t>
            </a:r>
            <a:r>
              <a:rPr lang="en-US" sz="2600" dirty="0" err="1" smtClean="0">
                <a:latin typeface="Barlow Light" panose="020B0604020202020204" charset="0"/>
              </a:rPr>
              <a:t>trường</a:t>
            </a:r>
            <a:r>
              <a:rPr lang="en-US" sz="2600" dirty="0" smtClean="0">
                <a:latin typeface="Barlow Light" panose="020B0604020202020204" charset="0"/>
              </a:rPr>
              <a:t> </a:t>
            </a:r>
            <a:r>
              <a:rPr lang="en-US" sz="2600" dirty="0" err="1" smtClean="0">
                <a:latin typeface="Barlow Light" panose="020B0604020202020204" charset="0"/>
              </a:rPr>
              <a:t>hợp</a:t>
            </a:r>
            <a:r>
              <a:rPr lang="en-US" sz="2600" dirty="0" smtClean="0">
                <a:latin typeface="Barlow Light" panose="020B0604020202020204" charset="0"/>
              </a:rPr>
              <a:t>.</a:t>
            </a:r>
          </a:p>
        </p:txBody>
      </p:sp>
    </p:spTree>
    <p:extLst>
      <p:ext uri="{BB962C8B-B14F-4D97-AF65-F5344CB8AC3E}">
        <p14:creationId xmlns:p14="http://schemas.microsoft.com/office/powerpoint/2010/main" val="27450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143" name="Picture 142"/>
          <p:cNvPicPr>
            <a:picLocks noChangeAspect="1"/>
          </p:cNvPicPr>
          <p:nvPr/>
        </p:nvPicPr>
        <p:blipFill>
          <a:blip r:embed="rId3"/>
          <a:stretch>
            <a:fillRect/>
          </a:stretch>
        </p:blipFill>
        <p:spPr>
          <a:xfrm>
            <a:off x="8506020" y="4098377"/>
            <a:ext cx="469746" cy="747479"/>
          </a:xfrm>
          <a:prstGeom prst="rect">
            <a:avLst/>
          </a:prstGeom>
        </p:spPr>
      </p:pic>
      <p:sp>
        <p:nvSpPr>
          <p:cNvPr id="144" name="TextBox 143"/>
          <p:cNvSpPr txBox="1"/>
          <p:nvPr/>
        </p:nvSpPr>
        <p:spPr>
          <a:xfrm>
            <a:off x="156947" y="220158"/>
            <a:ext cx="6509324"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Giới thiệu bằng tốt nghiệp đại học</a:t>
            </a:r>
          </a:p>
        </p:txBody>
      </p:sp>
      <p:pic>
        <p:nvPicPr>
          <p:cNvPr id="145" name="Picture 144"/>
          <p:cNvPicPr/>
          <p:nvPr/>
        </p:nvPicPr>
        <p:blipFill>
          <a:blip r:embed="rId4">
            <a:extLst>
              <a:ext uri="{28A0092B-C50C-407E-A947-70E740481C1C}">
                <a14:useLocalDpi xmlns:a14="http://schemas.microsoft.com/office/drawing/2010/main" val="0"/>
              </a:ext>
            </a:extLst>
          </a:blip>
          <a:stretch>
            <a:fillRect/>
          </a:stretch>
        </p:blipFill>
        <p:spPr>
          <a:xfrm>
            <a:off x="156947" y="969547"/>
            <a:ext cx="4346812" cy="3108960"/>
          </a:xfrm>
          <a:prstGeom prst="rect">
            <a:avLst/>
          </a:prstGeom>
        </p:spPr>
      </p:pic>
      <p:pic>
        <p:nvPicPr>
          <p:cNvPr id="3" name="Picture 2"/>
          <p:cNvPicPr>
            <a:picLocks noChangeAspect="1"/>
          </p:cNvPicPr>
          <p:nvPr/>
        </p:nvPicPr>
        <p:blipFill>
          <a:blip r:embed="rId5"/>
          <a:stretch>
            <a:fillRect/>
          </a:stretch>
        </p:blipFill>
        <p:spPr>
          <a:xfrm>
            <a:off x="4678178" y="969547"/>
            <a:ext cx="4331286" cy="3108960"/>
          </a:xfrm>
          <a:prstGeom prst="rect">
            <a:avLst/>
          </a:prstGeom>
        </p:spPr>
      </p:pic>
    </p:spTree>
    <p:extLst>
      <p:ext uri="{BB962C8B-B14F-4D97-AF65-F5344CB8AC3E}">
        <p14:creationId xmlns:p14="http://schemas.microsoft.com/office/powerpoint/2010/main" val="1111681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p:cNvSpPr txBox="1"/>
          <p:nvPr/>
        </p:nvSpPr>
        <p:spPr>
          <a:xfrm>
            <a:off x="156947" y="220158"/>
            <a:ext cx="6125866" cy="584775"/>
          </a:xfrm>
          <a:prstGeom prst="rect">
            <a:avLst/>
          </a:prstGeom>
          <a:noFill/>
        </p:spPr>
        <p:txBody>
          <a:bodyPr wrap="square" rtlCol="0">
            <a:spAutoFit/>
          </a:bodyPr>
          <a:lstStyle/>
          <a:p>
            <a:pPr lvl="0"/>
            <a:r>
              <a:rPr lang="en" sz="3200" b="1" dirty="0" smtClean="0">
                <a:solidFill>
                  <a:schemeClr val="accent1"/>
                </a:solidFill>
                <a:latin typeface="Barlow"/>
                <a:ea typeface="Barlow"/>
                <a:cs typeface="Barlow"/>
                <a:sym typeface="Barlow"/>
              </a:rPr>
              <a:t>Mục tiêu và phạm vi thực hiện</a:t>
            </a:r>
            <a:endParaRPr lang="en" sz="3200" b="1" dirty="0">
              <a:solidFill>
                <a:schemeClr val="accent1"/>
              </a:solidFill>
              <a:latin typeface="Barlow"/>
              <a:ea typeface="Barlow"/>
              <a:cs typeface="Barlow"/>
              <a:sym typeface="Barlow"/>
            </a:endParaRPr>
          </a:p>
        </p:txBody>
      </p:sp>
      <p:sp>
        <p:nvSpPr>
          <p:cNvPr id="4" name="Rectangle 3"/>
          <p:cNvSpPr/>
          <p:nvPr/>
        </p:nvSpPr>
        <p:spPr>
          <a:xfrm>
            <a:off x="309715" y="1347097"/>
            <a:ext cx="8568813" cy="1809470"/>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Ø"/>
            </a:pPr>
            <a:r>
              <a:rPr lang="vi-VN" sz="2600" dirty="0">
                <a:latin typeface="Barlow Light" panose="020B0604020202020204" charset="0"/>
              </a:rPr>
              <a:t>Nghiên cứu xây dựng ứng dụng in bằng tốt nghiệp đại </a:t>
            </a:r>
            <a:r>
              <a:rPr lang="vi-VN" sz="2600" dirty="0" smtClean="0">
                <a:latin typeface="Barlow Light" panose="020B0604020202020204" charset="0"/>
              </a:rPr>
              <a:t>học</a:t>
            </a:r>
            <a:r>
              <a:rPr lang="en-US" sz="2600" dirty="0" smtClean="0">
                <a:latin typeface="Barlow Light" panose="020B0604020202020204" charset="0"/>
              </a:rPr>
              <a:t>.</a:t>
            </a:r>
            <a:endParaRPr lang="en-US" sz="2600" dirty="0" smtClean="0">
              <a:latin typeface="Barlow Light" panose="020B0604020202020204" charset="0"/>
            </a:endParaRPr>
          </a:p>
          <a:p>
            <a:pPr marL="285750" indent="-285750">
              <a:lnSpc>
                <a:spcPct val="150000"/>
              </a:lnSpc>
              <a:buClr>
                <a:schemeClr val="accent1"/>
              </a:buClr>
              <a:buFont typeface="Wingdings" panose="05000000000000000000" pitchFamily="2" charset="2"/>
              <a:buChar char="Ø"/>
            </a:pPr>
            <a:r>
              <a:rPr lang="en-US" sz="2600" dirty="0" err="1" smtClean="0">
                <a:latin typeface="Barlow Light" panose="020B0604020202020204" charset="0"/>
              </a:rPr>
              <a:t>Xâ</a:t>
            </a:r>
            <a:r>
              <a:rPr lang="vi-VN" sz="2600" dirty="0" smtClean="0">
                <a:latin typeface="Barlow Light" panose="020B0604020202020204" charset="0"/>
              </a:rPr>
              <a:t>y </a:t>
            </a:r>
            <a:r>
              <a:rPr lang="vi-VN" sz="2600" dirty="0">
                <a:latin typeface="Barlow Light" panose="020B0604020202020204" charset="0"/>
              </a:rPr>
              <a:t>dựng trang web tra cứu và quản lý các văn bằng tốt nghiệp </a:t>
            </a:r>
            <a:r>
              <a:rPr lang="vi-VN" sz="2600" dirty="0" smtClean="0">
                <a:latin typeface="Barlow Light" panose="020B0604020202020204" charset="0"/>
              </a:rPr>
              <a:t>đại</a:t>
            </a:r>
            <a:r>
              <a:rPr lang="en-US" sz="2600" dirty="0" smtClean="0">
                <a:latin typeface="Barlow Light" panose="020B0604020202020204" charset="0"/>
              </a:rPr>
              <a:t> </a:t>
            </a:r>
            <a:r>
              <a:rPr lang="vi-VN" sz="2600" dirty="0" smtClean="0">
                <a:latin typeface="Barlow Light" panose="020B0604020202020204" charset="0"/>
              </a:rPr>
              <a:t>học</a:t>
            </a:r>
            <a:r>
              <a:rPr lang="en-US" sz="2600" dirty="0" smtClean="0">
                <a:latin typeface="Barlow Light" panose="020B0604020202020204" charset="0"/>
              </a:rPr>
              <a:t>.</a:t>
            </a:r>
            <a:endParaRPr lang="en-US" sz="2600" dirty="0">
              <a:latin typeface="Barlow Light" panose="020B0604020202020204" charset="0"/>
            </a:endParaRPr>
          </a:p>
        </p:txBody>
      </p:sp>
    </p:spTree>
    <p:extLst>
      <p:ext uri="{BB962C8B-B14F-4D97-AF65-F5344CB8AC3E}">
        <p14:creationId xmlns:p14="http://schemas.microsoft.com/office/powerpoint/2010/main" val="313845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8" y="667946"/>
            <a:ext cx="4208319" cy="41271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b="1" dirty="0" smtClean="0">
                <a:latin typeface="Barlow" panose="020B0604020202020204" charset="0"/>
              </a:rPr>
              <a:t>II. CƠ SỞ LÝ THUYẾT</a:t>
            </a:r>
            <a:endParaRPr sz="3200" b="1" dirty="0">
              <a:latin typeface="Barlow" panose="020B060402020202020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2054" name="Picture 6" descr="Roadmap: Migrating from Oracle Java to OpenJDK - Blog (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40" y="2817350"/>
            <a:ext cx="1135628" cy="1135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3187" y="3821259"/>
            <a:ext cx="1119116" cy="369332"/>
          </a:xfrm>
          <a:prstGeom prst="rect">
            <a:avLst/>
          </a:prstGeom>
          <a:noFill/>
        </p:spPr>
        <p:txBody>
          <a:bodyPr wrap="square" rtlCol="0">
            <a:spAutoFit/>
          </a:bodyPr>
          <a:lstStyle/>
          <a:p>
            <a:r>
              <a:rPr lang="en-US" sz="1800" b="1" dirty="0" smtClean="0">
                <a:solidFill>
                  <a:srgbClr val="FF9900"/>
                </a:solidFill>
                <a:latin typeface="Barlow" panose="020B0604020202020204" charset="0"/>
              </a:rPr>
              <a:t>Java</a:t>
            </a:r>
            <a:r>
              <a:rPr lang="en-US" sz="1800" b="1" dirty="0" smtClean="0">
                <a:solidFill>
                  <a:schemeClr val="accent2"/>
                </a:solidFill>
                <a:latin typeface="Barlow" panose="020B0604020202020204" charset="0"/>
              </a:rPr>
              <a:t>FX</a:t>
            </a:r>
            <a:endParaRPr lang="en-US" sz="1800" b="1" dirty="0">
              <a:solidFill>
                <a:schemeClr val="accent2"/>
              </a:solidFill>
              <a:latin typeface="Barlow" panose="020B0604020202020204" charset="0"/>
            </a:endParaRPr>
          </a:p>
        </p:txBody>
      </p:sp>
      <p:pic>
        <p:nvPicPr>
          <p:cNvPr id="1026" name="Picture 2" descr="MySQL và WordPress: Database làm việc như thế nào? | Tech Tal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082" y="2984533"/>
            <a:ext cx="1828800" cy="112855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8" descr="Java – Logos Down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629" y="1434863"/>
            <a:ext cx="1579093" cy="8840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ập tin:PHP-logo.svg – Wikipedia tiếng Việ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2553" y="1392238"/>
            <a:ext cx="1828800" cy="9692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sing an AWS S3 Bucket as a Maven repository: Sounds juicy, but is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657" y="3358344"/>
            <a:ext cx="1828800" cy="46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203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Picture 2" descr="JPedal | PDF Assoc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811" y="3097395"/>
            <a:ext cx="1961557" cy="12298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Text Group NV | PDF Associ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759" y="1679315"/>
            <a:ext cx="3945935" cy="5436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pache POI - the Java API for Microsoft Docum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505" y="1520643"/>
            <a:ext cx="2443241" cy="70237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https://www.tutorialkart.com/wp-content/uploads/2017/08/apache_pdfbo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6"/>
          <a:stretch>
            <a:fillRect/>
          </a:stretch>
        </p:blipFill>
        <p:spPr>
          <a:xfrm>
            <a:off x="929897" y="3503396"/>
            <a:ext cx="2415597" cy="823815"/>
          </a:xfrm>
          <a:prstGeom prst="rect">
            <a:avLst/>
          </a:prstGeom>
        </p:spPr>
      </p:pic>
      <p:sp>
        <p:nvSpPr>
          <p:cNvPr id="11" name="TextBox 10"/>
          <p:cNvSpPr txBox="1"/>
          <p:nvPr/>
        </p:nvSpPr>
        <p:spPr>
          <a:xfrm>
            <a:off x="156947" y="220158"/>
            <a:ext cx="4346812" cy="584775"/>
          </a:xfrm>
          <a:prstGeom prst="rect">
            <a:avLst/>
          </a:prstGeom>
          <a:noFill/>
        </p:spPr>
        <p:txBody>
          <a:bodyPr wrap="square" rtlCol="0">
            <a:spAutoFit/>
          </a:bodyPr>
          <a:lstStyle/>
          <a:p>
            <a:pPr lvl="0"/>
            <a:r>
              <a:rPr lang="en" sz="3200" b="1" dirty="0">
                <a:solidFill>
                  <a:schemeClr val="accent1"/>
                </a:solidFill>
                <a:latin typeface="Barlow"/>
                <a:ea typeface="Barlow"/>
                <a:cs typeface="Barlow"/>
                <a:sym typeface="Barlow"/>
              </a:rPr>
              <a:t>Thư viện sử dụng</a:t>
            </a:r>
          </a:p>
        </p:txBody>
      </p:sp>
    </p:spTree>
    <p:extLst>
      <p:ext uri="{BB962C8B-B14F-4D97-AF65-F5344CB8AC3E}">
        <p14:creationId xmlns:p14="http://schemas.microsoft.com/office/powerpoint/2010/main" val="856418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280" name="Google Shape;594;p17"/>
          <p:cNvSpPr txBox="1">
            <a:spLocks noGrp="1"/>
          </p:cNvSpPr>
          <p:nvPr>
            <p:ph type="title"/>
          </p:nvPr>
        </p:nvSpPr>
        <p:spPr>
          <a:xfrm>
            <a:off x="457198" y="667946"/>
            <a:ext cx="4542505" cy="41271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b="1" dirty="0" smtClean="0">
                <a:latin typeface="Barlow" panose="020B0604020202020204" charset="0"/>
              </a:rPr>
              <a:t>III. PHÂN TÍCH VÀ THIẾT KẾ</a:t>
            </a:r>
            <a:endParaRPr sz="3000" b="1" dirty="0">
              <a:latin typeface="Barlow" panose="020B0604020202020204" charset="0"/>
            </a:endParaRPr>
          </a:p>
        </p:txBody>
      </p:sp>
      <p:pic>
        <p:nvPicPr>
          <p:cNvPr id="281" name="Picture 280"/>
          <p:cNvPicPr>
            <a:picLocks noChangeAspect="1"/>
          </p:cNvPicPr>
          <p:nvPr/>
        </p:nvPicPr>
        <p:blipFill>
          <a:blip r:embed="rId2"/>
          <a:stretch>
            <a:fillRect/>
          </a:stretch>
        </p:blipFill>
        <p:spPr>
          <a:xfrm>
            <a:off x="120226" y="1631510"/>
            <a:ext cx="5130529" cy="3168123"/>
          </a:xfrm>
          <a:prstGeom prst="rect">
            <a:avLst/>
          </a:prstGeom>
        </p:spPr>
      </p:pic>
      <p:grpSp>
        <p:nvGrpSpPr>
          <p:cNvPr id="282" name="Google Shape;2477;p37"/>
          <p:cNvGrpSpPr/>
          <p:nvPr/>
        </p:nvGrpSpPr>
        <p:grpSpPr>
          <a:xfrm>
            <a:off x="5550501" y="1486989"/>
            <a:ext cx="3098524" cy="3149761"/>
            <a:chOff x="2011725" y="44285"/>
            <a:chExt cx="4684870" cy="4762340"/>
          </a:xfrm>
        </p:grpSpPr>
        <p:grpSp>
          <p:nvGrpSpPr>
            <p:cNvPr id="283" name="Google Shape;2478;p37"/>
            <p:cNvGrpSpPr/>
            <p:nvPr/>
          </p:nvGrpSpPr>
          <p:grpSpPr>
            <a:xfrm>
              <a:off x="2119596" y="326448"/>
              <a:ext cx="3544299" cy="3707706"/>
              <a:chOff x="3860721" y="1330073"/>
              <a:chExt cx="3544299" cy="3707706"/>
            </a:xfrm>
          </p:grpSpPr>
          <p:sp>
            <p:nvSpPr>
              <p:cNvPr id="447" name="Google Shape;2479;p37"/>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2480;p37"/>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2481;p37"/>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2482;p37"/>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2483;p37"/>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2484;p37"/>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2485;p37"/>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2486;p37"/>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2487;p37"/>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2488;p37"/>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2489;p37"/>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2490;p37"/>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2491;p37"/>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2492;p37"/>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2493;p37"/>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2494;p37"/>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2495;p37"/>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2496;p37"/>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2497;p37"/>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2498;p37"/>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2499;p37"/>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2500;p37"/>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2501;p37"/>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2502;p37"/>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2503;p37"/>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2504;p37"/>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2505;p37"/>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2506;p37"/>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2507;p37"/>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2508;p37"/>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2509;p37"/>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2510;p37"/>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2511;p37"/>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2512;p37"/>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2513;p37"/>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2514;p37"/>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2515;p37"/>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2516;p37"/>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2517;p37"/>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2518;p37"/>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2519;p37"/>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2520;p37"/>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2521;p37"/>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2522;p37"/>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2523;p37"/>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2524;p37"/>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2525;p37"/>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2526;p37"/>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2527;p37"/>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2528;p37"/>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2529;p37"/>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2530;p37"/>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2531;p37"/>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2532;p37"/>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2533;p37"/>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2534;p37"/>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2535;p37"/>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2536;p37"/>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2537;p37"/>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2538;p37"/>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2539;p37"/>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2540;p37"/>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2541;p37"/>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2542;p37"/>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2543;p37"/>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2544;p37"/>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2545;p37"/>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2546;p37"/>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2547;p37"/>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2548;p37"/>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2549;p37"/>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2550;p37"/>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2551;p37"/>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2552;p37"/>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2553;p37"/>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2554;p37"/>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2555;p37"/>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2556;p37"/>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2557;p37"/>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2558;p37"/>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2559;p37"/>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2560;p37"/>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2561;p37"/>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2562;p37"/>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2563;p37"/>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2564;p37"/>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2565;p37"/>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2566;p37"/>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2567;p37"/>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2568;p37"/>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2569;p37"/>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2570;p37"/>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2571;p37"/>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2572;p37"/>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2573;p37"/>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2574;p37"/>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2575;p37"/>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2576;p37"/>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2577;p37"/>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2578;p37"/>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2579;p37"/>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2580;p37"/>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2581;p37"/>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2582;p37"/>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2583;p37"/>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2584;p37"/>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2585;p37"/>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4" name="Google Shape;2586;p37"/>
            <p:cNvSpPr/>
            <p:nvPr/>
          </p:nvSpPr>
          <p:spPr>
            <a:xfrm>
              <a:off x="4424312" y="3389781"/>
              <a:ext cx="2237898" cy="1292066"/>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587;p37"/>
            <p:cNvSpPr/>
            <p:nvPr/>
          </p:nvSpPr>
          <p:spPr>
            <a:xfrm>
              <a:off x="4458697" y="3370540"/>
              <a:ext cx="2237898" cy="1292066"/>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588;p37"/>
            <p:cNvSpPr/>
            <p:nvPr/>
          </p:nvSpPr>
          <p:spPr>
            <a:xfrm>
              <a:off x="4458697" y="3334726"/>
              <a:ext cx="2237898" cy="1292066"/>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589;p37"/>
            <p:cNvSpPr/>
            <p:nvPr/>
          </p:nvSpPr>
          <p:spPr>
            <a:xfrm>
              <a:off x="5662371" y="3457123"/>
              <a:ext cx="830865" cy="479678"/>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590;p37"/>
            <p:cNvSpPr/>
            <p:nvPr/>
          </p:nvSpPr>
          <p:spPr>
            <a:xfrm>
              <a:off x="5582647" y="3524845"/>
              <a:ext cx="793337" cy="45805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591;p37"/>
            <p:cNvSpPr/>
            <p:nvPr/>
          </p:nvSpPr>
          <p:spPr>
            <a:xfrm>
              <a:off x="5520830" y="3560469"/>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592;p37"/>
            <p:cNvSpPr/>
            <p:nvPr/>
          </p:nvSpPr>
          <p:spPr>
            <a:xfrm>
              <a:off x="5459108" y="3596188"/>
              <a:ext cx="793337" cy="45805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593;p37"/>
            <p:cNvSpPr/>
            <p:nvPr/>
          </p:nvSpPr>
          <p:spPr>
            <a:xfrm>
              <a:off x="5006003" y="3836122"/>
              <a:ext cx="830770" cy="479679"/>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594;p37"/>
            <p:cNvSpPr/>
            <p:nvPr/>
          </p:nvSpPr>
          <p:spPr>
            <a:xfrm>
              <a:off x="4926279" y="3903750"/>
              <a:ext cx="741616" cy="428244"/>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595;p37"/>
            <p:cNvSpPr/>
            <p:nvPr/>
          </p:nvSpPr>
          <p:spPr>
            <a:xfrm>
              <a:off x="4864462" y="3939468"/>
              <a:ext cx="727614" cy="42005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596;p37"/>
            <p:cNvSpPr/>
            <p:nvPr/>
          </p:nvSpPr>
          <p:spPr>
            <a:xfrm>
              <a:off x="4802740" y="3975092"/>
              <a:ext cx="620839" cy="358520"/>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597;p37"/>
            <p:cNvSpPr/>
            <p:nvPr/>
          </p:nvSpPr>
          <p:spPr>
            <a:xfrm>
              <a:off x="5169357" y="3663339"/>
              <a:ext cx="421766" cy="243458"/>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598;p37"/>
            <p:cNvSpPr/>
            <p:nvPr/>
          </p:nvSpPr>
          <p:spPr>
            <a:xfrm>
              <a:off x="5441867" y="3820597"/>
              <a:ext cx="421766" cy="243554"/>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599;p37"/>
            <p:cNvSpPr/>
            <p:nvPr/>
          </p:nvSpPr>
          <p:spPr>
            <a:xfrm>
              <a:off x="5714378" y="3977950"/>
              <a:ext cx="421766" cy="243554"/>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600;p37"/>
            <p:cNvSpPr/>
            <p:nvPr/>
          </p:nvSpPr>
          <p:spPr>
            <a:xfrm>
              <a:off x="2242896" y="2171438"/>
              <a:ext cx="357473" cy="206406"/>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601;p37"/>
            <p:cNvSpPr/>
            <p:nvPr/>
          </p:nvSpPr>
          <p:spPr>
            <a:xfrm>
              <a:off x="2526170" y="2006084"/>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2602;p37"/>
            <p:cNvSpPr/>
            <p:nvPr/>
          </p:nvSpPr>
          <p:spPr>
            <a:xfrm>
              <a:off x="2632278" y="1017294"/>
              <a:ext cx="357473" cy="206311"/>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2603;p3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2604;p37"/>
            <p:cNvSpPr/>
            <p:nvPr/>
          </p:nvSpPr>
          <p:spPr>
            <a:xfrm>
              <a:off x="2632278" y="1120450"/>
              <a:ext cx="178784" cy="1032319"/>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2605;p37"/>
            <p:cNvSpPr/>
            <p:nvPr/>
          </p:nvSpPr>
          <p:spPr>
            <a:xfrm>
              <a:off x="2811062" y="1120450"/>
              <a:ext cx="178689" cy="1032319"/>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2606;p37"/>
            <p:cNvSpPr/>
            <p:nvPr/>
          </p:nvSpPr>
          <p:spPr>
            <a:xfrm>
              <a:off x="2364150" y="1481542"/>
              <a:ext cx="357473" cy="2065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2607;p3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2608;p37"/>
            <p:cNvSpPr/>
            <p:nvPr/>
          </p:nvSpPr>
          <p:spPr>
            <a:xfrm>
              <a:off x="2364150" y="1584793"/>
              <a:ext cx="178784" cy="72189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2609;p37"/>
            <p:cNvSpPr/>
            <p:nvPr/>
          </p:nvSpPr>
          <p:spPr>
            <a:xfrm>
              <a:off x="2542934" y="1584793"/>
              <a:ext cx="178688" cy="72189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2610;p37"/>
            <p:cNvSpPr/>
            <p:nvPr/>
          </p:nvSpPr>
          <p:spPr>
            <a:xfrm>
              <a:off x="2013915" y="2306693"/>
              <a:ext cx="357473" cy="206406"/>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2611;p37"/>
            <p:cNvSpPr/>
            <p:nvPr/>
          </p:nvSpPr>
          <p:spPr>
            <a:xfrm>
              <a:off x="2078685" y="1971984"/>
              <a:ext cx="357473" cy="206406"/>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2612;p3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2613;p37"/>
            <p:cNvSpPr/>
            <p:nvPr/>
          </p:nvSpPr>
          <p:spPr>
            <a:xfrm>
              <a:off x="2078685" y="2075140"/>
              <a:ext cx="178784" cy="399097"/>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2614;p37"/>
            <p:cNvSpPr/>
            <p:nvPr/>
          </p:nvSpPr>
          <p:spPr>
            <a:xfrm>
              <a:off x="2257469" y="2075140"/>
              <a:ext cx="178689" cy="399097"/>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2615;p37"/>
            <p:cNvSpPr/>
            <p:nvPr/>
          </p:nvSpPr>
          <p:spPr>
            <a:xfrm>
              <a:off x="4050634" y="46890"/>
              <a:ext cx="205002" cy="29971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2616;p37"/>
            <p:cNvSpPr/>
            <p:nvPr/>
          </p:nvSpPr>
          <p:spPr>
            <a:xfrm>
              <a:off x="4066180" y="44285"/>
              <a:ext cx="98194" cy="12100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2617;p37"/>
            <p:cNvSpPr/>
            <p:nvPr/>
          </p:nvSpPr>
          <p:spPr>
            <a:xfrm>
              <a:off x="4085379" y="175665"/>
              <a:ext cx="121123" cy="13556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2618;p37"/>
            <p:cNvSpPr/>
            <p:nvPr/>
          </p:nvSpPr>
          <p:spPr>
            <a:xfrm>
              <a:off x="3878508" y="229758"/>
              <a:ext cx="228579" cy="325392"/>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2619;p37"/>
            <p:cNvSpPr/>
            <p:nvPr/>
          </p:nvSpPr>
          <p:spPr>
            <a:xfrm>
              <a:off x="4050113" y="220052"/>
              <a:ext cx="176568" cy="232904"/>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2620;p37"/>
            <p:cNvSpPr/>
            <p:nvPr/>
          </p:nvSpPr>
          <p:spPr>
            <a:xfrm>
              <a:off x="4081568" y="53558"/>
              <a:ext cx="129892" cy="160015"/>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2621;p37"/>
            <p:cNvSpPr/>
            <p:nvPr/>
          </p:nvSpPr>
          <p:spPr>
            <a:xfrm>
              <a:off x="4086841" y="52931"/>
              <a:ext cx="130406" cy="122734"/>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2622;p37"/>
            <p:cNvSpPr/>
            <p:nvPr/>
          </p:nvSpPr>
          <p:spPr>
            <a:xfrm>
              <a:off x="3930273" y="858890"/>
              <a:ext cx="102549" cy="78223"/>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2623;p37"/>
            <p:cNvSpPr/>
            <p:nvPr/>
          </p:nvSpPr>
          <p:spPr>
            <a:xfrm>
              <a:off x="3930726" y="883849"/>
              <a:ext cx="102084" cy="53297"/>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2624;p37"/>
            <p:cNvSpPr/>
            <p:nvPr/>
          </p:nvSpPr>
          <p:spPr>
            <a:xfrm>
              <a:off x="3878956" y="825175"/>
              <a:ext cx="93870" cy="7271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2625;p37"/>
            <p:cNvSpPr/>
            <p:nvPr/>
          </p:nvSpPr>
          <p:spPr>
            <a:xfrm>
              <a:off x="3879387" y="849177"/>
              <a:ext cx="93498" cy="4880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2626;p37"/>
            <p:cNvSpPr/>
            <p:nvPr/>
          </p:nvSpPr>
          <p:spPr>
            <a:xfrm>
              <a:off x="3913772" y="449985"/>
              <a:ext cx="223526" cy="385528"/>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2627;p37"/>
            <p:cNvSpPr/>
            <p:nvPr/>
          </p:nvSpPr>
          <p:spPr>
            <a:xfrm>
              <a:off x="3974732" y="450747"/>
              <a:ext cx="222535" cy="417442"/>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2628;p37"/>
            <p:cNvSpPr/>
            <p:nvPr/>
          </p:nvSpPr>
          <p:spPr>
            <a:xfrm>
              <a:off x="3891839" y="424458"/>
              <a:ext cx="332782" cy="30632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2629;p37"/>
            <p:cNvSpPr/>
            <p:nvPr/>
          </p:nvSpPr>
          <p:spPr>
            <a:xfrm>
              <a:off x="4159410" y="243442"/>
              <a:ext cx="115651" cy="405453"/>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2630;p37"/>
            <p:cNvSpPr/>
            <p:nvPr/>
          </p:nvSpPr>
          <p:spPr>
            <a:xfrm>
              <a:off x="4182076" y="238331"/>
              <a:ext cx="69928" cy="88934"/>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2631;p37"/>
            <p:cNvSpPr/>
            <p:nvPr/>
          </p:nvSpPr>
          <p:spPr>
            <a:xfrm>
              <a:off x="4044931" y="219924"/>
              <a:ext cx="59816" cy="6280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2632;p37"/>
            <p:cNvSpPr/>
            <p:nvPr/>
          </p:nvSpPr>
          <p:spPr>
            <a:xfrm>
              <a:off x="2494198" y="1192008"/>
              <a:ext cx="154251" cy="303342"/>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2633;p37"/>
            <p:cNvSpPr/>
            <p:nvPr/>
          </p:nvSpPr>
          <p:spPr>
            <a:xfrm>
              <a:off x="2527565" y="1904831"/>
              <a:ext cx="106588" cy="82319"/>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634;p37"/>
            <p:cNvSpPr/>
            <p:nvPr/>
          </p:nvSpPr>
          <p:spPr>
            <a:xfrm>
              <a:off x="2527774" y="1931884"/>
              <a:ext cx="106123" cy="55368"/>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635;p37"/>
            <p:cNvSpPr/>
            <p:nvPr/>
          </p:nvSpPr>
          <p:spPr>
            <a:xfrm>
              <a:off x="2655329" y="1830290"/>
              <a:ext cx="106576" cy="79516"/>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636;p37"/>
            <p:cNvSpPr/>
            <p:nvPr/>
          </p:nvSpPr>
          <p:spPr>
            <a:xfrm>
              <a:off x="2655759" y="1855875"/>
              <a:ext cx="106154" cy="55320"/>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637;p37"/>
            <p:cNvSpPr/>
            <p:nvPr/>
          </p:nvSpPr>
          <p:spPr>
            <a:xfrm>
              <a:off x="2362866" y="1465363"/>
              <a:ext cx="372536" cy="450662"/>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638;p37"/>
            <p:cNvSpPr/>
            <p:nvPr/>
          </p:nvSpPr>
          <p:spPr>
            <a:xfrm>
              <a:off x="2393925" y="1163883"/>
              <a:ext cx="117160" cy="114020"/>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639;p37"/>
            <p:cNvSpPr/>
            <p:nvPr/>
          </p:nvSpPr>
          <p:spPr>
            <a:xfrm>
              <a:off x="2362970" y="1179922"/>
              <a:ext cx="189574" cy="370837"/>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640;p37"/>
            <p:cNvSpPr/>
            <p:nvPr/>
          </p:nvSpPr>
          <p:spPr>
            <a:xfrm>
              <a:off x="2389574" y="1045793"/>
              <a:ext cx="126365" cy="153696"/>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641;p37"/>
            <p:cNvSpPr/>
            <p:nvPr/>
          </p:nvSpPr>
          <p:spPr>
            <a:xfrm>
              <a:off x="2377852" y="1032078"/>
              <a:ext cx="133256" cy="131805"/>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642;p37"/>
            <p:cNvSpPr/>
            <p:nvPr/>
          </p:nvSpPr>
          <p:spPr>
            <a:xfrm>
              <a:off x="2511120" y="1180647"/>
              <a:ext cx="61436" cy="88868"/>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643;p37"/>
            <p:cNvSpPr/>
            <p:nvPr/>
          </p:nvSpPr>
          <p:spPr>
            <a:xfrm>
              <a:off x="6137574" y="3350157"/>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644;p37"/>
            <p:cNvSpPr/>
            <p:nvPr/>
          </p:nvSpPr>
          <p:spPr>
            <a:xfrm>
              <a:off x="6267054" y="2297586"/>
              <a:ext cx="217597" cy="318657"/>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2645;p37"/>
            <p:cNvSpPr/>
            <p:nvPr/>
          </p:nvSpPr>
          <p:spPr>
            <a:xfrm>
              <a:off x="6260770" y="2526901"/>
              <a:ext cx="40647" cy="23545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646;p37"/>
            <p:cNvSpPr/>
            <p:nvPr/>
          </p:nvSpPr>
          <p:spPr>
            <a:xfrm>
              <a:off x="6283969" y="2294668"/>
              <a:ext cx="103921" cy="128329"/>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2647;p37"/>
            <p:cNvSpPr/>
            <p:nvPr/>
          </p:nvSpPr>
          <p:spPr>
            <a:xfrm>
              <a:off x="6304395" y="2434900"/>
              <a:ext cx="128622" cy="143860"/>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648;p37"/>
            <p:cNvSpPr/>
            <p:nvPr/>
          </p:nvSpPr>
          <p:spPr>
            <a:xfrm>
              <a:off x="6266985" y="2481191"/>
              <a:ext cx="187397" cy="215209"/>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2649;p37"/>
            <p:cNvSpPr/>
            <p:nvPr/>
          </p:nvSpPr>
          <p:spPr>
            <a:xfrm>
              <a:off x="6300305" y="2304949"/>
              <a:ext cx="138529" cy="170431"/>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650;p37"/>
            <p:cNvSpPr/>
            <p:nvPr/>
          </p:nvSpPr>
          <p:spPr>
            <a:xfrm>
              <a:off x="6305880" y="2304032"/>
              <a:ext cx="138474" cy="130867"/>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651;p37"/>
            <p:cNvSpPr/>
            <p:nvPr/>
          </p:nvSpPr>
          <p:spPr>
            <a:xfrm>
              <a:off x="6412912" y="2510225"/>
              <a:ext cx="93089" cy="307779"/>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652;p37"/>
            <p:cNvSpPr/>
            <p:nvPr/>
          </p:nvSpPr>
          <p:spPr>
            <a:xfrm>
              <a:off x="6328850" y="3433403"/>
              <a:ext cx="108744" cy="83141"/>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653;p37"/>
            <p:cNvSpPr/>
            <p:nvPr/>
          </p:nvSpPr>
          <p:spPr>
            <a:xfrm>
              <a:off x="6329407" y="3459885"/>
              <a:ext cx="108204" cy="56238"/>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654;p37"/>
            <p:cNvSpPr/>
            <p:nvPr/>
          </p:nvSpPr>
          <p:spPr>
            <a:xfrm>
              <a:off x="6246119" y="3415021"/>
              <a:ext cx="99827" cy="77341"/>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655;p37"/>
            <p:cNvSpPr/>
            <p:nvPr/>
          </p:nvSpPr>
          <p:spPr>
            <a:xfrm>
              <a:off x="6246063" y="3440454"/>
              <a:ext cx="99536" cy="51729"/>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656;p37"/>
            <p:cNvSpPr/>
            <p:nvPr/>
          </p:nvSpPr>
          <p:spPr>
            <a:xfrm>
              <a:off x="6262125" y="2696837"/>
              <a:ext cx="213068" cy="74445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2657;p37"/>
            <p:cNvSpPr/>
            <p:nvPr/>
          </p:nvSpPr>
          <p:spPr>
            <a:xfrm>
              <a:off x="6253173" y="2679311"/>
              <a:ext cx="226922" cy="495109"/>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2658;p37"/>
            <p:cNvSpPr/>
            <p:nvPr/>
          </p:nvSpPr>
          <p:spPr>
            <a:xfrm>
              <a:off x="6408973" y="2507035"/>
              <a:ext cx="76263" cy="95029"/>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659;p37"/>
            <p:cNvSpPr/>
            <p:nvPr/>
          </p:nvSpPr>
          <p:spPr>
            <a:xfrm>
              <a:off x="6261399" y="2481311"/>
              <a:ext cx="63531" cy="66745"/>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660;p37"/>
            <p:cNvSpPr/>
            <p:nvPr/>
          </p:nvSpPr>
          <p:spPr>
            <a:xfrm>
              <a:off x="2608942" y="4557070"/>
              <a:ext cx="432244" cy="249555"/>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661;p37"/>
            <p:cNvSpPr/>
            <p:nvPr/>
          </p:nvSpPr>
          <p:spPr>
            <a:xfrm>
              <a:off x="2930982" y="3722965"/>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662;p37"/>
            <p:cNvSpPr/>
            <p:nvPr/>
          </p:nvSpPr>
          <p:spPr>
            <a:xfrm>
              <a:off x="2667241" y="4676337"/>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2663;p37"/>
            <p:cNvSpPr/>
            <p:nvPr/>
          </p:nvSpPr>
          <p:spPr>
            <a:xfrm>
              <a:off x="2667120" y="4688038"/>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2664;p37"/>
            <p:cNvSpPr/>
            <p:nvPr/>
          </p:nvSpPr>
          <p:spPr>
            <a:xfrm>
              <a:off x="2825027" y="4597173"/>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2665;p37"/>
            <p:cNvSpPr/>
            <p:nvPr/>
          </p:nvSpPr>
          <p:spPr>
            <a:xfrm>
              <a:off x="2825072" y="4608314"/>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2666;p37"/>
            <p:cNvSpPr/>
            <p:nvPr/>
          </p:nvSpPr>
          <p:spPr>
            <a:xfrm>
              <a:off x="2742284" y="3964900"/>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2667;p37"/>
            <p:cNvSpPr/>
            <p:nvPr/>
          </p:nvSpPr>
          <p:spPr>
            <a:xfrm>
              <a:off x="2743301" y="3964900"/>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2668;p37"/>
            <p:cNvSpPr/>
            <p:nvPr/>
          </p:nvSpPr>
          <p:spPr>
            <a:xfrm>
              <a:off x="2790577" y="3522142"/>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2669;p37"/>
            <p:cNvSpPr/>
            <p:nvPr/>
          </p:nvSpPr>
          <p:spPr>
            <a:xfrm>
              <a:off x="2954700" y="3752463"/>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2670;p37"/>
            <p:cNvSpPr/>
            <p:nvPr/>
          </p:nvSpPr>
          <p:spPr>
            <a:xfrm>
              <a:off x="2782487" y="3720882"/>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2671;p37"/>
            <p:cNvSpPr/>
            <p:nvPr/>
          </p:nvSpPr>
          <p:spPr>
            <a:xfrm>
              <a:off x="2469603" y="3777311"/>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2672;p37"/>
            <p:cNvSpPr/>
            <p:nvPr/>
          </p:nvSpPr>
          <p:spPr>
            <a:xfrm>
              <a:off x="2743245" y="3761847"/>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2673;p37"/>
            <p:cNvSpPr/>
            <p:nvPr/>
          </p:nvSpPr>
          <p:spPr>
            <a:xfrm>
              <a:off x="2783810" y="3522089"/>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2674;p37"/>
            <p:cNvSpPr/>
            <p:nvPr/>
          </p:nvSpPr>
          <p:spPr>
            <a:xfrm>
              <a:off x="2011725" y="4252365"/>
              <a:ext cx="432244" cy="249555"/>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2675;p37"/>
            <p:cNvSpPr/>
            <p:nvPr/>
          </p:nvSpPr>
          <p:spPr>
            <a:xfrm>
              <a:off x="2116256" y="4345803"/>
              <a:ext cx="122876" cy="95119"/>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2676;p37"/>
            <p:cNvSpPr/>
            <p:nvPr/>
          </p:nvSpPr>
          <p:spPr>
            <a:xfrm>
              <a:off x="2116272" y="4377142"/>
              <a:ext cx="122242" cy="6375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2677;p37"/>
            <p:cNvSpPr/>
            <p:nvPr/>
          </p:nvSpPr>
          <p:spPr>
            <a:xfrm>
              <a:off x="2242069" y="4298215"/>
              <a:ext cx="122771" cy="91654"/>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2678;p37"/>
            <p:cNvSpPr/>
            <p:nvPr/>
          </p:nvSpPr>
          <p:spPr>
            <a:xfrm>
              <a:off x="2242300" y="4327803"/>
              <a:ext cx="122230" cy="6380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2679;p37"/>
            <p:cNvSpPr/>
            <p:nvPr/>
          </p:nvSpPr>
          <p:spPr>
            <a:xfrm>
              <a:off x="2122246" y="3749635"/>
              <a:ext cx="211613" cy="606004"/>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2680;p37"/>
            <p:cNvSpPr/>
            <p:nvPr/>
          </p:nvSpPr>
          <p:spPr>
            <a:xfrm>
              <a:off x="2150411" y="3371683"/>
              <a:ext cx="135319" cy="132132"/>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2681;p37"/>
            <p:cNvSpPr/>
            <p:nvPr/>
          </p:nvSpPr>
          <p:spPr>
            <a:xfrm>
              <a:off x="2307535" y="3402925"/>
              <a:ext cx="192267" cy="377666"/>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2682;p37"/>
            <p:cNvSpPr/>
            <p:nvPr/>
          </p:nvSpPr>
          <p:spPr>
            <a:xfrm>
              <a:off x="2114600" y="3389774"/>
              <a:ext cx="219367" cy="442443"/>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2683;p37"/>
            <p:cNvSpPr/>
            <p:nvPr/>
          </p:nvSpPr>
          <p:spPr>
            <a:xfrm>
              <a:off x="2145213" y="3235029"/>
              <a:ext cx="146094" cy="177613"/>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2684;p37"/>
            <p:cNvSpPr/>
            <p:nvPr/>
          </p:nvSpPr>
          <p:spPr>
            <a:xfrm>
              <a:off x="2131725" y="3219615"/>
              <a:ext cx="154031" cy="152067"/>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2685;p37"/>
            <p:cNvSpPr/>
            <p:nvPr/>
          </p:nvSpPr>
          <p:spPr>
            <a:xfrm>
              <a:off x="2103052" y="3477411"/>
              <a:ext cx="196972" cy="338613"/>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2686;p37"/>
            <p:cNvSpPr/>
            <p:nvPr/>
          </p:nvSpPr>
          <p:spPr>
            <a:xfrm>
              <a:off x="2312810" y="3580852"/>
              <a:ext cx="228028" cy="306609"/>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2687;p37"/>
            <p:cNvSpPr/>
            <p:nvPr/>
          </p:nvSpPr>
          <p:spPr>
            <a:xfrm>
              <a:off x="2273486" y="3773067"/>
              <a:ext cx="115992" cy="56976"/>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2688;p37"/>
            <p:cNvSpPr/>
            <p:nvPr/>
          </p:nvSpPr>
          <p:spPr>
            <a:xfrm>
              <a:off x="2440714" y="3737029"/>
              <a:ext cx="71478" cy="5909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2689;p37"/>
            <p:cNvSpPr/>
            <p:nvPr/>
          </p:nvSpPr>
          <p:spPr>
            <a:xfrm>
              <a:off x="2285854" y="3390448"/>
              <a:ext cx="70866" cy="103155"/>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2690;p37"/>
            <p:cNvSpPr/>
            <p:nvPr/>
          </p:nvSpPr>
          <p:spPr>
            <a:xfrm>
              <a:off x="2088637" y="3460502"/>
              <a:ext cx="85975" cy="128318"/>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2691;p37"/>
            <p:cNvSpPr/>
            <p:nvPr/>
          </p:nvSpPr>
          <p:spPr>
            <a:xfrm>
              <a:off x="4813163" y="609565"/>
              <a:ext cx="169617" cy="33321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2692;p37"/>
            <p:cNvSpPr/>
            <p:nvPr/>
          </p:nvSpPr>
          <p:spPr>
            <a:xfrm>
              <a:off x="4828467" y="1392196"/>
              <a:ext cx="116692" cy="90410"/>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2693;p37"/>
            <p:cNvSpPr/>
            <p:nvPr/>
          </p:nvSpPr>
          <p:spPr>
            <a:xfrm>
              <a:off x="4829505" y="1421916"/>
              <a:ext cx="116196" cy="60608"/>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2694;p37"/>
            <p:cNvSpPr/>
            <p:nvPr/>
          </p:nvSpPr>
          <p:spPr>
            <a:xfrm>
              <a:off x="4688430" y="1310886"/>
              <a:ext cx="116665" cy="87067"/>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2695;p37"/>
            <p:cNvSpPr/>
            <p:nvPr/>
          </p:nvSpPr>
          <p:spPr>
            <a:xfrm>
              <a:off x="4688726" y="1338477"/>
              <a:ext cx="116135" cy="60608"/>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2696;p37"/>
            <p:cNvSpPr/>
            <p:nvPr/>
          </p:nvSpPr>
          <p:spPr>
            <a:xfrm>
              <a:off x="4717732" y="910305"/>
              <a:ext cx="408631" cy="493987"/>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2697;p37"/>
            <p:cNvSpPr/>
            <p:nvPr/>
          </p:nvSpPr>
          <p:spPr>
            <a:xfrm>
              <a:off x="4963696" y="579048"/>
              <a:ext cx="128556" cy="125075"/>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2698;p37"/>
            <p:cNvSpPr/>
            <p:nvPr/>
          </p:nvSpPr>
          <p:spPr>
            <a:xfrm>
              <a:off x="4918440" y="596574"/>
              <a:ext cx="208599" cy="407146"/>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2699;p37"/>
            <p:cNvSpPr/>
            <p:nvPr/>
          </p:nvSpPr>
          <p:spPr>
            <a:xfrm>
              <a:off x="4958560" y="449309"/>
              <a:ext cx="138537" cy="168686"/>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2700;p37"/>
            <p:cNvSpPr/>
            <p:nvPr/>
          </p:nvSpPr>
          <p:spPr>
            <a:xfrm>
              <a:off x="4963736" y="434568"/>
              <a:ext cx="146199" cy="144480"/>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2701;p37"/>
            <p:cNvSpPr/>
            <p:nvPr/>
          </p:nvSpPr>
          <p:spPr>
            <a:xfrm>
              <a:off x="4896275" y="596956"/>
              <a:ext cx="67341" cy="98012"/>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2702;p37"/>
            <p:cNvSpPr/>
            <p:nvPr/>
          </p:nvSpPr>
          <p:spPr>
            <a:xfrm>
              <a:off x="5434686" y="3650290"/>
              <a:ext cx="676058" cy="390429"/>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2703;p37"/>
            <p:cNvSpPr/>
            <p:nvPr/>
          </p:nvSpPr>
          <p:spPr>
            <a:xfrm>
              <a:off x="5472633" y="3576375"/>
              <a:ext cx="587572" cy="226763"/>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2704;p37"/>
            <p:cNvSpPr/>
            <p:nvPr/>
          </p:nvSpPr>
          <p:spPr>
            <a:xfrm>
              <a:off x="5434724" y="3741253"/>
              <a:ext cx="51339" cy="103346"/>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2705;p37"/>
            <p:cNvSpPr/>
            <p:nvPr/>
          </p:nvSpPr>
          <p:spPr>
            <a:xfrm>
              <a:off x="6065565" y="3741825"/>
              <a:ext cx="45148" cy="102774"/>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2706;p37"/>
            <p:cNvSpPr/>
            <p:nvPr/>
          </p:nvSpPr>
          <p:spPr>
            <a:xfrm>
              <a:off x="5494446" y="3630573"/>
              <a:ext cx="562737" cy="32480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2707;p37"/>
            <p:cNvSpPr/>
            <p:nvPr/>
          </p:nvSpPr>
          <p:spPr>
            <a:xfrm>
              <a:off x="5460441" y="3803737"/>
              <a:ext cx="614737" cy="220544"/>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2708;p37"/>
            <p:cNvSpPr/>
            <p:nvPr/>
          </p:nvSpPr>
          <p:spPr>
            <a:xfrm>
              <a:off x="5434724" y="3551706"/>
              <a:ext cx="675989" cy="390489"/>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2709;p3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2710;p37"/>
            <p:cNvSpPr/>
            <p:nvPr/>
          </p:nvSpPr>
          <p:spPr>
            <a:xfrm>
              <a:off x="5382050" y="3902892"/>
              <a:ext cx="186213" cy="107537"/>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2711;p37"/>
            <p:cNvSpPr/>
            <p:nvPr/>
          </p:nvSpPr>
          <p:spPr>
            <a:xfrm>
              <a:off x="5425961" y="3928134"/>
              <a:ext cx="142303" cy="132873"/>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2712;p37"/>
            <p:cNvSpPr/>
            <p:nvPr/>
          </p:nvSpPr>
          <p:spPr>
            <a:xfrm>
              <a:off x="5023720" y="3961462"/>
              <a:ext cx="431291" cy="317858"/>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2713;p37"/>
            <p:cNvSpPr/>
            <p:nvPr/>
          </p:nvSpPr>
          <p:spPr>
            <a:xfrm rot="-1801764">
              <a:off x="5018434" y="4160307"/>
              <a:ext cx="74228" cy="128473"/>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2714;p37"/>
            <p:cNvSpPr/>
            <p:nvPr/>
          </p:nvSpPr>
          <p:spPr>
            <a:xfrm>
              <a:off x="5833536" y="4556308"/>
              <a:ext cx="432244" cy="249555"/>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2715;p37"/>
            <p:cNvSpPr/>
            <p:nvPr/>
          </p:nvSpPr>
          <p:spPr>
            <a:xfrm>
              <a:off x="6124048" y="3784878"/>
              <a:ext cx="99113" cy="215741"/>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2716;p37"/>
            <p:cNvSpPr/>
            <p:nvPr/>
          </p:nvSpPr>
          <p:spPr>
            <a:xfrm>
              <a:off x="6137955" y="3696137"/>
              <a:ext cx="71246" cy="137090"/>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2717;p37"/>
            <p:cNvSpPr/>
            <p:nvPr/>
          </p:nvSpPr>
          <p:spPr>
            <a:xfrm>
              <a:off x="5898535" y="4644969"/>
              <a:ext cx="153698" cy="86203"/>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2718;p37"/>
            <p:cNvSpPr/>
            <p:nvPr/>
          </p:nvSpPr>
          <p:spPr>
            <a:xfrm>
              <a:off x="5898544" y="4659654"/>
              <a:ext cx="151113" cy="71804"/>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2719;p37"/>
            <p:cNvSpPr/>
            <p:nvPr/>
          </p:nvSpPr>
          <p:spPr>
            <a:xfrm>
              <a:off x="6010930" y="4594540"/>
              <a:ext cx="153698" cy="86245"/>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2720;p37"/>
            <p:cNvSpPr/>
            <p:nvPr/>
          </p:nvSpPr>
          <p:spPr>
            <a:xfrm>
              <a:off x="6010940" y="4609266"/>
              <a:ext cx="151113" cy="71804"/>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2721;p37"/>
            <p:cNvSpPr/>
            <p:nvPr/>
          </p:nvSpPr>
          <p:spPr>
            <a:xfrm>
              <a:off x="5939834" y="4034528"/>
              <a:ext cx="224738" cy="6344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2722;p37"/>
            <p:cNvSpPr/>
            <p:nvPr/>
          </p:nvSpPr>
          <p:spPr>
            <a:xfrm>
              <a:off x="5972635" y="3514319"/>
              <a:ext cx="163123" cy="261076"/>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2723;p37"/>
            <p:cNvSpPr/>
            <p:nvPr/>
          </p:nvSpPr>
          <p:spPr>
            <a:xfrm>
              <a:off x="5938247" y="3698937"/>
              <a:ext cx="250857" cy="415389"/>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2724;p37"/>
            <p:cNvSpPr/>
            <p:nvPr/>
          </p:nvSpPr>
          <p:spPr>
            <a:xfrm>
              <a:off x="5692823" y="3751153"/>
              <a:ext cx="318504" cy="248122"/>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2725;p37"/>
            <p:cNvSpPr/>
            <p:nvPr/>
          </p:nvSpPr>
          <p:spPr>
            <a:xfrm>
              <a:off x="5925738" y="3745773"/>
              <a:ext cx="96916" cy="141862"/>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2726;p37"/>
            <p:cNvSpPr/>
            <p:nvPr/>
          </p:nvSpPr>
          <p:spPr>
            <a:xfrm>
              <a:off x="5972396" y="3502859"/>
              <a:ext cx="158142" cy="174304"/>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5" name="Google Shape;2727;p37"/>
            <p:cNvGrpSpPr/>
            <p:nvPr/>
          </p:nvGrpSpPr>
          <p:grpSpPr>
            <a:xfrm>
              <a:off x="3871486" y="368362"/>
              <a:ext cx="330894" cy="250785"/>
              <a:chOff x="6621095" y="1452181"/>
              <a:chExt cx="330894" cy="250785"/>
            </a:xfrm>
          </p:grpSpPr>
          <p:sp>
            <p:nvSpPr>
              <p:cNvPr id="442" name="Google Shape;2728;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2729;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2730;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2731;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2732;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6" name="Google Shape;2733;p37"/>
            <p:cNvGrpSpPr/>
            <p:nvPr/>
          </p:nvGrpSpPr>
          <p:grpSpPr>
            <a:xfrm>
              <a:off x="4704106" y="852569"/>
              <a:ext cx="330894" cy="250785"/>
              <a:chOff x="6621095" y="1452181"/>
              <a:chExt cx="330894" cy="250785"/>
            </a:xfrm>
          </p:grpSpPr>
          <p:sp>
            <p:nvSpPr>
              <p:cNvPr id="437" name="Google Shape;2734;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2735;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2736;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2737;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2738;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7" name="Google Shape;2739;p37"/>
            <p:cNvSpPr/>
            <p:nvPr/>
          </p:nvSpPr>
          <p:spPr>
            <a:xfrm>
              <a:off x="5005135" y="663654"/>
              <a:ext cx="157949" cy="441664"/>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2740;p37"/>
            <p:cNvSpPr/>
            <p:nvPr/>
          </p:nvSpPr>
          <p:spPr>
            <a:xfrm>
              <a:off x="5078203" y="660182"/>
              <a:ext cx="90963" cy="123358"/>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9" name="Google Shape;2741;p37"/>
            <p:cNvGrpSpPr/>
            <p:nvPr/>
          </p:nvGrpSpPr>
          <p:grpSpPr>
            <a:xfrm flipH="1">
              <a:off x="2446567" y="1414370"/>
              <a:ext cx="298963" cy="226660"/>
              <a:chOff x="6621095" y="1452181"/>
              <a:chExt cx="330894" cy="250785"/>
            </a:xfrm>
          </p:grpSpPr>
          <p:sp>
            <p:nvSpPr>
              <p:cNvPr id="432" name="Google Shape;2742;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2743;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2744;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2745;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2746;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0" name="Google Shape;2747;p37"/>
            <p:cNvSpPr/>
            <p:nvPr/>
          </p:nvSpPr>
          <p:spPr>
            <a:xfrm>
              <a:off x="2329846" y="1241863"/>
              <a:ext cx="143174" cy="402337"/>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2748;p37"/>
            <p:cNvSpPr/>
            <p:nvPr/>
          </p:nvSpPr>
          <p:spPr>
            <a:xfrm>
              <a:off x="2323859" y="1237315"/>
              <a:ext cx="82772" cy="112806"/>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1501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1418</TotalTime>
  <Words>1805</Words>
  <Application>Microsoft Office PowerPoint</Application>
  <PresentationFormat>On-screen Show (16:9)</PresentationFormat>
  <Paragraphs>123</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Barlow</vt:lpstr>
      <vt:lpstr>Wingdings</vt:lpstr>
      <vt:lpstr>Calibri</vt:lpstr>
      <vt:lpstr>Raleway SemiBold</vt:lpstr>
      <vt:lpstr>Barlow Light</vt:lpstr>
      <vt:lpstr>Times New Roman</vt:lpstr>
      <vt:lpstr>Arial</vt:lpstr>
      <vt:lpstr>Gaoler template</vt:lpstr>
      <vt:lpstr>TRƯỜNG ĐẠI HỌC GIAO THÔNG VẬN TẢI  PHÂN HIỆU TẠI THÀNH PHỐ HỒ CHÍ MINH</vt:lpstr>
      <vt:lpstr>NỘI DUNG</vt:lpstr>
      <vt:lpstr>I. TỔNG QUAN ĐỀ TÀI</vt:lpstr>
      <vt:lpstr>PowerPoint Presentation</vt:lpstr>
      <vt:lpstr>PowerPoint Presentation</vt:lpstr>
      <vt:lpstr>PowerPoint Presentation</vt:lpstr>
      <vt:lpstr>II. CƠ SỞ LÝ THUYẾT</vt:lpstr>
      <vt:lpstr>PowerPoint Presentation</vt:lpstr>
      <vt:lpstr>III. PHÂN TÍCH VÀ THIẾT KẾ</vt:lpstr>
      <vt:lpstr>PowerPoint Presentation</vt:lpstr>
      <vt:lpstr>PowerPoint Presentation</vt:lpstr>
      <vt:lpstr>PowerPoint Presentation</vt:lpstr>
      <vt:lpstr>PowerPoint Presentation</vt:lpstr>
      <vt:lpstr>PowerPoint Presentation</vt:lpstr>
      <vt:lpstr>PowerPoint Presentation</vt:lpstr>
      <vt:lpstr>IV. TRIỂN KHAI CHƯƠNG TRÌNH</vt:lpstr>
      <vt:lpstr>PowerPoint Presentation</vt:lpstr>
      <vt:lpstr>PowerPoint Presentation</vt:lpstr>
      <vt:lpstr>PowerPoint Presentation</vt:lpstr>
      <vt:lpstr>IV. KẾT LUẬN</vt:lpstr>
      <vt:lpstr>PowerPoint Presentation</vt:lpstr>
      <vt:lpstr>DEMO CHƯƠNG TRÌNH</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cp:lastModifiedBy>Phúc Trường Huỳnh</cp:lastModifiedBy>
  <cp:revision>160</cp:revision>
  <dcterms:modified xsi:type="dcterms:W3CDTF">2020-08-25T14:24:25Z</dcterms:modified>
</cp:coreProperties>
</file>