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8"/>
  </p:notesMasterIdLst>
  <p:sldIdLst>
    <p:sldId id="4778" r:id="rId2"/>
    <p:sldId id="1010" r:id="rId3"/>
    <p:sldId id="4780" r:id="rId4"/>
    <p:sldId id="4779" r:id="rId5"/>
    <p:sldId id="4781" r:id="rId6"/>
    <p:sldId id="4787" r:id="rId7"/>
    <p:sldId id="4788" r:id="rId8"/>
    <p:sldId id="4782" r:id="rId9"/>
    <p:sldId id="4784" r:id="rId10"/>
    <p:sldId id="4789" r:id="rId11"/>
    <p:sldId id="4785" r:id="rId12"/>
    <p:sldId id="4790" r:id="rId13"/>
    <p:sldId id="4786" r:id="rId14"/>
    <p:sldId id="4791" r:id="rId15"/>
    <p:sldId id="4792" r:id="rId16"/>
    <p:sldId id="275" r:id="rId17"/>
  </p:sldIdLst>
  <p:sldSz cx="12192000" cy="6858000"/>
  <p:notesSz cx="6858000" cy="9144000"/>
  <p:embeddedFontLst>
    <p:embeddedFont>
      <p:font typeface="Calibri" panose="020F0502020204030204" pitchFamily="34" charset="0"/>
      <p:regular r:id="rId19"/>
      <p:bold r:id="rId20"/>
      <p:italic r:id="rId21"/>
      <p:boldItalic r:id="rId22"/>
    </p:embeddedFont>
    <p:embeddedFont>
      <p:font typeface="Roboto" panose="02000000000000000000" pitchFamily="2" charset="0"/>
      <p:regular r:id="rId23"/>
      <p:bold r:id="rId24"/>
      <p:italic r:id="rId25"/>
      <p:boldItalic r:id="rId26"/>
    </p:embeddedFont>
    <p:embeddedFont>
      <p:font typeface="Roboto Light" panose="02000000000000000000" pitchFamily="2" charset="0"/>
      <p:regular r:id="rId27"/>
      <p:italic r:id="rId28"/>
    </p:embeddedFont>
    <p:embeddedFont>
      <p:font typeface="Roboto Medium" panose="02000000000000000000" pitchFamily="2" charset="0"/>
      <p:regular r:id="rId29"/>
      <p:italic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7"/>
            <p14:sldId id="4788"/>
            <p14:sldId id="4782"/>
            <p14:sldId id="4784"/>
            <p14:sldId id="4789"/>
            <p14:sldId id="4785"/>
            <p14:sldId id="4790"/>
            <p14:sldId id="4786"/>
            <p14:sldId id="4791"/>
            <p14:sldId id="4792"/>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69" autoAdjust="0"/>
    <p:restoredTop sz="91283" autoAdjust="0"/>
  </p:normalViewPr>
  <p:slideViewPr>
    <p:cSldViewPr snapToGrid="0" showGuides="1">
      <p:cViewPr varScale="1">
        <p:scale>
          <a:sx n="75" d="100"/>
          <a:sy n="75" d="100"/>
        </p:scale>
        <p:origin x="1109" y="53"/>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30/12/2023</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566AC9-2A0D-473B-9623-D34100E64E4F}" type="slidenum">
              <a:rPr lang="en-AU" smtClean="0"/>
              <a:t>8</a:t>
            </a:fld>
            <a:endParaRPr lang="en-AU" dirty="0"/>
          </a:p>
        </p:txBody>
      </p:sp>
    </p:spTree>
    <p:extLst>
      <p:ext uri="{BB962C8B-B14F-4D97-AF65-F5344CB8AC3E}">
        <p14:creationId xmlns:p14="http://schemas.microsoft.com/office/powerpoint/2010/main" val="3262151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566AC9-2A0D-473B-9623-D34100E64E4F}" type="slidenum">
              <a:rPr lang="en-AU" smtClean="0"/>
              <a:t>11</a:t>
            </a:fld>
            <a:endParaRPr lang="en-AU" dirty="0"/>
          </a:p>
        </p:txBody>
      </p:sp>
    </p:spTree>
    <p:extLst>
      <p:ext uri="{BB962C8B-B14F-4D97-AF65-F5344CB8AC3E}">
        <p14:creationId xmlns:p14="http://schemas.microsoft.com/office/powerpoint/2010/main" val="2449970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16</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December 23</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30492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17F9A1B-5C07-B4D6-8B6A-DB094498015E}"/>
              </a:ext>
            </a:extLst>
          </p:cNvPr>
          <p:cNvSpPr>
            <a:spLocks noGrp="1"/>
          </p:cNvSpPr>
          <p:nvPr>
            <p:ph type="body" sz="quarter" idx="10"/>
          </p:nvPr>
        </p:nvSpPr>
        <p:spPr/>
        <p:txBody>
          <a:bodyPr/>
          <a:lstStyle/>
          <a:p>
            <a:r>
              <a:rPr lang="en-AU" dirty="0"/>
              <a:t>Correlation of the control store 77 vs other stores</a:t>
            </a:r>
          </a:p>
          <a:p>
            <a:endParaRPr lang="en-US" dirty="0"/>
          </a:p>
        </p:txBody>
      </p:sp>
      <p:pic>
        <p:nvPicPr>
          <p:cNvPr id="6" name="Picture 5">
            <a:extLst>
              <a:ext uri="{FF2B5EF4-FFF2-40B4-BE49-F238E27FC236}">
                <a16:creationId xmlns:a16="http://schemas.microsoft.com/office/drawing/2014/main" id="{A121B0D5-4709-7149-605A-534D5CE6CDFE}"/>
              </a:ext>
            </a:extLst>
          </p:cNvPr>
          <p:cNvPicPr>
            <a:picLocks noChangeAspect="1"/>
          </p:cNvPicPr>
          <p:nvPr/>
        </p:nvPicPr>
        <p:blipFill>
          <a:blip r:embed="rId2"/>
          <a:stretch>
            <a:fillRect/>
          </a:stretch>
        </p:blipFill>
        <p:spPr>
          <a:xfrm>
            <a:off x="1302604" y="1277771"/>
            <a:ext cx="9586791" cy="4427604"/>
          </a:xfrm>
          <a:prstGeom prst="rect">
            <a:avLst/>
          </a:prstGeom>
        </p:spPr>
      </p:pic>
      <p:sp>
        <p:nvSpPr>
          <p:cNvPr id="7" name="TextBox 6">
            <a:extLst>
              <a:ext uri="{FF2B5EF4-FFF2-40B4-BE49-F238E27FC236}">
                <a16:creationId xmlns:a16="http://schemas.microsoft.com/office/drawing/2014/main" id="{12D24FF5-BA52-3383-44B4-C70C2F560355}"/>
              </a:ext>
            </a:extLst>
          </p:cNvPr>
          <p:cNvSpPr txBox="1"/>
          <p:nvPr/>
        </p:nvSpPr>
        <p:spPr>
          <a:xfrm>
            <a:off x="1856877" y="5705375"/>
            <a:ext cx="9332685" cy="648789"/>
          </a:xfrm>
          <a:prstGeom prst="rect">
            <a:avLst/>
          </a:prstGeom>
          <a:noFill/>
        </p:spPr>
        <p:txBody>
          <a:bodyPr wrap="square" lIns="0" tIns="0" rIns="0" bIns="0" rtlCol="0" anchor="t">
            <a:noAutofit/>
          </a:bodyPr>
          <a:lstStyle/>
          <a:p>
            <a:pPr algn="l"/>
            <a:r>
              <a:rPr lang="en-IN" sz="1400" dirty="0">
                <a:latin typeface="Roboto Light" panose="02000000000000000000" pitchFamily="2" charset="0"/>
                <a:ea typeface="Roboto Light" panose="02000000000000000000" pitchFamily="2" charset="0"/>
              </a:rPr>
              <a:t>Stores with maximum similarities have the highest correlation. So stores 233, 119 and 79 are the most correlated.</a:t>
            </a:r>
          </a:p>
        </p:txBody>
      </p:sp>
    </p:spTree>
    <p:extLst>
      <p:ext uri="{BB962C8B-B14F-4D97-AF65-F5344CB8AC3E}">
        <p14:creationId xmlns:p14="http://schemas.microsoft.com/office/powerpoint/2010/main" val="3198334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Trial Store 77 vs Store 233</a:t>
            </a:r>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3"/>
          <a:stretch>
            <a:fillRect/>
          </a:stretch>
        </p:blipFill>
        <p:spPr>
          <a:xfrm>
            <a:off x="12305402" y="0"/>
            <a:ext cx="1993565" cy="1822862"/>
          </a:xfrm>
          <a:prstGeom prst="rect">
            <a:avLst/>
          </a:prstGeom>
        </p:spPr>
      </p:pic>
      <p:pic>
        <p:nvPicPr>
          <p:cNvPr id="7" name="Picture 6">
            <a:extLst>
              <a:ext uri="{FF2B5EF4-FFF2-40B4-BE49-F238E27FC236}">
                <a16:creationId xmlns:a16="http://schemas.microsoft.com/office/drawing/2014/main" id="{BC23F538-E75C-CB64-8AEF-A0518247230D}"/>
              </a:ext>
            </a:extLst>
          </p:cNvPr>
          <p:cNvPicPr>
            <a:picLocks noChangeAspect="1"/>
          </p:cNvPicPr>
          <p:nvPr/>
        </p:nvPicPr>
        <p:blipFill>
          <a:blip r:embed="rId4"/>
          <a:stretch>
            <a:fillRect/>
          </a:stretch>
        </p:blipFill>
        <p:spPr>
          <a:xfrm>
            <a:off x="904240" y="1173436"/>
            <a:ext cx="3112926" cy="2274444"/>
          </a:xfrm>
          <a:prstGeom prst="rect">
            <a:avLst/>
          </a:prstGeom>
        </p:spPr>
      </p:pic>
      <p:pic>
        <p:nvPicPr>
          <p:cNvPr id="11" name="Picture 10">
            <a:extLst>
              <a:ext uri="{FF2B5EF4-FFF2-40B4-BE49-F238E27FC236}">
                <a16:creationId xmlns:a16="http://schemas.microsoft.com/office/drawing/2014/main" id="{9D369AF0-6B70-4B04-0447-2DD3F4C635C9}"/>
              </a:ext>
            </a:extLst>
          </p:cNvPr>
          <p:cNvPicPr>
            <a:picLocks noChangeAspect="1"/>
          </p:cNvPicPr>
          <p:nvPr/>
        </p:nvPicPr>
        <p:blipFill>
          <a:blip r:embed="rId5"/>
          <a:stretch>
            <a:fillRect/>
          </a:stretch>
        </p:blipFill>
        <p:spPr>
          <a:xfrm>
            <a:off x="4919360" y="1150358"/>
            <a:ext cx="3034830" cy="2278642"/>
          </a:xfrm>
          <a:prstGeom prst="rect">
            <a:avLst/>
          </a:prstGeom>
        </p:spPr>
      </p:pic>
      <p:pic>
        <p:nvPicPr>
          <p:cNvPr id="13" name="Picture 12">
            <a:extLst>
              <a:ext uri="{FF2B5EF4-FFF2-40B4-BE49-F238E27FC236}">
                <a16:creationId xmlns:a16="http://schemas.microsoft.com/office/drawing/2014/main" id="{78AB7A68-2569-B0FE-995A-8FE708ABFF33}"/>
              </a:ext>
            </a:extLst>
          </p:cNvPr>
          <p:cNvPicPr>
            <a:picLocks noChangeAspect="1"/>
          </p:cNvPicPr>
          <p:nvPr/>
        </p:nvPicPr>
        <p:blipFill rotWithShape="1">
          <a:blip r:embed="rId6"/>
          <a:srcRect l="4341"/>
          <a:stretch/>
        </p:blipFill>
        <p:spPr>
          <a:xfrm>
            <a:off x="975360" y="3741770"/>
            <a:ext cx="3112926" cy="2367660"/>
          </a:xfrm>
          <a:prstGeom prst="rect">
            <a:avLst/>
          </a:prstGeom>
        </p:spPr>
      </p:pic>
      <p:pic>
        <p:nvPicPr>
          <p:cNvPr id="15" name="Picture 14">
            <a:extLst>
              <a:ext uri="{FF2B5EF4-FFF2-40B4-BE49-F238E27FC236}">
                <a16:creationId xmlns:a16="http://schemas.microsoft.com/office/drawing/2014/main" id="{54D26B0F-FEBA-7BF9-1A6F-73F0F21378E2}"/>
              </a:ext>
            </a:extLst>
          </p:cNvPr>
          <p:cNvPicPr>
            <a:picLocks noChangeAspect="1"/>
          </p:cNvPicPr>
          <p:nvPr/>
        </p:nvPicPr>
        <p:blipFill rotWithShape="1">
          <a:blip r:embed="rId7"/>
          <a:srcRect l="4306"/>
          <a:stretch/>
        </p:blipFill>
        <p:spPr>
          <a:xfrm>
            <a:off x="4919360" y="3709095"/>
            <a:ext cx="3034830" cy="2433010"/>
          </a:xfrm>
          <a:prstGeom prst="rect">
            <a:avLst/>
          </a:prstGeom>
        </p:spPr>
      </p:pic>
      <p:sp>
        <p:nvSpPr>
          <p:cNvPr id="16" name="TextBox 15">
            <a:extLst>
              <a:ext uri="{FF2B5EF4-FFF2-40B4-BE49-F238E27FC236}">
                <a16:creationId xmlns:a16="http://schemas.microsoft.com/office/drawing/2014/main" id="{BC770D69-68B5-8B92-F4A9-731A219A555A}"/>
              </a:ext>
            </a:extLst>
          </p:cNvPr>
          <p:cNvSpPr txBox="1"/>
          <p:nvPr/>
        </p:nvSpPr>
        <p:spPr>
          <a:xfrm>
            <a:off x="8668217" y="1357956"/>
            <a:ext cx="3008358" cy="1806158"/>
          </a:xfrm>
          <a:prstGeom prst="rect">
            <a:avLst/>
          </a:prstGeom>
          <a:noFill/>
        </p:spPr>
        <p:txBody>
          <a:bodyPr wrap="square" lIns="0" tIns="0" rIns="0" bIns="0" rtlCol="0" anchor="t">
            <a:noAutofit/>
          </a:bodyPr>
          <a:lstStyle/>
          <a:p>
            <a:pPr algn="l"/>
            <a:r>
              <a:rPr lang="en-IN" sz="1400" b="1" dirty="0">
                <a:latin typeface="Roboto Light" panose="02000000000000000000" pitchFamily="2" charset="0"/>
                <a:ea typeface="Roboto Light" panose="02000000000000000000" pitchFamily="2" charset="0"/>
              </a:rPr>
              <a:t>Distributions of total sales and customers in pretrial period</a:t>
            </a:r>
          </a:p>
          <a:p>
            <a:pPr algn="l"/>
            <a:endParaRPr lang="en-IN" sz="1400" b="1" dirty="0">
              <a:latin typeface="Roboto Light" panose="02000000000000000000" pitchFamily="2" charset="0"/>
              <a:ea typeface="Roboto Light" panose="02000000000000000000" pitchFamily="2" charset="0"/>
            </a:endParaRPr>
          </a:p>
          <a:p>
            <a:pPr marL="285750" indent="-285750">
              <a:buFont typeface="Arial" panose="020B0604020202020204" pitchFamily="34" charset="0"/>
              <a:buChar char="•"/>
            </a:pPr>
            <a:r>
              <a:rPr lang="en-IN" sz="1400" dirty="0">
                <a:latin typeface="Roboto Light" panose="02000000000000000000" pitchFamily="2" charset="0"/>
                <a:ea typeface="Roboto Light" panose="02000000000000000000" pitchFamily="2" charset="0"/>
              </a:rPr>
              <a:t>Means don’t vary and there is no  significant difference</a:t>
            </a:r>
          </a:p>
          <a:p>
            <a:pPr marL="285750" indent="-285750" algn="l">
              <a:buFont typeface="Arial" panose="020B0604020202020204" pitchFamily="34" charset="0"/>
              <a:buChar char="•"/>
            </a:pPr>
            <a:endParaRPr lang="en-IN" sz="1400" b="1" dirty="0">
              <a:latin typeface="Roboto Light" panose="02000000000000000000" pitchFamily="2" charset="0"/>
              <a:ea typeface="Roboto Light" panose="02000000000000000000" pitchFamily="2" charset="0"/>
            </a:endParaRPr>
          </a:p>
        </p:txBody>
      </p:sp>
      <p:sp>
        <p:nvSpPr>
          <p:cNvPr id="17" name="TextBox 16">
            <a:extLst>
              <a:ext uri="{FF2B5EF4-FFF2-40B4-BE49-F238E27FC236}">
                <a16:creationId xmlns:a16="http://schemas.microsoft.com/office/drawing/2014/main" id="{2FA1DEA2-B54F-A919-CC5A-5136543D46DD}"/>
              </a:ext>
            </a:extLst>
          </p:cNvPr>
          <p:cNvSpPr txBox="1"/>
          <p:nvPr/>
        </p:nvSpPr>
        <p:spPr>
          <a:xfrm>
            <a:off x="8683805" y="4074286"/>
            <a:ext cx="3008358" cy="1806158"/>
          </a:xfrm>
          <a:prstGeom prst="rect">
            <a:avLst/>
          </a:prstGeom>
          <a:noFill/>
        </p:spPr>
        <p:txBody>
          <a:bodyPr wrap="square" lIns="0" tIns="0" rIns="0" bIns="0" rtlCol="0" anchor="t">
            <a:noAutofit/>
          </a:bodyPr>
          <a:lstStyle/>
          <a:p>
            <a:pPr algn="l"/>
            <a:r>
              <a:rPr lang="en-IN" sz="1400" b="1" dirty="0">
                <a:latin typeface="Roboto Light" panose="02000000000000000000" pitchFamily="2" charset="0"/>
                <a:ea typeface="Roboto Light" panose="02000000000000000000" pitchFamily="2" charset="0"/>
              </a:rPr>
              <a:t>Distributions of total sales and customers in pretrial period</a:t>
            </a:r>
          </a:p>
          <a:p>
            <a:pPr algn="l"/>
            <a:endParaRPr lang="en-IN" sz="1400" b="1" dirty="0">
              <a:latin typeface="Roboto Light" panose="02000000000000000000" pitchFamily="2" charset="0"/>
              <a:ea typeface="Roboto Light" panose="02000000000000000000" pitchFamily="2" charset="0"/>
            </a:endParaRPr>
          </a:p>
          <a:p>
            <a:pPr marL="285750" indent="-285750" algn="l">
              <a:buFont typeface="Arial" panose="020B0604020202020204" pitchFamily="34" charset="0"/>
              <a:buChar char="•"/>
            </a:pPr>
            <a:r>
              <a:rPr lang="en-IN" sz="1400" dirty="0">
                <a:latin typeface="Roboto Light" panose="02000000000000000000" pitchFamily="2" charset="0"/>
                <a:ea typeface="Roboto Light" panose="02000000000000000000" pitchFamily="2" charset="0"/>
              </a:rPr>
              <a:t>Means vary and there is a significant difference</a:t>
            </a:r>
          </a:p>
        </p:txBody>
      </p:sp>
      <p:cxnSp>
        <p:nvCxnSpPr>
          <p:cNvPr id="19" name="Straight Connector 18">
            <a:extLst>
              <a:ext uri="{FF2B5EF4-FFF2-40B4-BE49-F238E27FC236}">
                <a16:creationId xmlns:a16="http://schemas.microsoft.com/office/drawing/2014/main" id="{02D7D809-6740-18C3-4C7C-82D214831815}"/>
              </a:ext>
            </a:extLst>
          </p:cNvPr>
          <p:cNvCxnSpPr/>
          <p:nvPr/>
        </p:nvCxnSpPr>
        <p:spPr>
          <a:xfrm>
            <a:off x="741680" y="3569800"/>
            <a:ext cx="11450320" cy="0"/>
          </a:xfrm>
          <a:prstGeom prst="line">
            <a:avLst/>
          </a:prstGeom>
          <a:ln w="6350">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EE14125-69D9-A606-5354-8F986B45554D}"/>
              </a:ext>
            </a:extLst>
          </p:cNvPr>
          <p:cNvCxnSpPr>
            <a:cxnSpLocks/>
          </p:cNvCxnSpPr>
          <p:nvPr/>
        </p:nvCxnSpPr>
        <p:spPr>
          <a:xfrm>
            <a:off x="4561840" y="1150358"/>
            <a:ext cx="0" cy="4959072"/>
          </a:xfrm>
          <a:prstGeom prst="line">
            <a:avLst/>
          </a:prstGeom>
          <a:ln w="6350">
            <a:solidFill>
              <a:srgbClr val="000000"/>
            </a:solidFill>
            <a:prstDash val="solid"/>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B61670F-2A47-89A2-B3DE-E6E53F5CC47B}"/>
              </a:ext>
            </a:extLst>
          </p:cNvPr>
          <p:cNvSpPr>
            <a:spLocks noGrp="1"/>
          </p:cNvSpPr>
          <p:nvPr>
            <p:ph type="body" sz="quarter" idx="10"/>
          </p:nvPr>
        </p:nvSpPr>
        <p:spPr/>
        <p:txBody>
          <a:bodyPr/>
          <a:lstStyle/>
          <a:p>
            <a:r>
              <a:rPr lang="en-AU" dirty="0"/>
              <a:t>Correlation of the control store 86 vs other stores</a:t>
            </a:r>
          </a:p>
          <a:p>
            <a:endParaRPr lang="en-US" dirty="0"/>
          </a:p>
        </p:txBody>
      </p:sp>
      <p:pic>
        <p:nvPicPr>
          <p:cNvPr id="4" name="Picture 3">
            <a:extLst>
              <a:ext uri="{FF2B5EF4-FFF2-40B4-BE49-F238E27FC236}">
                <a16:creationId xmlns:a16="http://schemas.microsoft.com/office/drawing/2014/main" id="{45A6508D-C16B-7AF6-EE7C-23C2B33527C7}"/>
              </a:ext>
            </a:extLst>
          </p:cNvPr>
          <p:cNvPicPr>
            <a:picLocks noChangeAspect="1"/>
          </p:cNvPicPr>
          <p:nvPr/>
        </p:nvPicPr>
        <p:blipFill>
          <a:blip r:embed="rId2"/>
          <a:stretch>
            <a:fillRect/>
          </a:stretch>
        </p:blipFill>
        <p:spPr>
          <a:xfrm>
            <a:off x="1363570" y="1445066"/>
            <a:ext cx="9464860" cy="4465707"/>
          </a:xfrm>
          <a:prstGeom prst="rect">
            <a:avLst/>
          </a:prstGeom>
        </p:spPr>
      </p:pic>
      <p:sp>
        <p:nvSpPr>
          <p:cNvPr id="8" name="TextBox 7">
            <a:extLst>
              <a:ext uri="{FF2B5EF4-FFF2-40B4-BE49-F238E27FC236}">
                <a16:creationId xmlns:a16="http://schemas.microsoft.com/office/drawing/2014/main" id="{29A5B791-3198-246A-7E9F-26A1DB61BAB0}"/>
              </a:ext>
            </a:extLst>
          </p:cNvPr>
          <p:cNvSpPr txBox="1"/>
          <p:nvPr/>
        </p:nvSpPr>
        <p:spPr>
          <a:xfrm>
            <a:off x="1795780" y="5910773"/>
            <a:ext cx="9786620"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Stores with maximum similarities have the highest correlation. So stores 155, 23 and 120 are the most correlated.</a:t>
            </a:r>
          </a:p>
        </p:txBody>
      </p:sp>
    </p:spTree>
    <p:extLst>
      <p:ext uri="{BB962C8B-B14F-4D97-AF65-F5344CB8AC3E}">
        <p14:creationId xmlns:p14="http://schemas.microsoft.com/office/powerpoint/2010/main" val="2631230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Trial Store 88 vs Store 155</a:t>
            </a:r>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pic>
        <p:nvPicPr>
          <p:cNvPr id="5" name="Picture 4">
            <a:extLst>
              <a:ext uri="{FF2B5EF4-FFF2-40B4-BE49-F238E27FC236}">
                <a16:creationId xmlns:a16="http://schemas.microsoft.com/office/drawing/2014/main" id="{37B0A133-F233-82AB-575E-B553B14122AB}"/>
              </a:ext>
            </a:extLst>
          </p:cNvPr>
          <p:cNvPicPr>
            <a:picLocks noChangeAspect="1"/>
          </p:cNvPicPr>
          <p:nvPr/>
        </p:nvPicPr>
        <p:blipFill>
          <a:blip r:embed="rId3"/>
          <a:stretch>
            <a:fillRect/>
          </a:stretch>
        </p:blipFill>
        <p:spPr>
          <a:xfrm>
            <a:off x="1196975" y="1318082"/>
            <a:ext cx="3106147" cy="2287393"/>
          </a:xfrm>
          <a:prstGeom prst="rect">
            <a:avLst/>
          </a:prstGeom>
        </p:spPr>
      </p:pic>
      <p:pic>
        <p:nvPicPr>
          <p:cNvPr id="7" name="Picture 6">
            <a:extLst>
              <a:ext uri="{FF2B5EF4-FFF2-40B4-BE49-F238E27FC236}">
                <a16:creationId xmlns:a16="http://schemas.microsoft.com/office/drawing/2014/main" id="{EB062521-482E-776F-F896-94ADF82AE71A}"/>
              </a:ext>
            </a:extLst>
          </p:cNvPr>
          <p:cNvPicPr>
            <a:picLocks noChangeAspect="1"/>
          </p:cNvPicPr>
          <p:nvPr/>
        </p:nvPicPr>
        <p:blipFill>
          <a:blip r:embed="rId4"/>
          <a:stretch>
            <a:fillRect/>
          </a:stretch>
        </p:blipFill>
        <p:spPr>
          <a:xfrm>
            <a:off x="4969155" y="1277771"/>
            <a:ext cx="3176123" cy="2287393"/>
          </a:xfrm>
          <a:prstGeom prst="rect">
            <a:avLst/>
          </a:prstGeom>
        </p:spPr>
      </p:pic>
      <p:pic>
        <p:nvPicPr>
          <p:cNvPr id="9" name="Picture 8">
            <a:extLst>
              <a:ext uri="{FF2B5EF4-FFF2-40B4-BE49-F238E27FC236}">
                <a16:creationId xmlns:a16="http://schemas.microsoft.com/office/drawing/2014/main" id="{C52CA5A3-9DF7-4525-ADDB-B0902E17FE1D}"/>
              </a:ext>
            </a:extLst>
          </p:cNvPr>
          <p:cNvPicPr>
            <a:picLocks noChangeAspect="1"/>
          </p:cNvPicPr>
          <p:nvPr/>
        </p:nvPicPr>
        <p:blipFill>
          <a:blip r:embed="rId5"/>
          <a:stretch>
            <a:fillRect/>
          </a:stretch>
        </p:blipFill>
        <p:spPr>
          <a:xfrm>
            <a:off x="1196975" y="3862532"/>
            <a:ext cx="3106147" cy="2358371"/>
          </a:xfrm>
          <a:prstGeom prst="rect">
            <a:avLst/>
          </a:prstGeom>
        </p:spPr>
      </p:pic>
      <p:pic>
        <p:nvPicPr>
          <p:cNvPr id="11" name="Picture 10">
            <a:extLst>
              <a:ext uri="{FF2B5EF4-FFF2-40B4-BE49-F238E27FC236}">
                <a16:creationId xmlns:a16="http://schemas.microsoft.com/office/drawing/2014/main" id="{37715B25-EB9C-A62F-47A4-2E1BBDD0473A}"/>
              </a:ext>
            </a:extLst>
          </p:cNvPr>
          <p:cNvPicPr>
            <a:picLocks noChangeAspect="1"/>
          </p:cNvPicPr>
          <p:nvPr/>
        </p:nvPicPr>
        <p:blipFill>
          <a:blip r:embed="rId6"/>
          <a:stretch>
            <a:fillRect/>
          </a:stretch>
        </p:blipFill>
        <p:spPr>
          <a:xfrm>
            <a:off x="4969155" y="3868022"/>
            <a:ext cx="3176123" cy="2352881"/>
          </a:xfrm>
          <a:prstGeom prst="rect">
            <a:avLst/>
          </a:prstGeom>
        </p:spPr>
      </p:pic>
      <p:cxnSp>
        <p:nvCxnSpPr>
          <p:cNvPr id="12" name="Straight Connector 11">
            <a:extLst>
              <a:ext uri="{FF2B5EF4-FFF2-40B4-BE49-F238E27FC236}">
                <a16:creationId xmlns:a16="http://schemas.microsoft.com/office/drawing/2014/main" id="{29C4FBE8-72E2-0BD9-AC53-B56977DF637E}"/>
              </a:ext>
            </a:extLst>
          </p:cNvPr>
          <p:cNvCxnSpPr/>
          <p:nvPr/>
        </p:nvCxnSpPr>
        <p:spPr>
          <a:xfrm>
            <a:off x="741680" y="3722200"/>
            <a:ext cx="11450320" cy="0"/>
          </a:xfrm>
          <a:prstGeom prst="line">
            <a:avLst/>
          </a:prstGeom>
          <a:ln w="6350">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0E7DF52-2FB2-6988-4F2D-5302ADAFF6E3}"/>
              </a:ext>
            </a:extLst>
          </p:cNvPr>
          <p:cNvSpPr txBox="1"/>
          <p:nvPr/>
        </p:nvSpPr>
        <p:spPr>
          <a:xfrm>
            <a:off x="8629764" y="1318082"/>
            <a:ext cx="3008358" cy="1806158"/>
          </a:xfrm>
          <a:prstGeom prst="rect">
            <a:avLst/>
          </a:prstGeom>
          <a:noFill/>
        </p:spPr>
        <p:txBody>
          <a:bodyPr wrap="square" lIns="0" tIns="0" rIns="0" bIns="0" rtlCol="0" anchor="t">
            <a:noAutofit/>
          </a:bodyPr>
          <a:lstStyle/>
          <a:p>
            <a:pPr algn="l"/>
            <a:r>
              <a:rPr lang="en-IN" sz="1400" b="1" dirty="0">
                <a:latin typeface="Roboto Light" panose="02000000000000000000" pitchFamily="2" charset="0"/>
                <a:ea typeface="Roboto Light" panose="02000000000000000000" pitchFamily="2" charset="0"/>
              </a:rPr>
              <a:t>Distributions of total sales and customers in pretrial period</a:t>
            </a:r>
          </a:p>
          <a:p>
            <a:pPr marL="285750" indent="-285750">
              <a:buFont typeface="Arial" panose="020B0604020202020204" pitchFamily="34" charset="0"/>
              <a:buChar char="•"/>
            </a:pPr>
            <a:r>
              <a:rPr lang="en-IN" sz="1400" dirty="0">
                <a:latin typeface="Roboto Light" panose="02000000000000000000" pitchFamily="2" charset="0"/>
                <a:ea typeface="Roboto Light" panose="02000000000000000000" pitchFamily="2" charset="0"/>
              </a:rPr>
              <a:t>Means don’t vary and there is no  significant difference</a:t>
            </a:r>
          </a:p>
          <a:p>
            <a:pPr marL="285750" indent="-285750" algn="l">
              <a:buFont typeface="Arial" panose="020B0604020202020204" pitchFamily="34" charset="0"/>
              <a:buChar char="•"/>
            </a:pPr>
            <a:endParaRPr lang="en-IN" sz="1400" b="1" dirty="0">
              <a:latin typeface="Roboto Light" panose="02000000000000000000" pitchFamily="2" charset="0"/>
              <a:ea typeface="Roboto Light" panose="02000000000000000000" pitchFamily="2" charset="0"/>
            </a:endParaRPr>
          </a:p>
        </p:txBody>
      </p:sp>
      <p:sp>
        <p:nvSpPr>
          <p:cNvPr id="14" name="TextBox 13">
            <a:extLst>
              <a:ext uri="{FF2B5EF4-FFF2-40B4-BE49-F238E27FC236}">
                <a16:creationId xmlns:a16="http://schemas.microsoft.com/office/drawing/2014/main" id="{D7CB87D0-53B2-EB7F-FED0-FFD9C7E713A3}"/>
              </a:ext>
            </a:extLst>
          </p:cNvPr>
          <p:cNvSpPr txBox="1"/>
          <p:nvPr/>
        </p:nvSpPr>
        <p:spPr>
          <a:xfrm>
            <a:off x="8670808" y="4006832"/>
            <a:ext cx="3008358" cy="1806158"/>
          </a:xfrm>
          <a:prstGeom prst="rect">
            <a:avLst/>
          </a:prstGeom>
          <a:noFill/>
        </p:spPr>
        <p:txBody>
          <a:bodyPr wrap="square" lIns="0" tIns="0" rIns="0" bIns="0" rtlCol="0" anchor="t">
            <a:noAutofit/>
          </a:bodyPr>
          <a:lstStyle/>
          <a:p>
            <a:pPr algn="l"/>
            <a:r>
              <a:rPr lang="en-IN" sz="1400" b="1" dirty="0">
                <a:latin typeface="Roboto Light" panose="02000000000000000000" pitchFamily="2" charset="0"/>
                <a:ea typeface="Roboto Light" panose="02000000000000000000" pitchFamily="2" charset="0"/>
              </a:rPr>
              <a:t>Distributions of total sales and customers in pretrial period</a:t>
            </a:r>
          </a:p>
          <a:p>
            <a:pPr algn="l"/>
            <a:endParaRPr lang="en-IN" sz="1400" b="1" dirty="0">
              <a:latin typeface="Roboto Light" panose="02000000000000000000" pitchFamily="2" charset="0"/>
              <a:ea typeface="Roboto Light" panose="02000000000000000000" pitchFamily="2" charset="0"/>
            </a:endParaRPr>
          </a:p>
          <a:p>
            <a:pPr marL="285750" indent="-285750" algn="l">
              <a:buFont typeface="Arial" panose="020B0604020202020204" pitchFamily="34" charset="0"/>
              <a:buChar char="•"/>
            </a:pPr>
            <a:r>
              <a:rPr lang="en-IN" sz="1400" dirty="0">
                <a:latin typeface="Roboto Light" panose="02000000000000000000" pitchFamily="2" charset="0"/>
                <a:ea typeface="Roboto Light" panose="02000000000000000000" pitchFamily="2" charset="0"/>
              </a:rPr>
              <a:t>Means vary and there is a significant difference</a:t>
            </a:r>
          </a:p>
        </p:txBody>
      </p:sp>
      <p:cxnSp>
        <p:nvCxnSpPr>
          <p:cNvPr id="15" name="Straight Connector 14">
            <a:extLst>
              <a:ext uri="{FF2B5EF4-FFF2-40B4-BE49-F238E27FC236}">
                <a16:creationId xmlns:a16="http://schemas.microsoft.com/office/drawing/2014/main" id="{255935BB-3B3C-49F6-BFC3-F347D320068A}"/>
              </a:ext>
            </a:extLst>
          </p:cNvPr>
          <p:cNvCxnSpPr>
            <a:cxnSpLocks/>
          </p:cNvCxnSpPr>
          <p:nvPr/>
        </p:nvCxnSpPr>
        <p:spPr>
          <a:xfrm>
            <a:off x="4724400" y="1125939"/>
            <a:ext cx="0" cy="4959072"/>
          </a:xfrm>
          <a:prstGeom prst="line">
            <a:avLst/>
          </a:prstGeom>
          <a:ln w="6350">
            <a:solidFill>
              <a:srgbClr val="000000"/>
            </a:solidFill>
            <a:prstDash val="solid"/>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0B29E4D-66DE-7F38-C5E9-82D31BA29E14}"/>
              </a:ext>
            </a:extLst>
          </p:cNvPr>
          <p:cNvSpPr>
            <a:spLocks noGrp="1"/>
          </p:cNvSpPr>
          <p:nvPr>
            <p:ph type="body" sz="quarter" idx="10"/>
          </p:nvPr>
        </p:nvSpPr>
        <p:spPr/>
        <p:txBody>
          <a:bodyPr/>
          <a:lstStyle/>
          <a:p>
            <a:r>
              <a:rPr lang="en-AU" dirty="0"/>
              <a:t>Correlation of the control store 88 vs other stores</a:t>
            </a:r>
          </a:p>
          <a:p>
            <a:endParaRPr lang="en-US" dirty="0"/>
          </a:p>
        </p:txBody>
      </p:sp>
      <p:pic>
        <p:nvPicPr>
          <p:cNvPr id="4" name="Picture 3">
            <a:extLst>
              <a:ext uri="{FF2B5EF4-FFF2-40B4-BE49-F238E27FC236}">
                <a16:creationId xmlns:a16="http://schemas.microsoft.com/office/drawing/2014/main" id="{6946EF44-6272-5065-A1A2-D2FB47A7A9B6}"/>
              </a:ext>
            </a:extLst>
          </p:cNvPr>
          <p:cNvPicPr>
            <a:picLocks noChangeAspect="1"/>
          </p:cNvPicPr>
          <p:nvPr/>
        </p:nvPicPr>
        <p:blipFill>
          <a:blip r:embed="rId2"/>
          <a:stretch>
            <a:fillRect/>
          </a:stretch>
        </p:blipFill>
        <p:spPr>
          <a:xfrm>
            <a:off x="1363570" y="1500162"/>
            <a:ext cx="9464860" cy="4503810"/>
          </a:xfrm>
          <a:prstGeom prst="rect">
            <a:avLst/>
          </a:prstGeom>
        </p:spPr>
      </p:pic>
      <p:sp>
        <p:nvSpPr>
          <p:cNvPr id="8" name="TextBox 7">
            <a:extLst>
              <a:ext uri="{FF2B5EF4-FFF2-40B4-BE49-F238E27FC236}">
                <a16:creationId xmlns:a16="http://schemas.microsoft.com/office/drawing/2014/main" id="{312CF928-2E0D-C52F-0C98-EC24C0CC54FE}"/>
              </a:ext>
            </a:extLst>
          </p:cNvPr>
          <p:cNvSpPr txBox="1"/>
          <p:nvPr/>
        </p:nvSpPr>
        <p:spPr>
          <a:xfrm>
            <a:off x="1795780" y="6003972"/>
            <a:ext cx="9664700"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Stores with maximum similarities have the highest correlation. So stores 155, 23 and 120 are the most correlated.</a:t>
            </a:r>
          </a:p>
        </p:txBody>
      </p:sp>
    </p:spTree>
    <p:extLst>
      <p:ext uri="{BB962C8B-B14F-4D97-AF65-F5344CB8AC3E}">
        <p14:creationId xmlns:p14="http://schemas.microsoft.com/office/powerpoint/2010/main" val="846086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9835206-7B32-B95C-336F-E6CF604FD1D3}"/>
              </a:ext>
            </a:extLst>
          </p:cNvPr>
          <p:cNvSpPr>
            <a:spLocks noGrp="1"/>
          </p:cNvSpPr>
          <p:nvPr>
            <p:ph type="body" sz="quarter" idx="10"/>
          </p:nvPr>
        </p:nvSpPr>
        <p:spPr/>
        <p:txBody>
          <a:bodyPr/>
          <a:lstStyle/>
          <a:p>
            <a:r>
              <a:rPr lang="en-AU" kern="1200" dirty="0">
                <a:solidFill>
                  <a:srgbClr val="000005"/>
                </a:solidFill>
                <a:effectLst/>
                <a:latin typeface="Roboto" panose="02000000000000000000" pitchFamily="2" charset="0"/>
                <a:ea typeface="Roboto" panose="02000000000000000000" pitchFamily="2" charset="0"/>
                <a:cs typeface="+mn-cs"/>
              </a:rPr>
              <a:t>Trial Store 88 vs Store 178</a:t>
            </a:r>
            <a:endParaRPr lang="en-US" dirty="0">
              <a:effectLst/>
            </a:endParaRPr>
          </a:p>
          <a:p>
            <a:endParaRPr lang="en-US" dirty="0"/>
          </a:p>
        </p:txBody>
      </p:sp>
      <p:pic>
        <p:nvPicPr>
          <p:cNvPr id="4" name="Picture 3">
            <a:extLst>
              <a:ext uri="{FF2B5EF4-FFF2-40B4-BE49-F238E27FC236}">
                <a16:creationId xmlns:a16="http://schemas.microsoft.com/office/drawing/2014/main" id="{D86536C0-1F34-65D5-7F23-8D8EFA1EC8EC}"/>
              </a:ext>
            </a:extLst>
          </p:cNvPr>
          <p:cNvPicPr>
            <a:picLocks noChangeAspect="1"/>
          </p:cNvPicPr>
          <p:nvPr/>
        </p:nvPicPr>
        <p:blipFill>
          <a:blip r:embed="rId2"/>
          <a:stretch>
            <a:fillRect/>
          </a:stretch>
        </p:blipFill>
        <p:spPr>
          <a:xfrm>
            <a:off x="1106606" y="1176170"/>
            <a:ext cx="3138190" cy="2348377"/>
          </a:xfrm>
          <a:prstGeom prst="rect">
            <a:avLst/>
          </a:prstGeom>
        </p:spPr>
      </p:pic>
      <p:pic>
        <p:nvPicPr>
          <p:cNvPr id="6" name="Picture 5">
            <a:extLst>
              <a:ext uri="{FF2B5EF4-FFF2-40B4-BE49-F238E27FC236}">
                <a16:creationId xmlns:a16="http://schemas.microsoft.com/office/drawing/2014/main" id="{6C99A575-A7A9-32A5-95DC-14BA916BB1FE}"/>
              </a:ext>
            </a:extLst>
          </p:cNvPr>
          <p:cNvPicPr>
            <a:picLocks noChangeAspect="1"/>
          </p:cNvPicPr>
          <p:nvPr/>
        </p:nvPicPr>
        <p:blipFill>
          <a:blip r:embed="rId3"/>
          <a:stretch>
            <a:fillRect/>
          </a:stretch>
        </p:blipFill>
        <p:spPr>
          <a:xfrm>
            <a:off x="4841367" y="1176170"/>
            <a:ext cx="3039381" cy="2348377"/>
          </a:xfrm>
          <a:prstGeom prst="rect">
            <a:avLst/>
          </a:prstGeom>
        </p:spPr>
      </p:pic>
      <p:pic>
        <p:nvPicPr>
          <p:cNvPr id="8" name="Picture 7">
            <a:extLst>
              <a:ext uri="{FF2B5EF4-FFF2-40B4-BE49-F238E27FC236}">
                <a16:creationId xmlns:a16="http://schemas.microsoft.com/office/drawing/2014/main" id="{A65E2778-243E-3BC6-4CA0-75D1E9A2057A}"/>
              </a:ext>
            </a:extLst>
          </p:cNvPr>
          <p:cNvPicPr>
            <a:picLocks noChangeAspect="1"/>
          </p:cNvPicPr>
          <p:nvPr/>
        </p:nvPicPr>
        <p:blipFill>
          <a:blip r:embed="rId4"/>
          <a:stretch>
            <a:fillRect/>
          </a:stretch>
        </p:blipFill>
        <p:spPr>
          <a:xfrm>
            <a:off x="1052631" y="3736345"/>
            <a:ext cx="3157439" cy="2348378"/>
          </a:xfrm>
          <a:prstGeom prst="rect">
            <a:avLst/>
          </a:prstGeom>
        </p:spPr>
      </p:pic>
      <p:pic>
        <p:nvPicPr>
          <p:cNvPr id="10" name="Picture 9">
            <a:extLst>
              <a:ext uri="{FF2B5EF4-FFF2-40B4-BE49-F238E27FC236}">
                <a16:creationId xmlns:a16="http://schemas.microsoft.com/office/drawing/2014/main" id="{8F6743E3-BA15-8A8C-8F07-91F0A9B70D53}"/>
              </a:ext>
            </a:extLst>
          </p:cNvPr>
          <p:cNvPicPr>
            <a:picLocks noChangeAspect="1"/>
          </p:cNvPicPr>
          <p:nvPr/>
        </p:nvPicPr>
        <p:blipFill>
          <a:blip r:embed="rId5"/>
          <a:stretch>
            <a:fillRect/>
          </a:stretch>
        </p:blipFill>
        <p:spPr>
          <a:xfrm>
            <a:off x="4919525" y="3736345"/>
            <a:ext cx="2961223" cy="2348378"/>
          </a:xfrm>
          <a:prstGeom prst="rect">
            <a:avLst/>
          </a:prstGeom>
        </p:spPr>
      </p:pic>
      <p:cxnSp>
        <p:nvCxnSpPr>
          <p:cNvPr id="11" name="Straight Connector 10">
            <a:extLst>
              <a:ext uri="{FF2B5EF4-FFF2-40B4-BE49-F238E27FC236}">
                <a16:creationId xmlns:a16="http://schemas.microsoft.com/office/drawing/2014/main" id="{7BA107C6-2AA9-C3E5-D1DD-5646DDD20C10}"/>
              </a:ext>
            </a:extLst>
          </p:cNvPr>
          <p:cNvCxnSpPr/>
          <p:nvPr/>
        </p:nvCxnSpPr>
        <p:spPr>
          <a:xfrm>
            <a:off x="741680" y="3630760"/>
            <a:ext cx="11450320" cy="0"/>
          </a:xfrm>
          <a:prstGeom prst="line">
            <a:avLst/>
          </a:prstGeom>
          <a:ln w="6350">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23B2F3A-DF45-6EC9-0C70-14F8D6AC9999}"/>
              </a:ext>
            </a:extLst>
          </p:cNvPr>
          <p:cNvCxnSpPr>
            <a:cxnSpLocks/>
          </p:cNvCxnSpPr>
          <p:nvPr/>
        </p:nvCxnSpPr>
        <p:spPr>
          <a:xfrm>
            <a:off x="4582160" y="1125651"/>
            <a:ext cx="0" cy="4959072"/>
          </a:xfrm>
          <a:prstGeom prst="line">
            <a:avLst/>
          </a:prstGeom>
          <a:ln w="6350">
            <a:solidFill>
              <a:srgbClr val="000000"/>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326B622-B78A-DF95-65CA-4FB8085DBC2D}"/>
              </a:ext>
            </a:extLst>
          </p:cNvPr>
          <p:cNvSpPr txBox="1"/>
          <p:nvPr/>
        </p:nvSpPr>
        <p:spPr>
          <a:xfrm>
            <a:off x="8442796" y="1188719"/>
            <a:ext cx="3008358" cy="1806158"/>
          </a:xfrm>
          <a:prstGeom prst="rect">
            <a:avLst/>
          </a:prstGeom>
          <a:noFill/>
        </p:spPr>
        <p:txBody>
          <a:bodyPr wrap="square" lIns="0" tIns="0" rIns="0" bIns="0" rtlCol="0" anchor="t">
            <a:noAutofit/>
          </a:bodyPr>
          <a:lstStyle/>
          <a:p>
            <a:pPr algn="l"/>
            <a:r>
              <a:rPr lang="en-IN" sz="1400" b="1" dirty="0">
                <a:latin typeface="Roboto Light" panose="02000000000000000000" pitchFamily="2" charset="0"/>
                <a:ea typeface="Roboto Light" panose="02000000000000000000" pitchFamily="2" charset="0"/>
              </a:rPr>
              <a:t>Distributions of total sales and customers in pretrial period</a:t>
            </a:r>
          </a:p>
          <a:p>
            <a:pPr marL="285750" indent="-285750">
              <a:buFont typeface="Arial" panose="020B0604020202020204" pitchFamily="34" charset="0"/>
              <a:buChar char="•"/>
            </a:pPr>
            <a:r>
              <a:rPr lang="en-IN" sz="1400" dirty="0">
                <a:latin typeface="Roboto Light" panose="02000000000000000000" pitchFamily="2" charset="0"/>
                <a:ea typeface="Roboto Light" panose="02000000000000000000" pitchFamily="2" charset="0"/>
              </a:rPr>
              <a:t>Means don’t vary and there is no  significant difference</a:t>
            </a:r>
          </a:p>
          <a:p>
            <a:pPr marL="285750" indent="-285750" algn="l">
              <a:buFont typeface="Arial" panose="020B0604020202020204" pitchFamily="34" charset="0"/>
              <a:buChar char="•"/>
            </a:pPr>
            <a:endParaRPr lang="en-IN" sz="1400" b="1" dirty="0">
              <a:latin typeface="Roboto Light" panose="02000000000000000000" pitchFamily="2" charset="0"/>
              <a:ea typeface="Roboto Light" panose="02000000000000000000" pitchFamily="2" charset="0"/>
            </a:endParaRPr>
          </a:p>
        </p:txBody>
      </p:sp>
      <p:sp>
        <p:nvSpPr>
          <p:cNvPr id="14" name="TextBox 13">
            <a:extLst>
              <a:ext uri="{FF2B5EF4-FFF2-40B4-BE49-F238E27FC236}">
                <a16:creationId xmlns:a16="http://schemas.microsoft.com/office/drawing/2014/main" id="{BF4C0EA8-929F-78B9-E132-D1D7E922763B}"/>
              </a:ext>
            </a:extLst>
          </p:cNvPr>
          <p:cNvSpPr txBox="1"/>
          <p:nvPr/>
        </p:nvSpPr>
        <p:spPr>
          <a:xfrm>
            <a:off x="8442796" y="3944408"/>
            <a:ext cx="3008358" cy="1806158"/>
          </a:xfrm>
          <a:prstGeom prst="rect">
            <a:avLst/>
          </a:prstGeom>
          <a:noFill/>
        </p:spPr>
        <p:txBody>
          <a:bodyPr wrap="square" lIns="0" tIns="0" rIns="0" bIns="0" rtlCol="0" anchor="t">
            <a:noAutofit/>
          </a:bodyPr>
          <a:lstStyle/>
          <a:p>
            <a:pPr algn="l"/>
            <a:r>
              <a:rPr lang="en-IN" sz="1400" b="1" dirty="0">
                <a:latin typeface="Roboto Light" panose="02000000000000000000" pitchFamily="2" charset="0"/>
                <a:ea typeface="Roboto Light" panose="02000000000000000000" pitchFamily="2" charset="0"/>
              </a:rPr>
              <a:t>Distributions of total sales and customers in pretrial period</a:t>
            </a:r>
          </a:p>
          <a:p>
            <a:pPr algn="l"/>
            <a:endParaRPr lang="en-IN" sz="1400" b="1" dirty="0">
              <a:latin typeface="Roboto Light" panose="02000000000000000000" pitchFamily="2" charset="0"/>
              <a:ea typeface="Roboto Light" panose="02000000000000000000" pitchFamily="2" charset="0"/>
            </a:endParaRPr>
          </a:p>
          <a:p>
            <a:pPr marL="285750" indent="-285750" algn="l">
              <a:buFont typeface="Arial" panose="020B0604020202020204" pitchFamily="34" charset="0"/>
              <a:buChar char="•"/>
            </a:pPr>
            <a:r>
              <a:rPr lang="en-IN" sz="1400" dirty="0">
                <a:latin typeface="Roboto Light" panose="02000000000000000000" pitchFamily="2" charset="0"/>
                <a:ea typeface="Roboto Light" panose="02000000000000000000" pitchFamily="2" charset="0"/>
              </a:rPr>
              <a:t>Means vary and there is a significant difference</a:t>
            </a:r>
          </a:p>
        </p:txBody>
      </p:sp>
    </p:spTree>
    <p:extLst>
      <p:ext uri="{BB962C8B-B14F-4D97-AF65-F5344CB8AC3E}">
        <p14:creationId xmlns:p14="http://schemas.microsoft.com/office/powerpoint/2010/main" val="471400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6EF602E-B085-04AD-9D00-72BBDC59ABB7}"/>
              </a:ext>
            </a:extLst>
          </p:cNvPr>
          <p:cNvSpPr txBox="1">
            <a:spLocks/>
          </p:cNvSpPr>
          <p:nvPr/>
        </p:nvSpPr>
        <p:spPr>
          <a:xfrm>
            <a:off x="1196975" y="453371"/>
            <a:ext cx="10479600" cy="8244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Thank You</a:t>
            </a:r>
          </a:p>
        </p:txBody>
      </p:sp>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1</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a:latin typeface="Roboto" panose="02000000000000000000" pitchFamily="2" charset="0"/>
                <a:ea typeface="Roboto" panose="02000000000000000000" pitchFamily="2" charset="0"/>
                <a:cs typeface="Roboto" panose="02000000000000000000" pitchFamily="2" charset="0"/>
              </a:rPr>
              <a:t>Task 2</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7C949C27-3E05-4AA4-A1A8-5696F6F3C356}"/>
              </a:ext>
            </a:extLst>
          </p:cNvPr>
          <p:cNvSpPr txBox="1"/>
          <p:nvPr/>
        </p:nvSpPr>
        <p:spPr>
          <a:xfrm>
            <a:off x="4095585" y="1967887"/>
            <a:ext cx="7580989" cy="1718742"/>
          </a:xfrm>
          <a:prstGeom prst="rect">
            <a:avLst/>
          </a:prstGeom>
          <a:noFill/>
        </p:spPr>
        <p:txBody>
          <a:bodyPr wrap="square" lIns="0" tIns="0" rIns="0" bIns="0" rtlCol="0" anchor="t">
            <a:noAutofit/>
          </a:bodyPr>
          <a:lstStyle/>
          <a:p>
            <a:pPr marL="228600" indent="-228600" algn="l">
              <a:buAutoNum type="arabicPeriod"/>
            </a:pPr>
            <a:r>
              <a:rPr lang="en-AU" sz="1200" dirty="0">
                <a:latin typeface="Roboto Light" panose="02000000000000000000" pitchFamily="2" charset="0"/>
                <a:ea typeface="Roboto Light" panose="02000000000000000000" pitchFamily="2" charset="0"/>
              </a:rPr>
              <a:t>Revenue by each customer segment</a:t>
            </a:r>
          </a:p>
          <a:p>
            <a:pPr marL="228600" indent="-228600" algn="l">
              <a:buAutoNum type="arabicPeriod"/>
            </a:pPr>
            <a:r>
              <a:rPr lang="en-AU" sz="1200" dirty="0">
                <a:latin typeface="Roboto Light" panose="02000000000000000000" pitchFamily="2" charset="0"/>
                <a:ea typeface="Roboto Light" panose="02000000000000000000" pitchFamily="2" charset="0"/>
              </a:rPr>
              <a:t>Customer insight of each segment</a:t>
            </a:r>
          </a:p>
          <a:p>
            <a:pPr marL="228600" indent="-228600" algn="l">
              <a:buAutoNum type="arabicPeriod"/>
            </a:pPr>
            <a:r>
              <a:rPr lang="en-AU" sz="1200" dirty="0">
                <a:latin typeface="Roboto Light" panose="02000000000000000000" pitchFamily="2" charset="0"/>
                <a:ea typeface="Roboto Light" panose="02000000000000000000" pitchFamily="2" charset="0"/>
              </a:rPr>
              <a:t>Top Favorite Brand</a:t>
            </a:r>
          </a:p>
          <a:p>
            <a:pPr marL="228600" indent="-228600" algn="l">
              <a:buAutoNum type="arabicPeriod"/>
            </a:pPr>
            <a:r>
              <a:rPr lang="en-AU" sz="1200" dirty="0">
                <a:latin typeface="Roboto Light" panose="02000000000000000000" pitchFamily="2" charset="0"/>
                <a:ea typeface="Roboto Light" panose="02000000000000000000" pitchFamily="2" charset="0"/>
              </a:rPr>
              <a:t>Top Favorite Package Size</a:t>
            </a:r>
          </a:p>
        </p:txBody>
      </p:sp>
      <p:sp>
        <p:nvSpPr>
          <p:cNvPr id="9" name="TextBox 8">
            <a:extLst>
              <a:ext uri="{FF2B5EF4-FFF2-40B4-BE49-F238E27FC236}">
                <a16:creationId xmlns:a16="http://schemas.microsoft.com/office/drawing/2014/main" id="{FF9D96EA-4B80-4F92-A071-B09915E427CE}"/>
              </a:ext>
            </a:extLst>
          </p:cNvPr>
          <p:cNvSpPr txBox="1"/>
          <p:nvPr/>
        </p:nvSpPr>
        <p:spPr>
          <a:xfrm>
            <a:off x="4095585" y="4158466"/>
            <a:ext cx="7580989" cy="1718742"/>
          </a:xfrm>
          <a:prstGeom prst="rect">
            <a:avLst/>
          </a:prstGeom>
          <a:noFill/>
        </p:spPr>
        <p:txBody>
          <a:bodyPr wrap="square" lIns="0" tIns="0" rIns="0" bIns="0" rtlCol="0" anchor="t">
            <a:noAutofit/>
          </a:bodyPr>
          <a:lstStyle/>
          <a:p>
            <a:pPr marL="228600" indent="-228600">
              <a:buFont typeface="+mj-lt"/>
              <a:buAutoNum type="arabicPeriod"/>
            </a:pPr>
            <a:r>
              <a:rPr lang="en-US" sz="1200" dirty="0"/>
              <a:t>One control store was selected for each trial store and the values of metrics were compared in trial and pre trial period.</a:t>
            </a:r>
            <a:r>
              <a:rPr lang="en-US" sz="1200" b="0" i="0" dirty="0">
                <a:solidFill>
                  <a:srgbClr val="000000"/>
                </a:solidFill>
                <a:effectLst/>
              </a:rPr>
              <a:t> </a:t>
            </a:r>
          </a:p>
          <a:p>
            <a:pPr marL="228600" indent="-228600">
              <a:buFont typeface="+mj-lt"/>
              <a:buAutoNum type="arabicPeriod"/>
            </a:pPr>
            <a:r>
              <a:rPr lang="en-US" sz="1200" i="0" dirty="0">
                <a:solidFill>
                  <a:srgbClr val="000000"/>
                </a:solidFill>
                <a:effectLst/>
              </a:rPr>
              <a:t>The results for trial stores 77 and 88 during the trial period show a significant difference in at least two of the three trial months but this is not the case for trial store 86. </a:t>
            </a:r>
            <a:endParaRPr lang="en-AU" sz="1200" dirty="0">
              <a:ea typeface="Roboto Light" panose="02000000000000000000" pitchFamily="2" charset="0"/>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Category</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Sales almost came from Old Families – Budget, Retirees – Mainstream and Young Singles/Couples - Mainstream. In total contributing 25% of Sale revenue.</a:t>
            </a:r>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sp>
        <p:nvSpPr>
          <p:cNvPr id="5" name="TextBox 4">
            <a:extLst>
              <a:ext uri="{FF2B5EF4-FFF2-40B4-BE49-F238E27FC236}">
                <a16:creationId xmlns:a16="http://schemas.microsoft.com/office/drawing/2014/main" id="{3BFBABEB-B42A-1559-B8EC-3CC095EC9C16}"/>
              </a:ext>
            </a:extLst>
          </p:cNvPr>
          <p:cNvSpPr txBox="1"/>
          <p:nvPr/>
        </p:nvSpPr>
        <p:spPr>
          <a:xfrm>
            <a:off x="1788160" y="2103120"/>
            <a:ext cx="914400" cy="914400"/>
          </a:xfrm>
          <a:prstGeom prst="rect">
            <a:avLst/>
          </a:prstGeom>
          <a:noFill/>
        </p:spPr>
        <p:txBody>
          <a:bodyPr wrap="none" lIns="0" tIns="0" rIns="0" bIns="0" rtlCol="0" anchor="t">
            <a:noAutofit/>
          </a:bodyPr>
          <a:lstStyle/>
          <a:p>
            <a:pPr algn="l"/>
            <a:endParaRPr lang="en-US" sz="1200" dirty="0" err="1">
              <a:latin typeface="Roboto Light" panose="02000000000000000000" pitchFamily="2" charset="0"/>
              <a:ea typeface="Roboto Light" panose="02000000000000000000" pitchFamily="2" charset="0"/>
            </a:endParaRPr>
          </a:p>
        </p:txBody>
      </p:sp>
      <p:pic>
        <p:nvPicPr>
          <p:cNvPr id="7" name="Picture 6">
            <a:extLst>
              <a:ext uri="{FF2B5EF4-FFF2-40B4-BE49-F238E27FC236}">
                <a16:creationId xmlns:a16="http://schemas.microsoft.com/office/drawing/2014/main" id="{2F1EA893-6DDA-E861-9146-9539C591F54A}"/>
              </a:ext>
            </a:extLst>
          </p:cNvPr>
          <p:cNvPicPr>
            <a:picLocks noChangeAspect="1"/>
          </p:cNvPicPr>
          <p:nvPr/>
        </p:nvPicPr>
        <p:blipFill>
          <a:blip r:embed="rId3"/>
          <a:stretch>
            <a:fillRect/>
          </a:stretch>
        </p:blipFill>
        <p:spPr>
          <a:xfrm>
            <a:off x="1412385" y="2184400"/>
            <a:ext cx="10048780" cy="3892990"/>
          </a:xfrm>
          <a:prstGeom prst="rect">
            <a:avLst/>
          </a:prstGeom>
        </p:spPr>
      </p:pic>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FBEF3B-8AEE-8F7A-CFFB-51B90E9598B9}"/>
              </a:ext>
            </a:extLst>
          </p:cNvPr>
          <p:cNvSpPr>
            <a:spLocks noGrp="1"/>
          </p:cNvSpPr>
          <p:nvPr>
            <p:ph type="body" sz="quarter" idx="10"/>
          </p:nvPr>
        </p:nvSpPr>
        <p:spPr/>
        <p:txBody>
          <a:bodyPr/>
          <a:lstStyle/>
          <a:p>
            <a:r>
              <a:rPr lang="en-US" dirty="0"/>
              <a:t>Sales of Older Family –Budget segment almost come from loyal customer </a:t>
            </a:r>
          </a:p>
          <a:p>
            <a:r>
              <a:rPr lang="en-US" dirty="0"/>
              <a:t>Sale of </a:t>
            </a:r>
            <a:r>
              <a:rPr lang="en-AU" dirty="0"/>
              <a:t>Retirees – Mainstream and Young Singles/Couples – Mainstream with much more new customer </a:t>
            </a:r>
            <a:r>
              <a:rPr lang="en-US" dirty="0"/>
              <a:t> </a:t>
            </a:r>
          </a:p>
        </p:txBody>
      </p:sp>
      <p:pic>
        <p:nvPicPr>
          <p:cNvPr id="4" name="Picture 3">
            <a:extLst>
              <a:ext uri="{FF2B5EF4-FFF2-40B4-BE49-F238E27FC236}">
                <a16:creationId xmlns:a16="http://schemas.microsoft.com/office/drawing/2014/main" id="{7898EEA0-7231-E380-5850-BEA018335914}"/>
              </a:ext>
            </a:extLst>
          </p:cNvPr>
          <p:cNvPicPr>
            <a:picLocks noChangeAspect="1"/>
          </p:cNvPicPr>
          <p:nvPr/>
        </p:nvPicPr>
        <p:blipFill>
          <a:blip r:embed="rId2"/>
          <a:stretch>
            <a:fillRect/>
          </a:stretch>
        </p:blipFill>
        <p:spPr>
          <a:xfrm>
            <a:off x="1321656" y="2317586"/>
            <a:ext cx="9548687" cy="3787468"/>
          </a:xfrm>
          <a:prstGeom prst="rect">
            <a:avLst/>
          </a:prstGeom>
        </p:spPr>
      </p:pic>
    </p:spTree>
    <p:extLst>
      <p:ext uri="{BB962C8B-B14F-4D97-AF65-F5344CB8AC3E}">
        <p14:creationId xmlns:p14="http://schemas.microsoft.com/office/powerpoint/2010/main" val="3602438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35264BE-273E-588F-151F-D7E00A20ABD2}"/>
              </a:ext>
            </a:extLst>
          </p:cNvPr>
          <p:cNvSpPr>
            <a:spLocks noGrp="1"/>
          </p:cNvSpPr>
          <p:nvPr>
            <p:ph type="body" sz="quarter" idx="10"/>
          </p:nvPr>
        </p:nvSpPr>
        <p:spPr/>
        <p:txBody>
          <a:bodyPr/>
          <a:lstStyle/>
          <a:p>
            <a:r>
              <a:rPr lang="en-US" dirty="0"/>
              <a:t>Older and Young Families segment have highest average purchase unit per unique customer</a:t>
            </a:r>
          </a:p>
          <a:p>
            <a:r>
              <a:rPr lang="en-US" dirty="0"/>
              <a:t>Average Price per Transaction of any customer segment is around 7</a:t>
            </a:r>
          </a:p>
          <a:p>
            <a:r>
              <a:rPr lang="en-US" dirty="0"/>
              <a:t>Average Quantity per Transaction of any customer segment is 2</a:t>
            </a:r>
          </a:p>
          <a:p>
            <a:endParaRPr lang="en-US" dirty="0"/>
          </a:p>
        </p:txBody>
      </p:sp>
      <p:pic>
        <p:nvPicPr>
          <p:cNvPr id="4" name="Picture 3">
            <a:extLst>
              <a:ext uri="{FF2B5EF4-FFF2-40B4-BE49-F238E27FC236}">
                <a16:creationId xmlns:a16="http://schemas.microsoft.com/office/drawing/2014/main" id="{3B38DDC5-E9D9-7F58-F19D-1AAB35968987}"/>
              </a:ext>
            </a:extLst>
          </p:cNvPr>
          <p:cNvPicPr>
            <a:picLocks noChangeAspect="1"/>
          </p:cNvPicPr>
          <p:nvPr/>
        </p:nvPicPr>
        <p:blipFill>
          <a:blip r:embed="rId2"/>
          <a:stretch>
            <a:fillRect/>
          </a:stretch>
        </p:blipFill>
        <p:spPr>
          <a:xfrm>
            <a:off x="1015619" y="2763520"/>
            <a:ext cx="11140883" cy="3157335"/>
          </a:xfrm>
          <a:prstGeom prst="rect">
            <a:avLst/>
          </a:prstGeom>
        </p:spPr>
      </p:pic>
    </p:spTree>
    <p:extLst>
      <p:ext uri="{BB962C8B-B14F-4D97-AF65-F5344CB8AC3E}">
        <p14:creationId xmlns:p14="http://schemas.microsoft.com/office/powerpoint/2010/main" val="545017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3"/>
          <a:stretch>
            <a:fillRect/>
          </a:stretch>
        </p:blipFill>
        <p:spPr>
          <a:xfrm>
            <a:off x="12327032" y="0"/>
            <a:ext cx="1993565" cy="1457070"/>
          </a:xfrm>
          <a:prstGeom prst="rect">
            <a:avLst/>
          </a:prstGeom>
        </p:spPr>
      </p:pic>
      <p:pic>
        <p:nvPicPr>
          <p:cNvPr id="7" name="Picture 6">
            <a:extLst>
              <a:ext uri="{FF2B5EF4-FFF2-40B4-BE49-F238E27FC236}">
                <a16:creationId xmlns:a16="http://schemas.microsoft.com/office/drawing/2014/main" id="{C9153EC6-E7D2-D5D7-ADE5-8F0CB605F3AA}"/>
              </a:ext>
            </a:extLst>
          </p:cNvPr>
          <p:cNvPicPr>
            <a:picLocks noChangeAspect="1"/>
          </p:cNvPicPr>
          <p:nvPr/>
        </p:nvPicPr>
        <p:blipFill>
          <a:blip r:embed="rId4"/>
          <a:stretch>
            <a:fillRect/>
          </a:stretch>
        </p:blipFill>
        <p:spPr>
          <a:xfrm>
            <a:off x="2092174" y="1463087"/>
            <a:ext cx="1983364" cy="1322242"/>
          </a:xfrm>
          <a:prstGeom prst="rect">
            <a:avLst/>
          </a:prstGeom>
        </p:spPr>
      </p:pic>
      <p:pic>
        <p:nvPicPr>
          <p:cNvPr id="9" name="Picture 8" descr="A logo of a brand&#10;&#10;Description automatically generated">
            <a:extLst>
              <a:ext uri="{FF2B5EF4-FFF2-40B4-BE49-F238E27FC236}">
                <a16:creationId xmlns:a16="http://schemas.microsoft.com/office/drawing/2014/main" id="{CB70CF9C-788C-9C49-D3DC-4E60A232D2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83607" y="1226850"/>
            <a:ext cx="1688575" cy="1726460"/>
          </a:xfrm>
          <a:prstGeom prst="rect">
            <a:avLst/>
          </a:prstGeom>
        </p:spPr>
      </p:pic>
      <p:pic>
        <p:nvPicPr>
          <p:cNvPr id="11" name="Picture 10" descr="A logo with red and white letters&#10;&#10;Description automatically generated">
            <a:extLst>
              <a:ext uri="{FF2B5EF4-FFF2-40B4-BE49-F238E27FC236}">
                <a16:creationId xmlns:a16="http://schemas.microsoft.com/office/drawing/2014/main" id="{0742DA8E-06B9-A365-9638-2E5085195BF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52920" y="1463087"/>
            <a:ext cx="2367709" cy="1332682"/>
          </a:xfrm>
          <a:prstGeom prst="rect">
            <a:avLst/>
          </a:prstGeom>
        </p:spPr>
      </p:pic>
      <p:sp>
        <p:nvSpPr>
          <p:cNvPr id="22" name="Text Placeholder 21">
            <a:extLst>
              <a:ext uri="{FF2B5EF4-FFF2-40B4-BE49-F238E27FC236}">
                <a16:creationId xmlns:a16="http://schemas.microsoft.com/office/drawing/2014/main" id="{4DE0C425-5C60-FC4C-9FB7-515ECC8B9A23}"/>
              </a:ext>
            </a:extLst>
          </p:cNvPr>
          <p:cNvSpPr>
            <a:spLocks noGrp="1"/>
          </p:cNvSpPr>
          <p:nvPr>
            <p:ph type="body" sz="quarter" idx="10"/>
          </p:nvPr>
        </p:nvSpPr>
        <p:spPr/>
        <p:txBody>
          <a:bodyPr/>
          <a:lstStyle/>
          <a:p>
            <a:r>
              <a:rPr lang="en-US" dirty="0"/>
              <a:t>Top 3 Favorite Brand</a:t>
            </a:r>
          </a:p>
        </p:txBody>
      </p:sp>
      <p:sp>
        <p:nvSpPr>
          <p:cNvPr id="23" name="Text Placeholder 21">
            <a:extLst>
              <a:ext uri="{FF2B5EF4-FFF2-40B4-BE49-F238E27FC236}">
                <a16:creationId xmlns:a16="http://schemas.microsoft.com/office/drawing/2014/main" id="{D8F7050F-EF7D-01B2-49A3-94E6FD04C822}"/>
              </a:ext>
            </a:extLst>
          </p:cNvPr>
          <p:cNvSpPr txBox="1">
            <a:spLocks/>
          </p:cNvSpPr>
          <p:nvPr/>
        </p:nvSpPr>
        <p:spPr>
          <a:xfrm>
            <a:off x="1196975" y="3142783"/>
            <a:ext cx="10479600" cy="824400"/>
          </a:xfrm>
          <a:prstGeom prst="rect">
            <a:avLst/>
          </a:prstGeom>
        </p:spPr>
        <p:txBody>
          <a:bodyPr lIns="0" tIns="0"/>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Top 3 Common Package Size</a:t>
            </a:r>
          </a:p>
        </p:txBody>
      </p:sp>
      <p:grpSp>
        <p:nvGrpSpPr>
          <p:cNvPr id="25" name="Group 24">
            <a:extLst>
              <a:ext uri="{FF2B5EF4-FFF2-40B4-BE49-F238E27FC236}">
                <a16:creationId xmlns:a16="http://schemas.microsoft.com/office/drawing/2014/main" id="{E580BC1C-E1B1-7902-2776-58A9E5CBFC5E}"/>
              </a:ext>
            </a:extLst>
          </p:cNvPr>
          <p:cNvGrpSpPr/>
          <p:nvPr/>
        </p:nvGrpSpPr>
        <p:grpSpPr>
          <a:xfrm>
            <a:off x="1096623" y="3331719"/>
            <a:ext cx="3688737" cy="2950990"/>
            <a:chOff x="1096623" y="3331719"/>
            <a:chExt cx="3688737" cy="2950990"/>
          </a:xfrm>
        </p:grpSpPr>
        <p:pic>
          <p:nvPicPr>
            <p:cNvPr id="20" name="Picture 19">
              <a:extLst>
                <a:ext uri="{FF2B5EF4-FFF2-40B4-BE49-F238E27FC236}">
                  <a16:creationId xmlns:a16="http://schemas.microsoft.com/office/drawing/2014/main" id="{A1EE3118-D0F8-0E02-C9A6-16EFE1D0FFA5}"/>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096623" y="3331719"/>
              <a:ext cx="3688737" cy="2950990"/>
            </a:xfrm>
            <a:prstGeom prst="rect">
              <a:avLst/>
            </a:prstGeom>
          </p:spPr>
        </p:pic>
        <p:sp>
          <p:nvSpPr>
            <p:cNvPr id="24" name="TextBox 23">
              <a:extLst>
                <a:ext uri="{FF2B5EF4-FFF2-40B4-BE49-F238E27FC236}">
                  <a16:creationId xmlns:a16="http://schemas.microsoft.com/office/drawing/2014/main" id="{E168F265-AD68-D34D-6FA0-A24872432B60}"/>
                </a:ext>
              </a:extLst>
            </p:cNvPr>
            <p:cNvSpPr txBox="1"/>
            <p:nvPr/>
          </p:nvSpPr>
          <p:spPr>
            <a:xfrm>
              <a:off x="2540000" y="4901628"/>
              <a:ext cx="848656" cy="729986"/>
            </a:xfrm>
            <a:prstGeom prst="rect">
              <a:avLst/>
            </a:prstGeom>
            <a:noFill/>
          </p:spPr>
          <p:txBody>
            <a:bodyPr wrap="none" lIns="0" tIns="0" rIns="0" bIns="0" rtlCol="0" anchor="t">
              <a:noAutofit/>
            </a:bodyPr>
            <a:lstStyle/>
            <a:p>
              <a:pPr algn="l"/>
              <a:r>
                <a:rPr lang="en-US" sz="2400" b="1" dirty="0">
                  <a:solidFill>
                    <a:srgbClr val="FFC000"/>
                  </a:solidFill>
                  <a:latin typeface="Arial" panose="020B0604020202020204" pitchFamily="34" charset="0"/>
                  <a:ea typeface="Roboto Light" panose="02000000000000000000" pitchFamily="2" charset="0"/>
                  <a:cs typeface="Arial" panose="020B0604020202020204" pitchFamily="34" charset="0"/>
                </a:rPr>
                <a:t>175g</a:t>
              </a:r>
            </a:p>
          </p:txBody>
        </p:sp>
      </p:grpSp>
      <p:grpSp>
        <p:nvGrpSpPr>
          <p:cNvPr id="26" name="Group 25">
            <a:extLst>
              <a:ext uri="{FF2B5EF4-FFF2-40B4-BE49-F238E27FC236}">
                <a16:creationId xmlns:a16="http://schemas.microsoft.com/office/drawing/2014/main" id="{EE6DC230-499E-5969-0687-1360246A8DE9}"/>
              </a:ext>
            </a:extLst>
          </p:cNvPr>
          <p:cNvGrpSpPr/>
          <p:nvPr/>
        </p:nvGrpSpPr>
        <p:grpSpPr>
          <a:xfrm>
            <a:off x="4479903" y="3331719"/>
            <a:ext cx="3688737" cy="2950990"/>
            <a:chOff x="1096623" y="3331719"/>
            <a:chExt cx="3688737" cy="2950990"/>
          </a:xfrm>
        </p:grpSpPr>
        <p:pic>
          <p:nvPicPr>
            <p:cNvPr id="27" name="Picture 26">
              <a:extLst>
                <a:ext uri="{FF2B5EF4-FFF2-40B4-BE49-F238E27FC236}">
                  <a16:creationId xmlns:a16="http://schemas.microsoft.com/office/drawing/2014/main" id="{C2D800AF-F211-2D4B-53F9-848BC4D5AE79}"/>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096623" y="3331719"/>
              <a:ext cx="3688737" cy="2950990"/>
            </a:xfrm>
            <a:prstGeom prst="rect">
              <a:avLst/>
            </a:prstGeom>
          </p:spPr>
        </p:pic>
        <p:sp>
          <p:nvSpPr>
            <p:cNvPr id="28" name="TextBox 27">
              <a:extLst>
                <a:ext uri="{FF2B5EF4-FFF2-40B4-BE49-F238E27FC236}">
                  <a16:creationId xmlns:a16="http://schemas.microsoft.com/office/drawing/2014/main" id="{3C7DC35D-EE51-2EBC-FAA6-085AE0CFB418}"/>
                </a:ext>
              </a:extLst>
            </p:cNvPr>
            <p:cNvSpPr txBox="1"/>
            <p:nvPr/>
          </p:nvSpPr>
          <p:spPr>
            <a:xfrm>
              <a:off x="2540000" y="4901628"/>
              <a:ext cx="848656" cy="729986"/>
            </a:xfrm>
            <a:prstGeom prst="rect">
              <a:avLst/>
            </a:prstGeom>
            <a:noFill/>
          </p:spPr>
          <p:txBody>
            <a:bodyPr wrap="none" lIns="0" tIns="0" rIns="0" bIns="0" rtlCol="0" anchor="t">
              <a:noAutofit/>
            </a:bodyPr>
            <a:lstStyle/>
            <a:p>
              <a:pPr algn="l"/>
              <a:r>
                <a:rPr lang="en-US" sz="2400" b="1" dirty="0">
                  <a:solidFill>
                    <a:srgbClr val="FFC000"/>
                  </a:solidFill>
                  <a:latin typeface="Arial" panose="020B0604020202020204" pitchFamily="34" charset="0"/>
                  <a:ea typeface="Roboto Light" panose="02000000000000000000" pitchFamily="2" charset="0"/>
                  <a:cs typeface="Arial" panose="020B0604020202020204" pitchFamily="34" charset="0"/>
                </a:rPr>
                <a:t>150g</a:t>
              </a:r>
            </a:p>
          </p:txBody>
        </p:sp>
      </p:grpSp>
      <p:grpSp>
        <p:nvGrpSpPr>
          <p:cNvPr id="29" name="Group 28">
            <a:extLst>
              <a:ext uri="{FF2B5EF4-FFF2-40B4-BE49-F238E27FC236}">
                <a16:creationId xmlns:a16="http://schemas.microsoft.com/office/drawing/2014/main" id="{375B34AB-0B03-704B-10FE-9B89BCA577AD}"/>
              </a:ext>
            </a:extLst>
          </p:cNvPr>
          <p:cNvGrpSpPr/>
          <p:nvPr/>
        </p:nvGrpSpPr>
        <p:grpSpPr>
          <a:xfrm>
            <a:off x="8088190" y="3331719"/>
            <a:ext cx="3688737" cy="2950990"/>
            <a:chOff x="1096623" y="3331719"/>
            <a:chExt cx="3688737" cy="2950990"/>
          </a:xfrm>
        </p:grpSpPr>
        <p:pic>
          <p:nvPicPr>
            <p:cNvPr id="30" name="Picture 29">
              <a:extLst>
                <a:ext uri="{FF2B5EF4-FFF2-40B4-BE49-F238E27FC236}">
                  <a16:creationId xmlns:a16="http://schemas.microsoft.com/office/drawing/2014/main" id="{50202EAB-EE9D-BBB8-C2EB-F3F07BEDC184}"/>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096623" y="3331719"/>
              <a:ext cx="3688737" cy="2950990"/>
            </a:xfrm>
            <a:prstGeom prst="rect">
              <a:avLst/>
            </a:prstGeom>
          </p:spPr>
        </p:pic>
        <p:sp>
          <p:nvSpPr>
            <p:cNvPr id="31" name="TextBox 30">
              <a:extLst>
                <a:ext uri="{FF2B5EF4-FFF2-40B4-BE49-F238E27FC236}">
                  <a16:creationId xmlns:a16="http://schemas.microsoft.com/office/drawing/2014/main" id="{ECE7871D-75D4-5D7B-2436-F53EA5E62D7E}"/>
                </a:ext>
              </a:extLst>
            </p:cNvPr>
            <p:cNvSpPr txBox="1"/>
            <p:nvPr/>
          </p:nvSpPr>
          <p:spPr>
            <a:xfrm>
              <a:off x="2540000" y="4901628"/>
              <a:ext cx="848656" cy="729986"/>
            </a:xfrm>
            <a:prstGeom prst="rect">
              <a:avLst/>
            </a:prstGeom>
            <a:noFill/>
          </p:spPr>
          <p:txBody>
            <a:bodyPr wrap="none" lIns="0" tIns="0" rIns="0" bIns="0" rtlCol="0" anchor="t">
              <a:noAutofit/>
            </a:bodyPr>
            <a:lstStyle/>
            <a:p>
              <a:pPr algn="l"/>
              <a:r>
                <a:rPr lang="en-US" sz="2400" b="1" dirty="0">
                  <a:solidFill>
                    <a:srgbClr val="FFC000"/>
                  </a:solidFill>
                  <a:latin typeface="Arial" panose="020B0604020202020204" pitchFamily="34" charset="0"/>
                  <a:ea typeface="Roboto Light" panose="02000000000000000000" pitchFamily="2" charset="0"/>
                  <a:cs typeface="Arial" panose="020B0604020202020204" pitchFamily="34" charset="0"/>
                </a:rPr>
                <a:t>134g</a:t>
              </a:r>
            </a:p>
          </p:txBody>
        </p:sp>
      </p:grpSp>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11761</TotalTime>
  <Words>667</Words>
  <Application>Microsoft Office PowerPoint</Application>
  <PresentationFormat>Widescreen</PresentationFormat>
  <Paragraphs>73</Paragraphs>
  <Slides>16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Roboto Light</vt:lpstr>
      <vt:lpstr>Arial</vt:lpstr>
      <vt:lpstr>Calibri</vt:lpstr>
      <vt:lpstr>Roboto Medium</vt:lpstr>
      <vt:lpstr>Roboto</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PowerPoint Presentation</vt:lpstr>
      <vt:lpstr>02</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Truong Ngo</cp:lastModifiedBy>
  <cp:revision>465</cp:revision>
  <dcterms:created xsi:type="dcterms:W3CDTF">2018-02-07T23:23:24Z</dcterms:created>
  <dcterms:modified xsi:type="dcterms:W3CDTF">2024-01-03T08:05:08Z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