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7"/>
  </p:notesMasterIdLst>
  <p:sldIdLst>
    <p:sldId id="256" r:id="rId2"/>
    <p:sldId id="258" r:id="rId3"/>
    <p:sldId id="266" r:id="rId4"/>
    <p:sldId id="260" r:id="rId5"/>
    <p:sldId id="278" r:id="rId6"/>
    <p:sldId id="261" r:id="rId7"/>
    <p:sldId id="355" r:id="rId8"/>
    <p:sldId id="357" r:id="rId9"/>
    <p:sldId id="358" r:id="rId10"/>
    <p:sldId id="360" r:id="rId11"/>
    <p:sldId id="359" r:id="rId12"/>
    <p:sldId id="353" r:id="rId13"/>
    <p:sldId id="274" r:id="rId14"/>
    <p:sldId id="354" r:id="rId15"/>
    <p:sldId id="296"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rimson Text" panose="020B060402020202020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Vidaloka"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7D1363-AE4E-47DC-85F6-055E4A00C66C}">
  <a:tblStyle styleId="{7F7D1363-AE4E-47DC-85F6-055E4A00C6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vi-VN" b="1" i="0" dirty="0">
                <a:solidFill>
                  <a:srgbClr val="1B1B1B"/>
                </a:solidFill>
                <a:effectLst/>
                <a:latin typeface="Open Sans" panose="020B0606030504020204" pitchFamily="34" charset="0"/>
              </a:rPr>
              <a:t>Tổng các diện tích (TSS)</a:t>
            </a:r>
            <a:r>
              <a:rPr lang="vi-VN" b="0" i="0" dirty="0">
                <a:solidFill>
                  <a:srgbClr val="1B1B1B"/>
                </a:solidFill>
                <a:effectLst/>
                <a:latin typeface="Open Sans" panose="020B0606030504020204" pitchFamily="34" charset="0"/>
              </a:rPr>
              <a:t>: TSS là một phép đo tổng biến thiên trong tỷ lệ đáp ứng / biến phụ thuộc Y và có thể được coi là số lượng biến thiên vốn có trong đáp ứng trước khi hồi quy được thực hiện.</a:t>
            </a:r>
          </a:p>
          <a:p>
            <a:pPr algn="l">
              <a:buFont typeface="Arial" panose="020B0604020202020204" pitchFamily="34" charset="0"/>
              <a:buChar char="•"/>
            </a:pPr>
            <a:r>
              <a:rPr lang="vi-VN" b="1" i="0" dirty="0">
                <a:solidFill>
                  <a:srgbClr val="1B1B1B"/>
                </a:solidFill>
                <a:effectLst/>
                <a:latin typeface="Open Sans" panose="020B0606030504020204" pitchFamily="34" charset="0"/>
              </a:rPr>
              <a:t>Sum of Squares (RSS)</a:t>
            </a:r>
            <a:r>
              <a:rPr lang="vi-VN" b="0" i="0" dirty="0">
                <a:solidFill>
                  <a:srgbClr val="1B1B1B"/>
                </a:solidFill>
                <a:effectLst/>
                <a:latin typeface="Open Sans" panose="020B0606030504020204" pitchFamily="34" charset="0"/>
              </a:rPr>
              <a:t>: RSS đo lường lượng biến đổi còn lại không giải thích được sau khi thực hiện hồi quy.</a:t>
            </a:r>
          </a:p>
          <a:p>
            <a:pPr algn="l">
              <a:buFont typeface="Arial" panose="020B0604020202020204" pitchFamily="34" charset="0"/>
              <a:buChar char="•"/>
            </a:pPr>
            <a:r>
              <a:rPr lang="vi-VN" b="0" i="0" dirty="0">
                <a:solidFill>
                  <a:srgbClr val="1B1B1B"/>
                </a:solidFill>
                <a:effectLst/>
                <a:latin typeface="Open Sans" panose="020B0606030504020204" pitchFamily="34" charset="0"/>
              </a:rPr>
              <a:t>(TSS - RSS) đo lường mức độ thay đổi trong đáp ứng được giải thích (hoặc loại bỏ) bằng cách thực hiện hồi quy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1136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276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106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cf7a3c50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cf7a3c50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399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c7554a04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c7554a04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67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Trong đó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điểm cắt trên trục tung,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β</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độ dốc (trong thống kê gọi là hệ số hồi qui) và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phần dư.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4028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617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7" r:id="rId4"/>
    <p:sldLayoutId id="2147483658" r:id="rId5"/>
    <p:sldLayoutId id="2147483659" r:id="rId6"/>
    <p:sldLayoutId id="2147483661" r:id="rId7"/>
    <p:sldLayoutId id="2147483662" r:id="rId8"/>
    <p:sldLayoutId id="2147483672" r:id="rId9"/>
    <p:sldLayoutId id="2147483696" r:id="rId10"/>
    <p:sldLayoutId id="2147483697" r:id="rId11"/>
    <p:sldLayoutId id="2147483698" r:id="rId12"/>
    <p:sldLayoutId id="214748369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000" dirty="0">
                <a:latin typeface="+mj-lt"/>
              </a:rPr>
              <a:t>DỰ ĐOÁN GIÁ Ô TÔ ĐÃ QUA SỬ DỤNG BẰNG THUẬT TOÁN HỒI QUY TUYẾN TÍNH VỚI NGÔN NGỮ PYTHON</a:t>
            </a:r>
            <a:endParaRPr sz="4000" dirty="0">
              <a:latin typeface="+mj-lt"/>
            </a:endParaRPr>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t>Môn: Hoạch định nguồn lực doanh nghiệp</a:t>
            </a:r>
          </a:p>
          <a:p>
            <a:pPr marL="0" lvl="0" indent="0" algn="ctr" rtl="0">
              <a:spcBef>
                <a:spcPts val="0"/>
              </a:spcBef>
              <a:spcAft>
                <a:spcPts val="0"/>
              </a:spcAft>
              <a:buClr>
                <a:schemeClr val="dk1"/>
              </a:buClr>
              <a:buSzPts val="1100"/>
              <a:buFont typeface="Arial"/>
              <a:buNone/>
            </a:pPr>
            <a:r>
              <a:rPr lang="vi-VN" dirty="0"/>
              <a:t>Giảng viên: Đỗ Duy Thanh</a:t>
            </a:r>
          </a:p>
          <a:p>
            <a:pPr marL="0" lvl="0" indent="0" algn="ctr" rtl="0">
              <a:spcBef>
                <a:spcPts val="0"/>
              </a:spcBef>
              <a:spcAft>
                <a:spcPts val="0"/>
              </a:spcAft>
              <a:buClr>
                <a:schemeClr val="dk1"/>
              </a:buClr>
              <a:buSzPts val="1100"/>
              <a:buFont typeface="Arial"/>
              <a:buNone/>
            </a:pPr>
            <a:r>
              <a:rPr lang="vi-VN" dirty="0"/>
              <a:t>Lớp: IS336.N11.HTCL</a:t>
            </a:r>
          </a:p>
          <a:p>
            <a:pPr marL="0" lvl="0" indent="0" algn="ctr" rtl="0">
              <a:spcBef>
                <a:spcPts val="0"/>
              </a:spcBef>
              <a:spcAft>
                <a:spcPts val="0"/>
              </a:spcAft>
              <a:buClr>
                <a:schemeClr val="dk1"/>
              </a:buClr>
              <a:buSzPts val="1100"/>
              <a:buFont typeface="Arial"/>
              <a:buNone/>
            </a:pPr>
            <a:r>
              <a:rPr lang="vi-VN" dirty="0"/>
              <a:t>Học kỳ I – năm học 2022 - 2023</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1508474" y="420963"/>
            <a:ext cx="7552975"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mj-lt"/>
              </a:rPr>
              <a:t>HIỆU SUẤT CỦA MÔ HÌNH</a:t>
            </a:r>
            <a:endParaRPr b="1" dirty="0">
              <a:latin typeface="+mj-lt"/>
            </a:endParaRPr>
          </a:p>
        </p:txBody>
      </p:sp>
      <p:sp>
        <p:nvSpPr>
          <p:cNvPr id="3" name="Subtitle 2">
            <a:extLst>
              <a:ext uri="{FF2B5EF4-FFF2-40B4-BE49-F238E27FC236}">
                <a16:creationId xmlns:a16="http://schemas.microsoft.com/office/drawing/2014/main" id="{D41A2024-6834-6D49-CF7B-9BB07E13B5B5}"/>
              </a:ext>
            </a:extLst>
          </p:cNvPr>
          <p:cNvSpPr>
            <a:spLocks noGrp="1"/>
          </p:cNvSpPr>
          <p:nvPr>
            <p:ph type="subTitle" idx="1"/>
          </p:nvPr>
        </p:nvSpPr>
        <p:spPr>
          <a:xfrm>
            <a:off x="534800" y="1263152"/>
            <a:ext cx="8272650" cy="1778498"/>
          </a:xfrm>
        </p:spPr>
        <p:txBody>
          <a:bodyPr/>
          <a:lstStyle/>
          <a:p>
            <a:pPr marL="114300" indent="0"/>
            <a:r>
              <a:rPr lang="vi-VN" sz="3200" dirty="0">
                <a:solidFill>
                  <a:srgbClr val="FF0000"/>
                </a:solidFill>
              </a:rPr>
              <a:t>R – SQUARE (R^2)</a:t>
            </a:r>
          </a:p>
          <a:p>
            <a:pPr marL="114300" indent="0"/>
            <a:endParaRPr lang="vi-VN" sz="3200" dirty="0">
              <a:solidFill>
                <a:srgbClr val="FF0000"/>
              </a:solidFill>
            </a:endParaRPr>
          </a:p>
          <a:p>
            <a:pPr marL="114300" indent="0"/>
            <a:r>
              <a:rPr lang="vi-VN" sz="3200" dirty="0">
                <a:solidFill>
                  <a:schemeClr val="tx1"/>
                </a:solidFill>
              </a:rPr>
              <a:t>Trong đó: </a:t>
            </a:r>
          </a:p>
          <a:p>
            <a:pPr marL="114300" indent="0"/>
            <a:r>
              <a:rPr lang="vi-VN" sz="3200" dirty="0">
                <a:solidFill>
                  <a:srgbClr val="FF0000"/>
                </a:solidFill>
              </a:rPr>
              <a:t>R^2 = (TSS-RSS)/TSS</a:t>
            </a:r>
          </a:p>
        </p:txBody>
      </p:sp>
    </p:spTree>
    <p:extLst>
      <p:ext uri="{BB962C8B-B14F-4D97-AF65-F5344CB8AC3E}">
        <p14:creationId xmlns:p14="http://schemas.microsoft.com/office/powerpoint/2010/main" val="120110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924274" y="408263"/>
            <a:ext cx="7552975"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mj-lt"/>
              </a:rPr>
              <a:t>UNDERFITTING VÀ OVERFITTING</a:t>
            </a:r>
            <a:endParaRPr b="1" dirty="0">
              <a:latin typeface="+mj-lt"/>
            </a:endParaRPr>
          </a:p>
        </p:txBody>
      </p:sp>
      <p:pic>
        <p:nvPicPr>
          <p:cNvPr id="3076" name="Picture 4">
            <a:extLst>
              <a:ext uri="{FF2B5EF4-FFF2-40B4-BE49-F238E27FC236}">
                <a16:creationId xmlns:a16="http://schemas.microsoft.com/office/drawing/2014/main" id="{FC51481D-4DDB-BB24-B81C-2E7CE0616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163" y="1083987"/>
            <a:ext cx="3701961" cy="365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87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874674" y="2366038"/>
            <a:ext cx="7031075"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400">
                <a:latin typeface="+mj-lt"/>
              </a:rPr>
              <a:t>DEMO</a:t>
            </a:r>
            <a:br>
              <a:rPr lang="vi-VN" sz="4400">
                <a:latin typeface="+mj-lt"/>
              </a:rPr>
            </a:br>
            <a:r>
              <a:rPr lang="vi-VN" sz="4400">
                <a:latin typeface="+mj-lt"/>
              </a:rPr>
              <a:t>https://www.youtube.com/watch?v=bQo8uPhdDiU</a:t>
            </a:r>
            <a:endParaRPr sz="4400" dirty="0">
              <a:latin typeface="+mj-lt"/>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03</a:t>
            </a:r>
            <a:endParaRPr dirty="0"/>
          </a:p>
        </p:txBody>
      </p:sp>
    </p:spTree>
    <p:extLst>
      <p:ext uri="{BB962C8B-B14F-4D97-AF65-F5344CB8AC3E}">
        <p14:creationId xmlns:p14="http://schemas.microsoft.com/office/powerpoint/2010/main" val="176065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2" name="TextBox 1">
            <a:extLst>
              <a:ext uri="{FF2B5EF4-FFF2-40B4-BE49-F238E27FC236}">
                <a16:creationId xmlns:a16="http://schemas.microsoft.com/office/drawing/2014/main" id="{9373F0FC-B993-EDB1-A9F7-9FE732501322}"/>
              </a:ext>
            </a:extLst>
          </p:cNvPr>
          <p:cNvSpPr txBox="1"/>
          <p:nvPr/>
        </p:nvSpPr>
        <p:spPr>
          <a:xfrm>
            <a:off x="2247900" y="552450"/>
            <a:ext cx="4699000" cy="707886"/>
          </a:xfrm>
          <a:prstGeom prst="rect">
            <a:avLst/>
          </a:prstGeom>
          <a:noFill/>
        </p:spPr>
        <p:txBody>
          <a:bodyPr wrap="square" rtlCol="0">
            <a:spAutoFit/>
          </a:bodyPr>
          <a:lstStyle/>
          <a:p>
            <a:r>
              <a:rPr lang="vi-VN" sz="4000" dirty="0">
                <a:latin typeface="+mj-lt"/>
              </a:rPr>
              <a:t>CÁCH THỰC HIỆN </a:t>
            </a:r>
            <a:endParaRPr lang="en-US" sz="4000" dirty="0">
              <a:latin typeface="+mj-lt"/>
            </a:endParaRPr>
          </a:p>
        </p:txBody>
      </p:sp>
      <p:cxnSp>
        <p:nvCxnSpPr>
          <p:cNvPr id="53" name="Straight Arrow Connector 52">
            <a:extLst>
              <a:ext uri="{FF2B5EF4-FFF2-40B4-BE49-F238E27FC236}">
                <a16:creationId xmlns:a16="http://schemas.microsoft.com/office/drawing/2014/main" id="{C28F3340-FB84-3B59-3826-A4C48DBC2860}"/>
              </a:ext>
            </a:extLst>
          </p:cNvPr>
          <p:cNvCxnSpPr/>
          <p:nvPr/>
        </p:nvCxnSpPr>
        <p:spPr>
          <a:xfrm>
            <a:off x="1092200" y="2844800"/>
            <a:ext cx="6623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5" name="TextBox 644">
            <a:extLst>
              <a:ext uri="{FF2B5EF4-FFF2-40B4-BE49-F238E27FC236}">
                <a16:creationId xmlns:a16="http://schemas.microsoft.com/office/drawing/2014/main" id="{D4F1F671-6C3D-00A9-1D66-7C713EB5A1B3}"/>
              </a:ext>
            </a:extLst>
          </p:cNvPr>
          <p:cNvSpPr txBox="1"/>
          <p:nvPr/>
        </p:nvSpPr>
        <p:spPr>
          <a:xfrm>
            <a:off x="7473323" y="2970880"/>
            <a:ext cx="1466850" cy="523220"/>
          </a:xfrm>
          <a:prstGeom prst="rect">
            <a:avLst/>
          </a:prstGeom>
          <a:noFill/>
        </p:spPr>
        <p:txBody>
          <a:bodyPr wrap="square" rtlCol="0">
            <a:spAutoFit/>
          </a:bodyPr>
          <a:lstStyle/>
          <a:p>
            <a:r>
              <a:rPr lang="vi-VN" dirty="0"/>
              <a:t>CAR PRICE PREDICTED</a:t>
            </a:r>
            <a:endParaRPr lang="en-US" dirty="0"/>
          </a:p>
        </p:txBody>
      </p:sp>
      <p:grpSp>
        <p:nvGrpSpPr>
          <p:cNvPr id="646" name="Google Shape;10764;p153">
            <a:extLst>
              <a:ext uri="{FF2B5EF4-FFF2-40B4-BE49-F238E27FC236}">
                <a16:creationId xmlns:a16="http://schemas.microsoft.com/office/drawing/2014/main" id="{F716E381-A6B2-9DED-76F0-575FC4F1C00E}"/>
              </a:ext>
            </a:extLst>
          </p:cNvPr>
          <p:cNvGrpSpPr/>
          <p:nvPr/>
        </p:nvGrpSpPr>
        <p:grpSpPr>
          <a:xfrm>
            <a:off x="7810351" y="2257427"/>
            <a:ext cx="603399" cy="628645"/>
            <a:chOff x="5697000" y="3648425"/>
            <a:chExt cx="248275" cy="268000"/>
          </a:xfrm>
        </p:grpSpPr>
        <p:sp>
          <p:nvSpPr>
            <p:cNvPr id="647" name="Google Shape;10765;p153">
              <a:extLst>
                <a:ext uri="{FF2B5EF4-FFF2-40B4-BE49-F238E27FC236}">
                  <a16:creationId xmlns:a16="http://schemas.microsoft.com/office/drawing/2014/main" id="{4C006CAD-C167-2079-2E6C-73AD1AB93EF0}"/>
                </a:ext>
              </a:extLst>
            </p:cNvPr>
            <p:cNvSpPr/>
            <p:nvPr/>
          </p:nvSpPr>
          <p:spPr>
            <a:xfrm>
              <a:off x="5723175" y="3754400"/>
              <a:ext cx="67900" cy="67900"/>
            </a:xfrm>
            <a:custGeom>
              <a:avLst/>
              <a:gdLst/>
              <a:ahLst/>
              <a:cxnLst/>
              <a:rect l="l" t="t" r="r" b="b"/>
              <a:pathLst>
                <a:path w="2716" h="2716" extrusionOk="0">
                  <a:moveTo>
                    <a:pt x="1358" y="0"/>
                  </a:moveTo>
                  <a:cubicBezTo>
                    <a:pt x="620" y="0"/>
                    <a:pt x="1" y="596"/>
                    <a:pt x="1" y="1358"/>
                  </a:cubicBezTo>
                  <a:cubicBezTo>
                    <a:pt x="1" y="2096"/>
                    <a:pt x="620" y="2715"/>
                    <a:pt x="1358" y="2715"/>
                  </a:cubicBezTo>
                  <a:cubicBezTo>
                    <a:pt x="2120" y="2715"/>
                    <a:pt x="2716" y="2096"/>
                    <a:pt x="2716" y="1358"/>
                  </a:cubicBezTo>
                  <a:cubicBezTo>
                    <a:pt x="2716" y="596"/>
                    <a:pt x="2120" y="0"/>
                    <a:pt x="13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0766;p153">
              <a:extLst>
                <a:ext uri="{FF2B5EF4-FFF2-40B4-BE49-F238E27FC236}">
                  <a16:creationId xmlns:a16="http://schemas.microsoft.com/office/drawing/2014/main" id="{A5278A13-376C-8808-07E0-A739369789FC}"/>
                </a:ext>
              </a:extLst>
            </p:cNvPr>
            <p:cNvSpPr/>
            <p:nvPr/>
          </p:nvSpPr>
          <p:spPr>
            <a:xfrm>
              <a:off x="5697000" y="3754400"/>
              <a:ext cx="164925" cy="162025"/>
            </a:xfrm>
            <a:custGeom>
              <a:avLst/>
              <a:gdLst/>
              <a:ahLst/>
              <a:cxnLst/>
              <a:rect l="l" t="t" r="r" b="b"/>
              <a:pathLst>
                <a:path w="6597" h="6481" extrusionOk="0">
                  <a:moveTo>
                    <a:pt x="5977" y="0"/>
                  </a:moveTo>
                  <a:cubicBezTo>
                    <a:pt x="5620" y="0"/>
                    <a:pt x="5334" y="286"/>
                    <a:pt x="5334" y="620"/>
                  </a:cubicBezTo>
                  <a:lnTo>
                    <a:pt x="5334" y="2501"/>
                  </a:lnTo>
                  <a:lnTo>
                    <a:pt x="4025" y="2501"/>
                  </a:lnTo>
                  <a:cubicBezTo>
                    <a:pt x="3638" y="3054"/>
                    <a:pt x="3026" y="3342"/>
                    <a:pt x="2404" y="3342"/>
                  </a:cubicBezTo>
                  <a:cubicBezTo>
                    <a:pt x="1954" y="3342"/>
                    <a:pt x="1499" y="3192"/>
                    <a:pt x="1119" y="2882"/>
                  </a:cubicBezTo>
                  <a:cubicBezTo>
                    <a:pt x="429" y="3311"/>
                    <a:pt x="0" y="4096"/>
                    <a:pt x="0" y="4906"/>
                  </a:cubicBezTo>
                  <a:lnTo>
                    <a:pt x="0" y="6168"/>
                  </a:lnTo>
                  <a:cubicBezTo>
                    <a:pt x="0" y="6335"/>
                    <a:pt x="143" y="6478"/>
                    <a:pt x="310" y="6478"/>
                  </a:cubicBezTo>
                  <a:lnTo>
                    <a:pt x="4501" y="6478"/>
                  </a:lnTo>
                  <a:cubicBezTo>
                    <a:pt x="4513" y="6480"/>
                    <a:pt x="4525" y="6480"/>
                    <a:pt x="4538" y="6480"/>
                  </a:cubicBezTo>
                  <a:cubicBezTo>
                    <a:pt x="4691" y="6480"/>
                    <a:pt x="4833" y="6345"/>
                    <a:pt x="4811" y="6168"/>
                  </a:cubicBezTo>
                  <a:lnTo>
                    <a:pt x="4811" y="4906"/>
                  </a:lnTo>
                  <a:cubicBezTo>
                    <a:pt x="4811" y="4501"/>
                    <a:pt x="4715" y="4120"/>
                    <a:pt x="4525" y="3763"/>
                  </a:cubicBezTo>
                  <a:lnTo>
                    <a:pt x="5644" y="3763"/>
                  </a:lnTo>
                  <a:cubicBezTo>
                    <a:pt x="6168" y="3763"/>
                    <a:pt x="6597" y="3334"/>
                    <a:pt x="6597" y="2834"/>
                  </a:cubicBezTo>
                  <a:lnTo>
                    <a:pt x="6597" y="620"/>
                  </a:lnTo>
                  <a:cubicBezTo>
                    <a:pt x="6597" y="286"/>
                    <a:pt x="6311" y="0"/>
                    <a:pt x="59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10767;p153">
              <a:extLst>
                <a:ext uri="{FF2B5EF4-FFF2-40B4-BE49-F238E27FC236}">
                  <a16:creationId xmlns:a16="http://schemas.microsoft.com/office/drawing/2014/main" id="{30613D7F-512D-ECA1-4420-81236BCCEC6A}"/>
                </a:ext>
              </a:extLst>
            </p:cNvPr>
            <p:cNvSpPr/>
            <p:nvPr/>
          </p:nvSpPr>
          <p:spPr>
            <a:xfrm>
              <a:off x="5897025" y="3704375"/>
              <a:ext cx="6575" cy="16100"/>
            </a:xfrm>
            <a:custGeom>
              <a:avLst/>
              <a:gdLst/>
              <a:ahLst/>
              <a:cxnLst/>
              <a:rect l="l" t="t" r="r" b="b"/>
              <a:pathLst>
                <a:path w="263" h="644" extrusionOk="0">
                  <a:moveTo>
                    <a:pt x="1" y="1"/>
                  </a:moveTo>
                  <a:lnTo>
                    <a:pt x="1" y="644"/>
                  </a:lnTo>
                  <a:cubicBezTo>
                    <a:pt x="120" y="596"/>
                    <a:pt x="191" y="477"/>
                    <a:pt x="215" y="358"/>
                  </a:cubicBezTo>
                  <a:cubicBezTo>
                    <a:pt x="263" y="191"/>
                    <a:pt x="167" y="25"/>
                    <a:pt x="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0768;p153">
              <a:extLst>
                <a:ext uri="{FF2B5EF4-FFF2-40B4-BE49-F238E27FC236}">
                  <a16:creationId xmlns:a16="http://schemas.microsoft.com/office/drawing/2014/main" id="{2311B4A0-3561-8033-6F6C-39CFF3C52BB2}"/>
                </a:ext>
              </a:extLst>
            </p:cNvPr>
            <p:cNvSpPr/>
            <p:nvPr/>
          </p:nvSpPr>
          <p:spPr>
            <a:xfrm>
              <a:off x="5885125" y="3681175"/>
              <a:ext cx="4200" cy="11325"/>
            </a:xfrm>
            <a:custGeom>
              <a:avLst/>
              <a:gdLst/>
              <a:ahLst/>
              <a:cxnLst/>
              <a:rect l="l" t="t" r="r" b="b"/>
              <a:pathLst>
                <a:path w="168" h="453" extrusionOk="0">
                  <a:moveTo>
                    <a:pt x="167" y="0"/>
                  </a:moveTo>
                  <a:cubicBezTo>
                    <a:pt x="72" y="24"/>
                    <a:pt x="24" y="119"/>
                    <a:pt x="24" y="191"/>
                  </a:cubicBezTo>
                  <a:cubicBezTo>
                    <a:pt x="0" y="262"/>
                    <a:pt x="24" y="334"/>
                    <a:pt x="72" y="405"/>
                  </a:cubicBezTo>
                  <a:lnTo>
                    <a:pt x="167" y="453"/>
                  </a:lnTo>
                  <a:lnTo>
                    <a:pt x="167"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0769;p153">
              <a:extLst>
                <a:ext uri="{FF2B5EF4-FFF2-40B4-BE49-F238E27FC236}">
                  <a16:creationId xmlns:a16="http://schemas.microsoft.com/office/drawing/2014/main" id="{011A3759-9FB8-9456-B02E-922787580A1A}"/>
                </a:ext>
              </a:extLst>
            </p:cNvPr>
            <p:cNvSpPr/>
            <p:nvPr/>
          </p:nvSpPr>
          <p:spPr>
            <a:xfrm>
              <a:off x="5823800" y="3648425"/>
              <a:ext cx="121475" cy="104650"/>
            </a:xfrm>
            <a:custGeom>
              <a:avLst/>
              <a:gdLst/>
              <a:ahLst/>
              <a:cxnLst/>
              <a:rect l="l" t="t" r="r" b="b"/>
              <a:pathLst>
                <a:path w="4859" h="4186" extrusionOk="0">
                  <a:moveTo>
                    <a:pt x="2775" y="697"/>
                  </a:moveTo>
                  <a:cubicBezTo>
                    <a:pt x="2852" y="697"/>
                    <a:pt x="2930" y="751"/>
                    <a:pt x="2930" y="858"/>
                  </a:cubicBezTo>
                  <a:lnTo>
                    <a:pt x="2930" y="977"/>
                  </a:lnTo>
                  <a:cubicBezTo>
                    <a:pt x="3073" y="977"/>
                    <a:pt x="3192" y="1048"/>
                    <a:pt x="3287" y="1143"/>
                  </a:cubicBezTo>
                  <a:cubicBezTo>
                    <a:pt x="3378" y="1271"/>
                    <a:pt x="3274" y="1398"/>
                    <a:pt x="3157" y="1398"/>
                  </a:cubicBezTo>
                  <a:cubicBezTo>
                    <a:pt x="3120" y="1398"/>
                    <a:pt x="3083" y="1386"/>
                    <a:pt x="3049" y="1358"/>
                  </a:cubicBezTo>
                  <a:cubicBezTo>
                    <a:pt x="3025" y="1334"/>
                    <a:pt x="2977" y="1310"/>
                    <a:pt x="2930" y="1286"/>
                  </a:cubicBezTo>
                  <a:lnTo>
                    <a:pt x="2930" y="1906"/>
                  </a:lnTo>
                  <a:lnTo>
                    <a:pt x="3025" y="1953"/>
                  </a:lnTo>
                  <a:cubicBezTo>
                    <a:pt x="3335" y="2048"/>
                    <a:pt x="3501" y="2334"/>
                    <a:pt x="3454" y="2644"/>
                  </a:cubicBezTo>
                  <a:cubicBezTo>
                    <a:pt x="3406" y="2930"/>
                    <a:pt x="3192" y="3144"/>
                    <a:pt x="2930" y="3215"/>
                  </a:cubicBezTo>
                  <a:lnTo>
                    <a:pt x="2930" y="3358"/>
                  </a:lnTo>
                  <a:cubicBezTo>
                    <a:pt x="2930" y="3465"/>
                    <a:pt x="2846" y="3519"/>
                    <a:pt x="2766" y="3519"/>
                  </a:cubicBezTo>
                  <a:cubicBezTo>
                    <a:pt x="2686" y="3519"/>
                    <a:pt x="2608" y="3465"/>
                    <a:pt x="2620" y="3358"/>
                  </a:cubicBezTo>
                  <a:lnTo>
                    <a:pt x="2620" y="3215"/>
                  </a:lnTo>
                  <a:cubicBezTo>
                    <a:pt x="2453" y="3215"/>
                    <a:pt x="2287" y="3168"/>
                    <a:pt x="2168" y="3072"/>
                  </a:cubicBezTo>
                  <a:cubicBezTo>
                    <a:pt x="1995" y="2976"/>
                    <a:pt x="2085" y="2771"/>
                    <a:pt x="2227" y="2771"/>
                  </a:cubicBezTo>
                  <a:cubicBezTo>
                    <a:pt x="2261" y="2771"/>
                    <a:pt x="2298" y="2783"/>
                    <a:pt x="2334" y="2810"/>
                  </a:cubicBezTo>
                  <a:cubicBezTo>
                    <a:pt x="2406" y="2858"/>
                    <a:pt x="2501" y="2906"/>
                    <a:pt x="2620" y="2906"/>
                  </a:cubicBezTo>
                  <a:lnTo>
                    <a:pt x="2620" y="2120"/>
                  </a:lnTo>
                  <a:cubicBezTo>
                    <a:pt x="2501" y="2072"/>
                    <a:pt x="2406" y="2025"/>
                    <a:pt x="2334" y="1953"/>
                  </a:cubicBezTo>
                  <a:cubicBezTo>
                    <a:pt x="2191" y="1834"/>
                    <a:pt x="2120" y="1620"/>
                    <a:pt x="2168" y="1453"/>
                  </a:cubicBezTo>
                  <a:cubicBezTo>
                    <a:pt x="2191" y="1239"/>
                    <a:pt x="2358" y="1048"/>
                    <a:pt x="2572" y="977"/>
                  </a:cubicBezTo>
                  <a:lnTo>
                    <a:pt x="2620" y="977"/>
                  </a:lnTo>
                  <a:lnTo>
                    <a:pt x="2620" y="858"/>
                  </a:lnTo>
                  <a:cubicBezTo>
                    <a:pt x="2620" y="751"/>
                    <a:pt x="2697" y="697"/>
                    <a:pt x="2775" y="697"/>
                  </a:cubicBezTo>
                  <a:close/>
                  <a:moveTo>
                    <a:pt x="2787" y="0"/>
                  </a:moveTo>
                  <a:cubicBezTo>
                    <a:pt x="929" y="0"/>
                    <a:pt x="1" y="2239"/>
                    <a:pt x="1310" y="3573"/>
                  </a:cubicBezTo>
                  <a:cubicBezTo>
                    <a:pt x="1733" y="3996"/>
                    <a:pt x="2254" y="4185"/>
                    <a:pt x="2764" y="4185"/>
                  </a:cubicBezTo>
                  <a:cubicBezTo>
                    <a:pt x="3833" y="4185"/>
                    <a:pt x="4859" y="3353"/>
                    <a:pt x="4859" y="2096"/>
                  </a:cubicBezTo>
                  <a:cubicBezTo>
                    <a:pt x="4859" y="929"/>
                    <a:pt x="3930" y="0"/>
                    <a:pt x="27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606;p141">
            <a:extLst>
              <a:ext uri="{FF2B5EF4-FFF2-40B4-BE49-F238E27FC236}">
                <a16:creationId xmlns:a16="http://schemas.microsoft.com/office/drawing/2014/main" id="{D31B9467-4D58-04E9-A90C-6E7300BA472F}"/>
              </a:ext>
            </a:extLst>
          </p:cNvPr>
          <p:cNvGrpSpPr/>
          <p:nvPr/>
        </p:nvGrpSpPr>
        <p:grpSpPr>
          <a:xfrm>
            <a:off x="990915" y="2360813"/>
            <a:ext cx="584051" cy="614718"/>
            <a:chOff x="3357325" y="2093500"/>
            <a:chExt cx="311525" cy="322825"/>
          </a:xfrm>
        </p:grpSpPr>
        <p:sp>
          <p:nvSpPr>
            <p:cNvPr id="653" name="Google Shape;6607;p141">
              <a:extLst>
                <a:ext uri="{FF2B5EF4-FFF2-40B4-BE49-F238E27FC236}">
                  <a16:creationId xmlns:a16="http://schemas.microsoft.com/office/drawing/2014/main" id="{CAC1F969-3121-F235-37A7-1B7F3519240C}"/>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4" name="Google Shape;6608;p141">
              <a:extLst>
                <a:ext uri="{FF2B5EF4-FFF2-40B4-BE49-F238E27FC236}">
                  <a16:creationId xmlns:a16="http://schemas.microsoft.com/office/drawing/2014/main" id="{72D85B78-257B-6EAA-CFA0-BA897F618F9B}"/>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5" name="Google Shape;6609;p141">
              <a:extLst>
                <a:ext uri="{FF2B5EF4-FFF2-40B4-BE49-F238E27FC236}">
                  <a16:creationId xmlns:a16="http://schemas.microsoft.com/office/drawing/2014/main" id="{8BC8EA32-89D6-C477-4035-74442BE9858D}"/>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56" name="TextBox 655">
            <a:extLst>
              <a:ext uri="{FF2B5EF4-FFF2-40B4-BE49-F238E27FC236}">
                <a16:creationId xmlns:a16="http://schemas.microsoft.com/office/drawing/2014/main" id="{0F9AE24F-E446-D07C-2276-63E13AE7B602}"/>
              </a:ext>
            </a:extLst>
          </p:cNvPr>
          <p:cNvSpPr txBox="1"/>
          <p:nvPr/>
        </p:nvSpPr>
        <p:spPr>
          <a:xfrm>
            <a:off x="788457" y="3111500"/>
            <a:ext cx="1162050" cy="307777"/>
          </a:xfrm>
          <a:prstGeom prst="rect">
            <a:avLst/>
          </a:prstGeom>
          <a:noFill/>
        </p:spPr>
        <p:txBody>
          <a:bodyPr wrap="square" rtlCol="0">
            <a:spAutoFit/>
          </a:bodyPr>
          <a:lstStyle/>
          <a:p>
            <a:r>
              <a:rPr lang="vi-VN" dirty="0"/>
              <a:t>CAR DATA</a:t>
            </a:r>
            <a:endParaRPr lang="en-US" dirty="0"/>
          </a:p>
        </p:txBody>
      </p:sp>
      <p:grpSp>
        <p:nvGrpSpPr>
          <p:cNvPr id="657" name="Google Shape;10320;p152">
            <a:extLst>
              <a:ext uri="{FF2B5EF4-FFF2-40B4-BE49-F238E27FC236}">
                <a16:creationId xmlns:a16="http://schemas.microsoft.com/office/drawing/2014/main" id="{D784CE8F-AD00-7EE9-8A82-7F2638B25636}"/>
              </a:ext>
            </a:extLst>
          </p:cNvPr>
          <p:cNvGrpSpPr/>
          <p:nvPr/>
        </p:nvGrpSpPr>
        <p:grpSpPr>
          <a:xfrm>
            <a:off x="5147895" y="2353298"/>
            <a:ext cx="783006" cy="778962"/>
            <a:chOff x="7776795" y="1766009"/>
            <a:chExt cx="371742" cy="349120"/>
          </a:xfrm>
        </p:grpSpPr>
        <p:sp>
          <p:nvSpPr>
            <p:cNvPr id="658" name="Google Shape;10321;p152">
              <a:extLst>
                <a:ext uri="{FF2B5EF4-FFF2-40B4-BE49-F238E27FC236}">
                  <a16:creationId xmlns:a16="http://schemas.microsoft.com/office/drawing/2014/main" id="{B9845475-189D-2DC8-9C8E-726E006785C7}"/>
                </a:ext>
              </a:extLst>
            </p:cNvPr>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0322;p152">
              <a:extLst>
                <a:ext uri="{FF2B5EF4-FFF2-40B4-BE49-F238E27FC236}">
                  <a16:creationId xmlns:a16="http://schemas.microsoft.com/office/drawing/2014/main" id="{CE0F75C2-26F3-590C-1E45-4BE0E05F0CC7}"/>
                </a:ext>
              </a:extLst>
            </p:cNvPr>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TextBox 662">
            <a:extLst>
              <a:ext uri="{FF2B5EF4-FFF2-40B4-BE49-F238E27FC236}">
                <a16:creationId xmlns:a16="http://schemas.microsoft.com/office/drawing/2014/main" id="{33952009-5987-7F6F-E637-2B60B75075D0}"/>
              </a:ext>
            </a:extLst>
          </p:cNvPr>
          <p:cNvSpPr txBox="1"/>
          <p:nvPr/>
        </p:nvSpPr>
        <p:spPr>
          <a:xfrm>
            <a:off x="4597400" y="3119236"/>
            <a:ext cx="2139950" cy="307777"/>
          </a:xfrm>
          <a:prstGeom prst="rect">
            <a:avLst/>
          </a:prstGeom>
          <a:noFill/>
        </p:spPr>
        <p:txBody>
          <a:bodyPr wrap="square" rtlCol="0">
            <a:spAutoFit/>
          </a:bodyPr>
          <a:lstStyle/>
          <a:p>
            <a:r>
              <a:rPr lang="vi-VN" dirty="0"/>
              <a:t>LINEAR REGRESSION</a:t>
            </a:r>
            <a:endParaRPr lang="en-US" dirty="0"/>
          </a:p>
        </p:txBody>
      </p:sp>
      <p:grpSp>
        <p:nvGrpSpPr>
          <p:cNvPr id="664" name="Google Shape;10691;p153">
            <a:extLst>
              <a:ext uri="{FF2B5EF4-FFF2-40B4-BE49-F238E27FC236}">
                <a16:creationId xmlns:a16="http://schemas.microsoft.com/office/drawing/2014/main" id="{63623407-CD02-5671-0B08-7E7D1270B8D4}"/>
              </a:ext>
            </a:extLst>
          </p:cNvPr>
          <p:cNvGrpSpPr/>
          <p:nvPr/>
        </p:nvGrpSpPr>
        <p:grpSpPr>
          <a:xfrm>
            <a:off x="2822466" y="2315933"/>
            <a:ext cx="835133" cy="778961"/>
            <a:chOff x="1043625" y="2792850"/>
            <a:chExt cx="281050" cy="267825"/>
          </a:xfrm>
        </p:grpSpPr>
        <p:sp>
          <p:nvSpPr>
            <p:cNvPr id="665" name="Google Shape;10692;p153">
              <a:extLst>
                <a:ext uri="{FF2B5EF4-FFF2-40B4-BE49-F238E27FC236}">
                  <a16:creationId xmlns:a16="http://schemas.microsoft.com/office/drawing/2014/main" id="{81E483F2-9BD5-A456-351C-62B23AF4838D}"/>
                </a:ext>
              </a:extLst>
            </p:cNvPr>
            <p:cNvSpPr/>
            <p:nvPr/>
          </p:nvSpPr>
          <p:spPr>
            <a:xfrm>
              <a:off x="1151700" y="2869575"/>
              <a:ext cx="92600" cy="91225"/>
            </a:xfrm>
            <a:custGeom>
              <a:avLst/>
              <a:gdLst/>
              <a:ahLst/>
              <a:cxnLst/>
              <a:rect l="l" t="t" r="r" b="b"/>
              <a:pathLst>
                <a:path w="3704" h="3649" extrusionOk="0">
                  <a:moveTo>
                    <a:pt x="408" y="0"/>
                  </a:moveTo>
                  <a:cubicBezTo>
                    <a:pt x="196" y="0"/>
                    <a:pt x="0" y="212"/>
                    <a:pt x="131" y="458"/>
                  </a:cubicBezTo>
                  <a:lnTo>
                    <a:pt x="822" y="1672"/>
                  </a:lnTo>
                  <a:cubicBezTo>
                    <a:pt x="679" y="1839"/>
                    <a:pt x="608" y="2077"/>
                    <a:pt x="608" y="2291"/>
                  </a:cubicBezTo>
                  <a:cubicBezTo>
                    <a:pt x="608" y="2856"/>
                    <a:pt x="1060" y="3236"/>
                    <a:pt x="1543" y="3236"/>
                  </a:cubicBezTo>
                  <a:cubicBezTo>
                    <a:pt x="1753" y="3236"/>
                    <a:pt x="1968" y="3164"/>
                    <a:pt x="2156" y="3006"/>
                  </a:cubicBezTo>
                  <a:lnTo>
                    <a:pt x="3203" y="3601"/>
                  </a:lnTo>
                  <a:cubicBezTo>
                    <a:pt x="3251" y="3625"/>
                    <a:pt x="3299" y="3649"/>
                    <a:pt x="3370" y="3649"/>
                  </a:cubicBezTo>
                  <a:cubicBezTo>
                    <a:pt x="3465" y="3649"/>
                    <a:pt x="3584" y="3577"/>
                    <a:pt x="3632" y="3482"/>
                  </a:cubicBezTo>
                  <a:cubicBezTo>
                    <a:pt x="3703" y="3339"/>
                    <a:pt x="3656" y="3149"/>
                    <a:pt x="3513" y="3053"/>
                  </a:cubicBezTo>
                  <a:lnTo>
                    <a:pt x="3537" y="3053"/>
                  </a:lnTo>
                  <a:lnTo>
                    <a:pt x="2489" y="2458"/>
                  </a:lnTo>
                  <a:cubicBezTo>
                    <a:pt x="2489" y="2410"/>
                    <a:pt x="2489" y="2339"/>
                    <a:pt x="2489" y="2291"/>
                  </a:cubicBezTo>
                  <a:cubicBezTo>
                    <a:pt x="2489" y="1767"/>
                    <a:pt x="2060" y="1339"/>
                    <a:pt x="1536" y="1339"/>
                  </a:cubicBezTo>
                  <a:cubicBezTo>
                    <a:pt x="1489" y="1339"/>
                    <a:pt x="1441" y="1363"/>
                    <a:pt x="1370" y="1363"/>
                  </a:cubicBezTo>
                  <a:lnTo>
                    <a:pt x="679" y="148"/>
                  </a:lnTo>
                  <a:cubicBezTo>
                    <a:pt x="605" y="44"/>
                    <a:pt x="505" y="0"/>
                    <a:pt x="4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0693;p153">
              <a:extLst>
                <a:ext uri="{FF2B5EF4-FFF2-40B4-BE49-F238E27FC236}">
                  <a16:creationId xmlns:a16="http://schemas.microsoft.com/office/drawing/2014/main" id="{CFBD26FB-82C1-3322-B565-2410D75C7F62}"/>
                </a:ext>
              </a:extLst>
            </p:cNvPr>
            <p:cNvSpPr/>
            <p:nvPr/>
          </p:nvSpPr>
          <p:spPr>
            <a:xfrm>
              <a:off x="1043625" y="2792850"/>
              <a:ext cx="281050" cy="267825"/>
            </a:xfrm>
            <a:custGeom>
              <a:avLst/>
              <a:gdLst/>
              <a:ahLst/>
              <a:cxnLst/>
              <a:rect l="l" t="t" r="r" b="b"/>
              <a:pathLst>
                <a:path w="11242" h="10713" extrusionOk="0">
                  <a:moveTo>
                    <a:pt x="5883" y="0"/>
                  </a:moveTo>
                  <a:cubicBezTo>
                    <a:pt x="4598" y="0"/>
                    <a:pt x="3318" y="457"/>
                    <a:pt x="2311" y="1360"/>
                  </a:cubicBezTo>
                  <a:cubicBezTo>
                    <a:pt x="477" y="3003"/>
                    <a:pt x="1" y="5694"/>
                    <a:pt x="1144" y="7861"/>
                  </a:cubicBezTo>
                  <a:cubicBezTo>
                    <a:pt x="2079" y="9653"/>
                    <a:pt x="3923" y="10713"/>
                    <a:pt x="5867" y="10713"/>
                  </a:cubicBezTo>
                  <a:cubicBezTo>
                    <a:pt x="6299" y="10713"/>
                    <a:pt x="6736" y="10660"/>
                    <a:pt x="7169" y="10552"/>
                  </a:cubicBezTo>
                  <a:cubicBezTo>
                    <a:pt x="9574" y="9957"/>
                    <a:pt x="11241" y="7813"/>
                    <a:pt x="11241" y="5360"/>
                  </a:cubicBezTo>
                  <a:cubicBezTo>
                    <a:pt x="11241" y="5170"/>
                    <a:pt x="11099" y="5051"/>
                    <a:pt x="10932" y="5051"/>
                  </a:cubicBezTo>
                  <a:lnTo>
                    <a:pt x="9265" y="5051"/>
                  </a:lnTo>
                  <a:cubicBezTo>
                    <a:pt x="8884" y="5075"/>
                    <a:pt x="8884" y="5622"/>
                    <a:pt x="9265" y="5670"/>
                  </a:cubicBezTo>
                  <a:lnTo>
                    <a:pt x="9717" y="5670"/>
                  </a:lnTo>
                  <a:cubicBezTo>
                    <a:pt x="9693" y="6122"/>
                    <a:pt x="9574" y="6575"/>
                    <a:pt x="9360" y="7004"/>
                  </a:cubicBezTo>
                  <a:lnTo>
                    <a:pt x="8979" y="6765"/>
                  </a:lnTo>
                  <a:cubicBezTo>
                    <a:pt x="8922" y="6731"/>
                    <a:pt x="8866" y="6717"/>
                    <a:pt x="8814" y="6717"/>
                  </a:cubicBezTo>
                  <a:cubicBezTo>
                    <a:pt x="8534" y="6717"/>
                    <a:pt x="8349" y="7133"/>
                    <a:pt x="8669" y="7313"/>
                  </a:cubicBezTo>
                  <a:lnTo>
                    <a:pt x="9051" y="7527"/>
                  </a:lnTo>
                  <a:cubicBezTo>
                    <a:pt x="8789" y="7909"/>
                    <a:pt x="8455" y="8242"/>
                    <a:pt x="8074" y="8504"/>
                  </a:cubicBezTo>
                  <a:lnTo>
                    <a:pt x="7860" y="8123"/>
                  </a:lnTo>
                  <a:cubicBezTo>
                    <a:pt x="7792" y="8003"/>
                    <a:pt x="7692" y="7954"/>
                    <a:pt x="7593" y="7954"/>
                  </a:cubicBezTo>
                  <a:cubicBezTo>
                    <a:pt x="7376" y="7954"/>
                    <a:pt x="7165" y="8188"/>
                    <a:pt x="7312" y="8432"/>
                  </a:cubicBezTo>
                  <a:lnTo>
                    <a:pt x="7550" y="8813"/>
                  </a:lnTo>
                  <a:cubicBezTo>
                    <a:pt x="7122" y="9028"/>
                    <a:pt x="6669" y="9147"/>
                    <a:pt x="6217" y="9171"/>
                  </a:cubicBezTo>
                  <a:lnTo>
                    <a:pt x="6217" y="8718"/>
                  </a:lnTo>
                  <a:cubicBezTo>
                    <a:pt x="6217" y="8516"/>
                    <a:pt x="6062" y="8415"/>
                    <a:pt x="5907" y="8415"/>
                  </a:cubicBezTo>
                  <a:cubicBezTo>
                    <a:pt x="5752" y="8415"/>
                    <a:pt x="5597" y="8516"/>
                    <a:pt x="5597" y="8718"/>
                  </a:cubicBezTo>
                  <a:lnTo>
                    <a:pt x="5597" y="9171"/>
                  </a:lnTo>
                  <a:cubicBezTo>
                    <a:pt x="5121" y="9147"/>
                    <a:pt x="4669" y="9028"/>
                    <a:pt x="4264" y="8813"/>
                  </a:cubicBezTo>
                  <a:lnTo>
                    <a:pt x="4478" y="8432"/>
                  </a:lnTo>
                  <a:cubicBezTo>
                    <a:pt x="4625" y="8188"/>
                    <a:pt x="4414" y="7954"/>
                    <a:pt x="4205" y="7954"/>
                  </a:cubicBezTo>
                  <a:cubicBezTo>
                    <a:pt x="4109" y="7954"/>
                    <a:pt x="4014" y="8003"/>
                    <a:pt x="3954" y="8123"/>
                  </a:cubicBezTo>
                  <a:lnTo>
                    <a:pt x="3716" y="8504"/>
                  </a:lnTo>
                  <a:cubicBezTo>
                    <a:pt x="3335" y="8242"/>
                    <a:pt x="3002" y="7909"/>
                    <a:pt x="2740" y="7527"/>
                  </a:cubicBezTo>
                  <a:lnTo>
                    <a:pt x="3145" y="7313"/>
                  </a:lnTo>
                  <a:cubicBezTo>
                    <a:pt x="3394" y="7126"/>
                    <a:pt x="3244" y="6739"/>
                    <a:pt x="2964" y="6739"/>
                  </a:cubicBezTo>
                  <a:cubicBezTo>
                    <a:pt x="2924" y="6739"/>
                    <a:pt x="2880" y="6747"/>
                    <a:pt x="2835" y="6765"/>
                  </a:cubicBezTo>
                  <a:lnTo>
                    <a:pt x="2454" y="7004"/>
                  </a:lnTo>
                  <a:cubicBezTo>
                    <a:pt x="2240" y="6575"/>
                    <a:pt x="2120" y="6122"/>
                    <a:pt x="2097" y="5670"/>
                  </a:cubicBezTo>
                  <a:lnTo>
                    <a:pt x="2549" y="5670"/>
                  </a:lnTo>
                  <a:cubicBezTo>
                    <a:pt x="2930" y="5622"/>
                    <a:pt x="2930" y="5075"/>
                    <a:pt x="2549" y="5051"/>
                  </a:cubicBezTo>
                  <a:lnTo>
                    <a:pt x="2097" y="5051"/>
                  </a:lnTo>
                  <a:cubicBezTo>
                    <a:pt x="2120" y="4575"/>
                    <a:pt x="2240" y="4122"/>
                    <a:pt x="2454" y="3717"/>
                  </a:cubicBezTo>
                  <a:lnTo>
                    <a:pt x="2835" y="3932"/>
                  </a:lnTo>
                  <a:cubicBezTo>
                    <a:pt x="2903" y="3982"/>
                    <a:pt x="2970" y="4004"/>
                    <a:pt x="3032" y="4004"/>
                  </a:cubicBezTo>
                  <a:cubicBezTo>
                    <a:pt x="3318" y="4004"/>
                    <a:pt x="3497" y="3545"/>
                    <a:pt x="3145" y="3408"/>
                  </a:cubicBezTo>
                  <a:lnTo>
                    <a:pt x="2740" y="3169"/>
                  </a:lnTo>
                  <a:cubicBezTo>
                    <a:pt x="3002" y="2788"/>
                    <a:pt x="3335" y="2455"/>
                    <a:pt x="3716" y="2193"/>
                  </a:cubicBezTo>
                  <a:lnTo>
                    <a:pt x="3954" y="2598"/>
                  </a:lnTo>
                  <a:cubicBezTo>
                    <a:pt x="4014" y="2710"/>
                    <a:pt x="4109" y="2756"/>
                    <a:pt x="4204" y="2756"/>
                  </a:cubicBezTo>
                  <a:cubicBezTo>
                    <a:pt x="4413" y="2756"/>
                    <a:pt x="4625" y="2534"/>
                    <a:pt x="4478" y="2288"/>
                  </a:cubicBezTo>
                  <a:lnTo>
                    <a:pt x="4264" y="1883"/>
                  </a:lnTo>
                  <a:cubicBezTo>
                    <a:pt x="4669" y="1693"/>
                    <a:pt x="5121" y="1574"/>
                    <a:pt x="5597" y="1526"/>
                  </a:cubicBezTo>
                  <a:lnTo>
                    <a:pt x="5597" y="1979"/>
                  </a:lnTo>
                  <a:cubicBezTo>
                    <a:pt x="5585" y="2193"/>
                    <a:pt x="5740" y="2300"/>
                    <a:pt x="5898" y="2300"/>
                  </a:cubicBezTo>
                  <a:cubicBezTo>
                    <a:pt x="6056" y="2300"/>
                    <a:pt x="6217" y="2193"/>
                    <a:pt x="6217" y="1979"/>
                  </a:cubicBezTo>
                  <a:lnTo>
                    <a:pt x="6217" y="1526"/>
                  </a:lnTo>
                  <a:cubicBezTo>
                    <a:pt x="6788" y="1574"/>
                    <a:pt x="7336" y="1741"/>
                    <a:pt x="7812" y="2026"/>
                  </a:cubicBezTo>
                  <a:lnTo>
                    <a:pt x="7645" y="2193"/>
                  </a:lnTo>
                  <a:cubicBezTo>
                    <a:pt x="7431" y="2360"/>
                    <a:pt x="7550" y="2741"/>
                    <a:pt x="7836" y="2741"/>
                  </a:cubicBezTo>
                  <a:lnTo>
                    <a:pt x="9574" y="2907"/>
                  </a:lnTo>
                  <a:cubicBezTo>
                    <a:pt x="9592" y="2912"/>
                    <a:pt x="9609" y="2914"/>
                    <a:pt x="9627" y="2914"/>
                  </a:cubicBezTo>
                  <a:cubicBezTo>
                    <a:pt x="9704" y="2914"/>
                    <a:pt x="9778" y="2875"/>
                    <a:pt x="9836" y="2836"/>
                  </a:cubicBezTo>
                  <a:cubicBezTo>
                    <a:pt x="9908" y="2765"/>
                    <a:pt x="9932" y="2669"/>
                    <a:pt x="9932" y="2574"/>
                  </a:cubicBezTo>
                  <a:lnTo>
                    <a:pt x="9741" y="836"/>
                  </a:lnTo>
                  <a:cubicBezTo>
                    <a:pt x="9717" y="717"/>
                    <a:pt x="9646" y="598"/>
                    <a:pt x="9527" y="574"/>
                  </a:cubicBezTo>
                  <a:cubicBezTo>
                    <a:pt x="9487" y="558"/>
                    <a:pt x="9447" y="550"/>
                    <a:pt x="9409" y="550"/>
                  </a:cubicBezTo>
                  <a:cubicBezTo>
                    <a:pt x="9334" y="550"/>
                    <a:pt x="9265" y="582"/>
                    <a:pt x="9217" y="645"/>
                  </a:cubicBezTo>
                  <a:lnTo>
                    <a:pt x="8908" y="931"/>
                  </a:lnTo>
                  <a:cubicBezTo>
                    <a:pt x="7995" y="308"/>
                    <a:pt x="6937" y="0"/>
                    <a:pt x="58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0694;p153">
              <a:extLst>
                <a:ext uri="{FF2B5EF4-FFF2-40B4-BE49-F238E27FC236}">
                  <a16:creationId xmlns:a16="http://schemas.microsoft.com/office/drawing/2014/main" id="{A8997990-3E96-6A0B-E2A5-A801D14A4D82}"/>
                </a:ext>
              </a:extLst>
            </p:cNvPr>
            <p:cNvSpPr/>
            <p:nvPr/>
          </p:nvSpPr>
          <p:spPr>
            <a:xfrm>
              <a:off x="1151700" y="2869575"/>
              <a:ext cx="92600" cy="91225"/>
            </a:xfrm>
            <a:custGeom>
              <a:avLst/>
              <a:gdLst/>
              <a:ahLst/>
              <a:cxnLst/>
              <a:rect l="l" t="t" r="r" b="b"/>
              <a:pathLst>
                <a:path w="3704" h="3649" extrusionOk="0">
                  <a:moveTo>
                    <a:pt x="408" y="0"/>
                  </a:moveTo>
                  <a:cubicBezTo>
                    <a:pt x="196" y="0"/>
                    <a:pt x="0" y="212"/>
                    <a:pt x="131" y="458"/>
                  </a:cubicBezTo>
                  <a:lnTo>
                    <a:pt x="822" y="1672"/>
                  </a:lnTo>
                  <a:cubicBezTo>
                    <a:pt x="679" y="1839"/>
                    <a:pt x="608" y="2077"/>
                    <a:pt x="608" y="2291"/>
                  </a:cubicBezTo>
                  <a:cubicBezTo>
                    <a:pt x="608" y="2856"/>
                    <a:pt x="1060" y="3236"/>
                    <a:pt x="1543" y="3236"/>
                  </a:cubicBezTo>
                  <a:cubicBezTo>
                    <a:pt x="1753" y="3236"/>
                    <a:pt x="1968" y="3164"/>
                    <a:pt x="2156" y="3006"/>
                  </a:cubicBezTo>
                  <a:lnTo>
                    <a:pt x="3203" y="3601"/>
                  </a:lnTo>
                  <a:cubicBezTo>
                    <a:pt x="3251" y="3625"/>
                    <a:pt x="3299" y="3649"/>
                    <a:pt x="3370" y="3649"/>
                  </a:cubicBezTo>
                  <a:cubicBezTo>
                    <a:pt x="3465" y="3649"/>
                    <a:pt x="3584" y="3577"/>
                    <a:pt x="3632" y="3482"/>
                  </a:cubicBezTo>
                  <a:cubicBezTo>
                    <a:pt x="3703" y="3339"/>
                    <a:pt x="3656" y="3149"/>
                    <a:pt x="3513" y="3053"/>
                  </a:cubicBezTo>
                  <a:lnTo>
                    <a:pt x="3537" y="3053"/>
                  </a:lnTo>
                  <a:lnTo>
                    <a:pt x="2489" y="2458"/>
                  </a:lnTo>
                  <a:cubicBezTo>
                    <a:pt x="2489" y="2410"/>
                    <a:pt x="2489" y="2339"/>
                    <a:pt x="2489" y="2291"/>
                  </a:cubicBezTo>
                  <a:cubicBezTo>
                    <a:pt x="2489" y="1767"/>
                    <a:pt x="2060" y="1339"/>
                    <a:pt x="1536" y="1339"/>
                  </a:cubicBezTo>
                  <a:cubicBezTo>
                    <a:pt x="1489" y="1339"/>
                    <a:pt x="1441" y="1363"/>
                    <a:pt x="1370" y="1363"/>
                  </a:cubicBezTo>
                  <a:lnTo>
                    <a:pt x="679" y="148"/>
                  </a:lnTo>
                  <a:cubicBezTo>
                    <a:pt x="605" y="44"/>
                    <a:pt x="505" y="0"/>
                    <a:pt x="4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0695;p153">
              <a:extLst>
                <a:ext uri="{FF2B5EF4-FFF2-40B4-BE49-F238E27FC236}">
                  <a16:creationId xmlns:a16="http://schemas.microsoft.com/office/drawing/2014/main" id="{57F1B6A1-B320-4366-B56D-F41DEE31AD6A}"/>
                </a:ext>
              </a:extLst>
            </p:cNvPr>
            <p:cNvSpPr/>
            <p:nvPr/>
          </p:nvSpPr>
          <p:spPr>
            <a:xfrm>
              <a:off x="1043625" y="2792850"/>
              <a:ext cx="281050" cy="267825"/>
            </a:xfrm>
            <a:custGeom>
              <a:avLst/>
              <a:gdLst/>
              <a:ahLst/>
              <a:cxnLst/>
              <a:rect l="l" t="t" r="r" b="b"/>
              <a:pathLst>
                <a:path w="11242" h="10713" extrusionOk="0">
                  <a:moveTo>
                    <a:pt x="5883" y="0"/>
                  </a:moveTo>
                  <a:cubicBezTo>
                    <a:pt x="4598" y="0"/>
                    <a:pt x="3318" y="457"/>
                    <a:pt x="2311" y="1360"/>
                  </a:cubicBezTo>
                  <a:cubicBezTo>
                    <a:pt x="477" y="3003"/>
                    <a:pt x="1" y="5694"/>
                    <a:pt x="1144" y="7861"/>
                  </a:cubicBezTo>
                  <a:cubicBezTo>
                    <a:pt x="2079" y="9653"/>
                    <a:pt x="3923" y="10713"/>
                    <a:pt x="5867" y="10713"/>
                  </a:cubicBezTo>
                  <a:cubicBezTo>
                    <a:pt x="6299" y="10713"/>
                    <a:pt x="6736" y="10660"/>
                    <a:pt x="7169" y="10552"/>
                  </a:cubicBezTo>
                  <a:cubicBezTo>
                    <a:pt x="9574" y="9957"/>
                    <a:pt x="11241" y="7813"/>
                    <a:pt x="11241" y="5360"/>
                  </a:cubicBezTo>
                  <a:cubicBezTo>
                    <a:pt x="11241" y="5170"/>
                    <a:pt x="11099" y="5051"/>
                    <a:pt x="10932" y="5051"/>
                  </a:cubicBezTo>
                  <a:lnTo>
                    <a:pt x="9265" y="5051"/>
                  </a:lnTo>
                  <a:cubicBezTo>
                    <a:pt x="8884" y="5075"/>
                    <a:pt x="8884" y="5622"/>
                    <a:pt x="9265" y="5670"/>
                  </a:cubicBezTo>
                  <a:lnTo>
                    <a:pt x="9717" y="5670"/>
                  </a:lnTo>
                  <a:cubicBezTo>
                    <a:pt x="9693" y="6122"/>
                    <a:pt x="9574" y="6575"/>
                    <a:pt x="9360" y="7004"/>
                  </a:cubicBezTo>
                  <a:lnTo>
                    <a:pt x="8979" y="6765"/>
                  </a:lnTo>
                  <a:cubicBezTo>
                    <a:pt x="8922" y="6731"/>
                    <a:pt x="8866" y="6717"/>
                    <a:pt x="8814" y="6717"/>
                  </a:cubicBezTo>
                  <a:cubicBezTo>
                    <a:pt x="8534" y="6717"/>
                    <a:pt x="8349" y="7133"/>
                    <a:pt x="8669" y="7313"/>
                  </a:cubicBezTo>
                  <a:lnTo>
                    <a:pt x="9051" y="7527"/>
                  </a:lnTo>
                  <a:cubicBezTo>
                    <a:pt x="8789" y="7909"/>
                    <a:pt x="8455" y="8242"/>
                    <a:pt x="8074" y="8504"/>
                  </a:cubicBezTo>
                  <a:lnTo>
                    <a:pt x="7860" y="8123"/>
                  </a:lnTo>
                  <a:cubicBezTo>
                    <a:pt x="7792" y="8003"/>
                    <a:pt x="7692" y="7954"/>
                    <a:pt x="7593" y="7954"/>
                  </a:cubicBezTo>
                  <a:cubicBezTo>
                    <a:pt x="7376" y="7954"/>
                    <a:pt x="7165" y="8188"/>
                    <a:pt x="7312" y="8432"/>
                  </a:cubicBezTo>
                  <a:lnTo>
                    <a:pt x="7550" y="8813"/>
                  </a:lnTo>
                  <a:cubicBezTo>
                    <a:pt x="7122" y="9028"/>
                    <a:pt x="6669" y="9147"/>
                    <a:pt x="6217" y="9171"/>
                  </a:cubicBezTo>
                  <a:lnTo>
                    <a:pt x="6217" y="8718"/>
                  </a:lnTo>
                  <a:cubicBezTo>
                    <a:pt x="6217" y="8516"/>
                    <a:pt x="6062" y="8415"/>
                    <a:pt x="5907" y="8415"/>
                  </a:cubicBezTo>
                  <a:cubicBezTo>
                    <a:pt x="5752" y="8415"/>
                    <a:pt x="5597" y="8516"/>
                    <a:pt x="5597" y="8718"/>
                  </a:cubicBezTo>
                  <a:lnTo>
                    <a:pt x="5597" y="9171"/>
                  </a:lnTo>
                  <a:cubicBezTo>
                    <a:pt x="5121" y="9147"/>
                    <a:pt x="4669" y="9028"/>
                    <a:pt x="4264" y="8813"/>
                  </a:cubicBezTo>
                  <a:lnTo>
                    <a:pt x="4478" y="8432"/>
                  </a:lnTo>
                  <a:cubicBezTo>
                    <a:pt x="4625" y="8188"/>
                    <a:pt x="4414" y="7954"/>
                    <a:pt x="4205" y="7954"/>
                  </a:cubicBezTo>
                  <a:cubicBezTo>
                    <a:pt x="4109" y="7954"/>
                    <a:pt x="4014" y="8003"/>
                    <a:pt x="3954" y="8123"/>
                  </a:cubicBezTo>
                  <a:lnTo>
                    <a:pt x="3716" y="8504"/>
                  </a:lnTo>
                  <a:cubicBezTo>
                    <a:pt x="3335" y="8242"/>
                    <a:pt x="3002" y="7909"/>
                    <a:pt x="2740" y="7527"/>
                  </a:cubicBezTo>
                  <a:lnTo>
                    <a:pt x="3145" y="7313"/>
                  </a:lnTo>
                  <a:cubicBezTo>
                    <a:pt x="3394" y="7126"/>
                    <a:pt x="3244" y="6739"/>
                    <a:pt x="2964" y="6739"/>
                  </a:cubicBezTo>
                  <a:cubicBezTo>
                    <a:pt x="2924" y="6739"/>
                    <a:pt x="2880" y="6747"/>
                    <a:pt x="2835" y="6765"/>
                  </a:cubicBezTo>
                  <a:lnTo>
                    <a:pt x="2454" y="7004"/>
                  </a:lnTo>
                  <a:cubicBezTo>
                    <a:pt x="2240" y="6575"/>
                    <a:pt x="2120" y="6122"/>
                    <a:pt x="2097" y="5670"/>
                  </a:cubicBezTo>
                  <a:lnTo>
                    <a:pt x="2549" y="5670"/>
                  </a:lnTo>
                  <a:cubicBezTo>
                    <a:pt x="2930" y="5622"/>
                    <a:pt x="2930" y="5075"/>
                    <a:pt x="2549" y="5051"/>
                  </a:cubicBezTo>
                  <a:lnTo>
                    <a:pt x="2097" y="5051"/>
                  </a:lnTo>
                  <a:cubicBezTo>
                    <a:pt x="2120" y="4575"/>
                    <a:pt x="2240" y="4122"/>
                    <a:pt x="2454" y="3717"/>
                  </a:cubicBezTo>
                  <a:lnTo>
                    <a:pt x="2835" y="3932"/>
                  </a:lnTo>
                  <a:cubicBezTo>
                    <a:pt x="2903" y="3982"/>
                    <a:pt x="2970" y="4004"/>
                    <a:pt x="3032" y="4004"/>
                  </a:cubicBezTo>
                  <a:cubicBezTo>
                    <a:pt x="3318" y="4004"/>
                    <a:pt x="3497" y="3545"/>
                    <a:pt x="3145" y="3408"/>
                  </a:cubicBezTo>
                  <a:lnTo>
                    <a:pt x="2740" y="3169"/>
                  </a:lnTo>
                  <a:cubicBezTo>
                    <a:pt x="3002" y="2788"/>
                    <a:pt x="3335" y="2455"/>
                    <a:pt x="3716" y="2193"/>
                  </a:cubicBezTo>
                  <a:lnTo>
                    <a:pt x="3954" y="2598"/>
                  </a:lnTo>
                  <a:cubicBezTo>
                    <a:pt x="4014" y="2710"/>
                    <a:pt x="4109" y="2756"/>
                    <a:pt x="4204" y="2756"/>
                  </a:cubicBezTo>
                  <a:cubicBezTo>
                    <a:pt x="4413" y="2756"/>
                    <a:pt x="4625" y="2534"/>
                    <a:pt x="4478" y="2288"/>
                  </a:cubicBezTo>
                  <a:lnTo>
                    <a:pt x="4264" y="1883"/>
                  </a:lnTo>
                  <a:cubicBezTo>
                    <a:pt x="4669" y="1693"/>
                    <a:pt x="5121" y="1574"/>
                    <a:pt x="5597" y="1526"/>
                  </a:cubicBezTo>
                  <a:lnTo>
                    <a:pt x="5597" y="1979"/>
                  </a:lnTo>
                  <a:cubicBezTo>
                    <a:pt x="5585" y="2193"/>
                    <a:pt x="5740" y="2300"/>
                    <a:pt x="5898" y="2300"/>
                  </a:cubicBezTo>
                  <a:cubicBezTo>
                    <a:pt x="6056" y="2300"/>
                    <a:pt x="6217" y="2193"/>
                    <a:pt x="6217" y="1979"/>
                  </a:cubicBezTo>
                  <a:lnTo>
                    <a:pt x="6217" y="1526"/>
                  </a:lnTo>
                  <a:cubicBezTo>
                    <a:pt x="6788" y="1574"/>
                    <a:pt x="7336" y="1741"/>
                    <a:pt x="7812" y="2026"/>
                  </a:cubicBezTo>
                  <a:lnTo>
                    <a:pt x="7645" y="2193"/>
                  </a:lnTo>
                  <a:cubicBezTo>
                    <a:pt x="7431" y="2360"/>
                    <a:pt x="7550" y="2741"/>
                    <a:pt x="7836" y="2741"/>
                  </a:cubicBezTo>
                  <a:lnTo>
                    <a:pt x="9574" y="2907"/>
                  </a:lnTo>
                  <a:cubicBezTo>
                    <a:pt x="9592" y="2912"/>
                    <a:pt x="9609" y="2914"/>
                    <a:pt x="9627" y="2914"/>
                  </a:cubicBezTo>
                  <a:cubicBezTo>
                    <a:pt x="9704" y="2914"/>
                    <a:pt x="9778" y="2875"/>
                    <a:pt x="9836" y="2836"/>
                  </a:cubicBezTo>
                  <a:cubicBezTo>
                    <a:pt x="9908" y="2765"/>
                    <a:pt x="9932" y="2669"/>
                    <a:pt x="9932" y="2574"/>
                  </a:cubicBezTo>
                  <a:lnTo>
                    <a:pt x="9741" y="836"/>
                  </a:lnTo>
                  <a:cubicBezTo>
                    <a:pt x="9717" y="717"/>
                    <a:pt x="9646" y="598"/>
                    <a:pt x="9527" y="574"/>
                  </a:cubicBezTo>
                  <a:cubicBezTo>
                    <a:pt x="9487" y="558"/>
                    <a:pt x="9447" y="550"/>
                    <a:pt x="9409" y="550"/>
                  </a:cubicBezTo>
                  <a:cubicBezTo>
                    <a:pt x="9334" y="550"/>
                    <a:pt x="9265" y="582"/>
                    <a:pt x="9217" y="645"/>
                  </a:cubicBezTo>
                  <a:lnTo>
                    <a:pt x="8908" y="931"/>
                  </a:lnTo>
                  <a:cubicBezTo>
                    <a:pt x="7995" y="308"/>
                    <a:pt x="6937" y="0"/>
                    <a:pt x="58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TextBox 668">
            <a:extLst>
              <a:ext uri="{FF2B5EF4-FFF2-40B4-BE49-F238E27FC236}">
                <a16:creationId xmlns:a16="http://schemas.microsoft.com/office/drawing/2014/main" id="{2677A50E-F3A6-2A17-7B3B-E0AB6D1B3941}"/>
              </a:ext>
            </a:extLst>
          </p:cNvPr>
          <p:cNvSpPr txBox="1"/>
          <p:nvPr/>
        </p:nvSpPr>
        <p:spPr>
          <a:xfrm>
            <a:off x="2061123" y="3109659"/>
            <a:ext cx="2414643" cy="523220"/>
          </a:xfrm>
          <a:prstGeom prst="rect">
            <a:avLst/>
          </a:prstGeom>
          <a:noFill/>
        </p:spPr>
        <p:txBody>
          <a:bodyPr wrap="square" rtlCol="0">
            <a:spAutoFit/>
          </a:bodyPr>
          <a:lstStyle/>
          <a:p>
            <a:r>
              <a:rPr lang="vi-VN" dirty="0"/>
              <a:t>DATA PRE PROCESSING AND TRAIN TEST SPLIT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874674" y="2366038"/>
            <a:ext cx="7031075"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400" dirty="0">
                <a:latin typeface="+mj-lt"/>
              </a:rPr>
              <a:t>TỔNG KẾT</a:t>
            </a:r>
            <a:br>
              <a:rPr lang="vi-VN" sz="4400" dirty="0">
                <a:latin typeface="+mj-lt"/>
              </a:rPr>
            </a:br>
            <a:endParaRPr sz="4400" dirty="0">
              <a:latin typeface="+mj-lt"/>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04</a:t>
            </a:r>
            <a:endParaRPr dirty="0"/>
          </a:p>
        </p:txBody>
      </p:sp>
    </p:spTree>
    <p:extLst>
      <p:ext uri="{BB962C8B-B14F-4D97-AF65-F5344CB8AC3E}">
        <p14:creationId xmlns:p14="http://schemas.microsoft.com/office/powerpoint/2010/main" val="369963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99"/>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8800" dirty="0"/>
              <a:t>THANKS FOR WATCHING</a:t>
            </a:r>
            <a:endParaRPr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rPr>
              <a:t>MỤC LỤC</a:t>
            </a:r>
            <a:endParaRPr dirty="0">
              <a:latin typeface="+mj-lt"/>
            </a:endParaRPr>
          </a:p>
        </p:txBody>
      </p:sp>
      <p:sp>
        <p:nvSpPr>
          <p:cNvPr id="495" name="Google Shape;495;p61"/>
          <p:cNvSpPr txBox="1">
            <a:spLocks noGrp="1"/>
          </p:cNvSpPr>
          <p:nvPr>
            <p:ph type="subTitle" idx="3"/>
          </p:nvPr>
        </p:nvSpPr>
        <p:spPr>
          <a:xfrm>
            <a:off x="1276612" y="1901077"/>
            <a:ext cx="3243275"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a:latin typeface="+mj-lt"/>
                <a:cs typeface="Mongolian Baiti" panose="03000500000000000000" pitchFamily="66" charset="0"/>
              </a:rPr>
              <a:t>GIỚI THIỆU THÀNH VIÊN</a:t>
            </a:r>
            <a:endParaRPr sz="2000" dirty="0">
              <a:latin typeface="+mj-lt"/>
              <a:cs typeface="Mongolian Baiti" panose="03000500000000000000" pitchFamily="66" charset="0"/>
            </a:endParaRPr>
          </a:p>
        </p:txBody>
      </p:sp>
      <p:sp>
        <p:nvSpPr>
          <p:cNvPr id="496" name="Google Shape;496;p61"/>
          <p:cNvSpPr txBox="1">
            <a:spLocks noGrp="1"/>
          </p:cNvSpPr>
          <p:nvPr>
            <p:ph type="subTitle" idx="1"/>
          </p:nvPr>
        </p:nvSpPr>
        <p:spPr>
          <a:xfrm>
            <a:off x="4572000" y="1901077"/>
            <a:ext cx="366675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a:latin typeface="+mj-lt"/>
                <a:cs typeface="Mongolian Baiti" panose="03000500000000000000" pitchFamily="66" charset="0"/>
              </a:rPr>
              <a:t>HỒI QUY TUYẾN TÍNH</a:t>
            </a:r>
            <a:endParaRPr sz="2000" dirty="0">
              <a:latin typeface="+mj-lt"/>
              <a:cs typeface="Mongolian Baiti" panose="03000500000000000000" pitchFamily="66" charset="0"/>
            </a:endParaRPr>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a:latin typeface="+mj-lt"/>
              </a:rPr>
              <a:t>TỔNG KẾT</a:t>
            </a:r>
            <a:endParaRPr sz="2000" dirty="0">
              <a:latin typeface="+mj-lt"/>
            </a:endParaRPr>
          </a:p>
        </p:txBody>
      </p:sp>
      <p:sp>
        <p:nvSpPr>
          <p:cNvPr id="501" name="Google Shape;501;p61"/>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a:latin typeface="+mj-lt"/>
              </a:rPr>
              <a:t>DEMO</a:t>
            </a:r>
            <a:endParaRPr sz="2000" dirty="0">
              <a:latin typeface="+mj-lt"/>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969924" y="2416838"/>
            <a:ext cx="7031075"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400" dirty="0">
                <a:latin typeface="+mj-lt"/>
              </a:rPr>
              <a:t>GIỚI THIỆU THÀNH VIÊN</a:t>
            </a:r>
            <a:endParaRPr sz="4400" dirty="0">
              <a:latin typeface="+mj-lt"/>
            </a:endParaRP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029A536-F704-F0D4-092C-0566EEC75071}"/>
              </a:ext>
            </a:extLst>
          </p:cNvPr>
          <p:cNvGraphicFramePr>
            <a:graphicFrameLocks noGrp="1"/>
          </p:cNvGraphicFramePr>
          <p:nvPr>
            <p:extLst>
              <p:ext uri="{D42A27DB-BD31-4B8C-83A1-F6EECF244321}">
                <p14:modId xmlns:p14="http://schemas.microsoft.com/office/powerpoint/2010/main" val="2799884946"/>
              </p:ext>
            </p:extLst>
          </p:nvPr>
        </p:nvGraphicFramePr>
        <p:xfrm>
          <a:off x="1524000" y="1830070"/>
          <a:ext cx="6096000" cy="1925320"/>
        </p:xfrm>
        <a:graphic>
          <a:graphicData uri="http://schemas.openxmlformats.org/drawingml/2006/table">
            <a:tbl>
              <a:tblPr firstRow="1" bandRow="1">
                <a:tableStyleId>{7F7D1363-AE4E-47DC-85F6-055E4A00C66C}</a:tableStyleId>
              </a:tblPr>
              <a:tblGrid>
                <a:gridCol w="2032000">
                  <a:extLst>
                    <a:ext uri="{9D8B030D-6E8A-4147-A177-3AD203B41FA5}">
                      <a16:colId xmlns:a16="http://schemas.microsoft.com/office/drawing/2014/main" val="2832856415"/>
                    </a:ext>
                  </a:extLst>
                </a:gridCol>
                <a:gridCol w="1308100">
                  <a:extLst>
                    <a:ext uri="{9D8B030D-6E8A-4147-A177-3AD203B41FA5}">
                      <a16:colId xmlns:a16="http://schemas.microsoft.com/office/drawing/2014/main" val="3328818754"/>
                    </a:ext>
                  </a:extLst>
                </a:gridCol>
                <a:gridCol w="2755900">
                  <a:extLst>
                    <a:ext uri="{9D8B030D-6E8A-4147-A177-3AD203B41FA5}">
                      <a16:colId xmlns:a16="http://schemas.microsoft.com/office/drawing/2014/main" val="995171442"/>
                    </a:ext>
                  </a:extLst>
                </a:gridCol>
              </a:tblGrid>
              <a:tr h="370840">
                <a:tc>
                  <a:txBody>
                    <a:bodyPr/>
                    <a:lstStyle/>
                    <a:p>
                      <a:r>
                        <a:rPr lang="vi-VN" dirty="0"/>
                        <a:t>Họ và tên</a:t>
                      </a:r>
                      <a:endParaRPr lang="en-US" dirty="0"/>
                    </a:p>
                  </a:txBody>
                  <a:tcPr/>
                </a:tc>
                <a:tc>
                  <a:txBody>
                    <a:bodyPr/>
                    <a:lstStyle/>
                    <a:p>
                      <a:r>
                        <a:rPr lang="vi-VN" dirty="0"/>
                        <a:t>MSSV</a:t>
                      </a:r>
                      <a:endParaRPr lang="en-US" dirty="0"/>
                    </a:p>
                  </a:txBody>
                  <a:tcPr/>
                </a:tc>
                <a:tc>
                  <a:txBody>
                    <a:bodyPr/>
                    <a:lstStyle/>
                    <a:p>
                      <a:r>
                        <a:rPr lang="vi-VN" dirty="0"/>
                        <a:t>Công việc</a:t>
                      </a:r>
                      <a:endParaRPr lang="en-US" dirty="0"/>
                    </a:p>
                  </a:txBody>
                  <a:tcPr/>
                </a:tc>
                <a:extLst>
                  <a:ext uri="{0D108BD9-81ED-4DB2-BD59-A6C34878D82A}">
                    <a16:rowId xmlns:a16="http://schemas.microsoft.com/office/drawing/2014/main" val="1185587759"/>
                  </a:ext>
                </a:extLst>
              </a:tr>
              <a:tr h="370840">
                <a:tc>
                  <a:txBody>
                    <a:bodyPr/>
                    <a:lstStyle/>
                    <a:p>
                      <a:r>
                        <a:rPr lang="vi-VN" dirty="0"/>
                        <a:t>Trương Mỹ Song Dân</a:t>
                      </a:r>
                      <a:endParaRPr lang="en-US" dirty="0"/>
                    </a:p>
                  </a:txBody>
                  <a:tcPr/>
                </a:tc>
                <a:tc>
                  <a:txBody>
                    <a:bodyPr/>
                    <a:lstStyle/>
                    <a:p>
                      <a:r>
                        <a:rPr lang="vi-VN" dirty="0"/>
                        <a:t>20520424</a:t>
                      </a:r>
                      <a:endParaRPr lang="en-US" dirty="0"/>
                    </a:p>
                  </a:txBody>
                  <a:tcPr/>
                </a:tc>
                <a:tc>
                  <a:txBody>
                    <a:bodyPr/>
                    <a:lstStyle/>
                    <a:p>
                      <a:pPr rtl="0" fontAlgn="base"/>
                      <a:r>
                        <a:rPr lang="en-US" sz="1400" b="0" i="0" u="none" strike="noStrike" cap="none" dirty="0" err="1">
                          <a:solidFill>
                            <a:srgbClr val="000000"/>
                          </a:solidFill>
                          <a:effectLst/>
                          <a:latin typeface="Arial"/>
                          <a:ea typeface="Arial"/>
                          <a:cs typeface="Arial"/>
                          <a:sym typeface="Arial"/>
                        </a:rPr>
                        <a:t>Thuyết</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trình</a:t>
                      </a:r>
                      <a:endParaRPr lang="en-US" sz="1400" b="0" i="0" u="none" strike="noStrike" cap="none" dirty="0">
                        <a:solidFill>
                          <a:srgbClr val="000000"/>
                        </a:solidFill>
                        <a:effectLst/>
                        <a:latin typeface="Arial"/>
                        <a:ea typeface="Arial"/>
                        <a:cs typeface="Arial"/>
                        <a:sym typeface="Arial"/>
                      </a:endParaRPr>
                    </a:p>
                    <a:p>
                      <a:pPr rtl="0" fontAlgn="base"/>
                      <a:r>
                        <a:rPr lang="en-US" sz="1400" b="0" i="0" u="none" strike="noStrike" cap="none" dirty="0" err="1">
                          <a:solidFill>
                            <a:srgbClr val="000000"/>
                          </a:solidFill>
                          <a:effectLst/>
                          <a:latin typeface="Arial"/>
                          <a:ea typeface="Arial"/>
                          <a:cs typeface="Arial"/>
                          <a:sym typeface="Arial"/>
                        </a:rPr>
                        <a:t>Viết</a:t>
                      </a:r>
                      <a:r>
                        <a:rPr lang="en-US" sz="1400" b="0" i="0" u="none" strike="noStrike" cap="none" dirty="0">
                          <a:solidFill>
                            <a:srgbClr val="000000"/>
                          </a:solidFill>
                          <a:effectLst/>
                          <a:latin typeface="Arial"/>
                          <a:ea typeface="Arial"/>
                          <a:cs typeface="Arial"/>
                          <a:sym typeface="Arial"/>
                        </a:rPr>
                        <a:t> code</a:t>
                      </a:r>
                    </a:p>
                  </a:txBody>
                  <a:tcPr/>
                </a:tc>
                <a:extLst>
                  <a:ext uri="{0D108BD9-81ED-4DB2-BD59-A6C34878D82A}">
                    <a16:rowId xmlns:a16="http://schemas.microsoft.com/office/drawing/2014/main" val="587763932"/>
                  </a:ext>
                </a:extLst>
              </a:tr>
              <a:tr h="370840">
                <a:tc>
                  <a:txBody>
                    <a:bodyPr/>
                    <a:lstStyle/>
                    <a:p>
                      <a:r>
                        <a:rPr lang="vi-VN" dirty="0"/>
                        <a:t>Đặng Trần Tuấn Anh</a:t>
                      </a:r>
                      <a:endParaRPr lang="en-US" dirty="0"/>
                    </a:p>
                  </a:txBody>
                  <a:tcPr/>
                </a:tc>
                <a:tc>
                  <a:txBody>
                    <a:bodyPr/>
                    <a:lstStyle/>
                    <a:p>
                      <a:r>
                        <a:rPr lang="vi-VN" dirty="0"/>
                        <a:t>20521058</a:t>
                      </a:r>
                      <a:endParaRPr lang="en-US" dirty="0"/>
                    </a:p>
                  </a:txBody>
                  <a:tcPr/>
                </a:tc>
                <a:tc>
                  <a:txBody>
                    <a:bodyPr/>
                    <a:lstStyle/>
                    <a:p>
                      <a:pPr rtl="0" fontAlgn="base"/>
                      <a:r>
                        <a:rPr lang="en-US" sz="1400" b="0" i="0" u="none" strike="noStrike" cap="none" dirty="0" err="1">
                          <a:solidFill>
                            <a:srgbClr val="000000"/>
                          </a:solidFill>
                          <a:effectLst/>
                          <a:latin typeface="Arial"/>
                          <a:ea typeface="Arial"/>
                          <a:cs typeface="Arial"/>
                          <a:sym typeface="Arial"/>
                        </a:rPr>
                        <a:t>Tìm</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dữ</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liệu</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cho</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các</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thuật</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toán</a:t>
                      </a:r>
                      <a:r>
                        <a:rPr lang="en-US" sz="1400" b="0" i="0" u="none" strike="noStrike" cap="none" dirty="0">
                          <a:solidFill>
                            <a:srgbClr val="000000"/>
                          </a:solidFill>
                          <a:effectLst/>
                          <a:latin typeface="Arial"/>
                          <a:ea typeface="Arial"/>
                          <a:cs typeface="Arial"/>
                          <a:sym typeface="Arial"/>
                        </a:rPr>
                        <a:t> </a:t>
                      </a:r>
                    </a:p>
                    <a:p>
                      <a:pPr rtl="0" fontAlgn="base"/>
                      <a:r>
                        <a:rPr lang="en-US" sz="1400" b="0" i="0" u="none" strike="noStrike" cap="none" dirty="0" err="1">
                          <a:solidFill>
                            <a:srgbClr val="000000"/>
                          </a:solidFill>
                          <a:effectLst/>
                          <a:latin typeface="Arial"/>
                          <a:ea typeface="Arial"/>
                          <a:cs typeface="Arial"/>
                          <a:sym typeface="Arial"/>
                        </a:rPr>
                        <a:t>Làm</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powerpoint</a:t>
                      </a:r>
                      <a:endParaRPr lang="en-US" sz="1400" b="0" i="0" u="none" strike="noStrike" cap="none" dirty="0">
                        <a:solidFill>
                          <a:srgbClr val="000000"/>
                        </a:solidFill>
                        <a:effectLst/>
                        <a:latin typeface="Arial"/>
                        <a:ea typeface="Arial"/>
                        <a:cs typeface="Arial"/>
                        <a:sym typeface="Arial"/>
                      </a:endParaRPr>
                    </a:p>
                  </a:txBody>
                  <a:tcPr/>
                </a:tc>
                <a:extLst>
                  <a:ext uri="{0D108BD9-81ED-4DB2-BD59-A6C34878D82A}">
                    <a16:rowId xmlns:a16="http://schemas.microsoft.com/office/drawing/2014/main" val="2769159742"/>
                  </a:ext>
                </a:extLst>
              </a:tr>
              <a:tr h="370840">
                <a:tc>
                  <a:txBody>
                    <a:bodyPr/>
                    <a:lstStyle/>
                    <a:p>
                      <a:r>
                        <a:rPr lang="vi-VN" dirty="0"/>
                        <a:t>Phạm Thanh Nhựt</a:t>
                      </a:r>
                      <a:endParaRPr lang="en-US" dirty="0"/>
                    </a:p>
                  </a:txBody>
                  <a:tcPr/>
                </a:tc>
                <a:tc>
                  <a:txBody>
                    <a:bodyPr/>
                    <a:lstStyle/>
                    <a:p>
                      <a:r>
                        <a:rPr lang="vi-VN" dirty="0"/>
                        <a:t>20521728</a:t>
                      </a:r>
                      <a:endParaRPr lang="en-US" dirty="0"/>
                    </a:p>
                  </a:txBody>
                  <a:tcPr/>
                </a:tc>
                <a:tc>
                  <a:txBody>
                    <a:bodyPr/>
                    <a:lstStyle/>
                    <a:p>
                      <a:pPr rtl="0" fontAlgn="base"/>
                      <a:r>
                        <a:rPr lang="vi-VN" sz="1400" b="0" i="0" u="none" strike="noStrike" cap="none" dirty="0">
                          <a:solidFill>
                            <a:srgbClr val="000000"/>
                          </a:solidFill>
                          <a:effectLst/>
                          <a:latin typeface="Arial"/>
                          <a:ea typeface="Arial"/>
                          <a:cs typeface="Arial"/>
                          <a:sym typeface="Arial"/>
                        </a:rPr>
                        <a:t>Tìm, chọn ý tưởng cho đề tài</a:t>
                      </a:r>
                    </a:p>
                    <a:p>
                      <a:pPr rtl="0" fontAlgn="base"/>
                      <a:r>
                        <a:rPr lang="vi-VN" sz="1400" b="0" i="0" u="none" strike="noStrike" cap="none" dirty="0">
                          <a:solidFill>
                            <a:srgbClr val="000000"/>
                          </a:solidFill>
                          <a:effectLst/>
                          <a:latin typeface="Arial"/>
                          <a:ea typeface="Arial"/>
                          <a:cs typeface="Arial"/>
                          <a:sym typeface="Arial"/>
                        </a:rPr>
                        <a:t>Viết báo cáo </a:t>
                      </a:r>
                    </a:p>
                  </a:txBody>
                  <a:tcPr/>
                </a:tc>
                <a:extLst>
                  <a:ext uri="{0D108BD9-81ED-4DB2-BD59-A6C34878D82A}">
                    <a16:rowId xmlns:a16="http://schemas.microsoft.com/office/drawing/2014/main" val="1407365368"/>
                  </a:ext>
                </a:extLst>
              </a:tr>
            </a:tbl>
          </a:graphicData>
        </a:graphic>
      </p:graphicFrame>
      <p:sp>
        <p:nvSpPr>
          <p:cNvPr id="7" name="TextBox 6">
            <a:extLst>
              <a:ext uri="{FF2B5EF4-FFF2-40B4-BE49-F238E27FC236}">
                <a16:creationId xmlns:a16="http://schemas.microsoft.com/office/drawing/2014/main" id="{BBA422B3-7F41-BA3C-A4CF-D8560B53812B}"/>
              </a:ext>
            </a:extLst>
          </p:cNvPr>
          <p:cNvSpPr txBox="1"/>
          <p:nvPr/>
        </p:nvSpPr>
        <p:spPr>
          <a:xfrm>
            <a:off x="2654300" y="1028700"/>
            <a:ext cx="5632450" cy="461665"/>
          </a:xfrm>
          <a:prstGeom prst="rect">
            <a:avLst/>
          </a:prstGeom>
          <a:noFill/>
        </p:spPr>
        <p:txBody>
          <a:bodyPr wrap="square" rtlCol="0">
            <a:spAutoFit/>
          </a:bodyPr>
          <a:lstStyle/>
          <a:p>
            <a:r>
              <a:rPr lang="vi-VN" sz="2400" b="1" dirty="0">
                <a:latin typeface="+mj-lt"/>
              </a:rPr>
              <a:t>THÔNG TIN THÀNH VIÊN</a:t>
            </a:r>
            <a:endParaRPr lang="en-US" sz="2400" b="1"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1"/>
          <p:cNvSpPr txBox="1">
            <a:spLocks noGrp="1"/>
          </p:cNvSpPr>
          <p:nvPr>
            <p:ph type="title"/>
          </p:nvPr>
        </p:nvSpPr>
        <p:spPr>
          <a:xfrm>
            <a:off x="4956100" y="2467375"/>
            <a:ext cx="3203650" cy="64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j-lt"/>
              </a:rPr>
              <a:t>HỒI QUY TUYẾN TÍNH</a:t>
            </a:r>
            <a:endParaRPr dirty="0">
              <a:latin typeface="+mj-lt"/>
            </a:endParaRPr>
          </a:p>
        </p:txBody>
      </p:sp>
      <p:sp>
        <p:nvSpPr>
          <p:cNvPr id="703" name="Google Shape;703;p81"/>
          <p:cNvSpPr txBox="1">
            <a:spLocks noGrp="1"/>
          </p:cNvSpPr>
          <p:nvPr>
            <p:ph type="title" idx="2"/>
          </p:nvPr>
        </p:nvSpPr>
        <p:spPr>
          <a:xfrm>
            <a:off x="4956100" y="1402325"/>
            <a:ext cx="1650900" cy="9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pic>
        <p:nvPicPr>
          <p:cNvPr id="1028" name="Picture 4" descr="Tổng quan về Regression (phân tích hồi quy) - Big Data Uni">
            <a:extLst>
              <a:ext uri="{FF2B5EF4-FFF2-40B4-BE49-F238E27FC236}">
                <a16:creationId xmlns:a16="http://schemas.microsoft.com/office/drawing/2014/main" id="{2152A32A-0C48-28A9-CAA4-A637F3063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062037"/>
            <a:ext cx="3733800" cy="3019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1918400" y="389213"/>
            <a:ext cx="6247000"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mj-lt"/>
              </a:rPr>
              <a:t>GIỚI THIỆU VỀ THUẬT TOÁN</a:t>
            </a:r>
            <a:endParaRPr b="1" dirty="0">
              <a:latin typeface="+mj-lt"/>
            </a:endParaRPr>
          </a:p>
        </p:txBody>
      </p:sp>
      <p:sp>
        <p:nvSpPr>
          <p:cNvPr id="541" name="Google Shape;541;p64"/>
          <p:cNvSpPr txBox="1">
            <a:spLocks noGrp="1"/>
          </p:cNvSpPr>
          <p:nvPr>
            <p:ph type="subTitle" idx="1"/>
          </p:nvPr>
        </p:nvSpPr>
        <p:spPr>
          <a:xfrm>
            <a:off x="288925" y="3636437"/>
            <a:ext cx="8566150" cy="997200"/>
          </a:xfrm>
          <a:prstGeom prst="rect">
            <a:avLst/>
          </a:prstGeom>
        </p:spPr>
        <p:txBody>
          <a:bodyPr spcFirstLastPara="1" wrap="square" lIns="91425" tIns="91425" rIns="91425" bIns="91425" anchor="t" anchorCtr="0">
            <a:noAutofit/>
          </a:bodyPr>
          <a:lstStyle/>
          <a:p>
            <a:pPr marL="0" lvl="0" indent="0">
              <a:spcAft>
                <a:spcPts val="1200"/>
              </a:spcAft>
            </a:pPr>
            <a:r>
              <a:rPr lang="vi-VN" dirty="0"/>
              <a:t>- Hồi quy tuyến tính là một phương pháp thống kê để hồi quy dữ liệu với biến phụ thuộc có giá trị liên tục trong khi các biến độc lập có thể có một trong hai giá trị liên tục hoặc là giá trị phân loại. </a:t>
            </a:r>
            <a:endParaRPr dirty="0"/>
          </a:p>
        </p:txBody>
      </p:sp>
      <p:pic>
        <p:nvPicPr>
          <p:cNvPr id="2052" name="Picture 4">
            <a:extLst>
              <a:ext uri="{FF2B5EF4-FFF2-40B4-BE49-F238E27FC236}">
                <a16:creationId xmlns:a16="http://schemas.microsoft.com/office/drawing/2014/main" id="{8C279FEB-F513-3DBD-703D-01FD86CA3D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572" y="1096462"/>
            <a:ext cx="3673556" cy="253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924274" y="408263"/>
            <a:ext cx="7552975"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mj-lt"/>
              </a:rPr>
              <a:t>CÁC DẠNG CỦA HỒI QUY TUYẾN TÍNH</a:t>
            </a:r>
            <a:endParaRPr b="1" dirty="0">
              <a:latin typeface="+mj-lt"/>
            </a:endParaRPr>
          </a:p>
        </p:txBody>
      </p:sp>
      <p:sp>
        <p:nvSpPr>
          <p:cNvPr id="3" name="Subtitle 2">
            <a:extLst>
              <a:ext uri="{FF2B5EF4-FFF2-40B4-BE49-F238E27FC236}">
                <a16:creationId xmlns:a16="http://schemas.microsoft.com/office/drawing/2014/main" id="{D41A2024-6834-6D49-CF7B-9BB07E13B5B5}"/>
              </a:ext>
            </a:extLst>
          </p:cNvPr>
          <p:cNvSpPr>
            <a:spLocks noGrp="1"/>
          </p:cNvSpPr>
          <p:nvPr>
            <p:ph type="subTitle" idx="1"/>
          </p:nvPr>
        </p:nvSpPr>
        <p:spPr>
          <a:xfrm>
            <a:off x="534800" y="1263152"/>
            <a:ext cx="8272650" cy="1778498"/>
          </a:xfrm>
        </p:spPr>
        <p:txBody>
          <a:bodyPr/>
          <a:lstStyle/>
          <a:p>
            <a:pPr>
              <a:buFontTx/>
              <a:buChar char="-"/>
            </a:pPr>
            <a:r>
              <a:rPr lang="vi-VN" sz="3600" dirty="0"/>
              <a:t>HỒI QUY TUYẾN TÍNH ĐƠN BIẾN</a:t>
            </a:r>
          </a:p>
          <a:p>
            <a:pPr marL="114300" indent="0"/>
            <a:endParaRPr lang="vi-VN" sz="3600" dirty="0"/>
          </a:p>
          <a:p>
            <a:pPr>
              <a:buFontTx/>
              <a:buChar char="-"/>
            </a:pPr>
            <a:r>
              <a:rPr lang="vi-VN" sz="3600" dirty="0"/>
              <a:t>HỒI QUY TUYẾN TÍNH ĐA BIẾN</a:t>
            </a:r>
          </a:p>
          <a:p>
            <a:pPr marL="114300" indent="0"/>
            <a:endParaRPr lang="vi-VN" sz="3600" dirty="0"/>
          </a:p>
        </p:txBody>
      </p:sp>
    </p:spTree>
    <p:extLst>
      <p:ext uri="{BB962C8B-B14F-4D97-AF65-F5344CB8AC3E}">
        <p14:creationId xmlns:p14="http://schemas.microsoft.com/office/powerpoint/2010/main" val="196667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1508474" y="420963"/>
            <a:ext cx="7552975"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mj-lt"/>
              </a:rPr>
              <a:t>HỒI QUY TUYẾN TÍNH ĐƠN BIẾN</a:t>
            </a:r>
            <a:endParaRPr b="1" dirty="0">
              <a:latin typeface="+mj-lt"/>
            </a:endParaRPr>
          </a:p>
        </p:txBody>
      </p:sp>
      <p:sp>
        <p:nvSpPr>
          <p:cNvPr id="3" name="Subtitle 2">
            <a:extLst>
              <a:ext uri="{FF2B5EF4-FFF2-40B4-BE49-F238E27FC236}">
                <a16:creationId xmlns:a16="http://schemas.microsoft.com/office/drawing/2014/main" id="{D41A2024-6834-6D49-CF7B-9BB07E13B5B5}"/>
              </a:ext>
            </a:extLst>
          </p:cNvPr>
          <p:cNvSpPr>
            <a:spLocks noGrp="1"/>
          </p:cNvSpPr>
          <p:nvPr>
            <p:ph type="subTitle" idx="1"/>
          </p:nvPr>
        </p:nvSpPr>
        <p:spPr>
          <a:xfrm>
            <a:off x="534800" y="1263152"/>
            <a:ext cx="8272650" cy="1778498"/>
          </a:xfrm>
        </p:spPr>
        <p:txBody>
          <a:bodyPr/>
          <a:lstStyle/>
          <a:p>
            <a:pPr marL="685800" indent="-571500">
              <a:buFontTx/>
              <a:buChar char="-"/>
            </a:pPr>
            <a:r>
              <a:rPr lang="vi-VN" sz="3200" dirty="0"/>
              <a:t>Dùng để xem xét mối quan hệ tuyến tính giữa biến x (biến dự đoán) và biến y (biến kết cục)</a:t>
            </a:r>
          </a:p>
          <a:p>
            <a:pPr marL="685800" indent="-571500">
              <a:buFontTx/>
              <a:buChar char="-"/>
            </a:pPr>
            <a:r>
              <a:rPr lang="vi-VN" sz="3200" dirty="0"/>
              <a:t>Phương trình tuyến tính đơn biến có dạng:</a:t>
            </a:r>
          </a:p>
          <a:p>
            <a:pPr marL="114300" indent="0"/>
            <a:r>
              <a:rPr lang="vi-VN"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y = </a:t>
            </a:r>
            <a:r>
              <a:rPr lang="en-US"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vi-VN"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vi-VN"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xi + </a:t>
            </a:r>
            <a:r>
              <a:rPr lang="en-US"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vi-VN"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571500">
              <a:buFontTx/>
              <a:buChar char="-"/>
            </a:pPr>
            <a:endParaRPr lang="vi-VN" sz="3200" dirty="0"/>
          </a:p>
        </p:txBody>
      </p:sp>
    </p:spTree>
    <p:extLst>
      <p:ext uri="{BB962C8B-B14F-4D97-AF65-F5344CB8AC3E}">
        <p14:creationId xmlns:p14="http://schemas.microsoft.com/office/powerpoint/2010/main" val="66136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1508474" y="420963"/>
            <a:ext cx="7552975" cy="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latin typeface="+mj-lt"/>
              </a:rPr>
              <a:t>HỒI QUY TUYẾN TÍNH ĐA BIẾN</a:t>
            </a:r>
            <a:endParaRPr b="1" dirty="0">
              <a:latin typeface="+mj-lt"/>
            </a:endParaRPr>
          </a:p>
        </p:txBody>
      </p:sp>
      <p:sp>
        <p:nvSpPr>
          <p:cNvPr id="3" name="Subtitle 2">
            <a:extLst>
              <a:ext uri="{FF2B5EF4-FFF2-40B4-BE49-F238E27FC236}">
                <a16:creationId xmlns:a16="http://schemas.microsoft.com/office/drawing/2014/main" id="{D41A2024-6834-6D49-CF7B-9BB07E13B5B5}"/>
              </a:ext>
            </a:extLst>
          </p:cNvPr>
          <p:cNvSpPr>
            <a:spLocks noGrp="1"/>
          </p:cNvSpPr>
          <p:nvPr>
            <p:ph type="subTitle" idx="1"/>
          </p:nvPr>
        </p:nvSpPr>
        <p:spPr>
          <a:xfrm>
            <a:off x="534800" y="1263152"/>
            <a:ext cx="8272650" cy="1778498"/>
          </a:xfrm>
        </p:spPr>
        <p:txBody>
          <a:bodyPr/>
          <a:lstStyle/>
          <a:p>
            <a:pPr marL="685800" indent="-571500">
              <a:buFontTx/>
              <a:buChar char="-"/>
            </a:pPr>
            <a:r>
              <a:rPr lang="vi-VN" sz="3200" dirty="0"/>
              <a:t>Là trường hợp hồi quy tuyến tính với hai hoặc nhiều biến độc lập</a:t>
            </a:r>
          </a:p>
          <a:p>
            <a:pPr marL="114300" indent="0"/>
            <a:endParaRPr lang="vi-VN" sz="3200" dirty="0"/>
          </a:p>
          <a:p>
            <a:pPr marL="685800" indent="-571500">
              <a:buFontTx/>
              <a:buChar char="-"/>
            </a:pPr>
            <a:r>
              <a:rPr lang="vi-VN" sz="3200" dirty="0"/>
              <a:t>Biểu diễn mặt phẳng hồi quy trong không gian</a:t>
            </a:r>
          </a:p>
        </p:txBody>
      </p:sp>
    </p:spTree>
    <p:extLst>
      <p:ext uri="{BB962C8B-B14F-4D97-AF65-F5344CB8AC3E}">
        <p14:creationId xmlns:p14="http://schemas.microsoft.com/office/powerpoint/2010/main" val="72501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477</Words>
  <Application>Microsoft Office PowerPoint</Application>
  <PresentationFormat>On-screen Show (16:9)</PresentationFormat>
  <Paragraphs>68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Arial</vt:lpstr>
      <vt:lpstr>Crimson Text</vt:lpstr>
      <vt:lpstr>Open Sans</vt:lpstr>
      <vt:lpstr>Vidaloka</vt:lpstr>
      <vt:lpstr>Montserrat</vt:lpstr>
      <vt:lpstr>Times New Roman</vt:lpstr>
      <vt:lpstr>Minimalist Business Slides XL by Slidesgo</vt:lpstr>
      <vt:lpstr>DỰ ĐOÁN GIÁ Ô TÔ ĐÃ QUA SỬ DỤNG BẰNG THUẬT TOÁN HỒI QUY TUYẾN TÍNH VỚI NGÔN NGỮ PYTHON</vt:lpstr>
      <vt:lpstr>MỤC LỤC</vt:lpstr>
      <vt:lpstr>GIỚI THIỆU THÀNH VIÊN</vt:lpstr>
      <vt:lpstr>PowerPoint Presentation</vt:lpstr>
      <vt:lpstr>HỒI QUY TUYẾN TÍNH</vt:lpstr>
      <vt:lpstr>GIỚI THIỆU VỀ THUẬT TOÁN</vt:lpstr>
      <vt:lpstr>CÁC DẠNG CỦA HỒI QUY TUYẾN TÍNH</vt:lpstr>
      <vt:lpstr>HỒI QUY TUYẾN TÍNH ĐƠN BIẾN</vt:lpstr>
      <vt:lpstr>HỒI QUY TUYẾN TÍNH ĐA BIẾN</vt:lpstr>
      <vt:lpstr>HIỆU SUẤT CỦA MÔ HÌNH</vt:lpstr>
      <vt:lpstr>UNDERFITTING VÀ OVERFITTING</vt:lpstr>
      <vt:lpstr>DEMO https://www.youtube.com/watch?v=bQo8uPhdDiU</vt:lpstr>
      <vt:lpstr>PowerPoint Presentation</vt:lpstr>
      <vt:lpstr>TỔNG KẾT </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ĐOÁN GIÁ Ô TÔ ĐÃ QUA SỬ DỤNG BẰNG THUẬT TOÁN HỒI QUY TUYẾN TÍNH VỚI NGÔN NGỮ PYTHON</dc:title>
  <cp:lastModifiedBy>Trương Mỹ Song Dân</cp:lastModifiedBy>
  <cp:revision>2</cp:revision>
  <dcterms:modified xsi:type="dcterms:W3CDTF">2023-01-14T09:21:47Z</dcterms:modified>
</cp:coreProperties>
</file>