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740" r:id="rId3"/>
    <p:sldId id="772" r:id="rId4"/>
    <p:sldId id="783" r:id="rId5"/>
    <p:sldId id="792" r:id="rId6"/>
    <p:sldId id="793" r:id="rId7"/>
    <p:sldId id="794" r:id="rId8"/>
    <p:sldId id="795" r:id="rId9"/>
    <p:sldId id="796" r:id="rId10"/>
    <p:sldId id="258" r:id="rId11"/>
    <p:sldId id="79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36F"/>
    <a:srgbClr val="FF9900"/>
    <a:srgbClr val="1FA985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EAD492-C0DE-4D55-A360-F97777C1A9A5}">
  <a:tblStyle styleId="{58EAD492-C0DE-4D55-A360-F97777C1A9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9"/>
    <p:restoredTop sz="95328" autoAdjust="0"/>
  </p:normalViewPr>
  <p:slideViewPr>
    <p:cSldViewPr snapToGrid="0">
      <p:cViewPr varScale="1">
        <p:scale>
          <a:sx n="144" d="100"/>
          <a:sy n="144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 Tran Le Anh" userId="1704f733-f0e4-4874-bfe0-935c0f82fd93" providerId="ADAL" clId="{73240290-D352-481D-8F3D-70F615F1E5D2}"/>
    <pc:docChg chg="modSld sldOrd">
      <pc:chgData name="Dang Tran Le Anh" userId="1704f733-f0e4-4874-bfe0-935c0f82fd93" providerId="ADAL" clId="{73240290-D352-481D-8F3D-70F615F1E5D2}" dt="2020-10-27T01:21:47.942" v="9"/>
      <pc:docMkLst>
        <pc:docMk/>
      </pc:docMkLst>
      <pc:sldChg chg="ord">
        <pc:chgData name="Dang Tran Le Anh" userId="1704f733-f0e4-4874-bfe0-935c0f82fd93" providerId="ADAL" clId="{73240290-D352-481D-8F3D-70F615F1E5D2}" dt="2020-10-27T01:21:47.942" v="9"/>
        <pc:sldMkLst>
          <pc:docMk/>
          <pc:sldMk cId="3958549858" sldId="795"/>
        </pc:sldMkLst>
      </pc:sldChg>
      <pc:sldChg chg="modSp mod">
        <pc:chgData name="Dang Tran Le Anh" userId="1704f733-f0e4-4874-bfe0-935c0f82fd93" providerId="ADAL" clId="{73240290-D352-481D-8F3D-70F615F1E5D2}" dt="2020-10-27T01:16:27.295" v="7" actId="20577"/>
        <pc:sldMkLst>
          <pc:docMk/>
          <pc:sldMk cId="3232519685" sldId="796"/>
        </pc:sldMkLst>
        <pc:spChg chg="mod">
          <ac:chgData name="Dang Tran Le Anh" userId="1704f733-f0e4-4874-bfe0-935c0f82fd93" providerId="ADAL" clId="{73240290-D352-481D-8F3D-70F615F1E5D2}" dt="2020-10-27T01:16:27.295" v="7" actId="20577"/>
          <ac:spMkLst>
            <pc:docMk/>
            <pc:sldMk cId="3232519685" sldId="796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81905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691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201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739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94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01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73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11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0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560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16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83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emf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username@10.70.66.4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10393" y="1090750"/>
            <a:ext cx="7494664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HƯỚNG DẪN VHKT HỆ</a:t>
            </a:r>
            <a:br>
              <a:rPr lang="en" sz="4000" dirty="0"/>
            </a:br>
            <a:r>
              <a:rPr lang="en" sz="4000" dirty="0"/>
              <a:t>THỐNG </a:t>
            </a:r>
            <a:r>
              <a:rPr lang="en-US" sz="4000" dirty="0" err="1"/>
              <a:t>vIMS</a:t>
            </a:r>
            <a:r>
              <a:rPr lang="en-US" sz="4000" dirty="0"/>
              <a:t> THÔNG </a:t>
            </a:r>
            <a:br>
              <a:rPr lang="en-US" sz="4000" dirty="0"/>
            </a:br>
            <a:r>
              <a:rPr lang="en-US" sz="4000" dirty="0"/>
              <a:t>QUA EMS</a:t>
            </a:r>
            <a:endParaRPr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6" y="55779"/>
            <a:ext cx="1546847" cy="982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83" y="55779"/>
            <a:ext cx="1471423" cy="982717"/>
          </a:xfrm>
          <a:prstGeom prst="rect">
            <a:avLst/>
          </a:prstGeom>
        </p:spPr>
      </p:pic>
      <p:sp>
        <p:nvSpPr>
          <p:cNvPr id="7" name="Shape 184"/>
          <p:cNvSpPr txBox="1">
            <a:spLocks/>
          </p:cNvSpPr>
          <p:nvPr/>
        </p:nvSpPr>
        <p:spPr>
          <a:xfrm>
            <a:off x="7746274" y="4323806"/>
            <a:ext cx="1311416" cy="22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400" dirty="0"/>
              <a:t>19/10/2020</a:t>
            </a:r>
          </a:p>
        </p:txBody>
      </p:sp>
      <p:sp>
        <p:nvSpPr>
          <p:cNvPr id="8" name="Shape 184"/>
          <p:cNvSpPr txBox="1">
            <a:spLocks/>
          </p:cNvSpPr>
          <p:nvPr/>
        </p:nvSpPr>
        <p:spPr>
          <a:xfrm>
            <a:off x="3871157" y="4323806"/>
            <a:ext cx="2616926" cy="22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400"/>
              <a:t>Tác giả: Nguyễn Văn Quang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32825" y="2910791"/>
            <a:ext cx="91111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9800"/>
                </a:solidFill>
              </a:rPr>
              <a:t>THANK YOU FOR LISTENING</a:t>
            </a:r>
            <a:r>
              <a:rPr lang="en" sz="4800">
                <a:solidFill>
                  <a:srgbClr val="FF9800"/>
                </a:solidFill>
              </a:rPr>
              <a:t>!</a:t>
            </a:r>
            <a:endParaRPr sz="4800">
              <a:solidFill>
                <a:srgbClr val="FF9800"/>
              </a:solidFill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086" y="725978"/>
            <a:ext cx="3392954" cy="2389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38" y="1221265"/>
            <a:ext cx="1852186" cy="1276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71" y="1223735"/>
            <a:ext cx="1942675" cy="13935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16" y="1610276"/>
            <a:ext cx="1852186" cy="1276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1" y="1803661"/>
            <a:ext cx="1942675" cy="1393568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05FCF5D2-1EB8-43E2-8DBA-D5381A50E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731" y="1387622"/>
            <a:ext cx="4194171" cy="200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31572" y="1335864"/>
            <a:ext cx="7613912" cy="2558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rgbClr val="FF9800"/>
                </a:solidFill>
              </a:rPr>
              <a:t>PHẦN </a:t>
            </a:r>
            <a:r>
              <a:rPr lang="en-US" sz="2400" b="1" dirty="0">
                <a:solidFill>
                  <a:srgbClr val="FF9800"/>
                </a:solidFill>
              </a:rPr>
              <a:t>1</a:t>
            </a:r>
            <a:r>
              <a:rPr lang="vi-VN" sz="2400" b="1" dirty="0">
                <a:solidFill>
                  <a:srgbClr val="FF9800"/>
                </a:solidFill>
              </a:rPr>
              <a:t>: </a:t>
            </a:r>
            <a:r>
              <a:rPr lang="en-US" sz="2400" b="1" dirty="0">
                <a:solidFill>
                  <a:srgbClr val="006699"/>
                </a:solidFill>
              </a:rPr>
              <a:t>SƠ ĐỒ TRIỂN KHAI </a:t>
            </a:r>
            <a:r>
              <a:rPr lang="en-US" sz="2400" b="1" dirty="0" err="1">
                <a:solidFill>
                  <a:srgbClr val="006699"/>
                </a:solidFill>
              </a:rPr>
              <a:t>vIMS</a:t>
            </a:r>
            <a:r>
              <a:rPr lang="en-US" sz="2400" b="1" dirty="0">
                <a:solidFill>
                  <a:srgbClr val="006699"/>
                </a:solidFill>
              </a:rPr>
              <a:t> – LAB HVBCVT</a:t>
            </a:r>
            <a:endParaRPr lang="vi-VN" sz="2400" b="1" dirty="0">
              <a:solidFill>
                <a:srgbClr val="006699"/>
              </a:solidFill>
            </a:endParaRP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rgbClr val="FF9800"/>
                </a:solidFill>
              </a:rPr>
              <a:t>PHẦN </a:t>
            </a:r>
            <a:r>
              <a:rPr lang="en-US" sz="2400" b="1" dirty="0">
                <a:solidFill>
                  <a:srgbClr val="FF9800"/>
                </a:solidFill>
              </a:rPr>
              <a:t>2</a:t>
            </a:r>
            <a:r>
              <a:rPr lang="vi-VN" sz="2400" b="1" dirty="0">
                <a:solidFill>
                  <a:srgbClr val="FF9800"/>
                </a:solidFill>
              </a:rPr>
              <a:t>: </a:t>
            </a:r>
            <a:r>
              <a:rPr lang="en-US" sz="2400" b="1" dirty="0">
                <a:solidFill>
                  <a:srgbClr val="006699"/>
                </a:solidFill>
              </a:rPr>
              <a:t>KIẾN TRÚC HỆ THỐNG GIÁM SÁT EMS</a:t>
            </a: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rgbClr val="FF9800"/>
                </a:solidFill>
              </a:rPr>
              <a:t>PHẦN </a:t>
            </a:r>
            <a:r>
              <a:rPr lang="en-US" sz="2400" b="1" dirty="0">
                <a:solidFill>
                  <a:srgbClr val="FF9800"/>
                </a:solidFill>
              </a:rPr>
              <a:t>3</a:t>
            </a:r>
            <a:r>
              <a:rPr lang="vi-VN" sz="2400" b="1" dirty="0">
                <a:solidFill>
                  <a:srgbClr val="FF9800"/>
                </a:solidFill>
              </a:rPr>
              <a:t>: </a:t>
            </a:r>
            <a:r>
              <a:rPr lang="en-US" sz="2400" b="1" dirty="0">
                <a:solidFill>
                  <a:srgbClr val="006699"/>
                </a:solidFill>
              </a:rPr>
              <a:t>THỰC HÀNH TRÊN LAB</a:t>
            </a:r>
            <a:endParaRPr sz="1400" dirty="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sz="2400" dirty="0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ADBD197-873A-4701-B25D-148595A08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12" y="65639"/>
            <a:ext cx="531428" cy="424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6" y="65639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8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4658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PHẦN 1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47887"/>
            <a:ext cx="5458108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>
                <a:solidFill>
                  <a:srgbClr val="FF9800"/>
                </a:solidFill>
              </a:rPr>
              <a:t>SƠ ĐỒ TRIỂN KHAI LAB </a:t>
            </a:r>
            <a:r>
              <a:rPr lang="en-US" sz="2800" dirty="0" err="1">
                <a:solidFill>
                  <a:srgbClr val="FF9800"/>
                </a:solidFill>
              </a:rPr>
              <a:t>vIMS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863" y="693527"/>
            <a:ext cx="6543179" cy="3970849"/>
          </a:xfrm>
          <a:prstGeom prst="rect">
            <a:avLst/>
          </a:prstGeom>
        </p:spPr>
      </p:pic>
      <p:sp>
        <p:nvSpPr>
          <p:cNvPr id="362" name="Freeform 241"/>
          <p:cNvSpPr>
            <a:spLocks/>
          </p:cNvSpPr>
          <p:nvPr/>
        </p:nvSpPr>
        <p:spPr bwMode="auto">
          <a:xfrm>
            <a:off x="4531321" y="1309965"/>
            <a:ext cx="804856" cy="401269"/>
          </a:xfrm>
          <a:custGeom>
            <a:avLst/>
            <a:gdLst>
              <a:gd name="T0" fmla="*/ 384 w 2800"/>
              <a:gd name="T1" fmla="*/ 1344 h 1344"/>
              <a:gd name="T2" fmla="*/ 2416 w 2800"/>
              <a:gd name="T3" fmla="*/ 1344 h 1344"/>
              <a:gd name="T4" fmla="*/ 2800 w 2800"/>
              <a:gd name="T5" fmla="*/ 960 h 1344"/>
              <a:gd name="T6" fmla="*/ 2800 w 2800"/>
              <a:gd name="T7" fmla="*/ 384 h 1344"/>
              <a:gd name="T8" fmla="*/ 2416 w 2800"/>
              <a:gd name="T9" fmla="*/ 0 h 1344"/>
              <a:gd name="T10" fmla="*/ 384 w 2800"/>
              <a:gd name="T11" fmla="*/ 0 h 1344"/>
              <a:gd name="T12" fmla="*/ 0 w 2800"/>
              <a:gd name="T13" fmla="*/ 384 h 1344"/>
              <a:gd name="T14" fmla="*/ 0 w 2800"/>
              <a:gd name="T15" fmla="*/ 960 h 1344"/>
              <a:gd name="T16" fmla="*/ 384 w 2800"/>
              <a:gd name="T17" fmla="*/ 1344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0" h="1344">
                <a:moveTo>
                  <a:pt x="384" y="1344"/>
                </a:moveTo>
                <a:lnTo>
                  <a:pt x="2416" y="1344"/>
                </a:lnTo>
                <a:cubicBezTo>
                  <a:pt x="2628" y="1344"/>
                  <a:pt x="2800" y="1172"/>
                  <a:pt x="2800" y="960"/>
                </a:cubicBezTo>
                <a:lnTo>
                  <a:pt x="2800" y="384"/>
                </a:lnTo>
                <a:cubicBezTo>
                  <a:pt x="2800" y="172"/>
                  <a:pt x="2628" y="0"/>
                  <a:pt x="2416" y="0"/>
                </a:cubicBezTo>
                <a:lnTo>
                  <a:pt x="384" y="0"/>
                </a:lnTo>
                <a:cubicBezTo>
                  <a:pt x="172" y="0"/>
                  <a:pt x="0" y="172"/>
                  <a:pt x="0" y="384"/>
                </a:cubicBezTo>
                <a:lnTo>
                  <a:pt x="0" y="960"/>
                </a:lnTo>
                <a:cubicBezTo>
                  <a:pt x="0" y="1172"/>
                  <a:pt x="172" y="1344"/>
                  <a:pt x="384" y="1344"/>
                </a:cubicBezTo>
                <a:close/>
              </a:path>
            </a:pathLst>
          </a:custGeom>
          <a:solidFill>
            <a:srgbClr val="90AAD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OAM</a:t>
            </a:r>
          </a:p>
        </p:txBody>
      </p:sp>
      <p:cxnSp>
        <p:nvCxnSpPr>
          <p:cNvPr id="1301" name="Straight Connector 1300"/>
          <p:cNvCxnSpPr/>
          <p:nvPr/>
        </p:nvCxnSpPr>
        <p:spPr>
          <a:xfrm flipV="1">
            <a:off x="4611189" y="1711234"/>
            <a:ext cx="236278" cy="24819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Straight Connector 1304"/>
          <p:cNvCxnSpPr/>
          <p:nvPr/>
        </p:nvCxnSpPr>
        <p:spPr>
          <a:xfrm>
            <a:off x="5336177" y="1510599"/>
            <a:ext cx="280852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Connector 1306"/>
          <p:cNvCxnSpPr/>
          <p:nvPr/>
        </p:nvCxnSpPr>
        <p:spPr>
          <a:xfrm flipH="1" flipV="1">
            <a:off x="5218611" y="1711234"/>
            <a:ext cx="261258" cy="54864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8" name="Group 1317"/>
          <p:cNvGrpSpPr/>
          <p:nvPr/>
        </p:nvGrpSpPr>
        <p:grpSpPr>
          <a:xfrm>
            <a:off x="4117178" y="4559560"/>
            <a:ext cx="1114495" cy="246221"/>
            <a:chOff x="3823267" y="4605277"/>
            <a:chExt cx="1114495" cy="246221"/>
          </a:xfrm>
        </p:grpSpPr>
        <p:sp>
          <p:nvSpPr>
            <p:cNvPr id="1309" name="TextBox 1308"/>
            <p:cNvSpPr txBox="1"/>
            <p:nvPr/>
          </p:nvSpPr>
          <p:spPr>
            <a:xfrm>
              <a:off x="4063761" y="4605277"/>
              <a:ext cx="6335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</a:t>
              </a:r>
            </a:p>
          </p:txBody>
        </p:sp>
        <p:cxnSp>
          <p:nvCxnSpPr>
            <p:cNvPr id="371" name="Straight Connector 370"/>
            <p:cNvCxnSpPr/>
            <p:nvPr/>
          </p:nvCxnSpPr>
          <p:spPr>
            <a:xfrm flipV="1">
              <a:off x="4625464" y="4749076"/>
              <a:ext cx="312298" cy="1971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3823267" y="4748942"/>
              <a:ext cx="344358" cy="135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6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KIẾN TRÚC OAM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47887"/>
            <a:ext cx="4517518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>
                <a:solidFill>
                  <a:srgbClr val="FF9800"/>
                </a:solidFill>
              </a:rPr>
              <a:t>KIẾN TRÚC HỆ THỐNG GIÁM SÁT OAM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21" y="869997"/>
            <a:ext cx="7934907" cy="34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0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KIẾN TRÚC OAM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47887"/>
            <a:ext cx="4517518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>
                <a:solidFill>
                  <a:srgbClr val="FF9800"/>
                </a:solidFill>
              </a:rPr>
              <a:t>MAIN-GUI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675431"/>
            <a:ext cx="8236132" cy="42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5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KIẾN TRÚC OAM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47887"/>
            <a:ext cx="4517518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>
                <a:solidFill>
                  <a:srgbClr val="FF9800"/>
                </a:solidFill>
              </a:rPr>
              <a:t>NODE-STATUS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9" y="671640"/>
            <a:ext cx="8064955" cy="43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KIẾN TRÚC OAM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47887"/>
            <a:ext cx="4517518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>
                <a:solidFill>
                  <a:srgbClr val="FF9800"/>
                </a:solidFill>
              </a:rPr>
              <a:t>KPI MONITOR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8" y="676149"/>
            <a:ext cx="7886631" cy="42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8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KIẾN TRÚC OAM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47887"/>
            <a:ext cx="4517518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>
                <a:solidFill>
                  <a:srgbClr val="FF9800"/>
                </a:solidFill>
              </a:rPr>
              <a:t>ALARM MONITOR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6" y="668663"/>
            <a:ext cx="7682431" cy="41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4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err="1">
                <a:solidFill>
                  <a:srgbClr val="FFFFFF"/>
                </a:solidFill>
                <a:latin typeface="Roboto Condensed"/>
                <a:sym typeface="Roboto Condensed"/>
              </a:rPr>
              <a:t>Thực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sym typeface="Roboto Condensed"/>
              </a:rPr>
              <a:t>hành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2" y="147887"/>
            <a:ext cx="5425387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 err="1">
                <a:solidFill>
                  <a:srgbClr val="FF9800"/>
                </a:solidFill>
              </a:rPr>
              <a:t>Thực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hành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trên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hệ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thống</a:t>
            </a:r>
            <a:r>
              <a:rPr lang="en-US" sz="2800" dirty="0">
                <a:solidFill>
                  <a:srgbClr val="FF9800"/>
                </a:solidFill>
              </a:rPr>
              <a:t> LAB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12" name="Shape 193"/>
          <p:cNvSpPr txBox="1">
            <a:spLocks/>
          </p:cNvSpPr>
          <p:nvPr/>
        </p:nvSpPr>
        <p:spPr>
          <a:xfrm>
            <a:off x="931572" y="1335864"/>
            <a:ext cx="7613912" cy="2558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Link </a:t>
            </a:r>
            <a:r>
              <a:rPr lang="en-US" sz="2400" dirty="0" err="1"/>
              <a:t>vào</a:t>
            </a:r>
            <a:r>
              <a:rPr lang="en-US" sz="2400" dirty="0"/>
              <a:t> OAM Web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en-US" sz="2400" dirty="0"/>
              <a:t>	https</a:t>
            </a:r>
            <a:r>
              <a:rPr lang="en-US" sz="2400"/>
              <a:t>://10.70.66.4:8877</a:t>
            </a: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Link </a:t>
            </a:r>
            <a:r>
              <a:rPr lang="en-US" sz="2400" dirty="0" err="1"/>
              <a:t>vào</a:t>
            </a:r>
            <a:r>
              <a:rPr lang="en-US" sz="2400" dirty="0"/>
              <a:t> CLI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en-US" sz="2400" dirty="0"/>
              <a:t>	</a:t>
            </a:r>
            <a:r>
              <a:rPr lang="en-US" sz="2400" dirty="0" err="1"/>
              <a:t>ssh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username@10.70.66.4</a:t>
            </a:r>
            <a:r>
              <a:rPr lang="en-US" sz="2400" dirty="0"/>
              <a:t> –p 8822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23251968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135</Words>
  <Application>Microsoft Office PowerPoint</Application>
  <PresentationFormat>On-screen Show (16:9)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Arvo</vt:lpstr>
      <vt:lpstr>Roboto Condensed</vt:lpstr>
      <vt:lpstr>Roboto Condensed Light</vt:lpstr>
      <vt:lpstr>Times New Roman</vt:lpstr>
      <vt:lpstr>Wingdings</vt:lpstr>
      <vt:lpstr>Salerio template</vt:lpstr>
      <vt:lpstr>HƯỚNG DẪN VHKT HỆ THỐNG vIMS THÔNG  QUA EMS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KẾ HOẠCH SXKD NĂM 2019</dc:title>
  <dc:creator>dungnc5</dc:creator>
  <cp:lastModifiedBy>Dang Tran Le Anh</cp:lastModifiedBy>
  <cp:revision>400</cp:revision>
  <dcterms:modified xsi:type="dcterms:W3CDTF">2020-10-27T01:36:16Z</dcterms:modified>
</cp:coreProperties>
</file>