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8.xml" ContentType="application/vnd.openxmlformats-officedocument.presentationml.notesSlide+xml"/>
  <Override PartName="/ppt/tags/tag1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3"/>
  </p:notesMasterIdLst>
  <p:sldIdLst>
    <p:sldId id="256" r:id="rId2"/>
    <p:sldId id="740" r:id="rId3"/>
    <p:sldId id="783" r:id="rId4"/>
    <p:sldId id="793" r:id="rId5"/>
    <p:sldId id="792" r:id="rId6"/>
    <p:sldId id="779" r:id="rId7"/>
    <p:sldId id="795" r:id="rId8"/>
    <p:sldId id="796" r:id="rId9"/>
    <p:sldId id="797" r:id="rId10"/>
    <p:sldId id="798" r:id="rId11"/>
    <p:sldId id="799" r:id="rId12"/>
    <p:sldId id="800" r:id="rId13"/>
    <p:sldId id="801" r:id="rId14"/>
    <p:sldId id="804" r:id="rId15"/>
    <p:sldId id="805" r:id="rId16"/>
    <p:sldId id="806" r:id="rId17"/>
    <p:sldId id="809" r:id="rId18"/>
    <p:sldId id="807" r:id="rId19"/>
    <p:sldId id="808" r:id="rId20"/>
    <p:sldId id="258" r:id="rId21"/>
    <p:sldId id="791"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36F"/>
    <a:srgbClr val="FF9900"/>
    <a:srgbClr val="1FA985"/>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EAD492-C0DE-4D55-A360-F97777C1A9A5}">
  <a:tblStyle styleId="{58EAD492-C0DE-4D55-A360-F97777C1A9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9"/>
    <p:restoredTop sz="83774" autoAdjust="0"/>
  </p:normalViewPr>
  <p:slideViewPr>
    <p:cSldViewPr snapToGrid="0">
      <p:cViewPr varScale="1">
        <p:scale>
          <a:sx n="129" d="100"/>
          <a:sy n="129" d="100"/>
        </p:scale>
        <p:origin x="12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190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10.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469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eaLnBrk="1" hangingPunct="1">
              <a:buNone/>
            </a:pPr>
            <a:r>
              <a:rPr lang="sv-SE" altLang="en-US" dirty="0" smtClean="0">
                <a:solidFill>
                  <a:srgbClr val="000000"/>
                </a:solidFill>
                <a:latin typeface="Arial" panose="020B0604020202020204" pitchFamily="34" charset="0"/>
                <a:cs typeface="Times New Roman" panose="02020603050405020304" pitchFamily="18" charset="0"/>
              </a:rPr>
              <a:t>P-CSCF functionality in the SBC</a:t>
            </a:r>
          </a:p>
          <a:p>
            <a:pPr eaLnBrk="1" hangingPunct="1"/>
            <a:r>
              <a:rPr lang="sv-SE" altLang="en-US" dirty="0" smtClean="0">
                <a:solidFill>
                  <a:srgbClr val="000000"/>
                </a:solidFill>
                <a:latin typeface="Arial" panose="020B0604020202020204" pitchFamily="34" charset="0"/>
                <a:cs typeface="Times New Roman" panose="02020603050405020304" pitchFamily="18" charset="0"/>
              </a:rPr>
              <a:t>P-CSCF is the first point of contact (1) for the User Equipment.</a:t>
            </a:r>
          </a:p>
          <a:p>
            <a:pPr eaLnBrk="1" hangingPunct="1"/>
            <a:r>
              <a:rPr lang="sv-SE" altLang="en-US" dirty="0" smtClean="0">
                <a:solidFill>
                  <a:srgbClr val="000000"/>
                </a:solidFill>
                <a:latin typeface="Arial" panose="020B0604020202020204" pitchFamily="34" charset="0"/>
                <a:cs typeface="Times New Roman" panose="02020603050405020304" pitchFamily="18" charset="0"/>
              </a:rPr>
              <a:t>It forwards SIP requests (2) from the access network to the home network, and vice versa, and keeps track of registrations (3) and call sessions.</a:t>
            </a:r>
          </a:p>
          <a:p>
            <a:pPr eaLnBrk="1" hangingPunct="1"/>
            <a:r>
              <a:rPr lang="sv-SE" altLang="en-US" dirty="0" smtClean="0">
                <a:solidFill>
                  <a:srgbClr val="000000"/>
                </a:solidFill>
                <a:latin typeface="Arial" panose="020B0604020202020204" pitchFamily="34" charset="0"/>
                <a:cs typeface="Times New Roman" panose="02020603050405020304" pitchFamily="18" charset="0"/>
              </a:rPr>
              <a:t>The SBC, in the P-CSCF role, performs correlation (4) and funneling of signaling and media across the interface between the IMS core and the access network.</a:t>
            </a:r>
            <a:endParaRPr lang="en-US" altLang="en-US" dirty="0" smtClean="0">
              <a:solidFill>
                <a:srgbClr val="000000"/>
              </a:solidFill>
              <a:latin typeface="Arial" panose="020B0604020202020204" pitchFamily="34" charset="0"/>
              <a:cs typeface="Times New Roman" panose="02020603050405020304" pitchFamily="18" charset="0"/>
            </a:endParaRPr>
          </a:p>
          <a:p>
            <a:pPr marL="0" lvl="0" indent="0">
              <a:spcBef>
                <a:spcPts val="0"/>
              </a:spcBef>
              <a:spcAft>
                <a:spcPts val="0"/>
              </a:spcAft>
              <a:buNone/>
            </a:pPr>
            <a:endParaRPr dirty="0"/>
          </a:p>
        </p:txBody>
      </p:sp>
    </p:spTree>
    <p:extLst>
      <p:ext uri="{BB962C8B-B14F-4D97-AF65-F5344CB8AC3E}">
        <p14:creationId xmlns:p14="http://schemas.microsoft.com/office/powerpoint/2010/main" val="3894848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1" hangingPunct="1"/>
            <a:r>
              <a:rPr lang="en-GB" altLang="en-US" dirty="0" smtClean="0"/>
              <a:t>Enriched real time communication experience</a:t>
            </a:r>
          </a:p>
          <a:p>
            <a:pPr lvl="1" eaLnBrk="1" hangingPunct="1"/>
            <a:r>
              <a:rPr lang="en-GB" altLang="en-US" dirty="0" smtClean="0"/>
              <a:t>2-party Voice &amp; Video</a:t>
            </a:r>
          </a:p>
          <a:p>
            <a:pPr lvl="1" eaLnBrk="1" hangingPunct="1"/>
            <a:r>
              <a:rPr lang="en-US" altLang="en-US" dirty="0" smtClean="0"/>
              <a:t>Add/Drop Media</a:t>
            </a:r>
          </a:p>
          <a:p>
            <a:pPr lvl="1" eaLnBrk="1" hangingPunct="1"/>
            <a:r>
              <a:rPr lang="sv-SE" altLang="en-US" dirty="0" smtClean="0"/>
              <a:t>Conferencing</a:t>
            </a:r>
            <a:endParaRPr lang="en-US" altLang="en-US" dirty="0" smtClean="0"/>
          </a:p>
          <a:p>
            <a:pPr eaLnBrk="1" hangingPunct="1"/>
            <a:r>
              <a:rPr lang="en-GB" altLang="en-US" dirty="0" err="1" smtClean="0"/>
              <a:t>MMTel</a:t>
            </a:r>
            <a:r>
              <a:rPr lang="en-GB" altLang="en-US" dirty="0" smtClean="0"/>
              <a:t> Supplementary Services</a:t>
            </a:r>
          </a:p>
          <a:p>
            <a:pPr lvl="1" eaLnBrk="1" hangingPunct="1"/>
            <a:r>
              <a:rPr lang="en-GB" altLang="en-US" dirty="0" smtClean="0"/>
              <a:t>For example Call Hold, Communication Barring, Communication Diversion, Identity Presentation, Ad-hoc Conferencing etc.</a:t>
            </a:r>
            <a:endParaRPr lang="en-US" altLang="en-US"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3613343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5216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xfrm>
            <a:off x="3900488" y="9515475"/>
            <a:ext cx="2982912" cy="501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98E16A2-73D5-430C-8A69-83530DCC8988}" type="slidenum">
              <a:rPr lang="en-US" altLang="en-US" sz="1200">
                <a:cs typeface="Arial" panose="020B0604020202020204" pitchFamily="34" charset="0"/>
              </a:rPr>
              <a:pPr/>
              <a:t>14</a:t>
            </a:fld>
            <a:endParaRPr lang="en-US" altLang="en-US" sz="1200">
              <a:cs typeface="Arial" panose="020B0604020202020204" pitchFamily="34" charset="0"/>
            </a:endParaRPr>
          </a:p>
        </p:txBody>
      </p:sp>
      <p:sp>
        <p:nvSpPr>
          <p:cNvPr id="2068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7595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altLang="en-US" sz="1000" smtClean="0">
                <a:solidFill>
                  <a:srgbClr val="000000"/>
                </a:solidFill>
                <a:latin typeface="Arial" panose="020B0604020202020204" pitchFamily="34" charset="0"/>
                <a:cs typeface="Times New Roman" panose="02020603050405020304" pitchFamily="18" charset="0"/>
              </a:rPr>
              <a:t>The last authentication method, IMS Authentication and Key Agreement is similar to Digest authentication. However, it requires a specific set of SIP headers and parameters, which are used to accomplish the authentication and to establish IPSec associations between the User Equipment and the P-CSCF. </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In the first step, the User Equipment obtains the IP address of the P-CSCF from the DNS (1). It then sends a SIP REGISTER to the P-CSCF's standard unprotected port (2). The UE includes the Authorization header, and indicates that it wishes to use IMS AKA authentication. This is done by including different security-related headers.</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The P-CSCF selects encryption and integrity algorithms, obtains the I-CSCF address from the DNS (3), and forwards the request to the I-CSCF in the user's home network (4).</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The I-CSCF questions HSS (5) and DNS (6) to obtain the address of the user's home S-CSCF, and forwards the REGISTER to the S-CSCF (7).</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S-CSCF requests an Authentication Vector (AV) from HSS (8), indicating IMS AKA as authentication mechanism.</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HSS responds with an MAA containing the Authentication Vector. The AV contains information used to authenticate the user, and to set up IP Security associations between the User Equipment and the P-CSCF.</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S-CSCF returns a 401 Unauthorized response, including the information from the AV (9). </a:t>
            </a:r>
            <a:r>
              <a:rPr lang="sv-SE" altLang="en-US" sz="1000" smtClean="0">
                <a:solidFill>
                  <a:srgbClr val="FF00FF"/>
                </a:solidFill>
                <a:latin typeface="Arial" panose="020B0604020202020204" pitchFamily="34" charset="0"/>
                <a:cs typeface="Times New Roman" panose="02020603050405020304" pitchFamily="18" charset="0"/>
              </a:rPr>
              <a:t/>
            </a:r>
            <a:br>
              <a:rPr lang="sv-SE" altLang="en-US" sz="1000" smtClean="0">
                <a:solidFill>
                  <a:srgbClr val="FF00FF"/>
                </a:solidFill>
                <a:latin typeface="Arial" panose="020B0604020202020204" pitchFamily="34" charset="0"/>
                <a:cs typeface="Times New Roman" panose="02020603050405020304" pitchFamily="18" charset="0"/>
              </a:rPr>
            </a:br>
            <a:r>
              <a:rPr lang="sv-SE" altLang="en-US" sz="1000" smtClean="0">
                <a:solidFill>
                  <a:srgbClr val="000000"/>
                </a:solidFill>
                <a:latin typeface="Arial" panose="020B0604020202020204" pitchFamily="34" charset="0"/>
                <a:cs typeface="Times New Roman" panose="02020603050405020304" pitchFamily="18" charset="0"/>
              </a:rPr>
              <a:t>The P-CSCF uses the received keys to set up the security associations (IPSec), and forwards the challenge to the UE. </a:t>
            </a:r>
          </a:p>
          <a:p>
            <a:pPr eaLnBrk="1" hangingPunct="1"/>
            <a:r>
              <a:rPr lang="sv-SE" altLang="en-US" sz="1000" smtClean="0">
                <a:solidFill>
                  <a:srgbClr val="000000"/>
                </a:solidFill>
                <a:latin typeface="Arial" panose="020B0604020202020204" pitchFamily="34" charset="0"/>
                <a:cs typeface="Times New Roman" panose="02020603050405020304" pitchFamily="18" charset="0"/>
              </a:rPr>
              <a:t>The UE uses information from the response to authenticate the network, and sets up its own end of the security associations. It also calculates a response to the authentication challenge.</a:t>
            </a:r>
            <a:endParaRPr lang="en-US" altLang="en-US" sz="1000" smtClean="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714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altLang="en-US" smtClean="0">
                <a:solidFill>
                  <a:srgbClr val="000000"/>
                </a:solidFill>
                <a:latin typeface="Arial" panose="020B0604020202020204" pitchFamily="34" charset="0"/>
                <a:cs typeface="Times New Roman" panose="02020603050405020304" pitchFamily="18" charset="0"/>
              </a:rPr>
              <a:t>The UE constructs a new Authorization header, including the response, and sends it over the new IP security associations to the P-CSCF, and then on to the S-CSCF (10-16).</a:t>
            </a:r>
          </a:p>
          <a:p>
            <a:pPr eaLnBrk="1" hangingPunct="1"/>
            <a:r>
              <a:rPr lang="sv-SE" altLang="en-US" smtClean="0">
                <a:solidFill>
                  <a:srgbClr val="000000"/>
                </a:solidFill>
                <a:latin typeface="Arial" panose="020B0604020202020204" pitchFamily="34" charset="0"/>
                <a:cs typeface="Times New Roman" panose="02020603050405020304" pitchFamily="18" charset="0"/>
              </a:rPr>
              <a:t>The S-CSCF validates the response by constructing an expected response, and comparing it to the one received from UE. If they are identical, authentication has succeeded.</a:t>
            </a:r>
          </a:p>
          <a:p>
            <a:pPr eaLnBrk="1" hangingPunct="1"/>
            <a:r>
              <a:rPr lang="sv-SE" altLang="en-US" smtClean="0">
                <a:solidFill>
                  <a:srgbClr val="000000"/>
                </a:solidFill>
                <a:latin typeface="Arial" panose="020B0604020202020204" pitchFamily="34" charset="0"/>
                <a:cs typeface="Times New Roman" panose="02020603050405020304" pitchFamily="18" charset="0"/>
              </a:rPr>
              <a:t>The S-CSCF then sends a Server Assignment Request to the HSS to confirm the authentication (17). </a:t>
            </a:r>
          </a:p>
          <a:p>
            <a:pPr eaLnBrk="1" hangingPunct="1"/>
            <a:r>
              <a:rPr lang="sv-SE" altLang="en-US" smtClean="0">
                <a:solidFill>
                  <a:srgbClr val="000000"/>
                </a:solidFill>
                <a:latin typeface="Arial" panose="020B0604020202020204" pitchFamily="34" charset="0"/>
                <a:cs typeface="Times New Roman" panose="02020603050405020304" pitchFamily="18" charset="0"/>
              </a:rPr>
              <a:t>The HSS responds with an SAA, including user profile information.</a:t>
            </a:r>
          </a:p>
          <a:p>
            <a:pPr eaLnBrk="1" hangingPunct="1"/>
            <a:r>
              <a:rPr lang="sv-SE" altLang="en-US" smtClean="0">
                <a:solidFill>
                  <a:srgbClr val="000000"/>
                </a:solidFill>
                <a:latin typeface="Arial" panose="020B0604020202020204" pitchFamily="34" charset="0"/>
                <a:cs typeface="Times New Roman" panose="02020603050405020304" pitchFamily="18" charset="0"/>
              </a:rPr>
              <a:t>Finally, the S-CSCF sends a 200 OK message back to the UE, via the I-CSCF and P-CSCF (18).</a:t>
            </a:r>
            <a:endParaRPr lang="en-US" altLang="en-US" smtClean="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5777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Rectangle 3"/>
          <p:cNvSpPr>
            <a:spLocks noGrp="1"/>
          </p:cNvSpPr>
          <p:nvPr>
            <p:ph type="body" idx="1"/>
            <p:custDataLst>
              <p:tags r:id="rId1"/>
            </p:custDataLst>
          </p:nvPr>
        </p:nvSpPr>
        <p:spPr bwMode="auto">
          <a:xfrm>
            <a:off x="688975" y="4759325"/>
            <a:ext cx="5507038" cy="433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000" dirty="0" smtClean="0">
                <a:latin typeface="Arial" panose="020B0604020202020204" pitchFamily="34" charset="0"/>
              </a:rPr>
              <a:t>This figure is an example of the </a:t>
            </a:r>
            <a:r>
              <a:rPr lang="en-GB" altLang="en-US" sz="1000" dirty="0" err="1" smtClean="0">
                <a:latin typeface="Arial" panose="020B0604020202020204" pitchFamily="34" charset="0"/>
              </a:rPr>
              <a:t>signaling</a:t>
            </a:r>
            <a:r>
              <a:rPr lang="en-GB" altLang="en-US" sz="1000" dirty="0" smtClean="0">
                <a:latin typeface="Arial" panose="020B0604020202020204" pitchFamily="34" charset="0"/>
              </a:rPr>
              <a:t> flow for a call between two IMS users in different domains. </a:t>
            </a:r>
          </a:p>
          <a:p>
            <a:pPr eaLnBrk="1" hangingPunct="1"/>
            <a:r>
              <a:rPr lang="en-GB" altLang="en-US" sz="1000" dirty="0" smtClean="0">
                <a:latin typeface="Arial" panose="020B0604020202020204" pitchFamily="34" charset="0"/>
              </a:rPr>
              <a:t>Alice wishes to invite Bob to an audio session and uses Bob’s public SIP URI ‘bob@ims.se’ to address him.</a:t>
            </a:r>
          </a:p>
          <a:p>
            <a:pPr eaLnBrk="1" hangingPunct="1"/>
            <a:r>
              <a:rPr lang="en-GB" altLang="en-US" sz="1000" dirty="0" smtClean="0">
                <a:latin typeface="Arial" panose="020B0604020202020204" pitchFamily="34" charset="0"/>
              </a:rPr>
              <a:t>Remember, this is a simplified example. Some things are left out for clarity. In reality, each node will return a ‘100 Trying’ response on receipt of the INVITE. Also, most nodes will perform a DNS look-up to obtain the IP address of the next node. Only some of those look-ups are shown.</a:t>
            </a:r>
          </a:p>
          <a:p>
            <a:pPr eaLnBrk="1" hangingPunct="1"/>
            <a:r>
              <a:rPr lang="en-GB" altLang="en-US" sz="1000" dirty="0" smtClean="0">
                <a:latin typeface="Arial" panose="020B0604020202020204" pitchFamily="34" charset="0"/>
              </a:rPr>
              <a:t>Now, let’s look at the figure, step-by-step.</a:t>
            </a:r>
          </a:p>
          <a:p>
            <a:pPr eaLnBrk="1" hangingPunct="1"/>
            <a:r>
              <a:rPr lang="en-GB" altLang="en-US" sz="1000" dirty="0" smtClean="0">
                <a:latin typeface="Arial" panose="020B0604020202020204" pitchFamily="34" charset="0"/>
              </a:rPr>
              <a:t>Alice selects Bob’s Public SIP identity and requests an audio call. Her User Equipment sends the SIP INVITE to the A-SBG. The A-SBG analyses the content of the INVITE, replaces Alice’s IP address and RTP port with its own for firewalling. It then forwards the INVITE to the Proxy CSCF.</a:t>
            </a:r>
          </a:p>
          <a:p>
            <a:pPr eaLnBrk="1" hangingPunct="1"/>
            <a:r>
              <a:rPr lang="en-GB" altLang="en-US" sz="1000" dirty="0" smtClean="0">
                <a:latin typeface="Arial" panose="020B0604020202020204" pitchFamily="34" charset="0"/>
              </a:rPr>
              <a:t>The INVITE includes details of the session requested in the SDP. These include the type of session, a list of supported audio Codecs, and the IP address for the media.</a:t>
            </a:r>
          </a:p>
          <a:p>
            <a:pPr eaLnBrk="1" hangingPunct="1"/>
            <a:r>
              <a:rPr lang="en-GB" altLang="en-US" sz="1000" dirty="0" smtClean="0">
                <a:latin typeface="Arial" panose="020B0604020202020204" pitchFamily="34" charset="0"/>
              </a:rPr>
              <a:t>The P-CSCF forwards the INVITE to the S-CSCF.</a:t>
            </a:r>
          </a:p>
          <a:p>
            <a:pPr eaLnBrk="1" hangingPunct="1"/>
            <a:r>
              <a:rPr lang="en-GB" altLang="en-US" sz="1000" dirty="0" smtClean="0">
                <a:latin typeface="Arial" panose="020B0604020202020204" pitchFamily="34" charset="0"/>
              </a:rPr>
              <a:t>The S-CSCF checks Alice’s Triggers. Originating INVITEs trigger the Multimedia Telephony Application Server, MTAS. S-CSCF obtains the IP Address for the Application Server by querying the internal DNS.</a:t>
            </a:r>
          </a:p>
          <a:p>
            <a:pPr eaLnBrk="1" hangingPunct="1"/>
            <a:r>
              <a:rPr lang="en-GB" altLang="en-US" sz="1000" dirty="0" smtClean="0">
                <a:latin typeface="Arial" panose="020B0604020202020204" pitchFamily="34" charset="0"/>
              </a:rPr>
              <a:t>The INVITE is sent to MTAS.</a:t>
            </a:r>
          </a:p>
          <a:p>
            <a:pPr eaLnBrk="1" hangingPunct="1"/>
            <a:r>
              <a:rPr lang="en-GB" altLang="en-US" sz="1000" dirty="0" smtClean="0">
                <a:latin typeface="Arial" panose="020B0604020202020204" pitchFamily="34" charset="0"/>
              </a:rPr>
              <a:t>MTAS checks Alice’s profile data to see if the call is allowed and executes Alice’s outgoing services. The INVITE is then returned to the S-CSCF. </a:t>
            </a:r>
          </a:p>
          <a:p>
            <a:pPr eaLnBrk="1" hangingPunct="1"/>
            <a:r>
              <a:rPr lang="en-GB" altLang="en-US" sz="1000" dirty="0" smtClean="0">
                <a:latin typeface="Arial" panose="020B0604020202020204" pitchFamily="34" charset="0"/>
              </a:rPr>
              <a:t>S-CSCF needs to find where to route the INVITE. It sends the FQDN for Bob (ims.se) to the DNS which returns the IP address to the N-SBG A. This indicates that the call needs to go outside Alice’s home domain.</a:t>
            </a:r>
          </a:p>
          <a:p>
            <a:pPr eaLnBrk="1" hangingPunct="1"/>
            <a:r>
              <a:rPr lang="en-GB" altLang="en-US" sz="1000" dirty="0" smtClean="0">
                <a:latin typeface="Arial" panose="020B0604020202020204" pitchFamily="34" charset="0"/>
              </a:rPr>
              <a:t>S-CSCF sends the INVITE to the N-SBG. The N-SBG can be configured to send messages for ims.se to the N-SBG for that domain, or to perform a DNS lookup of the domain.</a:t>
            </a:r>
            <a:r>
              <a:rPr lang="en-GB" altLang="en-US" sz="1000" dirty="0" smtClean="0">
                <a:solidFill>
                  <a:srgbClr val="FF00FF"/>
                </a:solidFill>
                <a:latin typeface="Arial" panose="020B0604020202020204" pitchFamily="34" charset="0"/>
              </a:rPr>
              <a:t/>
            </a:r>
            <a:br>
              <a:rPr lang="en-GB" altLang="en-US" sz="1000" dirty="0" smtClean="0">
                <a:solidFill>
                  <a:srgbClr val="FF00FF"/>
                </a:solidFill>
                <a:latin typeface="Arial" panose="020B0604020202020204" pitchFamily="34" charset="0"/>
              </a:rPr>
            </a:br>
            <a:r>
              <a:rPr lang="en-GB" altLang="en-US" sz="1000" dirty="0" smtClean="0">
                <a:latin typeface="Arial" panose="020B0604020202020204" pitchFamily="34" charset="0"/>
              </a:rPr>
              <a:t>N-SBG A replaces the IP address &amp; RTP port in the message with its own values for firewalling. It then forwards the INVITE to N-SBG B.</a:t>
            </a:r>
            <a:r>
              <a:rPr lang="en-GB" altLang="en-US" sz="1000" dirty="0" smtClean="0">
                <a:solidFill>
                  <a:srgbClr val="FF00FF"/>
                </a:solidFill>
                <a:latin typeface="Arial" panose="020B0604020202020204" pitchFamily="34" charset="0"/>
              </a:rPr>
              <a:t/>
            </a:r>
            <a:br>
              <a:rPr lang="en-GB" altLang="en-US" sz="1000" dirty="0" smtClean="0">
                <a:solidFill>
                  <a:srgbClr val="FF00FF"/>
                </a:solidFill>
                <a:latin typeface="Arial" panose="020B0604020202020204" pitchFamily="34" charset="0"/>
              </a:rPr>
            </a:br>
            <a:r>
              <a:rPr lang="en-GB" altLang="en-US" sz="1000" dirty="0" smtClean="0">
                <a:latin typeface="Arial" panose="020B0604020202020204" pitchFamily="34" charset="0"/>
              </a:rPr>
              <a:t>N-SBG B does the same replacements, and forwards the INVITE to the I-CSCF for ims.se.</a:t>
            </a:r>
          </a:p>
          <a:p>
            <a:pPr eaLnBrk="1" hangingPunct="1"/>
            <a:r>
              <a:rPr lang="en-GB" altLang="en-US" sz="1000" dirty="0" smtClean="0">
                <a:latin typeface="Arial" panose="020B0604020202020204" pitchFamily="34" charset="0"/>
              </a:rPr>
              <a:t>I-CSCF sends a Diameter request to HSS with ‘bob@ims.se’. HSS responds with the name of the S-CSCF where Bob is registered.</a:t>
            </a:r>
          </a:p>
          <a:p>
            <a:pPr eaLnBrk="1" hangingPunct="1"/>
            <a:r>
              <a:rPr lang="en-GB" altLang="en-US" sz="1000" dirty="0" smtClean="0">
                <a:latin typeface="Arial" panose="020B0604020202020204" pitchFamily="34" charset="0"/>
              </a:rPr>
              <a:t>I-CSCF forwards the INVITE to the S-CSCF, where Bob’s incoming INVITE Triggers are examined. A ‘terminating’ INVITE triggers Bob’s MTAS.</a:t>
            </a:r>
          </a:p>
          <a:p>
            <a:pPr eaLnBrk="1" hangingPunct="1"/>
            <a:r>
              <a:rPr lang="en-GB" altLang="en-US" sz="1000" dirty="0" smtClean="0">
                <a:latin typeface="Arial" panose="020B0604020202020204" pitchFamily="34" charset="0"/>
              </a:rPr>
              <a:t>MTAS examines Bob’s profile and executes his incoming services. It then returns the INVITE to the S-CSCF. </a:t>
            </a:r>
          </a:p>
          <a:p>
            <a:pPr eaLnBrk="1" hangingPunct="1"/>
            <a:r>
              <a:rPr lang="en-GB" altLang="en-US" sz="1000" dirty="0" smtClean="0">
                <a:latin typeface="Arial" panose="020B0604020202020204" pitchFamily="34" charset="0"/>
              </a:rPr>
              <a:t>S-CSCF forwards the INVITE to the P-CSCF for Bob. As we know, Bob’s P-CSCF was stored in S-CSCF during Registration.</a:t>
            </a:r>
          </a:p>
          <a:p>
            <a:pPr eaLnBrk="1" hangingPunct="1"/>
            <a:r>
              <a:rPr lang="en-GB" altLang="en-US" sz="1000" dirty="0" smtClean="0">
                <a:latin typeface="Arial" panose="020B0604020202020204" pitchFamily="34" charset="0"/>
              </a:rPr>
              <a:t>P-CSCF forwards the INVITE to Bob’s A-SBG. The IP address and RTP port are replaced, and the INVITE is sent to Bob’s User Equipment.</a:t>
            </a:r>
          </a:p>
          <a:p>
            <a:pPr eaLnBrk="1" hangingPunct="1"/>
            <a:r>
              <a:rPr lang="en-GB" altLang="en-US" sz="1000" dirty="0" smtClean="0">
                <a:latin typeface="Arial" panose="020B0604020202020204" pitchFamily="34" charset="0"/>
              </a:rPr>
              <a:t>Bob’s User Equipment alerts Bob and returns a Provisional Response, ‘180 Ringing’. The response is routed via all of the relevant nodes to Alice. Alice’s UE informs Alice that Bob is being alerted.</a:t>
            </a:r>
            <a:endParaRPr lang="en-US" altLang="en-US" sz="1000" dirty="0" smtClean="0">
              <a:latin typeface="Arial" panose="020B0604020202020204" pitchFamily="34" charset="0"/>
            </a:endParaRPr>
          </a:p>
          <a:p>
            <a:pPr eaLnBrk="1" hangingPunct="1"/>
            <a:endParaRPr lang="en-US" altLang="en-US" sz="1000" dirty="0" smtClean="0">
              <a:latin typeface="Arial" panose="020B0604020202020204" pitchFamily="34" charset="0"/>
            </a:endParaRPr>
          </a:p>
        </p:txBody>
      </p:sp>
    </p:spTree>
    <p:extLst>
      <p:ext uri="{BB962C8B-B14F-4D97-AF65-F5344CB8AC3E}">
        <p14:creationId xmlns:p14="http://schemas.microsoft.com/office/powerpoint/2010/main" val="3977404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9251"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altLang="en-US" smtClean="0">
                <a:latin typeface="Arial" panose="020B0604020202020204" pitchFamily="34" charset="0"/>
              </a:rPr>
              <a:t>When Bob answers the call, his SIP Client sends a Final Response, ‘200 OK’. It is routed through all relevant nodes back to Alice. The 200 OK advises the nodes that the call has been answered. The S-CSCF, Application Server and N-SBG in each domain can all generate Diameter Charging Requests to the Multi Mediation node to start changing for the call.</a:t>
            </a:r>
          </a:p>
          <a:p>
            <a:pPr eaLnBrk="1" hangingPunct="1">
              <a:lnSpc>
                <a:spcPct val="90000"/>
              </a:lnSpc>
            </a:pPr>
            <a:r>
              <a:rPr lang="en-GB" altLang="en-US" smtClean="0">
                <a:latin typeface="Arial" panose="020B0604020202020204" pitchFamily="34" charset="0"/>
              </a:rPr>
              <a:t>The 200 OK includes Bob’s SDP. The SDP indicates acceptance of the session type, and includes the Codecs supported by Bob’s UA and Bob’s IP Address and RTP port for media. Each SBG will replace the IP address and port received in the 200 OK with its own, before forwarding the message.</a:t>
            </a:r>
            <a:endParaRPr lang="en-GB" altLang="en-US" b="1" smtClean="0">
              <a:latin typeface="Arial" panose="020B0604020202020204" pitchFamily="34" charset="0"/>
            </a:endParaRPr>
          </a:p>
          <a:p>
            <a:pPr eaLnBrk="1" hangingPunct="1">
              <a:lnSpc>
                <a:spcPct val="90000"/>
              </a:lnSpc>
            </a:pPr>
            <a:r>
              <a:rPr lang="en-GB" altLang="en-US" smtClean="0">
                <a:latin typeface="Arial" panose="020B0604020202020204" pitchFamily="34" charset="0"/>
              </a:rPr>
              <a:t>When receiving the 200 OK, Alice’s UE sends a SIP ACK to acknowledge the final response to the INVITE.</a:t>
            </a:r>
            <a:endParaRPr lang="en-GB" altLang="en-US" b="1" smtClean="0">
              <a:latin typeface="Arial" panose="020B0604020202020204" pitchFamily="34" charset="0"/>
            </a:endParaRPr>
          </a:p>
          <a:p>
            <a:pPr eaLnBrk="1" hangingPunct="1">
              <a:lnSpc>
                <a:spcPct val="90000"/>
              </a:lnSpc>
            </a:pPr>
            <a:r>
              <a:rPr lang="en-GB" altLang="en-US" smtClean="0">
                <a:latin typeface="Arial" panose="020B0604020202020204" pitchFamily="34" charset="0"/>
              </a:rPr>
              <a:t>Media can now be sent and received by Alice and Bob. Alice’s User Equipment sends the RTP media packets to the A-SBG. The A-SBG opens a ‘pinhole’ though its firewall, between the incoming RTP port and the outgoing port, and forwards the IP packets to the N-SBG A. The N-SBG A opens a similar pinhole and so on to Bob’s UA. In this way the SBG firewalls the media stream from Alice to Bob.</a:t>
            </a:r>
          </a:p>
          <a:p>
            <a:pPr eaLnBrk="1" hangingPunct="1">
              <a:lnSpc>
                <a:spcPct val="90000"/>
              </a:lnSpc>
            </a:pPr>
            <a:r>
              <a:rPr lang="en-GB" altLang="en-US" smtClean="0">
                <a:latin typeface="Arial" panose="020B0604020202020204" pitchFamily="34" charset="0"/>
              </a:rPr>
              <a:t>The same firewalling is of course done in the backward direction from Bob to Alice.</a:t>
            </a:r>
            <a:endParaRPr lang="en-US" altLang="en-US" smtClean="0">
              <a:latin typeface="Arial" panose="020B0604020202020204" pitchFamily="34" charset="0"/>
            </a:endParaRPr>
          </a:p>
        </p:txBody>
      </p:sp>
    </p:spTree>
    <p:extLst>
      <p:ext uri="{BB962C8B-B14F-4D97-AF65-F5344CB8AC3E}">
        <p14:creationId xmlns:p14="http://schemas.microsoft.com/office/powerpoint/2010/main" val="232824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5" name="Rectangle 3"/>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latin typeface="Arial" panose="020B0604020202020204" pitchFamily="34" charset="0"/>
              </a:rPr>
              <a:t>At the end of the session, either user can clear the call. </a:t>
            </a:r>
          </a:p>
          <a:p>
            <a:pPr eaLnBrk="1" hangingPunct="1"/>
            <a:r>
              <a:rPr lang="en-GB" altLang="en-US" dirty="0" smtClean="0">
                <a:latin typeface="Arial" panose="020B0604020202020204" pitchFamily="34" charset="0"/>
              </a:rPr>
              <a:t>In this example Alice hangs up, and her UE sends SIP BYE to Bob via all the relevant nodes. That way, all the nodes know the call has ended and can reset data and send final Diameter charging requests to Multi Mediation to stop charging. </a:t>
            </a:r>
          </a:p>
          <a:p>
            <a:pPr eaLnBrk="1" hangingPunct="1"/>
            <a:r>
              <a:rPr lang="en-GB" altLang="en-US" dirty="0" smtClean="0">
                <a:latin typeface="Arial" panose="020B0604020202020204" pitchFamily="34" charset="0"/>
              </a:rPr>
              <a:t>The SBGs close the firewall ‘pinholes’ that were opened for the RTP media packets.</a:t>
            </a:r>
          </a:p>
          <a:p>
            <a:pPr eaLnBrk="1" hangingPunct="1"/>
            <a:r>
              <a:rPr lang="en-GB" altLang="en-US" dirty="0" smtClean="0">
                <a:latin typeface="Arial" panose="020B0604020202020204" pitchFamily="34" charset="0"/>
              </a:rPr>
              <a:t>Bob’s UE acknowledges the BYE with a ‘200 OK’.</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46260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820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1948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273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13732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902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0479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80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eaLnBrk="1" hangingPunct="1">
              <a:buNone/>
            </a:pPr>
            <a:r>
              <a:rPr lang="en-US" altLang="en-US" dirty="0" smtClean="0">
                <a:latin typeface="Arial" panose="020B0604020202020204" pitchFamily="34" charset="0"/>
              </a:rPr>
              <a:t>I-CSCF is a SIP stateless proxy located at the edge of IMS domain</a:t>
            </a:r>
          </a:p>
          <a:p>
            <a:pPr eaLnBrk="1" hangingPunct="1"/>
            <a:r>
              <a:rPr lang="en-US" altLang="en-US" dirty="0" smtClean="0">
                <a:latin typeface="Arial" panose="020B0604020202020204" pitchFamily="34" charset="0"/>
              </a:rPr>
              <a:t>I-CSCF is involved to find the S-CSCF at;</a:t>
            </a:r>
          </a:p>
          <a:p>
            <a:pPr marL="139700" indent="0" eaLnBrk="1" hangingPunct="1">
              <a:buFontTx/>
              <a:buNone/>
            </a:pPr>
            <a:r>
              <a:rPr lang="en-US" altLang="en-US" dirty="0" smtClean="0">
                <a:latin typeface="Arial" panose="020B0604020202020204" pitchFamily="34" charset="0"/>
              </a:rPr>
              <a:t>	Registration</a:t>
            </a:r>
          </a:p>
          <a:p>
            <a:pPr marL="139700" indent="0" eaLnBrk="1" hangingPunct="1">
              <a:buFontTx/>
              <a:buNone/>
            </a:pPr>
            <a:r>
              <a:rPr lang="en-US" altLang="en-US" dirty="0" smtClean="0">
                <a:latin typeface="Arial" panose="020B0604020202020204" pitchFamily="34" charset="0"/>
              </a:rPr>
              <a:t>	Terminating requests</a:t>
            </a:r>
          </a:p>
          <a:p>
            <a:pPr marL="139700" indent="0" eaLnBrk="1" hangingPunct="1">
              <a:buNone/>
            </a:pPr>
            <a:r>
              <a:rPr lang="en-US" altLang="en-US" dirty="0" smtClean="0">
                <a:latin typeface="Arial" panose="020B0604020202020204" pitchFamily="34" charset="0"/>
              </a:rPr>
              <a:t>The address of the I-CSCF is listed in the DNS records of the domain</a:t>
            </a:r>
          </a:p>
          <a:p>
            <a:pPr marL="139700" indent="0" eaLnBrk="1" hangingPunct="1">
              <a:buNone/>
            </a:pPr>
            <a:r>
              <a:rPr lang="en-US" altLang="en-US" dirty="0" smtClean="0">
                <a:latin typeface="Arial" panose="020B0604020202020204" pitchFamily="34" charset="0"/>
              </a:rPr>
              <a:t>I-CSCF has an interface to SLF and HSS (to be able to find the S-CSCF for a specific user)</a:t>
            </a:r>
          </a:p>
          <a:p>
            <a:pPr marL="139700" indent="0" eaLnBrk="1" hangingPunct="1">
              <a:buNone/>
            </a:pPr>
            <a:r>
              <a:rPr lang="en-US" altLang="en-US" dirty="0" smtClean="0">
                <a:latin typeface="Arial" panose="020B0604020202020204" pitchFamily="34" charset="0"/>
              </a:rPr>
              <a:t>Proxies SIP requests to S-CSCF or Application Servers</a:t>
            </a:r>
          </a:p>
          <a:p>
            <a:pPr marL="139700" indent="0" eaLnBrk="1" hangingPunct="1">
              <a:buNone/>
            </a:pPr>
            <a:r>
              <a:rPr lang="en-US" sz="1100" b="0" i="0" u="none" strike="noStrike" kern="1200" cap="none" baseline="0" dirty="0" smtClean="0">
                <a:solidFill>
                  <a:schemeClr val="tx1"/>
                </a:solidFill>
                <a:latin typeface="Arial" charset="0"/>
                <a:ea typeface="Arial"/>
                <a:cs typeface="Arial"/>
                <a:sym typeface="Arial"/>
              </a:rPr>
              <a:t>The I-CSCF is the contact point inside an operator’s network for all SIP requests destined to a user of that network operator. It locates the S-CSCF that was assigned to the user at registration through interaction with HSS</a:t>
            </a:r>
          </a:p>
          <a:p>
            <a:r>
              <a:rPr lang="en-US" sz="1100" b="1" i="0" u="none" strike="noStrike" kern="1200" cap="none" baseline="0" dirty="0" err="1" smtClean="0">
                <a:solidFill>
                  <a:schemeClr val="tx1"/>
                </a:solidFill>
                <a:latin typeface="Arial" charset="0"/>
                <a:ea typeface="Arial"/>
                <a:cs typeface="Arial"/>
                <a:sym typeface="Arial"/>
              </a:rPr>
              <a:t>Cx</a:t>
            </a:r>
            <a:r>
              <a:rPr lang="en-US" sz="1100" b="1" i="0" u="none" strike="noStrike" kern="1200" cap="none" baseline="0" dirty="0" smtClean="0">
                <a:solidFill>
                  <a:schemeClr val="tx1"/>
                </a:solidFill>
                <a:latin typeface="Arial" charset="0"/>
                <a:ea typeface="Arial"/>
                <a:cs typeface="Arial"/>
                <a:sym typeface="Arial"/>
              </a:rPr>
              <a:t> Reference Point </a:t>
            </a:r>
            <a:r>
              <a:rPr lang="en-US" sz="1100" b="0" i="0" u="none" strike="noStrike" kern="1200" cap="none" baseline="0" dirty="0" smtClean="0">
                <a:solidFill>
                  <a:schemeClr val="tx1"/>
                </a:solidFill>
                <a:latin typeface="Arial" charset="0"/>
                <a:ea typeface="Arial"/>
                <a:cs typeface="Arial"/>
                <a:sym typeface="Arial"/>
              </a:rPr>
              <a:t>- The </a:t>
            </a:r>
            <a:r>
              <a:rPr lang="en-US" sz="1100" b="0" i="0" u="none" strike="noStrike" kern="1200" cap="none" baseline="0" dirty="0" err="1" smtClean="0">
                <a:solidFill>
                  <a:schemeClr val="tx1"/>
                </a:solidFill>
                <a:latin typeface="Arial" charset="0"/>
                <a:ea typeface="Arial"/>
                <a:cs typeface="Arial"/>
                <a:sym typeface="Arial"/>
              </a:rPr>
              <a:t>Cx</a:t>
            </a:r>
            <a:r>
              <a:rPr lang="en-US" sz="1100" b="0" i="0" u="none" strike="noStrike" kern="1200" cap="none" baseline="0" dirty="0" smtClean="0">
                <a:solidFill>
                  <a:schemeClr val="tx1"/>
                </a:solidFill>
                <a:latin typeface="Arial" charset="0"/>
                <a:ea typeface="Arial"/>
                <a:cs typeface="Arial"/>
                <a:sym typeface="Arial"/>
              </a:rPr>
              <a:t> interface is used for authentication, authorization and location of a user between I-CSCF and HSS.</a:t>
            </a:r>
          </a:p>
          <a:p>
            <a:r>
              <a:rPr lang="en-US" sz="1100" b="1" i="0" u="none" strike="noStrike" kern="1200" cap="none" baseline="0" dirty="0" smtClean="0">
                <a:solidFill>
                  <a:schemeClr val="tx1"/>
                </a:solidFill>
                <a:latin typeface="Arial" charset="0"/>
                <a:ea typeface="Arial"/>
                <a:cs typeface="Arial"/>
                <a:sym typeface="Arial"/>
              </a:rPr>
              <a:t>Ma Reference Point </a:t>
            </a:r>
            <a:r>
              <a:rPr lang="en-US" sz="1100" b="0" i="0" u="none" strike="noStrike" kern="1200" cap="none" baseline="0" dirty="0" smtClean="0">
                <a:solidFill>
                  <a:schemeClr val="tx1"/>
                </a:solidFill>
                <a:latin typeface="Arial" charset="0"/>
                <a:ea typeface="Arial"/>
                <a:cs typeface="Arial"/>
                <a:sym typeface="Arial"/>
              </a:rPr>
              <a:t>– This interface between I-CSCF and the Application Servers is used to:</a:t>
            </a:r>
          </a:p>
          <a:p>
            <a:pPr marL="139700" indent="0">
              <a:buNone/>
            </a:pPr>
            <a:r>
              <a:rPr lang="en-US" sz="1100" b="0" i="0" u="none" strike="noStrike" kern="1200" cap="none" baseline="0" dirty="0" smtClean="0">
                <a:solidFill>
                  <a:schemeClr val="tx1"/>
                </a:solidFill>
                <a:latin typeface="Arial" charset="0"/>
                <a:ea typeface="Arial"/>
                <a:cs typeface="Arial"/>
                <a:sym typeface="Arial"/>
              </a:rPr>
              <a:t>	• Forward SIP requests destined to a Public Service Identity (PSI) hosted by an Application Server directly to the Application Server.</a:t>
            </a:r>
          </a:p>
          <a:p>
            <a:pPr marL="139700" indent="0">
              <a:buNone/>
            </a:pPr>
            <a:r>
              <a:rPr lang="en-US" sz="1100" b="0" i="0" u="none" strike="noStrike" kern="1200" cap="none" baseline="0" dirty="0" smtClean="0">
                <a:solidFill>
                  <a:schemeClr val="tx1"/>
                </a:solidFill>
                <a:latin typeface="Arial" charset="0"/>
                <a:ea typeface="Arial"/>
                <a:cs typeface="Arial"/>
                <a:sym typeface="Arial"/>
              </a:rPr>
              <a:t>	• Originate a session on behalf of a user or Public Service Identity, if the AS has no knowledge of a S-CSCF assigned to that user or Public Service Identity.</a:t>
            </a:r>
          </a:p>
          <a:p>
            <a:r>
              <a:rPr lang="en-US" sz="1100" b="1" i="0" u="none" strike="noStrike" kern="1200" cap="none" baseline="0" dirty="0" smtClean="0">
                <a:solidFill>
                  <a:schemeClr val="tx1"/>
                </a:solidFill>
                <a:latin typeface="Arial" charset="0"/>
                <a:ea typeface="Arial"/>
                <a:cs typeface="Arial"/>
                <a:sym typeface="Arial"/>
              </a:rPr>
              <a:t>Mw Reference Point </a:t>
            </a:r>
            <a:r>
              <a:rPr lang="en-US" sz="1100" b="0" i="0" u="none" strike="noStrike" kern="1200" cap="none" baseline="0" dirty="0" smtClean="0">
                <a:solidFill>
                  <a:schemeClr val="tx1"/>
                </a:solidFill>
                <a:latin typeface="Arial" charset="0"/>
                <a:ea typeface="Arial"/>
                <a:cs typeface="Arial"/>
                <a:sym typeface="Arial"/>
              </a:rPr>
              <a:t>– The Mw reference point allows the communication and forwarding of signaling messaging between CSCFs, e.g. during registration and session control.</a:t>
            </a:r>
          </a:p>
          <a:p>
            <a:pPr marL="0" lvl="0" indent="0">
              <a:spcBef>
                <a:spcPts val="0"/>
              </a:spcBef>
              <a:spcAft>
                <a:spcPts val="0"/>
              </a:spcAft>
              <a:buNone/>
            </a:pPr>
            <a:endParaRPr dirty="0"/>
          </a:p>
        </p:txBody>
      </p:sp>
    </p:spTree>
    <p:extLst>
      <p:ext uri="{BB962C8B-B14F-4D97-AF65-F5344CB8AC3E}">
        <p14:creationId xmlns:p14="http://schemas.microsoft.com/office/powerpoint/2010/main" val="260598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425"/>
              </a:spcBef>
            </a:pPr>
            <a:r>
              <a:rPr lang="en-GB" altLang="en-US" dirty="0" smtClean="0">
                <a:solidFill>
                  <a:srgbClr val="000000"/>
                </a:solidFill>
                <a:latin typeface="Arial" panose="020B0604020202020204" pitchFamily="34" charset="0"/>
                <a:cs typeface="Times New Roman" panose="02020603050405020304" pitchFamily="18" charset="0"/>
              </a:rPr>
              <a:t>This figure shows the main interworking interfaces for S-CSCF. We can see that the S-CSCF is a central node in the IMS system, with SIP interfaces towards the other CSCF nodes, Application Servers and Diameter interfaces towards HSS </a:t>
            </a:r>
          </a:p>
          <a:p>
            <a:pPr>
              <a:lnSpc>
                <a:spcPct val="115000"/>
              </a:lnSpc>
              <a:spcBef>
                <a:spcPts val="425"/>
              </a:spcBef>
            </a:pPr>
            <a:r>
              <a:rPr lang="en-GB" altLang="en-US" dirty="0" smtClean="0">
                <a:solidFill>
                  <a:srgbClr val="000000"/>
                </a:solidFill>
                <a:latin typeface="Arial" panose="020B0604020202020204" pitchFamily="34" charset="0"/>
                <a:cs typeface="Times New Roman" panose="02020603050405020304" pitchFamily="18" charset="0"/>
              </a:rPr>
              <a:t>The S-CSCF  is located in the home network, and performs the following main tasks:</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Subscriber registration, acting as a SIP Registrar.</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Downloading and caching of the HSS user profile with service trigger data.</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Trigger based invocation of the application servers in order to provide multimedia services.</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Number internationalization from local numbers to global numbers.</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Querying of the ENUM DNS for translation of E.164 numbers and domain names.</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Routing of sessions </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Supervision of ongoing sessions </a:t>
            </a:r>
            <a:endParaRPr lang="en-US" altLang="en-US" dirty="0" smtClean="0">
              <a:latin typeface="Calibri" panose="020F0502020204030204" pitchFamily="34" charset="0"/>
              <a:cs typeface="Times New Roman" panose="02020603050405020304" pitchFamily="18" charset="0"/>
            </a:endParaRPr>
          </a:p>
          <a:p>
            <a:pPr marL="596900" lvl="1" indent="0">
              <a:lnSpc>
                <a:spcPct val="115000"/>
              </a:lnSpc>
              <a:buNone/>
            </a:pPr>
            <a:r>
              <a:rPr lang="en-GB" altLang="en-US" dirty="0" smtClean="0">
                <a:solidFill>
                  <a:srgbClr val="000000"/>
                </a:solidFill>
                <a:latin typeface="Arial" panose="020B0604020202020204" pitchFamily="34" charset="0"/>
                <a:cs typeface="Times New Roman" panose="02020603050405020304" pitchFamily="18" charset="0"/>
              </a:rPr>
              <a:t>•	Forking of Multimedia sessions</a:t>
            </a:r>
            <a:endParaRPr lang="en-US" altLang="en-US" dirty="0" smtClean="0">
              <a:solidFill>
                <a:srgbClr val="000000"/>
              </a:solidFill>
              <a:latin typeface="Calibri" panose="020F0502020204030204" pitchFamily="34" charset="0"/>
              <a:cs typeface="Times New Roman" panose="02020603050405020304" pitchFamily="18" charset="0"/>
            </a:endParaRPr>
          </a:p>
          <a:p>
            <a:r>
              <a:rPr lang="en-US" sz="1200" b="1" i="0" u="none" strike="noStrike" kern="1200" cap="none" baseline="0" dirty="0" err="1" smtClean="0">
                <a:solidFill>
                  <a:schemeClr val="tx1"/>
                </a:solidFill>
                <a:latin typeface="Arial" charset="0"/>
                <a:ea typeface="Arial"/>
                <a:cs typeface="Arial"/>
                <a:sym typeface="Arial"/>
              </a:rPr>
              <a:t>Cx</a:t>
            </a:r>
            <a:r>
              <a:rPr lang="en-US" sz="1200" b="1" i="0" u="none" strike="noStrike" kern="1200" cap="none" baseline="0" dirty="0" smtClean="0">
                <a:solidFill>
                  <a:schemeClr val="tx1"/>
                </a:solidFill>
                <a:latin typeface="Arial" charset="0"/>
                <a:ea typeface="Arial"/>
                <a:cs typeface="Arial"/>
                <a:sym typeface="Arial"/>
              </a:rPr>
              <a:t> Reference Point </a:t>
            </a:r>
            <a:r>
              <a:rPr lang="en-US" sz="1200" b="0" i="0" u="none" strike="noStrike" kern="1200" cap="none" baseline="0" dirty="0" smtClean="0">
                <a:solidFill>
                  <a:schemeClr val="tx1"/>
                </a:solidFill>
                <a:latin typeface="Arial" charset="0"/>
                <a:ea typeface="Arial"/>
                <a:cs typeface="Arial"/>
                <a:sym typeface="Arial"/>
              </a:rPr>
              <a:t>– The </a:t>
            </a:r>
            <a:r>
              <a:rPr lang="en-US" sz="1200" b="0" i="0" u="none" strike="noStrike" kern="1200" cap="none" baseline="0" dirty="0" err="1" smtClean="0">
                <a:solidFill>
                  <a:schemeClr val="tx1"/>
                </a:solidFill>
                <a:latin typeface="Arial" charset="0"/>
                <a:ea typeface="Arial"/>
                <a:cs typeface="Arial"/>
                <a:sym typeface="Arial"/>
              </a:rPr>
              <a:t>Cx</a:t>
            </a:r>
            <a:r>
              <a:rPr lang="en-US" sz="1200" b="0" i="0" u="none" strike="noStrike" kern="1200" cap="none" baseline="0" dirty="0" smtClean="0">
                <a:solidFill>
                  <a:schemeClr val="tx1"/>
                </a:solidFill>
                <a:latin typeface="Arial" charset="0"/>
                <a:ea typeface="Arial"/>
                <a:cs typeface="Arial"/>
                <a:sym typeface="Arial"/>
              </a:rPr>
              <a:t> interface is used for authentication, authorization and location of a user between S-CSCF and HSS. It is also used to download provisioned user data from the HSS to the S-CSCF.</a:t>
            </a:r>
          </a:p>
          <a:p>
            <a:r>
              <a:rPr lang="en-US" sz="1200" b="1" i="0" u="none" strike="noStrike" kern="1200" cap="none" baseline="0" dirty="0" smtClean="0">
                <a:solidFill>
                  <a:schemeClr val="tx1"/>
                </a:solidFill>
                <a:latin typeface="Arial" charset="0"/>
                <a:ea typeface="Arial"/>
                <a:cs typeface="Arial"/>
                <a:sym typeface="Arial"/>
              </a:rPr>
              <a:t>ISC Reference Point </a:t>
            </a:r>
            <a:r>
              <a:rPr lang="en-US" sz="1200" b="0" i="0" u="none" strike="noStrike" kern="1200" cap="none" baseline="0" dirty="0" smtClean="0">
                <a:solidFill>
                  <a:schemeClr val="tx1"/>
                </a:solidFill>
                <a:latin typeface="Arial" charset="0"/>
                <a:ea typeface="Arial"/>
                <a:cs typeface="Arial"/>
                <a:sym typeface="Arial"/>
              </a:rPr>
              <a:t>– This interface between S-CSCF and the Application Servers is used to provide services for the IMS.</a:t>
            </a:r>
          </a:p>
          <a:p>
            <a:r>
              <a:rPr lang="en-US" sz="1100" b="1" i="0" u="none" strike="noStrike" kern="1200" cap="none" baseline="0" dirty="0" smtClean="0">
                <a:solidFill>
                  <a:schemeClr val="tx1"/>
                </a:solidFill>
                <a:latin typeface="Arial" charset="0"/>
                <a:ea typeface="Arial"/>
                <a:cs typeface="Arial"/>
                <a:sym typeface="Arial"/>
              </a:rPr>
              <a:t>Mw Reference Point </a:t>
            </a:r>
            <a:r>
              <a:rPr lang="en-US" sz="1100" b="0" i="0" u="none" strike="noStrike" kern="1200" cap="none" baseline="0" dirty="0" smtClean="0">
                <a:solidFill>
                  <a:schemeClr val="tx1"/>
                </a:solidFill>
                <a:latin typeface="Arial" charset="0"/>
                <a:ea typeface="Arial"/>
                <a:cs typeface="Arial"/>
                <a:sym typeface="Arial"/>
              </a:rPr>
              <a:t>– The Mw reference point allows the communication and forwarding of signaling messaging between CSCFs, e.g. during registration and session control.</a:t>
            </a:r>
          </a:p>
          <a:p>
            <a:pPr marL="596900" lvl="1" indent="0">
              <a:lnSpc>
                <a:spcPct val="115000"/>
              </a:lnSpc>
              <a:buNone/>
            </a:pPr>
            <a:endParaRPr lang="en-GB" altLang="en-US" dirty="0" smtClean="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4981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9540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179785"/>
            <a:ext cx="7494588" cy="814028"/>
          </a:xfrm>
        </p:spPr>
        <p:txBody>
          <a:bodyPr/>
          <a:lstStyle/>
          <a:p>
            <a:r>
              <a:rPr lang="en-US" dirty="0"/>
              <a:t>Click to edit Master title style</a:t>
            </a:r>
          </a:p>
        </p:txBody>
      </p:sp>
    </p:spTree>
    <p:extLst>
      <p:ext uri="{BB962C8B-B14F-4D97-AF65-F5344CB8AC3E}">
        <p14:creationId xmlns:p14="http://schemas.microsoft.com/office/powerpoint/2010/main" val="388991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179785"/>
            <a:ext cx="7494588" cy="814388"/>
          </a:xfrm>
        </p:spPr>
        <p:txBody>
          <a:bodyPr/>
          <a:lstStyle/>
          <a:p>
            <a:r>
              <a:rPr lang="en-US"/>
              <a:t>Click to edit Master title style</a:t>
            </a:r>
          </a:p>
        </p:txBody>
      </p:sp>
      <p:sp>
        <p:nvSpPr>
          <p:cNvPr id="3" name="Content Placeholder 2"/>
          <p:cNvSpPr>
            <a:spLocks noGrp="1"/>
          </p:cNvSpPr>
          <p:nvPr>
            <p:ph idx="1"/>
          </p:nvPr>
        </p:nvSpPr>
        <p:spPr>
          <a:xfrm>
            <a:off x="396875" y="1350169"/>
            <a:ext cx="8351838" cy="288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040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9"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image" Target="../media/image2.jpg"/><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image" Target="../media/image3.png"/><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notesSlide" Target="../notesSlides/notesSlide14.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slideLayout" Target="../slideLayouts/slideLayout3.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s>
</file>

<file path=ppt/slides/_rels/slide16.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3" Type="http://schemas.openxmlformats.org/officeDocument/2006/relationships/tags" Target="../tags/tag28.xml"/><Relationship Id="rId21" Type="http://schemas.openxmlformats.org/officeDocument/2006/relationships/notesSlide" Target="../notesSlides/notesSlide15.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slideLayout" Target="../slideLayouts/slideLayout3.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image" Target="../media/image2.jpg"/><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image" Target="../media/image3.png"/></Relationships>
</file>

<file path=ppt/slides/_rels/slide17.xml.rels><?xml version="1.0" encoding="UTF-8" standalone="yes"?>
<Relationships xmlns="http://schemas.openxmlformats.org/package/2006/relationships"><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tags" Target="../tags/tag71.xml"/><Relationship Id="rId3" Type="http://schemas.openxmlformats.org/officeDocument/2006/relationships/tags" Target="../tags/tag48.xml"/><Relationship Id="rId21" Type="http://schemas.openxmlformats.org/officeDocument/2006/relationships/tags" Target="../tags/tag66.xml"/><Relationship Id="rId34" Type="http://schemas.openxmlformats.org/officeDocument/2006/relationships/notesSlide" Target="../notesSlides/notesSlide1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33" Type="http://schemas.openxmlformats.org/officeDocument/2006/relationships/slideLayout" Target="../slideLayouts/slideLayout3.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tags" Target="../tags/tag74.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32" Type="http://schemas.openxmlformats.org/officeDocument/2006/relationships/tags" Target="../tags/tag77.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tags" Target="../tags/tag73.xml"/><Relationship Id="rId36" Type="http://schemas.openxmlformats.org/officeDocument/2006/relationships/image" Target="../media/image2.jpg"/><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tags" Target="../tags/tag76.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tags" Target="../tags/tag75.xml"/><Relationship Id="rId35" Type="http://schemas.openxmlformats.org/officeDocument/2006/relationships/image" Target="../media/image3.png"/><Relationship Id="rId8" Type="http://schemas.openxmlformats.org/officeDocument/2006/relationships/tags" Target="../tags/tag53.xml"/></Relationships>
</file>

<file path=ppt/slides/_rels/slide18.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image" Target="../media/image3.png"/><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notesSlide" Target="../notesSlides/notesSlide17.xml"/><Relationship Id="rId2" Type="http://schemas.openxmlformats.org/officeDocument/2006/relationships/tags" Target="../tags/tag80.xml"/><Relationship Id="rId16" Type="http://schemas.openxmlformats.org/officeDocument/2006/relationships/slideLayout" Target="../slideLayouts/slideLayout3.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image" Target="../media/image2.jp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19.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image" Target="../media/image3.png"/><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notesSlide" Target="../notesSlides/notesSlide18.xml"/><Relationship Id="rId2" Type="http://schemas.openxmlformats.org/officeDocument/2006/relationships/tags" Target="../tags/tag96.xml"/><Relationship Id="rId16" Type="http://schemas.openxmlformats.org/officeDocument/2006/relationships/slideLayout" Target="../slideLayouts/slideLayout3.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image" Target="../media/image2.jpg"/><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310393" y="1090750"/>
            <a:ext cx="7494664"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dirty="0" smtClean="0"/>
              <a:t>TỔNG QUAN </a:t>
            </a:r>
            <a:r>
              <a:rPr lang="en" sz="4000" dirty="0" smtClean="0"/>
              <a:t>HỆ THỐNG </a:t>
            </a:r>
            <a:br>
              <a:rPr lang="en" sz="4000" dirty="0" smtClean="0"/>
            </a:br>
            <a:r>
              <a:rPr lang="en" sz="4000" dirty="0" smtClean="0"/>
              <a:t>VIETTEL IMS</a:t>
            </a:r>
            <a:endParaRPr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626" y="55779"/>
            <a:ext cx="1546847" cy="9827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383" y="55779"/>
            <a:ext cx="1471423" cy="982717"/>
          </a:xfrm>
          <a:prstGeom prst="rect">
            <a:avLst/>
          </a:prstGeom>
        </p:spPr>
      </p:pic>
      <p:sp>
        <p:nvSpPr>
          <p:cNvPr id="7" name="Shape 184"/>
          <p:cNvSpPr txBox="1">
            <a:spLocks/>
          </p:cNvSpPr>
          <p:nvPr/>
        </p:nvSpPr>
        <p:spPr>
          <a:xfrm>
            <a:off x="7746274" y="4323806"/>
            <a:ext cx="1311416" cy="220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en-US" sz="1400" dirty="0" smtClean="0"/>
              <a:t>19/10/2020</a:t>
            </a:r>
            <a:endParaRPr lang="en-US" sz="1400" dirty="0"/>
          </a:p>
        </p:txBody>
      </p:sp>
      <p:sp>
        <p:nvSpPr>
          <p:cNvPr id="8" name="Shape 184"/>
          <p:cNvSpPr txBox="1">
            <a:spLocks/>
          </p:cNvSpPr>
          <p:nvPr/>
        </p:nvSpPr>
        <p:spPr>
          <a:xfrm>
            <a:off x="3871157" y="4323806"/>
            <a:ext cx="2616926" cy="220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en-US" sz="1400" dirty="0" err="1" smtClean="0"/>
              <a:t>Tác</a:t>
            </a:r>
            <a:r>
              <a:rPr lang="en-US" sz="1400" dirty="0" smtClean="0"/>
              <a:t> </a:t>
            </a:r>
            <a:r>
              <a:rPr lang="en-US" sz="1400" dirty="0" err="1" smtClean="0"/>
              <a:t>giả</a:t>
            </a:r>
            <a:r>
              <a:rPr lang="en-US" sz="1400" dirty="0" smtClean="0"/>
              <a:t>: Nguyễn </a:t>
            </a:r>
            <a:r>
              <a:rPr lang="en-US" sz="1400" dirty="0" smtClean="0"/>
              <a:t>Đức Linh</a:t>
            </a:r>
            <a:endParaRPr lang="en-US" sz="1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Content Placeholder 1"/>
          <p:cNvSpPr txBox="1">
            <a:spLocks/>
          </p:cNvSpPr>
          <p:nvPr/>
        </p:nvSpPr>
        <p:spPr>
          <a:xfrm>
            <a:off x="385347" y="818855"/>
            <a:ext cx="8351839" cy="385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smtClean="0">
                <a:ea typeface="+mn-ea"/>
              </a:rPr>
              <a:t>Phân</a:t>
            </a:r>
            <a:r>
              <a:rPr lang="en-US" b="1" dirty="0" smtClean="0">
                <a:ea typeface="+mn-ea"/>
              </a:rPr>
              <a:t> </a:t>
            </a:r>
            <a:r>
              <a:rPr lang="en-US" b="1" dirty="0" err="1" smtClean="0">
                <a:ea typeface="+mn-ea"/>
              </a:rPr>
              <a:t>hệ</a:t>
            </a:r>
            <a:r>
              <a:rPr lang="en-US" b="1" dirty="0" smtClean="0">
                <a:ea typeface="+mn-ea"/>
              </a:rPr>
              <a:t> SBC (Session Border Control)  </a:t>
            </a:r>
            <a:r>
              <a:rPr lang="en-US" b="1" dirty="0" err="1" smtClean="0">
                <a:ea typeface="+mn-ea"/>
              </a:rPr>
              <a:t>có</a:t>
            </a:r>
            <a:r>
              <a:rPr lang="en-US" b="1" dirty="0" smtClean="0">
                <a:ea typeface="+mn-ea"/>
              </a:rPr>
              <a:t> 2 </a:t>
            </a:r>
            <a:r>
              <a:rPr lang="en-US" b="1" dirty="0" err="1" smtClean="0">
                <a:ea typeface="+mn-ea"/>
              </a:rPr>
              <a:t>chức</a:t>
            </a:r>
            <a:r>
              <a:rPr lang="en-US" b="1" dirty="0" smtClean="0">
                <a:ea typeface="+mn-ea"/>
              </a:rPr>
              <a:t> </a:t>
            </a:r>
            <a:r>
              <a:rPr lang="en-US" b="1" dirty="0" err="1" smtClean="0">
                <a:ea typeface="+mn-ea"/>
              </a:rPr>
              <a:t>năng</a:t>
            </a:r>
            <a:r>
              <a:rPr lang="en-US" b="1" dirty="0" smtClean="0">
                <a:ea typeface="+mn-ea"/>
              </a:rPr>
              <a:t> </a:t>
            </a:r>
            <a:r>
              <a:rPr lang="en-US" b="1" dirty="0" err="1" smtClean="0">
                <a:ea typeface="+mn-ea"/>
              </a:rPr>
              <a:t>chính</a:t>
            </a:r>
            <a:r>
              <a:rPr lang="en-US" b="1" dirty="0" smtClean="0">
                <a:ea typeface="+mn-ea"/>
              </a:rPr>
              <a:t> </a:t>
            </a:r>
            <a:r>
              <a:rPr lang="en-US" b="1" dirty="0" err="1" smtClean="0">
                <a:ea typeface="+mn-ea"/>
              </a:rPr>
              <a:t>là</a:t>
            </a:r>
            <a:r>
              <a:rPr lang="en-US" b="1" dirty="0" smtClean="0">
                <a:ea typeface="+mn-ea"/>
              </a:rPr>
              <a:t>:</a:t>
            </a:r>
          </a:p>
          <a:p>
            <a:r>
              <a:rPr lang="en-US" b="1" dirty="0">
                <a:ea typeface="+mn-ea"/>
                <a:cs typeface="+mn-cs"/>
              </a:rPr>
              <a:t>	</a:t>
            </a:r>
            <a:endParaRPr lang="en-US" b="1" dirty="0" smtClean="0">
              <a:ea typeface="+mn-ea"/>
              <a:cs typeface="+mn-cs"/>
            </a:endParaRPr>
          </a:p>
          <a:p>
            <a:r>
              <a:rPr lang="en-US" altLang="en-US" b="1" dirty="0">
                <a:ea typeface="+mn-ea"/>
                <a:cs typeface="+mn-cs"/>
              </a:rPr>
              <a:t>	</a:t>
            </a:r>
            <a:r>
              <a:rPr lang="en-US" altLang="en-US" b="1" dirty="0" smtClean="0">
                <a:ea typeface="+mn-ea"/>
                <a:cs typeface="+mn-cs"/>
              </a:rPr>
              <a:t>- </a:t>
            </a:r>
            <a:r>
              <a:rPr lang="sv-SE" altLang="en-US" dirty="0" smtClean="0"/>
              <a:t>Proxy Call Session Control Function (P-CSCF)</a:t>
            </a:r>
          </a:p>
          <a:p>
            <a:endParaRPr lang="sv-SE" altLang="en-US" dirty="0"/>
          </a:p>
          <a:p>
            <a:r>
              <a:rPr lang="sv-SE" altLang="en-US" dirty="0" smtClean="0"/>
              <a:t>	</a:t>
            </a:r>
            <a:endParaRPr lang="sv-SE" altLang="en-US" dirty="0"/>
          </a:p>
          <a:p>
            <a:r>
              <a:rPr lang="en-US" b="1" dirty="0" smtClean="0">
                <a:ea typeface="+mn-ea"/>
                <a:cs typeface="+mn-cs"/>
              </a:rPr>
              <a:t>	- </a:t>
            </a:r>
            <a:r>
              <a:rPr lang="sv-SE" dirty="0" smtClean="0">
                <a:ea typeface="+mn-ea"/>
              </a:rPr>
              <a:t>Border Gateway Function</a:t>
            </a:r>
            <a:r>
              <a:rPr lang="sv-SE" altLang="en-US" dirty="0" smtClean="0"/>
              <a:t>(BGF)</a:t>
            </a:r>
            <a:endParaRPr lang="sv-SE" altLang="en-US" dirty="0"/>
          </a:p>
        </p:txBody>
      </p:sp>
      <p:sp>
        <p:nvSpPr>
          <p:cNvPr id="10" name="Rectangle 9">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smtClean="0">
                <a:solidFill>
                  <a:srgbClr val="FFFFFF"/>
                </a:solidFill>
                <a:latin typeface="Roboto Condensed"/>
                <a:sym typeface="Roboto Condensed"/>
              </a:rPr>
              <a:t>Phân</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hệ</a:t>
            </a:r>
            <a:r>
              <a:rPr lang="en-US" sz="1700" b="1" dirty="0">
                <a:solidFill>
                  <a:srgbClr val="FFFFFF"/>
                </a:solidFill>
                <a:latin typeface="Roboto Condensed"/>
                <a:sym typeface="Roboto Condensed"/>
              </a:rPr>
              <a:t> </a:t>
            </a:r>
            <a:r>
              <a:rPr lang="en-US" sz="1700" b="1" dirty="0" smtClean="0">
                <a:solidFill>
                  <a:srgbClr val="FFFFFF"/>
                </a:solidFill>
                <a:latin typeface="Roboto Condensed"/>
                <a:sym typeface="Roboto Condensed"/>
              </a:rPr>
              <a:t>SBC</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545925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xmlns="" id="{A630AD1F-8B6E-4C0E-A509-AA9ADF0B5E17}"/>
              </a:ext>
            </a:extLst>
          </p:cNvPr>
          <p:cNvSpPr txBox="1"/>
          <p:nvPr/>
        </p:nvSpPr>
        <p:spPr>
          <a:xfrm>
            <a:off x="1376308" y="2935445"/>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4881590" y="-588465"/>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smtClean="0">
                <a:solidFill>
                  <a:srgbClr val="FFFFFF"/>
                </a:solidFill>
                <a:latin typeface="Roboto Condensed"/>
                <a:sym typeface="Roboto Condensed"/>
              </a:rPr>
              <a:t>Phân</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hệ</a:t>
            </a:r>
            <a:r>
              <a:rPr lang="en-US" sz="1700" b="1" dirty="0">
                <a:solidFill>
                  <a:srgbClr val="FFFFFF"/>
                </a:solidFill>
                <a:latin typeface="Roboto Condensed"/>
                <a:sym typeface="Roboto Condensed"/>
              </a:rPr>
              <a:t> </a:t>
            </a:r>
            <a:r>
              <a:rPr lang="en-US" sz="1700" b="1" dirty="0" smtClean="0">
                <a:solidFill>
                  <a:srgbClr val="FFFFFF"/>
                </a:solidFill>
                <a:latin typeface="Roboto Condensed"/>
                <a:sym typeface="Roboto Condensed"/>
              </a:rPr>
              <a:t>SBC</a:t>
            </a:r>
            <a:endParaRPr lang="en-US" sz="1700" b="1" dirty="0"/>
          </a:p>
        </p:txBody>
      </p:sp>
      <p:sp>
        <p:nvSpPr>
          <p:cNvPr id="11" name="Freeform 24"/>
          <p:cNvSpPr>
            <a:spLocks noChangeAspect="1"/>
          </p:cNvSpPr>
          <p:nvPr/>
        </p:nvSpPr>
        <p:spPr bwMode="auto">
          <a:xfrm>
            <a:off x="3127425" y="957761"/>
            <a:ext cx="1865313" cy="3419475"/>
          </a:xfrm>
          <a:custGeom>
            <a:avLst/>
            <a:gdLst>
              <a:gd name="T0" fmla="*/ 2147483647 w 545"/>
              <a:gd name="T1" fmla="*/ 2147483647 h 1140"/>
              <a:gd name="T2" fmla="*/ 0 w 545"/>
              <a:gd name="T3" fmla="*/ 2147483647 h 1140"/>
              <a:gd name="T4" fmla="*/ 0 w 545"/>
              <a:gd name="T5" fmla="*/ 2147483647 h 1140"/>
              <a:gd name="T6" fmla="*/ 0 w 545"/>
              <a:gd name="T7" fmla="*/ 2147483647 h 1140"/>
              <a:gd name="T8" fmla="*/ 2147483647 w 545"/>
              <a:gd name="T9" fmla="*/ 0 h 1140"/>
              <a:gd name="T10" fmla="*/ 2147483647 w 545"/>
              <a:gd name="T11" fmla="*/ 0 h 1140"/>
              <a:gd name="T12" fmla="*/ 2147483647 w 545"/>
              <a:gd name="T13" fmla="*/ 0 h 1140"/>
              <a:gd name="T14" fmla="*/ 2147483647 w 545"/>
              <a:gd name="T15" fmla="*/ 2147483647 h 1140"/>
              <a:gd name="T16" fmla="*/ 2147483647 w 545"/>
              <a:gd name="T17" fmla="*/ 2147483647 h 1140"/>
              <a:gd name="T18" fmla="*/ 2147483647 w 545"/>
              <a:gd name="T19" fmla="*/ 2147483647 h 1140"/>
              <a:gd name="T20" fmla="*/ 2147483647 w 545"/>
              <a:gd name="T21" fmla="*/ 2147483647 h 1140"/>
              <a:gd name="T22" fmla="*/ 2147483647 w 545"/>
              <a:gd name="T23" fmla="*/ 2147483647 h 1140"/>
              <a:gd name="T24" fmla="*/ 2147483647 w 545"/>
              <a:gd name="T25" fmla="*/ 2147483647 h 1140"/>
              <a:gd name="T26" fmla="*/ 2147483647 w 545"/>
              <a:gd name="T27" fmla="*/ 2147483647 h 1140"/>
              <a:gd name="T28" fmla="*/ 2147483647 w 545"/>
              <a:gd name="T29" fmla="*/ 2147483647 h 1140"/>
              <a:gd name="T30" fmla="*/ 2147483647 w 545"/>
              <a:gd name="T31" fmla="*/ 2147483647 h 1140"/>
              <a:gd name="T32" fmla="*/ 2147483647 w 545"/>
              <a:gd name="T33" fmla="*/ 2147483647 h 1140"/>
              <a:gd name="T34" fmla="*/ 2147483647 w 545"/>
              <a:gd name="T35" fmla="*/ 2147483647 h 1140"/>
              <a:gd name="T36" fmla="*/ 2147483647 w 545"/>
              <a:gd name="T37" fmla="*/ 2147483647 h 1140"/>
              <a:gd name="T38" fmla="*/ 2147483647 w 545"/>
              <a:gd name="T39" fmla="*/ 2147483647 h 1140"/>
              <a:gd name="T40" fmla="*/ 2147483647 w 545"/>
              <a:gd name="T41" fmla="*/ 2147483647 h 1140"/>
              <a:gd name="T42" fmla="*/ 2147483647 w 545"/>
              <a:gd name="T43" fmla="*/ 2147483647 h 1140"/>
              <a:gd name="T44" fmla="*/ 2147483647 w 545"/>
              <a:gd name="T45" fmla="*/ 2147483647 h 1140"/>
              <a:gd name="T46" fmla="*/ 2147483647 w 545"/>
              <a:gd name="T47" fmla="*/ 2147483647 h 1140"/>
              <a:gd name="T48" fmla="*/ 2147483647 w 545"/>
              <a:gd name="T49" fmla="*/ 2147483647 h 1140"/>
              <a:gd name="T50" fmla="*/ 2147483647 w 545"/>
              <a:gd name="T51" fmla="*/ 2147483647 h 1140"/>
              <a:gd name="T52" fmla="*/ 2147483647 w 545"/>
              <a:gd name="T53" fmla="*/ 2147483647 h 1140"/>
              <a:gd name="T54" fmla="*/ 2147483647 w 545"/>
              <a:gd name="T55" fmla="*/ 2147483647 h 1140"/>
              <a:gd name="T56" fmla="*/ 2147483647 w 545"/>
              <a:gd name="T57" fmla="*/ 2147483647 h 1140"/>
              <a:gd name="T58" fmla="*/ 2147483647 w 545"/>
              <a:gd name="T59" fmla="*/ 2147483647 h 1140"/>
              <a:gd name="T60" fmla="*/ 2147483647 w 545"/>
              <a:gd name="T61" fmla="*/ 2147483647 h 1140"/>
              <a:gd name="T62" fmla="*/ 2147483647 w 545"/>
              <a:gd name="T63" fmla="*/ 2147483647 h 1140"/>
              <a:gd name="T64" fmla="*/ 2147483647 w 545"/>
              <a:gd name="T65" fmla="*/ 2147483647 h 1140"/>
              <a:gd name="T66" fmla="*/ 2147483647 w 545"/>
              <a:gd name="T67" fmla="*/ 2147483647 h 1140"/>
              <a:gd name="T68" fmla="*/ 2147483647 w 545"/>
              <a:gd name="T69" fmla="*/ 2147483647 h 1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5"/>
              <a:gd name="T106" fmla="*/ 0 h 1140"/>
              <a:gd name="T107" fmla="*/ 545 w 545"/>
              <a:gd name="T108" fmla="*/ 1140 h 1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5" h="1140">
                <a:moveTo>
                  <a:pt x="30" y="1140"/>
                </a:moveTo>
                <a:cubicBezTo>
                  <a:pt x="13" y="1140"/>
                  <a:pt x="0" y="1126"/>
                  <a:pt x="0" y="1109"/>
                </a:cubicBezTo>
                <a:cubicBezTo>
                  <a:pt x="0" y="1109"/>
                  <a:pt x="0" y="1109"/>
                  <a:pt x="0" y="1109"/>
                </a:cubicBezTo>
                <a:cubicBezTo>
                  <a:pt x="0" y="31"/>
                  <a:pt x="0" y="31"/>
                  <a:pt x="0" y="31"/>
                </a:cubicBezTo>
                <a:cubicBezTo>
                  <a:pt x="0" y="14"/>
                  <a:pt x="13" y="0"/>
                  <a:pt x="30" y="0"/>
                </a:cubicBezTo>
                <a:cubicBezTo>
                  <a:pt x="30" y="0"/>
                  <a:pt x="30" y="0"/>
                  <a:pt x="30" y="0"/>
                </a:cubicBezTo>
                <a:cubicBezTo>
                  <a:pt x="514" y="0"/>
                  <a:pt x="514" y="0"/>
                  <a:pt x="514" y="0"/>
                </a:cubicBezTo>
                <a:cubicBezTo>
                  <a:pt x="531" y="0"/>
                  <a:pt x="545" y="14"/>
                  <a:pt x="545" y="31"/>
                </a:cubicBezTo>
                <a:cubicBezTo>
                  <a:pt x="545" y="31"/>
                  <a:pt x="545" y="31"/>
                  <a:pt x="545" y="31"/>
                </a:cubicBezTo>
                <a:cubicBezTo>
                  <a:pt x="545" y="53"/>
                  <a:pt x="545" y="53"/>
                  <a:pt x="545" y="53"/>
                </a:cubicBezTo>
                <a:cubicBezTo>
                  <a:pt x="545" y="57"/>
                  <a:pt x="541" y="61"/>
                  <a:pt x="537" y="61"/>
                </a:cubicBezTo>
                <a:cubicBezTo>
                  <a:pt x="537" y="61"/>
                  <a:pt x="537" y="61"/>
                  <a:pt x="537" y="61"/>
                </a:cubicBezTo>
                <a:cubicBezTo>
                  <a:pt x="532" y="61"/>
                  <a:pt x="529" y="57"/>
                  <a:pt x="529" y="53"/>
                </a:cubicBezTo>
                <a:cubicBezTo>
                  <a:pt x="529" y="53"/>
                  <a:pt x="529" y="53"/>
                  <a:pt x="529" y="53"/>
                </a:cubicBezTo>
                <a:cubicBezTo>
                  <a:pt x="529" y="31"/>
                  <a:pt x="529" y="31"/>
                  <a:pt x="529" y="31"/>
                </a:cubicBezTo>
                <a:cubicBezTo>
                  <a:pt x="529" y="23"/>
                  <a:pt x="522" y="16"/>
                  <a:pt x="514" y="16"/>
                </a:cubicBezTo>
                <a:cubicBezTo>
                  <a:pt x="514" y="16"/>
                  <a:pt x="514" y="16"/>
                  <a:pt x="514" y="16"/>
                </a:cubicBezTo>
                <a:cubicBezTo>
                  <a:pt x="30" y="16"/>
                  <a:pt x="30" y="16"/>
                  <a:pt x="30" y="16"/>
                </a:cubicBezTo>
                <a:cubicBezTo>
                  <a:pt x="22" y="16"/>
                  <a:pt x="16" y="23"/>
                  <a:pt x="16" y="31"/>
                </a:cubicBezTo>
                <a:cubicBezTo>
                  <a:pt x="16" y="31"/>
                  <a:pt x="16" y="31"/>
                  <a:pt x="16" y="31"/>
                </a:cubicBezTo>
                <a:cubicBezTo>
                  <a:pt x="16" y="1109"/>
                  <a:pt x="16" y="1109"/>
                  <a:pt x="16" y="1109"/>
                </a:cubicBezTo>
                <a:cubicBezTo>
                  <a:pt x="16" y="1117"/>
                  <a:pt x="22" y="1124"/>
                  <a:pt x="30" y="1124"/>
                </a:cubicBezTo>
                <a:cubicBezTo>
                  <a:pt x="30" y="1124"/>
                  <a:pt x="30" y="1124"/>
                  <a:pt x="30" y="1124"/>
                </a:cubicBezTo>
                <a:cubicBezTo>
                  <a:pt x="514" y="1124"/>
                  <a:pt x="514" y="1124"/>
                  <a:pt x="514" y="1124"/>
                </a:cubicBezTo>
                <a:cubicBezTo>
                  <a:pt x="522" y="1124"/>
                  <a:pt x="529" y="1117"/>
                  <a:pt x="529" y="1109"/>
                </a:cubicBezTo>
                <a:cubicBezTo>
                  <a:pt x="529" y="1109"/>
                  <a:pt x="529" y="1109"/>
                  <a:pt x="529" y="1109"/>
                </a:cubicBezTo>
                <a:cubicBezTo>
                  <a:pt x="529" y="82"/>
                  <a:pt x="529" y="82"/>
                  <a:pt x="529" y="82"/>
                </a:cubicBezTo>
                <a:cubicBezTo>
                  <a:pt x="529" y="78"/>
                  <a:pt x="532" y="74"/>
                  <a:pt x="537" y="74"/>
                </a:cubicBezTo>
                <a:cubicBezTo>
                  <a:pt x="537" y="74"/>
                  <a:pt x="537" y="74"/>
                  <a:pt x="537" y="74"/>
                </a:cubicBezTo>
                <a:cubicBezTo>
                  <a:pt x="541" y="74"/>
                  <a:pt x="545" y="78"/>
                  <a:pt x="545" y="82"/>
                </a:cubicBezTo>
                <a:cubicBezTo>
                  <a:pt x="545" y="82"/>
                  <a:pt x="545" y="82"/>
                  <a:pt x="545" y="82"/>
                </a:cubicBezTo>
                <a:cubicBezTo>
                  <a:pt x="545" y="1109"/>
                  <a:pt x="545" y="1109"/>
                  <a:pt x="545" y="1109"/>
                </a:cubicBezTo>
                <a:cubicBezTo>
                  <a:pt x="545" y="1126"/>
                  <a:pt x="531" y="1140"/>
                  <a:pt x="514" y="1140"/>
                </a:cubicBezTo>
                <a:cubicBezTo>
                  <a:pt x="514" y="1140"/>
                  <a:pt x="514" y="1140"/>
                  <a:pt x="514" y="1140"/>
                </a:cubicBezTo>
                <a:cubicBezTo>
                  <a:pt x="30" y="1140"/>
                  <a:pt x="30" y="1140"/>
                  <a:pt x="30" y="1140"/>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dirty="0" smtClean="0">
                <a:solidFill>
                  <a:srgbClr val="89BA17"/>
                </a:solidFill>
                <a:ea typeface="MS PGothic" panose="020B0600070205080204" pitchFamily="34" charset="-128"/>
              </a:rPr>
              <a:t>SBC</a:t>
            </a:r>
            <a:endParaRPr lang="en-US" altLang="en-US" dirty="0">
              <a:solidFill>
                <a:srgbClr val="89BA17"/>
              </a:solidFill>
              <a:ea typeface="MS PGothic" panose="020B0600070205080204" pitchFamily="34" charset="-128"/>
            </a:endParaRPr>
          </a:p>
        </p:txBody>
      </p:sp>
      <p:grpSp>
        <p:nvGrpSpPr>
          <p:cNvPr id="12" name="Group 32"/>
          <p:cNvGrpSpPr>
            <a:grpSpLocks noChangeAspect="1"/>
          </p:cNvGrpSpPr>
          <p:nvPr/>
        </p:nvGrpSpPr>
        <p:grpSpPr bwMode="auto">
          <a:xfrm>
            <a:off x="4992738" y="2102349"/>
            <a:ext cx="1658937" cy="1590675"/>
            <a:chOff x="4134" y="1933"/>
            <a:chExt cx="1377" cy="1321"/>
          </a:xfrm>
        </p:grpSpPr>
        <p:sp>
          <p:nvSpPr>
            <p:cNvPr id="13" name="Freeform 33"/>
            <p:cNvSpPr>
              <a:spLocks noChangeAspect="1"/>
            </p:cNvSpPr>
            <p:nvPr/>
          </p:nvSpPr>
          <p:spPr bwMode="auto">
            <a:xfrm>
              <a:off x="4134" y="1933"/>
              <a:ext cx="1377" cy="1037"/>
            </a:xfrm>
            <a:custGeom>
              <a:avLst/>
              <a:gdLst>
                <a:gd name="T0" fmla="*/ 9827760 w 583"/>
                <a:gd name="T1" fmla="*/ 10478616 h 439"/>
                <a:gd name="T2" fmla="*/ 17306110 w 583"/>
                <a:gd name="T3" fmla="*/ 6492456 h 439"/>
                <a:gd name="T4" fmla="*/ 29965754 w 583"/>
                <a:gd name="T5" fmla="*/ 7486023 h 439"/>
                <a:gd name="T6" fmla="*/ 36451618 w 583"/>
                <a:gd name="T7" fmla="*/ 13977938 h 439"/>
                <a:gd name="T8" fmla="*/ 36741877 w 583"/>
                <a:gd name="T9" fmla="*/ 22448943 h 439"/>
                <a:gd name="T10" fmla="*/ 28600285 w 583"/>
                <a:gd name="T11" fmla="*/ 26435074 h 439"/>
                <a:gd name="T12" fmla="*/ 20915962 w 583"/>
                <a:gd name="T13" fmla="*/ 27804918 h 439"/>
                <a:gd name="T14" fmla="*/ 11818264 w 583"/>
                <a:gd name="T15" fmla="*/ 26593494 h 439"/>
                <a:gd name="T16" fmla="*/ 6110469 w 583"/>
                <a:gd name="T17" fmla="*/ 20891033 h 439"/>
                <a:gd name="T18" fmla="*/ 9827760 w 583"/>
                <a:gd name="T19" fmla="*/ 10478616 h 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3"/>
                <a:gd name="T31" fmla="*/ 0 h 439"/>
                <a:gd name="T32" fmla="*/ 583 w 583"/>
                <a:gd name="T33" fmla="*/ 439 h 4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3" h="439">
                  <a:moveTo>
                    <a:pt x="138" y="147"/>
                  </a:moveTo>
                  <a:cubicBezTo>
                    <a:pt x="144" y="78"/>
                    <a:pt x="201" y="68"/>
                    <a:pt x="243" y="91"/>
                  </a:cubicBezTo>
                  <a:cubicBezTo>
                    <a:pt x="276" y="24"/>
                    <a:pt x="384" y="0"/>
                    <a:pt x="421" y="105"/>
                  </a:cubicBezTo>
                  <a:cubicBezTo>
                    <a:pt x="492" y="105"/>
                    <a:pt x="512" y="143"/>
                    <a:pt x="512" y="196"/>
                  </a:cubicBezTo>
                  <a:cubicBezTo>
                    <a:pt x="583" y="223"/>
                    <a:pt x="577" y="298"/>
                    <a:pt x="516" y="315"/>
                  </a:cubicBezTo>
                  <a:cubicBezTo>
                    <a:pt x="499" y="389"/>
                    <a:pt x="449" y="392"/>
                    <a:pt x="402" y="371"/>
                  </a:cubicBezTo>
                  <a:cubicBezTo>
                    <a:pt x="359" y="421"/>
                    <a:pt x="314" y="402"/>
                    <a:pt x="294" y="390"/>
                  </a:cubicBezTo>
                  <a:cubicBezTo>
                    <a:pt x="255" y="418"/>
                    <a:pt x="212" y="439"/>
                    <a:pt x="166" y="373"/>
                  </a:cubicBezTo>
                  <a:cubicBezTo>
                    <a:pt x="62" y="389"/>
                    <a:pt x="86" y="293"/>
                    <a:pt x="86" y="293"/>
                  </a:cubicBezTo>
                  <a:cubicBezTo>
                    <a:pt x="86" y="293"/>
                    <a:pt x="0" y="193"/>
                    <a:pt x="138"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 name="Freeform 34"/>
            <p:cNvSpPr>
              <a:spLocks noChangeAspect="1"/>
            </p:cNvSpPr>
            <p:nvPr/>
          </p:nvSpPr>
          <p:spPr bwMode="auto">
            <a:xfrm>
              <a:off x="4254" y="1997"/>
              <a:ext cx="1233" cy="942"/>
            </a:xfrm>
            <a:custGeom>
              <a:avLst/>
              <a:gdLst>
                <a:gd name="T0" fmla="*/ 6486860 w 522"/>
                <a:gd name="T1" fmla="*/ 25276098 h 399"/>
                <a:gd name="T2" fmla="*/ 1838252 w 522"/>
                <a:gd name="T3" fmla="*/ 18975292 h 399"/>
                <a:gd name="T4" fmla="*/ 0 w 522"/>
                <a:gd name="T5" fmla="*/ 14520460 h 399"/>
                <a:gd name="T6" fmla="*/ 5692225 w 522"/>
                <a:gd name="T7" fmla="*/ 7859784 h 399"/>
                <a:gd name="T8" fmla="*/ 10678000 w 522"/>
                <a:gd name="T9" fmla="*/ 2910095 h 399"/>
                <a:gd name="T10" fmla="*/ 19819580 w 522"/>
                <a:gd name="T11" fmla="*/ 0 h 399"/>
                <a:gd name="T12" fmla="*/ 26793784 w 522"/>
                <a:gd name="T13" fmla="*/ 5095295 h 399"/>
                <a:gd name="T14" fmla="*/ 30650568 w 522"/>
                <a:gd name="T15" fmla="*/ 6031423 h 399"/>
                <a:gd name="T16" fmla="*/ 30762915 w 522"/>
                <a:gd name="T17" fmla="*/ 6806731 h 399"/>
                <a:gd name="T18" fmla="*/ 29985207 w 522"/>
                <a:gd name="T19" fmla="*/ 6922387 h 399"/>
                <a:gd name="T20" fmla="*/ 26514874 w 522"/>
                <a:gd name="T21" fmla="*/ 6234234 h 399"/>
                <a:gd name="T22" fmla="*/ 25848931 w 522"/>
                <a:gd name="T23" fmla="*/ 5815136 h 399"/>
                <a:gd name="T24" fmla="*/ 14174913 w 522"/>
                <a:gd name="T25" fmla="*/ 4889535 h 399"/>
                <a:gd name="T26" fmla="*/ 13754391 w 522"/>
                <a:gd name="T27" fmla="*/ 5159013 h 399"/>
                <a:gd name="T28" fmla="*/ 10678000 w 522"/>
                <a:gd name="T29" fmla="*/ 4051974 h 399"/>
                <a:gd name="T30" fmla="*/ 6844135 w 522"/>
                <a:gd name="T31" fmla="*/ 7859784 h 399"/>
                <a:gd name="T32" fmla="*/ 6844135 w 522"/>
                <a:gd name="T33" fmla="*/ 8993812 h 399"/>
                <a:gd name="T34" fmla="*/ 6422954 w 522"/>
                <a:gd name="T35" fmla="*/ 9211008 h 399"/>
                <a:gd name="T36" fmla="*/ 2833611 w 522"/>
                <a:gd name="T37" fmla="*/ 18414164 h 399"/>
                <a:gd name="T38" fmla="*/ 2989416 w 522"/>
                <a:gd name="T39" fmla="*/ 19038944 h 399"/>
                <a:gd name="T40" fmla="*/ 6486860 w 522"/>
                <a:gd name="T41" fmla="*/ 24145675 h 399"/>
                <a:gd name="T42" fmla="*/ 7997380 w 522"/>
                <a:gd name="T43" fmla="*/ 23866063 h 399"/>
                <a:gd name="T44" fmla="*/ 8775618 w 522"/>
                <a:gd name="T45" fmla="*/ 24145675 h 399"/>
                <a:gd name="T46" fmla="*/ 13126761 w 522"/>
                <a:gd name="T47" fmla="*/ 27103956 h 399"/>
                <a:gd name="T48" fmla="*/ 17251836 w 522"/>
                <a:gd name="T49" fmla="*/ 24984569 h 399"/>
                <a:gd name="T50" fmla="*/ 17675164 w 522"/>
                <a:gd name="T51" fmla="*/ 25123558 h 399"/>
                <a:gd name="T52" fmla="*/ 24518552 w 522"/>
                <a:gd name="T53" fmla="*/ 23929437 h 399"/>
                <a:gd name="T54" fmla="*/ 24940262 w 522"/>
                <a:gd name="T55" fmla="*/ 23660332 h 399"/>
                <a:gd name="T56" fmla="*/ 28146794 w 522"/>
                <a:gd name="T57" fmla="*/ 24704526 h 399"/>
                <a:gd name="T58" fmla="*/ 32422862 w 522"/>
                <a:gd name="T59" fmla="*/ 20449793 h 399"/>
                <a:gd name="T60" fmla="*/ 32910716 w 522"/>
                <a:gd name="T61" fmla="*/ 19825516 h 399"/>
                <a:gd name="T62" fmla="*/ 36051054 w 522"/>
                <a:gd name="T63" fmla="*/ 16220461 h 399"/>
                <a:gd name="T64" fmla="*/ 32422862 w 522"/>
                <a:gd name="T65" fmla="*/ 12385662 h 399"/>
                <a:gd name="T66" fmla="*/ 32271907 w 522"/>
                <a:gd name="T67" fmla="*/ 11965744 h 399"/>
                <a:gd name="T68" fmla="*/ 31493645 w 522"/>
                <a:gd name="T69" fmla="*/ 8420831 h 399"/>
                <a:gd name="T70" fmla="*/ 31645058 w 522"/>
                <a:gd name="T71" fmla="*/ 7581780 h 399"/>
                <a:gd name="T72" fmla="*/ 33482122 w 522"/>
                <a:gd name="T73" fmla="*/ 11190660 h 399"/>
                <a:gd name="T74" fmla="*/ 33482122 w 522"/>
                <a:gd name="T75" fmla="*/ 11610393 h 399"/>
                <a:gd name="T76" fmla="*/ 33574337 w 522"/>
                <a:gd name="T77" fmla="*/ 20805099 h 399"/>
                <a:gd name="T78" fmla="*/ 28146794 w 522"/>
                <a:gd name="T79" fmla="*/ 25845675 h 399"/>
                <a:gd name="T80" fmla="*/ 20506628 w 522"/>
                <a:gd name="T81" fmla="*/ 27253580 h 399"/>
                <a:gd name="T82" fmla="*/ 17468839 w 522"/>
                <a:gd name="T83" fmla="*/ 26329190 h 399"/>
                <a:gd name="T84" fmla="*/ 7903400 w 522"/>
                <a:gd name="T85" fmla="*/ 250712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6" name="Text Box 35"/>
            <p:cNvSpPr txBox="1">
              <a:spLocks noChangeAspect="1" noChangeArrowheads="1"/>
            </p:cNvSpPr>
            <p:nvPr/>
          </p:nvSpPr>
          <p:spPr bwMode="auto">
            <a:xfrm>
              <a:off x="4681" y="2973"/>
              <a:ext cx="37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r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a:solidFill>
                    <a:srgbClr val="00A9D4"/>
                  </a:solidFill>
                  <a:ea typeface="MS PGothic" panose="020B0600070205080204" pitchFamily="34" charset="-128"/>
                </a:rPr>
                <a:t>IMS</a:t>
              </a:r>
            </a:p>
          </p:txBody>
        </p:sp>
      </p:grpSp>
      <p:grpSp>
        <p:nvGrpSpPr>
          <p:cNvPr id="17" name="Group 33"/>
          <p:cNvGrpSpPr>
            <a:grpSpLocks noChangeAspect="1"/>
          </p:cNvGrpSpPr>
          <p:nvPr/>
        </p:nvGrpSpPr>
        <p:grpSpPr bwMode="auto">
          <a:xfrm>
            <a:off x="5681713" y="2467474"/>
            <a:ext cx="395287" cy="568325"/>
            <a:chOff x="183" y="860"/>
            <a:chExt cx="969" cy="1392"/>
          </a:xfrm>
        </p:grpSpPr>
        <p:grpSp>
          <p:nvGrpSpPr>
            <p:cNvPr id="18" name="Group 3"/>
            <p:cNvGrpSpPr>
              <a:grpSpLocks noChangeAspect="1"/>
            </p:cNvGrpSpPr>
            <p:nvPr/>
          </p:nvGrpSpPr>
          <p:grpSpPr bwMode="auto">
            <a:xfrm>
              <a:off x="186" y="860"/>
              <a:ext cx="966" cy="1391"/>
              <a:chOff x="186" y="860"/>
              <a:chExt cx="966" cy="1391"/>
            </a:xfrm>
          </p:grpSpPr>
          <p:sp>
            <p:nvSpPr>
              <p:cNvPr id="20" name="Freeform 4"/>
              <p:cNvSpPr>
                <a:spLocks noChangeAspect="1"/>
              </p:cNvSpPr>
              <p:nvPr/>
            </p:nvSpPr>
            <p:spPr bwMode="auto">
              <a:xfrm>
                <a:off x="205" y="879"/>
                <a:ext cx="928" cy="1353"/>
              </a:xfrm>
              <a:custGeom>
                <a:avLst/>
                <a:gdLst>
                  <a:gd name="T0" fmla="*/ 27884069 w 393"/>
                  <a:gd name="T1" fmla="*/ 5888849 h 573"/>
                  <a:gd name="T2" fmla="*/ 27884069 w 393"/>
                  <a:gd name="T3" fmla="*/ 38358176 h 573"/>
                  <a:gd name="T4" fmla="*/ 25606932 w 393"/>
                  <a:gd name="T5" fmla="*/ 40646736 h 573"/>
                  <a:gd name="T6" fmla="*/ 2280087 w 393"/>
                  <a:gd name="T7" fmla="*/ 40646736 h 573"/>
                  <a:gd name="T8" fmla="*/ 0 w 393"/>
                  <a:gd name="T9" fmla="*/ 38358176 h 573"/>
                  <a:gd name="T10" fmla="*/ 0 w 393"/>
                  <a:gd name="T11" fmla="*/ 2279550 h 573"/>
                  <a:gd name="T12" fmla="*/ 2280087 w 393"/>
                  <a:gd name="T13" fmla="*/ 0 h 573"/>
                  <a:gd name="T14" fmla="*/ 25606932 w 393"/>
                  <a:gd name="T15" fmla="*/ 0 h 573"/>
                  <a:gd name="T16" fmla="*/ 27884069 w 393"/>
                  <a:gd name="T17" fmla="*/ 2279550 h 573"/>
                  <a:gd name="T18" fmla="*/ 27884069 w 393"/>
                  <a:gd name="T19" fmla="*/ 359873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22" name="Freeform 5"/>
              <p:cNvSpPr>
                <a:spLocks noChangeAspect="1" noEditPoints="1"/>
              </p:cNvSpPr>
              <p:nvPr/>
            </p:nvSpPr>
            <p:spPr bwMode="auto">
              <a:xfrm>
                <a:off x="186" y="860"/>
                <a:ext cx="966" cy="1391"/>
              </a:xfrm>
              <a:custGeom>
                <a:avLst/>
                <a:gdLst>
                  <a:gd name="T0" fmla="*/ 28538054 w 409"/>
                  <a:gd name="T1" fmla="*/ 4755520 h 589"/>
                  <a:gd name="T2" fmla="*/ 29114394 w 409"/>
                  <a:gd name="T3" fmla="*/ 4181951 h 589"/>
                  <a:gd name="T4" fmla="*/ 29114394 w 409"/>
                  <a:gd name="T5" fmla="*/ 2826278 h 589"/>
                  <a:gd name="T6" fmla="*/ 26278972 w 409"/>
                  <a:gd name="T7" fmla="*/ 0 h 589"/>
                  <a:gd name="T8" fmla="*/ 2831393 w 409"/>
                  <a:gd name="T9" fmla="*/ 0 h 589"/>
                  <a:gd name="T10" fmla="*/ 0 w 409"/>
                  <a:gd name="T11" fmla="*/ 2826278 h 589"/>
                  <a:gd name="T12" fmla="*/ 0 w 409"/>
                  <a:gd name="T13" fmla="*/ 39038559 h 589"/>
                  <a:gd name="T14" fmla="*/ 2831393 w 409"/>
                  <a:gd name="T15" fmla="*/ 41867983 h 589"/>
                  <a:gd name="T16" fmla="*/ 26278972 w 409"/>
                  <a:gd name="T17" fmla="*/ 41867983 h 589"/>
                  <a:gd name="T18" fmla="*/ 29114394 w 409"/>
                  <a:gd name="T19" fmla="*/ 39038559 h 589"/>
                  <a:gd name="T20" fmla="*/ 29114394 w 409"/>
                  <a:gd name="T21" fmla="*/ 6475972 h 589"/>
                  <a:gd name="T22" fmla="*/ 28538054 w 409"/>
                  <a:gd name="T23" fmla="*/ 5897398 h 589"/>
                  <a:gd name="T24" fmla="*/ 27964016 w 409"/>
                  <a:gd name="T25" fmla="*/ 6475972 h 589"/>
                  <a:gd name="T26" fmla="*/ 27964016 w 409"/>
                  <a:gd name="T27" fmla="*/ 39038559 h 589"/>
                  <a:gd name="T28" fmla="*/ 26278972 w 409"/>
                  <a:gd name="T29" fmla="*/ 40716440 h 589"/>
                  <a:gd name="T30" fmla="*/ 2831393 w 409"/>
                  <a:gd name="T31" fmla="*/ 40716440 h 589"/>
                  <a:gd name="T32" fmla="*/ 1150378 w 409"/>
                  <a:gd name="T33" fmla="*/ 39038559 h 589"/>
                  <a:gd name="T34" fmla="*/ 1150378 w 409"/>
                  <a:gd name="T35" fmla="*/ 2826278 h 589"/>
                  <a:gd name="T36" fmla="*/ 2831393 w 409"/>
                  <a:gd name="T37" fmla="*/ 1149755 h 589"/>
                  <a:gd name="T38" fmla="*/ 26278972 w 409"/>
                  <a:gd name="T39" fmla="*/ 1149755 h 589"/>
                  <a:gd name="T40" fmla="*/ 27964016 w 409"/>
                  <a:gd name="T41" fmla="*/ 2826278 h 589"/>
                  <a:gd name="T42" fmla="*/ 27964016 w 409"/>
                  <a:gd name="T43" fmla="*/ 4181951 h 589"/>
                  <a:gd name="T44" fmla="*/ 28538054 w 409"/>
                  <a:gd name="T45" fmla="*/ 4755520 h 589"/>
                  <a:gd name="T46" fmla="*/ 14520435 w 409"/>
                  <a:gd name="T47" fmla="*/ 5390680 h 589"/>
                  <a:gd name="T48" fmla="*/ 14006232 w 409"/>
                  <a:gd name="T49" fmla="*/ 5682835 h 589"/>
                  <a:gd name="T50" fmla="*/ 5330740 w 409"/>
                  <a:gd name="T51" fmla="*/ 23026758 h 589"/>
                  <a:gd name="T52" fmla="*/ 5422609 w 409"/>
                  <a:gd name="T53" fmla="*/ 23605369 h 589"/>
                  <a:gd name="T54" fmla="*/ 5909662 w 409"/>
                  <a:gd name="T55" fmla="*/ 23810607 h 589"/>
                  <a:gd name="T56" fmla="*/ 23207314 w 409"/>
                  <a:gd name="T57" fmla="*/ 23810607 h 589"/>
                  <a:gd name="T58" fmla="*/ 23680833 w 409"/>
                  <a:gd name="T59" fmla="*/ 23605369 h 589"/>
                  <a:gd name="T60" fmla="*/ 23680833 w 409"/>
                  <a:gd name="T61" fmla="*/ 23026758 h 589"/>
                  <a:gd name="T62" fmla="*/ 15092732 w 409"/>
                  <a:gd name="T63" fmla="*/ 5682835 h 589"/>
                  <a:gd name="T64" fmla="*/ 14520435 w 409"/>
                  <a:gd name="T65" fmla="*/ 5390680 h 589"/>
                  <a:gd name="T66" fmla="*/ 6838234 w 409"/>
                  <a:gd name="T67" fmla="*/ 22659303 h 589"/>
                  <a:gd name="T68" fmla="*/ 14520435 w 409"/>
                  <a:gd name="T69" fmla="*/ 7253222 h 589"/>
                  <a:gd name="T70" fmla="*/ 22260235 w 409"/>
                  <a:gd name="T71" fmla="*/ 22659303 h 589"/>
                  <a:gd name="T72" fmla="*/ 6838234 w 409"/>
                  <a:gd name="T73" fmla="*/ 22659303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23" name="Text Box 6"/>
              <p:cNvSpPr txBox="1">
                <a:spLocks noChangeAspect="1" noChangeArrowheads="1"/>
              </p:cNvSpPr>
              <p:nvPr/>
            </p:nvSpPr>
            <p:spPr bwMode="auto">
              <a:xfrm>
                <a:off x="252" y="1843"/>
                <a:ext cx="8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900">
                    <a:solidFill>
                      <a:srgbClr val="00A9D4"/>
                    </a:solidFill>
                    <a:ea typeface="MS PGothic" panose="020B0600070205080204" pitchFamily="34" charset="-128"/>
                  </a:rPr>
                  <a:t>CSCF</a:t>
                </a:r>
                <a:endParaRPr lang="sv-SE" altLang="en-US" sz="900">
                  <a:solidFill>
                    <a:srgbClr val="00A9D4"/>
                  </a:solidFill>
                  <a:ea typeface="MS PGothic" panose="020B0600070205080204" pitchFamily="34" charset="-128"/>
                </a:endParaRPr>
              </a:p>
            </p:txBody>
          </p:sp>
        </p:grpSp>
        <p:sp>
          <p:nvSpPr>
            <p:cNvPr id="19" name="Rectangle 23"/>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tLang="en-US" sz="700">
                <a:latin typeface="Arial" charset="0"/>
                <a:ea typeface="MS PGothic" pitchFamily="34" charset="-128"/>
              </a:endParaRPr>
            </a:p>
          </p:txBody>
        </p:sp>
      </p:grpSp>
      <p:sp>
        <p:nvSpPr>
          <p:cNvPr id="25" name="Freeform 19"/>
          <p:cNvSpPr>
            <a:spLocks noChangeAspect="1"/>
          </p:cNvSpPr>
          <p:nvPr/>
        </p:nvSpPr>
        <p:spPr bwMode="auto">
          <a:xfrm>
            <a:off x="3546525" y="1603874"/>
            <a:ext cx="1042988" cy="1743075"/>
          </a:xfrm>
          <a:custGeom>
            <a:avLst/>
            <a:gdLst>
              <a:gd name="T0" fmla="*/ 2147483647 w 545"/>
              <a:gd name="T1" fmla="*/ 2147483647 h 909"/>
              <a:gd name="T2" fmla="*/ 0 w 545"/>
              <a:gd name="T3" fmla="*/ 2147483647 h 909"/>
              <a:gd name="T4" fmla="*/ 0 w 545"/>
              <a:gd name="T5" fmla="*/ 2147483647 h 909"/>
              <a:gd name="T6" fmla="*/ 0 w 545"/>
              <a:gd name="T7" fmla="*/ 2147483647 h 909"/>
              <a:gd name="T8" fmla="*/ 2147483647 w 545"/>
              <a:gd name="T9" fmla="*/ 0 h 909"/>
              <a:gd name="T10" fmla="*/ 2147483647 w 545"/>
              <a:gd name="T11" fmla="*/ 0 h 909"/>
              <a:gd name="T12" fmla="*/ 2147483647 w 545"/>
              <a:gd name="T13" fmla="*/ 0 h 909"/>
              <a:gd name="T14" fmla="*/ 2147483647 w 545"/>
              <a:gd name="T15" fmla="*/ 2147483647 h 909"/>
              <a:gd name="T16" fmla="*/ 2147483647 w 545"/>
              <a:gd name="T17" fmla="*/ 2147483647 h 909"/>
              <a:gd name="T18" fmla="*/ 2147483647 w 545"/>
              <a:gd name="T19" fmla="*/ 2147483647 h 909"/>
              <a:gd name="T20" fmla="*/ 2147483647 w 545"/>
              <a:gd name="T21" fmla="*/ 2147483647 h 909"/>
              <a:gd name="T22" fmla="*/ 2147483647 w 545"/>
              <a:gd name="T23" fmla="*/ 2147483647 h 909"/>
              <a:gd name="T24" fmla="*/ 2147483647 w 545"/>
              <a:gd name="T25" fmla="*/ 2147483647 h 909"/>
              <a:gd name="T26" fmla="*/ 2147483647 w 545"/>
              <a:gd name="T27" fmla="*/ 2147483647 h 909"/>
              <a:gd name="T28" fmla="*/ 2147483647 w 545"/>
              <a:gd name="T29" fmla="*/ 2147483647 h 909"/>
              <a:gd name="T30" fmla="*/ 2147483647 w 545"/>
              <a:gd name="T31" fmla="*/ 2147483647 h 909"/>
              <a:gd name="T32" fmla="*/ 2147483647 w 545"/>
              <a:gd name="T33" fmla="*/ 2147483647 h 909"/>
              <a:gd name="T34" fmla="*/ 2147483647 w 545"/>
              <a:gd name="T35" fmla="*/ 2147483647 h 909"/>
              <a:gd name="T36" fmla="*/ 2147483647 w 545"/>
              <a:gd name="T37" fmla="*/ 2147483647 h 909"/>
              <a:gd name="T38" fmla="*/ 2147483647 w 545"/>
              <a:gd name="T39" fmla="*/ 2147483647 h 909"/>
              <a:gd name="T40" fmla="*/ 2147483647 w 545"/>
              <a:gd name="T41" fmla="*/ 2147483647 h 909"/>
              <a:gd name="T42" fmla="*/ 2147483647 w 545"/>
              <a:gd name="T43" fmla="*/ 2147483647 h 909"/>
              <a:gd name="T44" fmla="*/ 2147483647 w 545"/>
              <a:gd name="T45" fmla="*/ 2147483647 h 909"/>
              <a:gd name="T46" fmla="*/ 2147483647 w 545"/>
              <a:gd name="T47" fmla="*/ 2147483647 h 909"/>
              <a:gd name="T48" fmla="*/ 2147483647 w 545"/>
              <a:gd name="T49" fmla="*/ 2147483647 h 909"/>
              <a:gd name="T50" fmla="*/ 2147483647 w 545"/>
              <a:gd name="T51" fmla="*/ 2147483647 h 909"/>
              <a:gd name="T52" fmla="*/ 2147483647 w 545"/>
              <a:gd name="T53" fmla="*/ 2147483647 h 909"/>
              <a:gd name="T54" fmla="*/ 2147483647 w 545"/>
              <a:gd name="T55" fmla="*/ 2147483647 h 909"/>
              <a:gd name="T56" fmla="*/ 2147483647 w 545"/>
              <a:gd name="T57" fmla="*/ 2147483647 h 909"/>
              <a:gd name="T58" fmla="*/ 2147483647 w 545"/>
              <a:gd name="T59" fmla="*/ 2147483647 h 909"/>
              <a:gd name="T60" fmla="*/ 2147483647 w 545"/>
              <a:gd name="T61" fmla="*/ 2147483647 h 909"/>
              <a:gd name="T62" fmla="*/ 2147483647 w 545"/>
              <a:gd name="T63" fmla="*/ 2147483647 h 909"/>
              <a:gd name="T64" fmla="*/ 2147483647 w 545"/>
              <a:gd name="T65" fmla="*/ 2147483647 h 909"/>
              <a:gd name="T66" fmla="*/ 2147483647 w 545"/>
              <a:gd name="T67" fmla="*/ 2147483647 h 909"/>
              <a:gd name="T68" fmla="*/ 2147483647 w 545"/>
              <a:gd name="T69" fmla="*/ 2147483647 h 9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5"/>
              <a:gd name="T106" fmla="*/ 0 h 909"/>
              <a:gd name="T107" fmla="*/ 545 w 545"/>
              <a:gd name="T108" fmla="*/ 909 h 9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5" h="909">
                <a:moveTo>
                  <a:pt x="30" y="909"/>
                </a:moveTo>
                <a:cubicBezTo>
                  <a:pt x="13" y="909"/>
                  <a:pt x="0" y="895"/>
                  <a:pt x="0" y="878"/>
                </a:cubicBezTo>
                <a:cubicBezTo>
                  <a:pt x="0" y="878"/>
                  <a:pt x="0" y="878"/>
                  <a:pt x="0" y="878"/>
                </a:cubicBezTo>
                <a:cubicBezTo>
                  <a:pt x="0" y="31"/>
                  <a:pt x="0" y="31"/>
                  <a:pt x="0" y="31"/>
                </a:cubicBezTo>
                <a:cubicBezTo>
                  <a:pt x="0" y="14"/>
                  <a:pt x="13" y="0"/>
                  <a:pt x="30" y="0"/>
                </a:cubicBezTo>
                <a:cubicBezTo>
                  <a:pt x="30" y="0"/>
                  <a:pt x="30" y="0"/>
                  <a:pt x="30" y="0"/>
                </a:cubicBezTo>
                <a:cubicBezTo>
                  <a:pt x="514" y="0"/>
                  <a:pt x="514" y="0"/>
                  <a:pt x="514" y="0"/>
                </a:cubicBezTo>
                <a:cubicBezTo>
                  <a:pt x="531" y="0"/>
                  <a:pt x="545" y="14"/>
                  <a:pt x="545" y="31"/>
                </a:cubicBezTo>
                <a:cubicBezTo>
                  <a:pt x="545" y="31"/>
                  <a:pt x="545" y="31"/>
                  <a:pt x="545" y="31"/>
                </a:cubicBezTo>
                <a:cubicBezTo>
                  <a:pt x="545" y="53"/>
                  <a:pt x="545" y="53"/>
                  <a:pt x="545" y="53"/>
                </a:cubicBezTo>
                <a:cubicBezTo>
                  <a:pt x="545" y="57"/>
                  <a:pt x="541" y="61"/>
                  <a:pt x="537" y="61"/>
                </a:cubicBezTo>
                <a:cubicBezTo>
                  <a:pt x="537" y="61"/>
                  <a:pt x="537" y="61"/>
                  <a:pt x="537" y="61"/>
                </a:cubicBezTo>
                <a:cubicBezTo>
                  <a:pt x="532" y="61"/>
                  <a:pt x="529" y="57"/>
                  <a:pt x="529" y="53"/>
                </a:cubicBezTo>
                <a:cubicBezTo>
                  <a:pt x="529" y="53"/>
                  <a:pt x="529" y="53"/>
                  <a:pt x="529" y="53"/>
                </a:cubicBezTo>
                <a:cubicBezTo>
                  <a:pt x="529" y="31"/>
                  <a:pt x="529" y="31"/>
                  <a:pt x="529" y="31"/>
                </a:cubicBezTo>
                <a:cubicBezTo>
                  <a:pt x="529" y="22"/>
                  <a:pt x="522" y="16"/>
                  <a:pt x="514" y="16"/>
                </a:cubicBezTo>
                <a:cubicBezTo>
                  <a:pt x="514" y="16"/>
                  <a:pt x="514" y="16"/>
                  <a:pt x="514" y="16"/>
                </a:cubicBezTo>
                <a:cubicBezTo>
                  <a:pt x="30" y="16"/>
                  <a:pt x="30" y="16"/>
                  <a:pt x="30" y="16"/>
                </a:cubicBezTo>
                <a:cubicBezTo>
                  <a:pt x="22" y="16"/>
                  <a:pt x="16" y="22"/>
                  <a:pt x="16" y="31"/>
                </a:cubicBezTo>
                <a:cubicBezTo>
                  <a:pt x="16" y="31"/>
                  <a:pt x="16" y="31"/>
                  <a:pt x="16" y="31"/>
                </a:cubicBezTo>
                <a:cubicBezTo>
                  <a:pt x="16" y="878"/>
                  <a:pt x="16" y="878"/>
                  <a:pt x="16" y="878"/>
                </a:cubicBezTo>
                <a:cubicBezTo>
                  <a:pt x="16" y="886"/>
                  <a:pt x="22" y="893"/>
                  <a:pt x="30" y="893"/>
                </a:cubicBezTo>
                <a:cubicBezTo>
                  <a:pt x="30" y="893"/>
                  <a:pt x="30" y="893"/>
                  <a:pt x="30" y="893"/>
                </a:cubicBezTo>
                <a:cubicBezTo>
                  <a:pt x="514" y="893"/>
                  <a:pt x="514" y="893"/>
                  <a:pt x="514" y="893"/>
                </a:cubicBezTo>
                <a:cubicBezTo>
                  <a:pt x="522" y="893"/>
                  <a:pt x="529" y="886"/>
                  <a:pt x="529" y="878"/>
                </a:cubicBezTo>
                <a:cubicBezTo>
                  <a:pt x="529" y="878"/>
                  <a:pt x="529" y="878"/>
                  <a:pt x="529" y="878"/>
                </a:cubicBezTo>
                <a:cubicBezTo>
                  <a:pt x="529" y="82"/>
                  <a:pt x="529" y="82"/>
                  <a:pt x="529" y="82"/>
                </a:cubicBezTo>
                <a:cubicBezTo>
                  <a:pt x="529" y="78"/>
                  <a:pt x="532" y="74"/>
                  <a:pt x="537" y="74"/>
                </a:cubicBezTo>
                <a:cubicBezTo>
                  <a:pt x="537" y="74"/>
                  <a:pt x="537" y="74"/>
                  <a:pt x="537" y="74"/>
                </a:cubicBezTo>
                <a:cubicBezTo>
                  <a:pt x="541" y="74"/>
                  <a:pt x="545" y="78"/>
                  <a:pt x="545" y="82"/>
                </a:cubicBezTo>
                <a:cubicBezTo>
                  <a:pt x="545" y="82"/>
                  <a:pt x="545" y="82"/>
                  <a:pt x="545" y="82"/>
                </a:cubicBezTo>
                <a:cubicBezTo>
                  <a:pt x="545" y="878"/>
                  <a:pt x="545" y="878"/>
                  <a:pt x="545" y="878"/>
                </a:cubicBezTo>
                <a:cubicBezTo>
                  <a:pt x="545" y="895"/>
                  <a:pt x="531" y="909"/>
                  <a:pt x="514" y="909"/>
                </a:cubicBezTo>
                <a:cubicBezTo>
                  <a:pt x="514" y="909"/>
                  <a:pt x="514" y="909"/>
                  <a:pt x="514" y="909"/>
                </a:cubicBezTo>
                <a:cubicBezTo>
                  <a:pt x="30" y="909"/>
                  <a:pt x="30" y="909"/>
                  <a:pt x="30" y="909"/>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sz="1600" dirty="0">
                <a:solidFill>
                  <a:srgbClr val="00A9D4"/>
                </a:solidFill>
                <a:ea typeface="MS PGothic" panose="020B0600070205080204" pitchFamily="34" charset="-128"/>
              </a:rPr>
              <a:t>P-CSCF</a:t>
            </a:r>
          </a:p>
        </p:txBody>
      </p:sp>
      <p:sp>
        <p:nvSpPr>
          <p:cNvPr id="26" name="Freeform 9"/>
          <p:cNvSpPr>
            <a:spLocks noChangeAspect="1"/>
          </p:cNvSpPr>
          <p:nvPr/>
        </p:nvSpPr>
        <p:spPr bwMode="auto">
          <a:xfrm>
            <a:off x="3695750" y="2546849"/>
            <a:ext cx="769938" cy="630237"/>
          </a:xfrm>
          <a:custGeom>
            <a:avLst/>
            <a:gdLst>
              <a:gd name="T0" fmla="*/ 2147483647 w 546"/>
              <a:gd name="T1" fmla="*/ 2147483647 h 447"/>
              <a:gd name="T2" fmla="*/ 0 w 546"/>
              <a:gd name="T3" fmla="*/ 2147483647 h 447"/>
              <a:gd name="T4" fmla="*/ 0 w 546"/>
              <a:gd name="T5" fmla="*/ 2147483647 h 447"/>
              <a:gd name="T6" fmla="*/ 0 w 546"/>
              <a:gd name="T7" fmla="*/ 2147483647 h 447"/>
              <a:gd name="T8" fmla="*/ 2147483647 w 546"/>
              <a:gd name="T9" fmla="*/ 0 h 447"/>
              <a:gd name="T10" fmla="*/ 2147483647 w 546"/>
              <a:gd name="T11" fmla="*/ 0 h 447"/>
              <a:gd name="T12" fmla="*/ 2147483647 w 546"/>
              <a:gd name="T13" fmla="*/ 0 h 447"/>
              <a:gd name="T14" fmla="*/ 2147483647 w 546"/>
              <a:gd name="T15" fmla="*/ 2147483647 h 447"/>
              <a:gd name="T16" fmla="*/ 2147483647 w 546"/>
              <a:gd name="T17" fmla="*/ 2147483647 h 447"/>
              <a:gd name="T18" fmla="*/ 2147483647 w 546"/>
              <a:gd name="T19" fmla="*/ 2147483647 h 447"/>
              <a:gd name="T20" fmla="*/ 2147483647 w 546"/>
              <a:gd name="T21" fmla="*/ 2147483647 h 447"/>
              <a:gd name="T22" fmla="*/ 2147483647 w 546"/>
              <a:gd name="T23" fmla="*/ 2147483647 h 447"/>
              <a:gd name="T24" fmla="*/ 2147483647 w 546"/>
              <a:gd name="T25" fmla="*/ 2147483647 h 447"/>
              <a:gd name="T26" fmla="*/ 2147483647 w 546"/>
              <a:gd name="T27" fmla="*/ 2147483647 h 447"/>
              <a:gd name="T28" fmla="*/ 2147483647 w 546"/>
              <a:gd name="T29" fmla="*/ 2147483647 h 447"/>
              <a:gd name="T30" fmla="*/ 2147483647 w 546"/>
              <a:gd name="T31" fmla="*/ 2147483647 h 447"/>
              <a:gd name="T32" fmla="*/ 2147483647 w 546"/>
              <a:gd name="T33" fmla="*/ 2147483647 h 447"/>
              <a:gd name="T34" fmla="*/ 2147483647 w 546"/>
              <a:gd name="T35" fmla="*/ 2147483647 h 447"/>
              <a:gd name="T36" fmla="*/ 2147483647 w 546"/>
              <a:gd name="T37" fmla="*/ 2147483647 h 447"/>
              <a:gd name="T38" fmla="*/ 2147483647 w 546"/>
              <a:gd name="T39" fmla="*/ 2147483647 h 447"/>
              <a:gd name="T40" fmla="*/ 2147483647 w 546"/>
              <a:gd name="T41" fmla="*/ 2147483647 h 447"/>
              <a:gd name="T42" fmla="*/ 2147483647 w 546"/>
              <a:gd name="T43" fmla="*/ 2147483647 h 447"/>
              <a:gd name="T44" fmla="*/ 2147483647 w 546"/>
              <a:gd name="T45" fmla="*/ 2147483647 h 447"/>
              <a:gd name="T46" fmla="*/ 2147483647 w 546"/>
              <a:gd name="T47" fmla="*/ 2147483647 h 447"/>
              <a:gd name="T48" fmla="*/ 2147483647 w 546"/>
              <a:gd name="T49" fmla="*/ 2147483647 h 447"/>
              <a:gd name="T50" fmla="*/ 2147483647 w 546"/>
              <a:gd name="T51" fmla="*/ 2147483647 h 447"/>
              <a:gd name="T52" fmla="*/ 2147483647 w 546"/>
              <a:gd name="T53" fmla="*/ 2147483647 h 447"/>
              <a:gd name="T54" fmla="*/ 2147483647 w 546"/>
              <a:gd name="T55" fmla="*/ 2147483647 h 447"/>
              <a:gd name="T56" fmla="*/ 2147483647 w 546"/>
              <a:gd name="T57" fmla="*/ 2147483647 h 447"/>
              <a:gd name="T58" fmla="*/ 2147483647 w 546"/>
              <a:gd name="T59" fmla="*/ 2147483647 h 447"/>
              <a:gd name="T60" fmla="*/ 2147483647 w 546"/>
              <a:gd name="T61" fmla="*/ 2147483647 h 447"/>
              <a:gd name="T62" fmla="*/ 2147483647 w 546"/>
              <a:gd name="T63" fmla="*/ 2147483647 h 447"/>
              <a:gd name="T64" fmla="*/ 2147483647 w 546"/>
              <a:gd name="T65" fmla="*/ 2147483647 h 447"/>
              <a:gd name="T66" fmla="*/ 2147483647 w 546"/>
              <a:gd name="T67" fmla="*/ 2147483647 h 447"/>
              <a:gd name="T68" fmla="*/ 2147483647 w 546"/>
              <a:gd name="T69" fmla="*/ 2147483647 h 447"/>
              <a:gd name="T70" fmla="*/ 2147483647 w 546"/>
              <a:gd name="T71" fmla="*/ 2147483647 h 4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447"/>
              <a:gd name="T110" fmla="*/ 546 w 546"/>
              <a:gd name="T111" fmla="*/ 447 h 4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447">
                <a:moveTo>
                  <a:pt x="31" y="447"/>
                </a:moveTo>
                <a:cubicBezTo>
                  <a:pt x="14" y="447"/>
                  <a:pt x="0" y="433"/>
                  <a:pt x="0" y="416"/>
                </a:cubicBezTo>
                <a:cubicBezTo>
                  <a:pt x="0" y="416"/>
                  <a:pt x="0" y="416"/>
                  <a:pt x="0" y="416"/>
                </a:cubicBezTo>
                <a:cubicBezTo>
                  <a:pt x="0" y="30"/>
                  <a:pt x="0" y="30"/>
                  <a:pt x="0" y="30"/>
                </a:cubicBezTo>
                <a:cubicBezTo>
                  <a:pt x="0" y="13"/>
                  <a:pt x="14" y="0"/>
                  <a:pt x="31" y="0"/>
                </a:cubicBezTo>
                <a:cubicBezTo>
                  <a:pt x="31" y="0"/>
                  <a:pt x="31" y="0"/>
                  <a:pt x="31" y="0"/>
                </a:cubicBezTo>
                <a:cubicBezTo>
                  <a:pt x="515" y="0"/>
                  <a:pt x="515" y="0"/>
                  <a:pt x="515" y="0"/>
                </a:cubicBezTo>
                <a:cubicBezTo>
                  <a:pt x="532" y="0"/>
                  <a:pt x="546" y="13"/>
                  <a:pt x="546" y="30"/>
                </a:cubicBezTo>
                <a:cubicBezTo>
                  <a:pt x="546" y="30"/>
                  <a:pt x="546" y="30"/>
                  <a:pt x="546" y="30"/>
                </a:cubicBezTo>
                <a:cubicBezTo>
                  <a:pt x="546" y="52"/>
                  <a:pt x="546" y="52"/>
                  <a:pt x="546" y="52"/>
                </a:cubicBezTo>
                <a:cubicBezTo>
                  <a:pt x="546" y="57"/>
                  <a:pt x="542" y="60"/>
                  <a:pt x="538" y="60"/>
                </a:cubicBezTo>
                <a:cubicBezTo>
                  <a:pt x="538" y="60"/>
                  <a:pt x="538" y="60"/>
                  <a:pt x="538" y="60"/>
                </a:cubicBezTo>
                <a:cubicBezTo>
                  <a:pt x="533" y="60"/>
                  <a:pt x="530" y="57"/>
                  <a:pt x="530" y="52"/>
                </a:cubicBezTo>
                <a:cubicBezTo>
                  <a:pt x="530" y="52"/>
                  <a:pt x="530" y="52"/>
                  <a:pt x="530" y="52"/>
                </a:cubicBezTo>
                <a:cubicBezTo>
                  <a:pt x="530" y="30"/>
                  <a:pt x="530" y="30"/>
                  <a:pt x="530" y="30"/>
                </a:cubicBezTo>
                <a:cubicBezTo>
                  <a:pt x="530" y="22"/>
                  <a:pt x="523" y="16"/>
                  <a:pt x="515" y="16"/>
                </a:cubicBezTo>
                <a:cubicBezTo>
                  <a:pt x="515" y="16"/>
                  <a:pt x="515" y="16"/>
                  <a:pt x="515" y="16"/>
                </a:cubicBezTo>
                <a:cubicBezTo>
                  <a:pt x="31" y="16"/>
                  <a:pt x="31" y="16"/>
                  <a:pt x="31" y="16"/>
                </a:cubicBezTo>
                <a:cubicBezTo>
                  <a:pt x="23" y="16"/>
                  <a:pt x="16" y="22"/>
                  <a:pt x="16" y="30"/>
                </a:cubicBezTo>
                <a:cubicBezTo>
                  <a:pt x="16" y="30"/>
                  <a:pt x="16" y="30"/>
                  <a:pt x="16" y="30"/>
                </a:cubicBezTo>
                <a:cubicBezTo>
                  <a:pt x="16" y="416"/>
                  <a:pt x="16" y="416"/>
                  <a:pt x="16" y="416"/>
                </a:cubicBezTo>
                <a:cubicBezTo>
                  <a:pt x="16" y="424"/>
                  <a:pt x="23" y="431"/>
                  <a:pt x="31" y="431"/>
                </a:cubicBezTo>
                <a:cubicBezTo>
                  <a:pt x="31" y="431"/>
                  <a:pt x="31" y="431"/>
                  <a:pt x="31" y="431"/>
                </a:cubicBezTo>
                <a:cubicBezTo>
                  <a:pt x="515" y="431"/>
                  <a:pt x="515" y="431"/>
                  <a:pt x="515" y="431"/>
                </a:cubicBezTo>
                <a:cubicBezTo>
                  <a:pt x="523" y="431"/>
                  <a:pt x="530" y="424"/>
                  <a:pt x="530" y="416"/>
                </a:cubicBezTo>
                <a:cubicBezTo>
                  <a:pt x="530" y="416"/>
                  <a:pt x="530" y="416"/>
                  <a:pt x="530" y="416"/>
                </a:cubicBezTo>
                <a:cubicBezTo>
                  <a:pt x="530" y="82"/>
                  <a:pt x="530" y="82"/>
                  <a:pt x="530" y="82"/>
                </a:cubicBezTo>
                <a:cubicBezTo>
                  <a:pt x="530" y="82"/>
                  <a:pt x="530" y="82"/>
                  <a:pt x="530" y="82"/>
                </a:cubicBezTo>
                <a:cubicBezTo>
                  <a:pt x="530" y="77"/>
                  <a:pt x="533" y="74"/>
                  <a:pt x="538" y="74"/>
                </a:cubicBezTo>
                <a:cubicBezTo>
                  <a:pt x="538" y="74"/>
                  <a:pt x="538" y="74"/>
                  <a:pt x="538" y="74"/>
                </a:cubicBezTo>
                <a:cubicBezTo>
                  <a:pt x="542" y="74"/>
                  <a:pt x="546" y="77"/>
                  <a:pt x="546" y="82"/>
                </a:cubicBezTo>
                <a:cubicBezTo>
                  <a:pt x="546" y="82"/>
                  <a:pt x="546" y="82"/>
                  <a:pt x="546" y="82"/>
                </a:cubicBezTo>
                <a:cubicBezTo>
                  <a:pt x="546" y="416"/>
                  <a:pt x="546" y="416"/>
                  <a:pt x="546" y="416"/>
                </a:cubicBezTo>
                <a:cubicBezTo>
                  <a:pt x="546" y="433"/>
                  <a:pt x="532" y="447"/>
                  <a:pt x="515" y="447"/>
                </a:cubicBezTo>
                <a:cubicBezTo>
                  <a:pt x="515" y="447"/>
                  <a:pt x="515" y="447"/>
                  <a:pt x="515" y="447"/>
                </a:cubicBezTo>
                <a:cubicBezTo>
                  <a:pt x="31" y="447"/>
                  <a:pt x="31" y="447"/>
                  <a:pt x="31" y="44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sz="1400" dirty="0">
                <a:solidFill>
                  <a:srgbClr val="89BA17"/>
                </a:solidFill>
                <a:ea typeface="MS PGothic" panose="020B0600070205080204" pitchFamily="34" charset="-128"/>
              </a:rPr>
              <a:t>IMS</a:t>
            </a:r>
            <a:br>
              <a:rPr lang="en-US" altLang="en-US" sz="1400" dirty="0">
                <a:solidFill>
                  <a:srgbClr val="89BA17"/>
                </a:solidFill>
                <a:ea typeface="MS PGothic" panose="020B0600070205080204" pitchFamily="34" charset="-128"/>
              </a:rPr>
            </a:br>
            <a:r>
              <a:rPr lang="en-US" altLang="en-US" sz="1400" dirty="0">
                <a:solidFill>
                  <a:srgbClr val="89BA17"/>
                </a:solidFill>
                <a:ea typeface="MS PGothic" panose="020B0600070205080204" pitchFamily="34" charset="-128"/>
              </a:rPr>
              <a:t>ALG</a:t>
            </a:r>
          </a:p>
        </p:txBody>
      </p:sp>
      <p:grpSp>
        <p:nvGrpSpPr>
          <p:cNvPr id="28" name="Group 2"/>
          <p:cNvGrpSpPr>
            <a:grpSpLocks/>
          </p:cNvGrpSpPr>
          <p:nvPr/>
        </p:nvGrpSpPr>
        <p:grpSpPr bwMode="auto">
          <a:xfrm>
            <a:off x="1516113" y="2200774"/>
            <a:ext cx="1387475" cy="1065212"/>
            <a:chOff x="175562" y="2121042"/>
            <a:chExt cx="1387921" cy="1064187"/>
          </a:xfrm>
        </p:grpSpPr>
        <p:sp>
          <p:nvSpPr>
            <p:cNvPr id="30" name="Freeform 34"/>
            <p:cNvSpPr>
              <a:spLocks noChangeAspect="1"/>
            </p:cNvSpPr>
            <p:nvPr/>
          </p:nvSpPr>
          <p:spPr bwMode="auto">
            <a:xfrm>
              <a:off x="261780" y="2235757"/>
              <a:ext cx="1242779" cy="949472"/>
            </a:xfrm>
            <a:custGeom>
              <a:avLst/>
              <a:gdLst>
                <a:gd name="T0" fmla="*/ 2147483647 w 522"/>
                <a:gd name="T1" fmla="*/ 2147483647 h 399"/>
                <a:gd name="T2" fmla="*/ 2147483647 w 522"/>
                <a:gd name="T3" fmla="*/ 2147483647 h 399"/>
                <a:gd name="T4" fmla="*/ 0 w 522"/>
                <a:gd name="T5" fmla="*/ 2147483647 h 399"/>
                <a:gd name="T6" fmla="*/ 2147483647 w 522"/>
                <a:gd name="T7" fmla="*/ 2147483647 h 399"/>
                <a:gd name="T8" fmla="*/ 2147483647 w 522"/>
                <a:gd name="T9" fmla="*/ 2147483647 h 399"/>
                <a:gd name="T10" fmla="*/ 2147483647 w 522"/>
                <a:gd name="T11" fmla="*/ 0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92CC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1" name="Freeform 33"/>
            <p:cNvSpPr>
              <a:spLocks noChangeAspect="1"/>
            </p:cNvSpPr>
            <p:nvPr/>
          </p:nvSpPr>
          <p:spPr bwMode="auto">
            <a:xfrm>
              <a:off x="175562" y="2121042"/>
              <a:ext cx="1387921" cy="1045226"/>
            </a:xfrm>
            <a:custGeom>
              <a:avLst/>
              <a:gdLst>
                <a:gd name="T0" fmla="*/ 2147483647 w 583"/>
                <a:gd name="T1" fmla="*/ 2147483647 h 439"/>
                <a:gd name="T2" fmla="*/ 2147483647 w 583"/>
                <a:gd name="T3" fmla="*/ 2147483647 h 439"/>
                <a:gd name="T4" fmla="*/ 2147483647 w 583"/>
                <a:gd name="T5" fmla="*/ 2147483647 h 439"/>
                <a:gd name="T6" fmla="*/ 2147483647 w 583"/>
                <a:gd name="T7" fmla="*/ 2147483647 h 439"/>
                <a:gd name="T8" fmla="*/ 2147483647 w 583"/>
                <a:gd name="T9" fmla="*/ 2147483647 h 439"/>
                <a:gd name="T10" fmla="*/ 2147483647 w 583"/>
                <a:gd name="T11" fmla="*/ 2147483647 h 439"/>
                <a:gd name="T12" fmla="*/ 2147483647 w 583"/>
                <a:gd name="T13" fmla="*/ 2147483647 h 439"/>
                <a:gd name="T14" fmla="*/ 2147483647 w 583"/>
                <a:gd name="T15" fmla="*/ 2147483647 h 439"/>
                <a:gd name="T16" fmla="*/ 2147483647 w 583"/>
                <a:gd name="T17" fmla="*/ 2147483647 h 439"/>
                <a:gd name="T18" fmla="*/ 2147483647 w 583"/>
                <a:gd name="T19" fmla="*/ 2147483647 h 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3"/>
                <a:gd name="T31" fmla="*/ 0 h 439"/>
                <a:gd name="T32" fmla="*/ 583 w 583"/>
                <a:gd name="T33" fmla="*/ 439 h 4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3" h="439">
                  <a:moveTo>
                    <a:pt x="138" y="147"/>
                  </a:moveTo>
                  <a:cubicBezTo>
                    <a:pt x="144" y="78"/>
                    <a:pt x="201" y="68"/>
                    <a:pt x="243" y="91"/>
                  </a:cubicBezTo>
                  <a:cubicBezTo>
                    <a:pt x="276" y="24"/>
                    <a:pt x="384" y="0"/>
                    <a:pt x="421" y="105"/>
                  </a:cubicBezTo>
                  <a:cubicBezTo>
                    <a:pt x="492" y="105"/>
                    <a:pt x="512" y="143"/>
                    <a:pt x="512" y="196"/>
                  </a:cubicBezTo>
                  <a:cubicBezTo>
                    <a:pt x="583" y="223"/>
                    <a:pt x="577" y="298"/>
                    <a:pt x="516" y="315"/>
                  </a:cubicBezTo>
                  <a:cubicBezTo>
                    <a:pt x="499" y="389"/>
                    <a:pt x="449" y="392"/>
                    <a:pt x="402" y="371"/>
                  </a:cubicBezTo>
                  <a:cubicBezTo>
                    <a:pt x="359" y="421"/>
                    <a:pt x="314" y="402"/>
                    <a:pt x="294" y="390"/>
                  </a:cubicBezTo>
                  <a:cubicBezTo>
                    <a:pt x="255" y="418"/>
                    <a:pt x="212" y="439"/>
                    <a:pt x="166" y="373"/>
                  </a:cubicBezTo>
                  <a:cubicBezTo>
                    <a:pt x="62" y="389"/>
                    <a:pt x="86" y="293"/>
                    <a:pt x="86" y="293"/>
                  </a:cubicBezTo>
                  <a:cubicBezTo>
                    <a:pt x="86" y="293"/>
                    <a:pt x="0" y="193"/>
                    <a:pt x="138"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2" name="Freeform 34"/>
            <p:cNvSpPr>
              <a:spLocks noChangeAspect="1"/>
            </p:cNvSpPr>
            <p:nvPr/>
          </p:nvSpPr>
          <p:spPr bwMode="auto">
            <a:xfrm>
              <a:off x="296514" y="2185550"/>
              <a:ext cx="1242779" cy="949472"/>
            </a:xfrm>
            <a:custGeom>
              <a:avLst/>
              <a:gdLst>
                <a:gd name="T0" fmla="*/ 2147483647 w 522"/>
                <a:gd name="T1" fmla="*/ 2147483647 h 399"/>
                <a:gd name="T2" fmla="*/ 2147483647 w 522"/>
                <a:gd name="T3" fmla="*/ 2147483647 h 399"/>
                <a:gd name="T4" fmla="*/ 0 w 522"/>
                <a:gd name="T5" fmla="*/ 2147483647 h 399"/>
                <a:gd name="T6" fmla="*/ 2147483647 w 522"/>
                <a:gd name="T7" fmla="*/ 2147483647 h 399"/>
                <a:gd name="T8" fmla="*/ 2147483647 w 522"/>
                <a:gd name="T9" fmla="*/ 2147483647 h 399"/>
                <a:gd name="T10" fmla="*/ 2147483647 w 522"/>
                <a:gd name="T11" fmla="*/ 0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grpSp>
      <p:sp>
        <p:nvSpPr>
          <p:cNvPr id="34" name="Text Box 35"/>
          <p:cNvSpPr txBox="1">
            <a:spLocks noChangeAspect="1" noChangeArrowheads="1"/>
          </p:cNvSpPr>
          <p:nvPr/>
        </p:nvSpPr>
        <p:spPr bwMode="auto">
          <a:xfrm>
            <a:off x="1689150" y="957761"/>
            <a:ext cx="1068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r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a:solidFill>
                  <a:srgbClr val="00A9D4"/>
                </a:solidFill>
                <a:ea typeface="MS PGothic" panose="020B0600070205080204" pitchFamily="34" charset="-128"/>
              </a:rPr>
              <a:t>Access</a:t>
            </a:r>
            <a:br>
              <a:rPr lang="en-US" altLang="en-US">
                <a:solidFill>
                  <a:srgbClr val="00A9D4"/>
                </a:solidFill>
                <a:ea typeface="MS PGothic" panose="020B0600070205080204" pitchFamily="34" charset="-128"/>
              </a:rPr>
            </a:br>
            <a:r>
              <a:rPr lang="en-US" altLang="en-US">
                <a:solidFill>
                  <a:srgbClr val="00A9D4"/>
                </a:solidFill>
                <a:ea typeface="MS PGothic" panose="020B0600070205080204" pitchFamily="34" charset="-128"/>
              </a:rPr>
              <a:t>Networks</a:t>
            </a:r>
          </a:p>
        </p:txBody>
      </p:sp>
      <p:cxnSp>
        <p:nvCxnSpPr>
          <p:cNvPr id="35" name="Straight Connector 59"/>
          <p:cNvCxnSpPr>
            <a:cxnSpLocks noChangeShapeType="1"/>
            <a:endCxn id="19" idx="1"/>
          </p:cNvCxnSpPr>
          <p:nvPr/>
        </p:nvCxnSpPr>
        <p:spPr bwMode="auto">
          <a:xfrm>
            <a:off x="4589513" y="2751636"/>
            <a:ext cx="10922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 name="Straight Connector 70"/>
          <p:cNvCxnSpPr>
            <a:cxnSpLocks noChangeShapeType="1"/>
          </p:cNvCxnSpPr>
          <p:nvPr/>
        </p:nvCxnSpPr>
        <p:spPr bwMode="auto">
          <a:xfrm>
            <a:off x="4278363" y="3159624"/>
            <a:ext cx="0" cy="49212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9" name="Freeform 6"/>
          <p:cNvSpPr>
            <a:spLocks noChangeAspect="1" noEditPoints="1"/>
          </p:cNvSpPr>
          <p:nvPr/>
        </p:nvSpPr>
        <p:spPr bwMode="auto">
          <a:xfrm>
            <a:off x="2098725" y="2515099"/>
            <a:ext cx="322263" cy="512762"/>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40" name="Straight Connector 86"/>
          <p:cNvCxnSpPr>
            <a:cxnSpLocks noChangeShapeType="1"/>
          </p:cNvCxnSpPr>
          <p:nvPr/>
        </p:nvCxnSpPr>
        <p:spPr bwMode="auto">
          <a:xfrm>
            <a:off x="2420988" y="2740524"/>
            <a:ext cx="1125537"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2" name="Freeform 92"/>
          <p:cNvSpPr>
            <a:spLocks/>
          </p:cNvSpPr>
          <p:nvPr/>
        </p:nvSpPr>
        <p:spPr bwMode="auto">
          <a:xfrm>
            <a:off x="2349550" y="3164386"/>
            <a:ext cx="1196975" cy="712788"/>
          </a:xfrm>
          <a:custGeom>
            <a:avLst/>
            <a:gdLst>
              <a:gd name="T0" fmla="*/ 0 w 1023582"/>
              <a:gd name="T1" fmla="*/ 0 h 764275"/>
              <a:gd name="T2" fmla="*/ 1264232 w 1023582"/>
              <a:gd name="T3" fmla="*/ 351489 h 764275"/>
              <a:gd name="T4" fmla="*/ 3058624 w 1023582"/>
              <a:gd name="T5" fmla="*/ 468652 h 764275"/>
              <a:gd name="T6" fmla="*/ 0 60000 65536"/>
              <a:gd name="T7" fmla="*/ 0 60000 65536"/>
              <a:gd name="T8" fmla="*/ 0 60000 65536"/>
            </a:gdLst>
            <a:ahLst/>
            <a:cxnLst>
              <a:cxn ang="T6">
                <a:pos x="T0" y="T1"/>
              </a:cxn>
              <a:cxn ang="T7">
                <a:pos x="T2" y="T3"/>
              </a:cxn>
              <a:cxn ang="T8">
                <a:pos x="T4" y="T5"/>
              </a:cxn>
            </a:cxnLst>
            <a:rect l="0" t="0" r="r" b="b"/>
            <a:pathLst>
              <a:path w="1023582" h="764275">
                <a:moveTo>
                  <a:pt x="0" y="0"/>
                </a:moveTo>
                <a:cubicBezTo>
                  <a:pt x="126242" y="222913"/>
                  <a:pt x="252484" y="445827"/>
                  <a:pt x="423081" y="573206"/>
                </a:cubicBezTo>
                <a:cubicBezTo>
                  <a:pt x="593678" y="700585"/>
                  <a:pt x="808630" y="732430"/>
                  <a:pt x="1023582" y="764275"/>
                </a:cubicBezTo>
              </a:path>
            </a:pathLst>
          </a:custGeom>
          <a:noFill/>
          <a:ln w="19050" cap="flat" cmpd="sng" algn="ctr">
            <a:solidFill>
              <a:srgbClr val="E32119"/>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72000" rIns="72000"/>
          <a:lstStyle/>
          <a:p>
            <a:endParaRPr lang="en-US"/>
          </a:p>
        </p:txBody>
      </p:sp>
      <p:cxnSp>
        <p:nvCxnSpPr>
          <p:cNvPr id="43" name="Straight Connector 103"/>
          <p:cNvCxnSpPr>
            <a:cxnSpLocks noChangeShapeType="1"/>
          </p:cNvCxnSpPr>
          <p:nvPr/>
        </p:nvCxnSpPr>
        <p:spPr bwMode="auto">
          <a:xfrm>
            <a:off x="4589513" y="3888286"/>
            <a:ext cx="546100" cy="0"/>
          </a:xfrm>
          <a:prstGeom prst="line">
            <a:avLst/>
          </a:prstGeom>
          <a:noFill/>
          <a:ln w="19050" algn="ctr">
            <a:solidFill>
              <a:srgbClr val="E32119"/>
            </a:solidFill>
            <a:prstDash val="lgDash"/>
            <a:round/>
            <a:headEnd/>
            <a:tailEnd/>
          </a:ln>
          <a:extLst>
            <a:ext uri="{909E8E84-426E-40DD-AFC4-6F175D3DCCD1}">
              <a14:hiddenFill xmlns:a14="http://schemas.microsoft.com/office/drawing/2010/main">
                <a:noFill/>
              </a14:hiddenFill>
            </a:ext>
          </a:extLst>
        </p:spPr>
      </p:cxnSp>
      <p:grpSp>
        <p:nvGrpSpPr>
          <p:cNvPr id="44" name="Group 71"/>
          <p:cNvGrpSpPr>
            <a:grpSpLocks noChangeAspect="1"/>
          </p:cNvGrpSpPr>
          <p:nvPr/>
        </p:nvGrpSpPr>
        <p:grpSpPr bwMode="auto">
          <a:xfrm>
            <a:off x="2594025" y="1594349"/>
            <a:ext cx="388938" cy="560387"/>
            <a:chOff x="2362" y="2478"/>
            <a:chExt cx="969" cy="1392"/>
          </a:xfrm>
        </p:grpSpPr>
        <p:grpSp>
          <p:nvGrpSpPr>
            <p:cNvPr id="45" name="Group 60"/>
            <p:cNvGrpSpPr>
              <a:grpSpLocks noChangeAspect="1"/>
            </p:cNvGrpSpPr>
            <p:nvPr/>
          </p:nvGrpSpPr>
          <p:grpSpPr bwMode="auto">
            <a:xfrm>
              <a:off x="2365" y="2478"/>
              <a:ext cx="966" cy="1391"/>
              <a:chOff x="2365" y="2478"/>
              <a:chExt cx="966" cy="1391"/>
            </a:xfrm>
          </p:grpSpPr>
          <p:sp>
            <p:nvSpPr>
              <p:cNvPr id="47" name="Freeform 24"/>
              <p:cNvSpPr>
                <a:spLocks noChangeAspect="1"/>
              </p:cNvSpPr>
              <p:nvPr/>
            </p:nvSpPr>
            <p:spPr bwMode="auto">
              <a:xfrm>
                <a:off x="2384" y="2497"/>
                <a:ext cx="928" cy="1353"/>
              </a:xfrm>
              <a:custGeom>
                <a:avLst/>
                <a:gdLst>
                  <a:gd name="T0" fmla="*/ 27884069 w 393"/>
                  <a:gd name="T1" fmla="*/ 5888849 h 573"/>
                  <a:gd name="T2" fmla="*/ 27884069 w 393"/>
                  <a:gd name="T3" fmla="*/ 38358176 h 573"/>
                  <a:gd name="T4" fmla="*/ 25606932 w 393"/>
                  <a:gd name="T5" fmla="*/ 40646736 h 573"/>
                  <a:gd name="T6" fmla="*/ 2280087 w 393"/>
                  <a:gd name="T7" fmla="*/ 40646736 h 573"/>
                  <a:gd name="T8" fmla="*/ 0 w 393"/>
                  <a:gd name="T9" fmla="*/ 38358176 h 573"/>
                  <a:gd name="T10" fmla="*/ 0 w 393"/>
                  <a:gd name="T11" fmla="*/ 2279550 h 573"/>
                  <a:gd name="T12" fmla="*/ 2280087 w 393"/>
                  <a:gd name="T13" fmla="*/ 0 h 573"/>
                  <a:gd name="T14" fmla="*/ 25606932 w 393"/>
                  <a:gd name="T15" fmla="*/ 0 h 573"/>
                  <a:gd name="T16" fmla="*/ 27884069 w 393"/>
                  <a:gd name="T17" fmla="*/ 2279550 h 573"/>
                  <a:gd name="T18" fmla="*/ 27884069 w 393"/>
                  <a:gd name="T19" fmla="*/ 359873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8" name="Freeform 25"/>
              <p:cNvSpPr>
                <a:spLocks noChangeAspect="1" noEditPoints="1"/>
              </p:cNvSpPr>
              <p:nvPr/>
            </p:nvSpPr>
            <p:spPr bwMode="auto">
              <a:xfrm>
                <a:off x="2365" y="2478"/>
                <a:ext cx="966" cy="1391"/>
              </a:xfrm>
              <a:custGeom>
                <a:avLst/>
                <a:gdLst>
                  <a:gd name="T0" fmla="*/ 29114394 w 409"/>
                  <a:gd name="T1" fmla="*/ 4181951 h 589"/>
                  <a:gd name="T2" fmla="*/ 26278972 w 409"/>
                  <a:gd name="T3" fmla="*/ 0 h 589"/>
                  <a:gd name="T4" fmla="*/ 0 w 409"/>
                  <a:gd name="T5" fmla="*/ 2826278 h 589"/>
                  <a:gd name="T6" fmla="*/ 2831393 w 409"/>
                  <a:gd name="T7" fmla="*/ 41867983 h 589"/>
                  <a:gd name="T8" fmla="*/ 29114394 w 409"/>
                  <a:gd name="T9" fmla="*/ 39038559 h 589"/>
                  <a:gd name="T10" fmla="*/ 28538054 w 409"/>
                  <a:gd name="T11" fmla="*/ 5897398 h 589"/>
                  <a:gd name="T12" fmla="*/ 27964016 w 409"/>
                  <a:gd name="T13" fmla="*/ 39038559 h 589"/>
                  <a:gd name="T14" fmla="*/ 2831393 w 409"/>
                  <a:gd name="T15" fmla="*/ 40716440 h 589"/>
                  <a:gd name="T16" fmla="*/ 1150378 w 409"/>
                  <a:gd name="T17" fmla="*/ 2826278 h 589"/>
                  <a:gd name="T18" fmla="*/ 26278972 w 409"/>
                  <a:gd name="T19" fmla="*/ 1149755 h 589"/>
                  <a:gd name="T20" fmla="*/ 27964016 w 409"/>
                  <a:gd name="T21" fmla="*/ 4181951 h 589"/>
                  <a:gd name="T22" fmla="*/ 10463769 w 409"/>
                  <a:gd name="T23" fmla="*/ 14628885 h 589"/>
                  <a:gd name="T24" fmla="*/ 19074492 w 409"/>
                  <a:gd name="T25" fmla="*/ 14350331 h 589"/>
                  <a:gd name="T26" fmla="*/ 15005407 w 409"/>
                  <a:gd name="T27" fmla="*/ 5682835 h 589"/>
                  <a:gd name="T28" fmla="*/ 14006232 w 409"/>
                  <a:gd name="T29" fmla="*/ 5682835 h 589"/>
                  <a:gd name="T30" fmla="*/ 9976019 w 409"/>
                  <a:gd name="T31" fmla="*/ 14350331 h 589"/>
                  <a:gd name="T32" fmla="*/ 14520435 w 409"/>
                  <a:gd name="T33" fmla="*/ 7253222 h 589"/>
                  <a:gd name="T34" fmla="*/ 11391653 w 409"/>
                  <a:gd name="T35" fmla="*/ 13507503 h 589"/>
                  <a:gd name="T36" fmla="*/ 6417240 w 409"/>
                  <a:gd name="T37" fmla="*/ 17280164 h 589"/>
                  <a:gd name="T38" fmla="*/ 5330740 w 409"/>
                  <a:gd name="T39" fmla="*/ 18326113 h 589"/>
                  <a:gd name="T40" fmla="*/ 5688134 w 409"/>
                  <a:gd name="T41" fmla="*/ 22547132 h 589"/>
                  <a:gd name="T42" fmla="*/ 14520435 w 409"/>
                  <a:gd name="T43" fmla="*/ 23810607 h 589"/>
                  <a:gd name="T44" fmla="*/ 22681659 w 409"/>
                  <a:gd name="T45" fmla="*/ 22876015 h 589"/>
                  <a:gd name="T46" fmla="*/ 23783683 w 409"/>
                  <a:gd name="T47" fmla="*/ 21818246 h 589"/>
                  <a:gd name="T48" fmla="*/ 23346723 w 409"/>
                  <a:gd name="T49" fmla="*/ 17636173 h 589"/>
                  <a:gd name="T50" fmla="*/ 14520435 w 409"/>
                  <a:gd name="T51" fmla="*/ 16340757 h 589"/>
                  <a:gd name="T52" fmla="*/ 6417240 w 409"/>
                  <a:gd name="T53" fmla="*/ 17280164 h 589"/>
                  <a:gd name="T54" fmla="*/ 21791562 w 409"/>
                  <a:gd name="T55" fmla="*/ 22034970 h 589"/>
                  <a:gd name="T56" fmla="*/ 8524095 w 409"/>
                  <a:gd name="T57" fmla="*/ 22238089 h 589"/>
                  <a:gd name="T58" fmla="*/ 6481999 w 409"/>
                  <a:gd name="T59" fmla="*/ 21667354 h 589"/>
                  <a:gd name="T60" fmla="*/ 6969118 w 409"/>
                  <a:gd name="T61" fmla="*/ 19693381 h 589"/>
                  <a:gd name="T62" fmla="*/ 20796173 w 409"/>
                  <a:gd name="T63" fmla="*/ 19982615 h 589"/>
                  <a:gd name="T64" fmla="*/ 22633304 w 409"/>
                  <a:gd name="T65" fmla="*/ 21667354 h 589"/>
                  <a:gd name="T66" fmla="*/ 22260235 w 409"/>
                  <a:gd name="T67" fmla="*/ 18326113 h 589"/>
                  <a:gd name="T68" fmla="*/ 21791562 w 409"/>
                  <a:gd name="T69" fmla="*/ 18544236 h 589"/>
                  <a:gd name="T70" fmla="*/ 8524095 w 409"/>
                  <a:gd name="T71" fmla="*/ 18834253 h 589"/>
                  <a:gd name="T72" fmla="*/ 6687349 w 409"/>
                  <a:gd name="T73" fmla="*/ 18326113 h 589"/>
                  <a:gd name="T74" fmla="*/ 14520435 w 409"/>
                  <a:gd name="T75" fmla="*/ 1748543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9" name="Text Box 48"/>
              <p:cNvSpPr txBox="1">
                <a:spLocks noChangeAspect="1" noChangeArrowheads="1"/>
              </p:cNvSpPr>
              <p:nvPr/>
            </p:nvSpPr>
            <p:spPr bwMode="auto">
              <a:xfrm>
                <a:off x="2440" y="3427"/>
                <a:ext cx="81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900">
                    <a:solidFill>
                      <a:srgbClr val="00A9D4"/>
                    </a:solidFill>
                    <a:ea typeface="MS PGothic" panose="020B0600070205080204" pitchFamily="34" charset="-128"/>
                  </a:rPr>
                  <a:t>PCRF</a:t>
                </a:r>
              </a:p>
            </p:txBody>
          </p:sp>
        </p:grpSp>
        <p:sp>
          <p:nvSpPr>
            <p:cNvPr id="46" name="Rectangle 61"/>
            <p:cNvSpPr>
              <a:spLocks noChangeAspect="1" noChangeArrowheads="1"/>
            </p:cNvSpPr>
            <p:nvPr/>
          </p:nvSpPr>
          <p:spPr bwMode="auto">
            <a:xfrm>
              <a:off x="2362" y="2478"/>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tLang="en-US" sz="700">
                <a:latin typeface="Arial" charset="0"/>
                <a:ea typeface="MS PGothic" pitchFamily="34" charset="-128"/>
              </a:endParaRPr>
            </a:p>
          </p:txBody>
        </p:sp>
      </p:grpSp>
      <p:cxnSp>
        <p:nvCxnSpPr>
          <p:cNvPr id="50" name="Straight Connector 22547"/>
          <p:cNvCxnSpPr>
            <a:cxnSpLocks noChangeShapeType="1"/>
          </p:cNvCxnSpPr>
          <p:nvPr/>
        </p:nvCxnSpPr>
        <p:spPr bwMode="auto">
          <a:xfrm>
            <a:off x="2975025" y="1859461"/>
            <a:ext cx="571500" cy="32385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 name="TextBox 22548"/>
          <p:cNvSpPr txBox="1">
            <a:spLocks noChangeArrowheads="1"/>
          </p:cNvSpPr>
          <p:nvPr/>
        </p:nvSpPr>
        <p:spPr bwMode="auto">
          <a:xfrm>
            <a:off x="3032175" y="1716586"/>
            <a:ext cx="403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Rx</a:t>
            </a:r>
          </a:p>
        </p:txBody>
      </p:sp>
      <p:sp>
        <p:nvSpPr>
          <p:cNvPr id="52" name="TextBox 124"/>
          <p:cNvSpPr txBox="1">
            <a:spLocks noChangeArrowheads="1"/>
          </p:cNvSpPr>
          <p:nvPr/>
        </p:nvSpPr>
        <p:spPr bwMode="auto">
          <a:xfrm>
            <a:off x="2714675" y="2481761"/>
            <a:ext cx="473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Gm</a:t>
            </a:r>
          </a:p>
        </p:txBody>
      </p:sp>
      <p:sp>
        <p:nvSpPr>
          <p:cNvPr id="54" name="TextBox 127"/>
          <p:cNvSpPr txBox="1">
            <a:spLocks noChangeArrowheads="1"/>
          </p:cNvSpPr>
          <p:nvPr/>
        </p:nvSpPr>
        <p:spPr bwMode="auto">
          <a:xfrm>
            <a:off x="4891138" y="2508749"/>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Mw</a:t>
            </a:r>
          </a:p>
        </p:txBody>
      </p:sp>
      <p:sp>
        <p:nvSpPr>
          <p:cNvPr id="56" name="TextBox 130"/>
          <p:cNvSpPr txBox="1">
            <a:spLocks noChangeArrowheads="1"/>
          </p:cNvSpPr>
          <p:nvPr/>
        </p:nvSpPr>
        <p:spPr bwMode="auto">
          <a:xfrm>
            <a:off x="4256138" y="3262811"/>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a:t>Iq</a:t>
            </a:r>
          </a:p>
        </p:txBody>
      </p:sp>
      <p:sp>
        <p:nvSpPr>
          <p:cNvPr id="57" name="TextBox 22549"/>
          <p:cNvSpPr txBox="1">
            <a:spLocks noChangeArrowheads="1"/>
          </p:cNvSpPr>
          <p:nvPr/>
        </p:nvSpPr>
        <p:spPr bwMode="auto">
          <a:xfrm>
            <a:off x="2628950" y="3343774"/>
            <a:ext cx="469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a:t>Mb</a:t>
            </a:r>
          </a:p>
        </p:txBody>
      </p:sp>
      <p:sp>
        <p:nvSpPr>
          <p:cNvPr id="59" name="TextBox 136"/>
          <p:cNvSpPr txBox="1">
            <a:spLocks noChangeArrowheads="1"/>
          </p:cNvSpPr>
          <p:nvPr/>
        </p:nvSpPr>
        <p:spPr bwMode="auto">
          <a:xfrm>
            <a:off x="4545063" y="3594599"/>
            <a:ext cx="469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a:t>Mb</a:t>
            </a:r>
          </a:p>
        </p:txBody>
      </p:sp>
      <p:sp>
        <p:nvSpPr>
          <p:cNvPr id="61" name="Freeform 5"/>
          <p:cNvSpPr>
            <a:spLocks noChangeAspect="1"/>
          </p:cNvSpPr>
          <p:nvPr/>
        </p:nvSpPr>
        <p:spPr bwMode="auto">
          <a:xfrm>
            <a:off x="3546525" y="3646986"/>
            <a:ext cx="1030288" cy="449263"/>
          </a:xfrm>
          <a:custGeom>
            <a:avLst/>
            <a:gdLst>
              <a:gd name="T0" fmla="*/ 2147483647 w 545"/>
              <a:gd name="T1" fmla="*/ 2147483647 h 263"/>
              <a:gd name="T2" fmla="*/ 0 w 545"/>
              <a:gd name="T3" fmla="*/ 2147483647 h 263"/>
              <a:gd name="T4" fmla="*/ 0 w 545"/>
              <a:gd name="T5" fmla="*/ 2147483647 h 263"/>
              <a:gd name="T6" fmla="*/ 0 w 545"/>
              <a:gd name="T7" fmla="*/ 2147483647 h 263"/>
              <a:gd name="T8" fmla="*/ 2147483647 w 545"/>
              <a:gd name="T9" fmla="*/ 0 h 263"/>
              <a:gd name="T10" fmla="*/ 2147483647 w 545"/>
              <a:gd name="T11" fmla="*/ 0 h 263"/>
              <a:gd name="T12" fmla="*/ 2147483647 w 545"/>
              <a:gd name="T13" fmla="*/ 0 h 263"/>
              <a:gd name="T14" fmla="*/ 2147483647 w 545"/>
              <a:gd name="T15" fmla="*/ 2147483647 h 263"/>
              <a:gd name="T16" fmla="*/ 2147483647 w 545"/>
              <a:gd name="T17" fmla="*/ 2147483647 h 263"/>
              <a:gd name="T18" fmla="*/ 2147483647 w 545"/>
              <a:gd name="T19" fmla="*/ 2147483647 h 263"/>
              <a:gd name="T20" fmla="*/ 2147483647 w 545"/>
              <a:gd name="T21" fmla="*/ 2147483647 h 263"/>
              <a:gd name="T22" fmla="*/ 2147483647 w 545"/>
              <a:gd name="T23" fmla="*/ 2147483647 h 263"/>
              <a:gd name="T24" fmla="*/ 2147483647 w 545"/>
              <a:gd name="T25" fmla="*/ 2147483647 h 263"/>
              <a:gd name="T26" fmla="*/ 2147483647 w 545"/>
              <a:gd name="T27" fmla="*/ 2147483647 h 263"/>
              <a:gd name="T28" fmla="*/ 2147483647 w 545"/>
              <a:gd name="T29" fmla="*/ 2147483647 h 263"/>
              <a:gd name="T30" fmla="*/ 2147483647 w 545"/>
              <a:gd name="T31" fmla="*/ 2147483647 h 263"/>
              <a:gd name="T32" fmla="*/ 2147483647 w 545"/>
              <a:gd name="T33" fmla="*/ 2147483647 h 263"/>
              <a:gd name="T34" fmla="*/ 2147483647 w 545"/>
              <a:gd name="T35" fmla="*/ 2147483647 h 263"/>
              <a:gd name="T36" fmla="*/ 2147483647 w 545"/>
              <a:gd name="T37" fmla="*/ 2147483647 h 263"/>
              <a:gd name="T38" fmla="*/ 2147483647 w 545"/>
              <a:gd name="T39" fmla="*/ 2147483647 h 263"/>
              <a:gd name="T40" fmla="*/ 2147483647 w 545"/>
              <a:gd name="T41" fmla="*/ 2147483647 h 263"/>
              <a:gd name="T42" fmla="*/ 2147483647 w 545"/>
              <a:gd name="T43" fmla="*/ 2147483647 h 263"/>
              <a:gd name="T44" fmla="*/ 2147483647 w 545"/>
              <a:gd name="T45" fmla="*/ 2147483647 h 263"/>
              <a:gd name="T46" fmla="*/ 2147483647 w 545"/>
              <a:gd name="T47" fmla="*/ 2147483647 h 263"/>
              <a:gd name="T48" fmla="*/ 2147483647 w 545"/>
              <a:gd name="T49" fmla="*/ 2147483647 h 263"/>
              <a:gd name="T50" fmla="*/ 2147483647 w 545"/>
              <a:gd name="T51" fmla="*/ 2147483647 h 263"/>
              <a:gd name="T52" fmla="*/ 2147483647 w 545"/>
              <a:gd name="T53" fmla="*/ 2147483647 h 263"/>
              <a:gd name="T54" fmla="*/ 2147483647 w 545"/>
              <a:gd name="T55" fmla="*/ 2147483647 h 263"/>
              <a:gd name="T56" fmla="*/ 2147483647 w 545"/>
              <a:gd name="T57" fmla="*/ 2147483647 h 263"/>
              <a:gd name="T58" fmla="*/ 2147483647 w 545"/>
              <a:gd name="T59" fmla="*/ 2147483647 h 263"/>
              <a:gd name="T60" fmla="*/ 2147483647 w 545"/>
              <a:gd name="T61" fmla="*/ 2147483647 h 263"/>
              <a:gd name="T62" fmla="*/ 2147483647 w 545"/>
              <a:gd name="T63" fmla="*/ 2147483647 h 263"/>
              <a:gd name="T64" fmla="*/ 2147483647 w 545"/>
              <a:gd name="T65" fmla="*/ 2147483647 h 263"/>
              <a:gd name="T66" fmla="*/ 2147483647 w 545"/>
              <a:gd name="T67" fmla="*/ 2147483647 h 263"/>
              <a:gd name="T68" fmla="*/ 2147483647 w 545"/>
              <a:gd name="T69" fmla="*/ 2147483647 h 2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5"/>
              <a:gd name="T106" fmla="*/ 0 h 263"/>
              <a:gd name="T107" fmla="*/ 545 w 545"/>
              <a:gd name="T108" fmla="*/ 263 h 2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5" h="263">
                <a:moveTo>
                  <a:pt x="30" y="263"/>
                </a:moveTo>
                <a:cubicBezTo>
                  <a:pt x="14" y="263"/>
                  <a:pt x="0" y="249"/>
                  <a:pt x="0" y="232"/>
                </a:cubicBezTo>
                <a:cubicBezTo>
                  <a:pt x="0" y="232"/>
                  <a:pt x="0" y="232"/>
                  <a:pt x="0" y="232"/>
                </a:cubicBezTo>
                <a:cubicBezTo>
                  <a:pt x="0" y="31"/>
                  <a:pt x="0" y="31"/>
                  <a:pt x="0" y="31"/>
                </a:cubicBezTo>
                <a:cubicBezTo>
                  <a:pt x="0" y="14"/>
                  <a:pt x="14" y="0"/>
                  <a:pt x="30" y="0"/>
                </a:cubicBezTo>
                <a:cubicBezTo>
                  <a:pt x="30" y="0"/>
                  <a:pt x="30" y="0"/>
                  <a:pt x="30" y="0"/>
                </a:cubicBezTo>
                <a:cubicBezTo>
                  <a:pt x="514" y="0"/>
                  <a:pt x="514" y="0"/>
                  <a:pt x="514" y="0"/>
                </a:cubicBezTo>
                <a:cubicBezTo>
                  <a:pt x="531" y="0"/>
                  <a:pt x="545" y="14"/>
                  <a:pt x="545" y="31"/>
                </a:cubicBezTo>
                <a:cubicBezTo>
                  <a:pt x="545" y="31"/>
                  <a:pt x="545" y="31"/>
                  <a:pt x="545" y="31"/>
                </a:cubicBezTo>
                <a:cubicBezTo>
                  <a:pt x="545" y="53"/>
                  <a:pt x="545" y="53"/>
                  <a:pt x="545" y="53"/>
                </a:cubicBezTo>
                <a:cubicBezTo>
                  <a:pt x="545" y="57"/>
                  <a:pt x="541" y="61"/>
                  <a:pt x="537" y="61"/>
                </a:cubicBezTo>
                <a:cubicBezTo>
                  <a:pt x="537" y="61"/>
                  <a:pt x="537" y="61"/>
                  <a:pt x="537" y="61"/>
                </a:cubicBezTo>
                <a:cubicBezTo>
                  <a:pt x="533" y="61"/>
                  <a:pt x="529" y="57"/>
                  <a:pt x="529" y="53"/>
                </a:cubicBezTo>
                <a:cubicBezTo>
                  <a:pt x="529" y="53"/>
                  <a:pt x="529" y="53"/>
                  <a:pt x="529" y="53"/>
                </a:cubicBezTo>
                <a:cubicBezTo>
                  <a:pt x="529" y="31"/>
                  <a:pt x="529" y="31"/>
                  <a:pt x="529" y="31"/>
                </a:cubicBezTo>
                <a:cubicBezTo>
                  <a:pt x="529" y="23"/>
                  <a:pt x="522" y="16"/>
                  <a:pt x="514" y="16"/>
                </a:cubicBezTo>
                <a:cubicBezTo>
                  <a:pt x="514" y="16"/>
                  <a:pt x="514" y="16"/>
                  <a:pt x="514" y="16"/>
                </a:cubicBezTo>
                <a:cubicBezTo>
                  <a:pt x="30" y="16"/>
                  <a:pt x="30" y="16"/>
                  <a:pt x="30" y="16"/>
                </a:cubicBezTo>
                <a:cubicBezTo>
                  <a:pt x="22" y="16"/>
                  <a:pt x="16" y="23"/>
                  <a:pt x="16" y="31"/>
                </a:cubicBezTo>
                <a:cubicBezTo>
                  <a:pt x="16" y="31"/>
                  <a:pt x="16" y="31"/>
                  <a:pt x="16" y="31"/>
                </a:cubicBezTo>
                <a:cubicBezTo>
                  <a:pt x="16" y="232"/>
                  <a:pt x="16" y="232"/>
                  <a:pt x="16" y="232"/>
                </a:cubicBezTo>
                <a:cubicBezTo>
                  <a:pt x="16" y="240"/>
                  <a:pt x="22" y="247"/>
                  <a:pt x="30" y="247"/>
                </a:cubicBezTo>
                <a:cubicBezTo>
                  <a:pt x="30" y="247"/>
                  <a:pt x="30" y="247"/>
                  <a:pt x="30" y="247"/>
                </a:cubicBezTo>
                <a:cubicBezTo>
                  <a:pt x="514" y="247"/>
                  <a:pt x="514" y="247"/>
                  <a:pt x="514" y="247"/>
                </a:cubicBezTo>
                <a:cubicBezTo>
                  <a:pt x="522" y="247"/>
                  <a:pt x="529" y="240"/>
                  <a:pt x="529" y="232"/>
                </a:cubicBezTo>
                <a:cubicBezTo>
                  <a:pt x="529" y="232"/>
                  <a:pt x="529" y="232"/>
                  <a:pt x="529" y="232"/>
                </a:cubicBezTo>
                <a:cubicBezTo>
                  <a:pt x="529" y="83"/>
                  <a:pt x="529" y="83"/>
                  <a:pt x="529" y="83"/>
                </a:cubicBezTo>
                <a:cubicBezTo>
                  <a:pt x="529" y="78"/>
                  <a:pt x="533" y="75"/>
                  <a:pt x="537" y="75"/>
                </a:cubicBezTo>
                <a:cubicBezTo>
                  <a:pt x="537" y="75"/>
                  <a:pt x="537" y="75"/>
                  <a:pt x="537" y="75"/>
                </a:cubicBezTo>
                <a:cubicBezTo>
                  <a:pt x="541" y="75"/>
                  <a:pt x="545" y="78"/>
                  <a:pt x="545" y="83"/>
                </a:cubicBezTo>
                <a:cubicBezTo>
                  <a:pt x="545" y="83"/>
                  <a:pt x="545" y="83"/>
                  <a:pt x="545" y="83"/>
                </a:cubicBezTo>
                <a:cubicBezTo>
                  <a:pt x="545" y="232"/>
                  <a:pt x="545" y="232"/>
                  <a:pt x="545" y="232"/>
                </a:cubicBezTo>
                <a:cubicBezTo>
                  <a:pt x="545" y="249"/>
                  <a:pt x="531" y="263"/>
                  <a:pt x="514" y="263"/>
                </a:cubicBezTo>
                <a:cubicBezTo>
                  <a:pt x="514" y="263"/>
                  <a:pt x="514" y="263"/>
                  <a:pt x="514" y="263"/>
                </a:cubicBezTo>
                <a:cubicBezTo>
                  <a:pt x="30" y="263"/>
                  <a:pt x="30" y="263"/>
                  <a:pt x="30" y="263"/>
                </a:cubicBez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sz="1400" dirty="0" smtClean="0">
                <a:solidFill>
                  <a:srgbClr val="00A9D4"/>
                </a:solidFill>
                <a:ea typeface="MS PGothic" panose="020B0600070205080204" pitchFamily="34" charset="-128"/>
              </a:rPr>
              <a:t>BGF</a:t>
            </a:r>
            <a:endParaRPr lang="en-US" altLang="en-US" sz="1400" dirty="0">
              <a:solidFill>
                <a:srgbClr val="00A9D4"/>
              </a:solidFill>
              <a:ea typeface="MS PGothic" panose="020B0600070205080204" pitchFamily="34" charset="-128"/>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56059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4881590" y="-588465"/>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smtClean="0">
                <a:solidFill>
                  <a:srgbClr val="FFFFFF"/>
                </a:solidFill>
                <a:latin typeface="Roboto Condensed"/>
                <a:sym typeface="Roboto Condensed"/>
              </a:rPr>
              <a:t>Phân</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hệ</a:t>
            </a:r>
            <a:r>
              <a:rPr lang="en-US" sz="1700" b="1" dirty="0">
                <a:solidFill>
                  <a:srgbClr val="FFFFFF"/>
                </a:solidFill>
                <a:latin typeface="Roboto Condensed"/>
                <a:sym typeface="Roboto Condensed"/>
              </a:rPr>
              <a:t> </a:t>
            </a:r>
            <a:r>
              <a:rPr lang="en-US" sz="1700" b="1" dirty="0" err="1" smtClean="0">
                <a:solidFill>
                  <a:srgbClr val="FFFFFF"/>
                </a:solidFill>
                <a:latin typeface="Roboto Condensed"/>
                <a:sym typeface="Roboto Condensed"/>
              </a:rPr>
              <a:t>MMTel</a:t>
            </a:r>
            <a:r>
              <a:rPr lang="en-US" sz="1700" b="1" dirty="0" smtClean="0">
                <a:solidFill>
                  <a:srgbClr val="FFFFFF"/>
                </a:solidFill>
                <a:latin typeface="Roboto Condensed"/>
                <a:sym typeface="Roboto Condensed"/>
              </a:rPr>
              <a:t> AS</a:t>
            </a:r>
            <a:endParaRPr lang="en-US" sz="1700" b="1" dirty="0"/>
          </a:p>
        </p:txBody>
      </p:sp>
      <p:grpSp>
        <p:nvGrpSpPr>
          <p:cNvPr id="55" name="Group 4"/>
          <p:cNvGrpSpPr>
            <a:grpSpLocks noChangeAspect="1"/>
          </p:cNvGrpSpPr>
          <p:nvPr/>
        </p:nvGrpSpPr>
        <p:grpSpPr bwMode="auto">
          <a:xfrm>
            <a:off x="5633540" y="2374210"/>
            <a:ext cx="707190" cy="1027908"/>
            <a:chOff x="183" y="860"/>
            <a:chExt cx="969" cy="1392"/>
          </a:xfrm>
        </p:grpSpPr>
        <p:grpSp>
          <p:nvGrpSpPr>
            <p:cNvPr id="92" name="Group 3"/>
            <p:cNvGrpSpPr>
              <a:grpSpLocks noChangeAspect="1"/>
            </p:cNvGrpSpPr>
            <p:nvPr/>
          </p:nvGrpSpPr>
          <p:grpSpPr bwMode="auto">
            <a:xfrm>
              <a:off x="186" y="860"/>
              <a:ext cx="966" cy="1391"/>
              <a:chOff x="186" y="860"/>
              <a:chExt cx="966" cy="1391"/>
            </a:xfrm>
          </p:grpSpPr>
          <p:sp>
            <p:nvSpPr>
              <p:cNvPr id="94"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5"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6" name="Text Box 6"/>
              <p:cNvSpPr txBox="1">
                <a:spLocks noChangeAspect="1" noChangeArrowheads="1"/>
              </p:cNvSpPr>
              <p:nvPr/>
            </p:nvSpPr>
            <p:spPr bwMode="auto">
              <a:xfrm>
                <a:off x="251" y="1887"/>
                <a:ext cx="81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smtClean="0">
                    <a:solidFill>
                      <a:srgbClr val="00A9D4"/>
                    </a:solidFill>
                  </a:rPr>
                  <a:t>I-CSCF</a:t>
                </a:r>
                <a:endParaRPr lang="sv-SE" altLang="en-US" sz="1100" dirty="0">
                  <a:solidFill>
                    <a:srgbClr val="00A9D4"/>
                  </a:solidFill>
                </a:endParaRPr>
              </a:p>
            </p:txBody>
          </p:sp>
        </p:grpSp>
        <p:sp>
          <p:nvSpPr>
            <p:cNvPr id="93" name="Rectangle 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cxnSp>
        <p:nvCxnSpPr>
          <p:cNvPr id="58" name="AutoShape 10"/>
          <p:cNvCxnSpPr>
            <a:cxnSpLocks noChangeShapeType="1"/>
            <a:stCxn id="93" idx="1"/>
            <a:endCxn id="83" idx="3"/>
          </p:cNvCxnSpPr>
          <p:nvPr/>
        </p:nvCxnSpPr>
        <p:spPr bwMode="auto">
          <a:xfrm flipH="1">
            <a:off x="4776151" y="2889755"/>
            <a:ext cx="857389"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0" name="Group 11"/>
          <p:cNvGrpSpPr>
            <a:grpSpLocks noChangeAspect="1"/>
          </p:cNvGrpSpPr>
          <p:nvPr/>
        </p:nvGrpSpPr>
        <p:grpSpPr bwMode="auto">
          <a:xfrm>
            <a:off x="2505947" y="2374210"/>
            <a:ext cx="707190" cy="1027908"/>
            <a:chOff x="183" y="860"/>
            <a:chExt cx="969" cy="1392"/>
          </a:xfrm>
        </p:grpSpPr>
        <p:grpSp>
          <p:nvGrpSpPr>
            <p:cNvPr id="87" name="Group 3"/>
            <p:cNvGrpSpPr>
              <a:grpSpLocks noChangeAspect="1"/>
            </p:cNvGrpSpPr>
            <p:nvPr/>
          </p:nvGrpSpPr>
          <p:grpSpPr bwMode="auto">
            <a:xfrm>
              <a:off x="186" y="860"/>
              <a:ext cx="966" cy="1391"/>
              <a:chOff x="186" y="860"/>
              <a:chExt cx="966" cy="1391"/>
            </a:xfrm>
          </p:grpSpPr>
          <p:sp>
            <p:nvSpPr>
              <p:cNvPr id="89"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0"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1" name="Text Box 6"/>
              <p:cNvSpPr txBox="1">
                <a:spLocks noChangeAspect="1" noChangeArrowheads="1"/>
              </p:cNvSpPr>
              <p:nvPr/>
            </p:nvSpPr>
            <p:spPr bwMode="auto">
              <a:xfrm>
                <a:off x="251" y="1887"/>
                <a:ext cx="81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smtClean="0">
                    <a:solidFill>
                      <a:srgbClr val="00A9D4"/>
                    </a:solidFill>
                  </a:rPr>
                  <a:t>S-CSCF</a:t>
                </a:r>
                <a:endParaRPr lang="sv-SE" altLang="en-US" sz="1100" dirty="0">
                  <a:solidFill>
                    <a:srgbClr val="00A9D4"/>
                  </a:solidFill>
                </a:endParaRPr>
              </a:p>
            </p:txBody>
          </p:sp>
        </p:grpSp>
        <p:sp>
          <p:nvSpPr>
            <p:cNvPr id="88" name="Rectangle 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63" name="Text Box 23"/>
          <p:cNvSpPr txBox="1">
            <a:spLocks noChangeArrowheads="1"/>
          </p:cNvSpPr>
          <p:nvPr/>
        </p:nvSpPr>
        <p:spPr bwMode="auto">
          <a:xfrm>
            <a:off x="3366465" y="2927944"/>
            <a:ext cx="4203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ISC</a:t>
            </a:r>
            <a:endParaRPr lang="en-US" altLang="en-US" sz="1100" dirty="0">
              <a:cs typeface="Arial" panose="020B0604020202020204" pitchFamily="34" charset="0"/>
            </a:endParaRPr>
          </a:p>
        </p:txBody>
      </p:sp>
      <p:sp>
        <p:nvSpPr>
          <p:cNvPr id="64" name="Text Box 24"/>
          <p:cNvSpPr txBox="1">
            <a:spLocks noChangeArrowheads="1"/>
          </p:cNvSpPr>
          <p:nvPr/>
        </p:nvSpPr>
        <p:spPr bwMode="auto">
          <a:xfrm>
            <a:off x="5007709" y="2929535"/>
            <a:ext cx="380193" cy="26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Ma</a:t>
            </a:r>
            <a:endParaRPr lang="en-US" altLang="en-US" sz="1100" dirty="0">
              <a:cs typeface="Arial" panose="020B0604020202020204" pitchFamily="34" charset="0"/>
            </a:endParaRPr>
          </a:p>
        </p:txBody>
      </p:sp>
      <p:cxnSp>
        <p:nvCxnSpPr>
          <p:cNvPr id="65" name="AutoShape 25"/>
          <p:cNvCxnSpPr>
            <a:cxnSpLocks noChangeShapeType="1"/>
            <a:stCxn id="83" idx="1"/>
            <a:endCxn id="88" idx="3"/>
          </p:cNvCxnSpPr>
          <p:nvPr/>
        </p:nvCxnSpPr>
        <p:spPr bwMode="auto">
          <a:xfrm flipH="1">
            <a:off x="3213137" y="2889755"/>
            <a:ext cx="857389"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26"/>
          <p:cNvGrpSpPr>
            <a:grpSpLocks noChangeAspect="1"/>
          </p:cNvGrpSpPr>
          <p:nvPr/>
        </p:nvGrpSpPr>
        <p:grpSpPr bwMode="auto">
          <a:xfrm>
            <a:off x="3286672" y="713009"/>
            <a:ext cx="1461317" cy="1027908"/>
            <a:chOff x="183" y="860"/>
            <a:chExt cx="1981" cy="1392"/>
          </a:xfrm>
        </p:grpSpPr>
        <p:grpSp>
          <p:nvGrpSpPr>
            <p:cNvPr id="78" name="Group 3"/>
            <p:cNvGrpSpPr>
              <a:grpSpLocks noChangeAspect="1"/>
            </p:cNvGrpSpPr>
            <p:nvPr/>
          </p:nvGrpSpPr>
          <p:grpSpPr bwMode="auto">
            <a:xfrm>
              <a:off x="1198" y="860"/>
              <a:ext cx="966" cy="1391"/>
              <a:chOff x="1198" y="860"/>
              <a:chExt cx="966" cy="1391"/>
            </a:xfrm>
          </p:grpSpPr>
          <p:sp>
            <p:nvSpPr>
              <p:cNvPr id="80" name="Freeform 5"/>
              <p:cNvSpPr>
                <a:spLocks noChangeAspect="1" noEditPoints="1"/>
              </p:cNvSpPr>
              <p:nvPr/>
            </p:nvSpPr>
            <p:spPr bwMode="auto">
              <a:xfrm>
                <a:off x="1198"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81" name="Text Box 6"/>
              <p:cNvSpPr txBox="1">
                <a:spLocks noChangeAspect="1" noChangeArrowheads="1"/>
              </p:cNvSpPr>
              <p:nvPr/>
            </p:nvSpPr>
            <p:spPr bwMode="auto">
              <a:xfrm>
                <a:off x="1248"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7B0663"/>
                    </a:solidFill>
                  </a:rPr>
                  <a:t>HSS</a:t>
                </a:r>
                <a:endParaRPr lang="sv-SE" altLang="en-US" sz="1100" dirty="0">
                  <a:solidFill>
                    <a:srgbClr val="7B0663"/>
                  </a:solidFill>
                </a:endParaRPr>
              </a:p>
            </p:txBody>
          </p:sp>
        </p:grpSp>
        <p:sp>
          <p:nvSpPr>
            <p:cNvPr id="79" name="Rectangle 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67" name="Rectangle 37"/>
          <p:cNvSpPr>
            <a:spLocks noChangeAspect="1" noChangeArrowheads="1"/>
          </p:cNvSpPr>
          <p:nvPr/>
        </p:nvSpPr>
        <p:spPr bwMode="auto">
          <a:xfrm>
            <a:off x="4851251" y="713009"/>
            <a:ext cx="707190" cy="102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cxnSp>
        <p:nvCxnSpPr>
          <p:cNvPr id="68" name="AutoShape 38"/>
          <p:cNvCxnSpPr>
            <a:cxnSpLocks noChangeShapeType="1"/>
            <a:stCxn id="83" idx="0"/>
          </p:cNvCxnSpPr>
          <p:nvPr/>
        </p:nvCxnSpPr>
        <p:spPr bwMode="auto">
          <a:xfrm flipV="1">
            <a:off x="4422556" y="1740917"/>
            <a:ext cx="0" cy="63329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 Box 41"/>
          <p:cNvSpPr txBox="1">
            <a:spLocks noChangeArrowheads="1"/>
          </p:cNvSpPr>
          <p:nvPr/>
        </p:nvSpPr>
        <p:spPr bwMode="auto">
          <a:xfrm>
            <a:off x="4406910" y="1930269"/>
            <a:ext cx="3577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smtClean="0">
                <a:cs typeface="Arial" panose="020B0604020202020204" pitchFamily="34" charset="0"/>
              </a:rPr>
              <a:t>Sh</a:t>
            </a:r>
            <a:endParaRPr lang="en-US" altLang="en-US" sz="1100" dirty="0">
              <a:cs typeface="Arial" panose="020B0604020202020204" pitchFamily="34" charset="0"/>
            </a:endParaRPr>
          </a:p>
        </p:txBody>
      </p:sp>
      <p:cxnSp>
        <p:nvCxnSpPr>
          <p:cNvPr id="72" name="AutoShape 48"/>
          <p:cNvCxnSpPr>
            <a:cxnSpLocks noChangeShapeType="1"/>
            <a:stCxn id="75" idx="0"/>
            <a:endCxn id="83" idx="2"/>
          </p:cNvCxnSpPr>
          <p:nvPr/>
        </p:nvCxnSpPr>
        <p:spPr bwMode="auto">
          <a:xfrm flipV="1">
            <a:off x="4424121" y="3402118"/>
            <a:ext cx="0" cy="477357"/>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 Box 49"/>
          <p:cNvSpPr txBox="1">
            <a:spLocks noChangeArrowheads="1"/>
          </p:cNvSpPr>
          <p:nvPr/>
        </p:nvSpPr>
        <p:spPr bwMode="auto">
          <a:xfrm>
            <a:off x="4405346" y="3483269"/>
            <a:ext cx="3802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smtClean="0">
                <a:cs typeface="Arial" panose="020B0604020202020204" pitchFamily="34" charset="0"/>
              </a:rPr>
              <a:t>Mr</a:t>
            </a:r>
            <a:r>
              <a:rPr lang="en-US" altLang="en-US" sz="1100" dirty="0" smtClean="0">
                <a:cs typeface="Arial" panose="020B0604020202020204" pitchFamily="34" charset="0"/>
              </a:rPr>
              <a:t>’</a:t>
            </a:r>
            <a:endParaRPr lang="en-US" altLang="en-US" sz="1100" dirty="0">
              <a:cs typeface="Arial" panose="020B0604020202020204" pitchFamily="34" charset="0"/>
            </a:endParaRPr>
          </a:p>
        </p:txBody>
      </p:sp>
      <p:grpSp>
        <p:nvGrpSpPr>
          <p:cNvPr id="97" name="Group 17"/>
          <p:cNvGrpSpPr>
            <a:grpSpLocks noChangeAspect="1"/>
          </p:cNvGrpSpPr>
          <p:nvPr/>
        </p:nvGrpSpPr>
        <p:grpSpPr bwMode="auto">
          <a:xfrm>
            <a:off x="4070526" y="3879475"/>
            <a:ext cx="705625" cy="1027908"/>
            <a:chOff x="183" y="860"/>
            <a:chExt cx="969" cy="1392"/>
          </a:xfrm>
        </p:grpSpPr>
        <p:grpSp>
          <p:nvGrpSpPr>
            <p:cNvPr id="98" name="Group 3"/>
            <p:cNvGrpSpPr>
              <a:grpSpLocks noChangeAspect="1"/>
            </p:cNvGrpSpPr>
            <p:nvPr/>
          </p:nvGrpSpPr>
          <p:grpSpPr bwMode="auto">
            <a:xfrm>
              <a:off x="186" y="860"/>
              <a:ext cx="966" cy="1391"/>
              <a:chOff x="186" y="860"/>
              <a:chExt cx="966" cy="1391"/>
            </a:xfrm>
          </p:grpSpPr>
          <p:sp>
            <p:nvSpPr>
              <p:cNvPr id="100"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1"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2"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smtClean="0">
                    <a:solidFill>
                      <a:srgbClr val="00A9D4"/>
                    </a:solidFill>
                  </a:rPr>
                  <a:t>MRFC</a:t>
                </a:r>
                <a:endParaRPr lang="sv-SE" altLang="en-US" sz="1100" dirty="0">
                  <a:solidFill>
                    <a:srgbClr val="00A9D4"/>
                  </a:solidFill>
                </a:endParaRPr>
              </a:p>
            </p:txBody>
          </p:sp>
        </p:grpSp>
        <p:sp>
          <p:nvSpPr>
            <p:cNvPr id="99" name="Rectangle 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grpSp>
        <p:nvGrpSpPr>
          <p:cNvPr id="103" name="Group 42"/>
          <p:cNvGrpSpPr>
            <a:grpSpLocks noChangeAspect="1"/>
          </p:cNvGrpSpPr>
          <p:nvPr/>
        </p:nvGrpSpPr>
        <p:grpSpPr bwMode="auto">
          <a:xfrm>
            <a:off x="4084040" y="2384873"/>
            <a:ext cx="705625" cy="1027908"/>
            <a:chOff x="183" y="860"/>
            <a:chExt cx="969" cy="1392"/>
          </a:xfrm>
        </p:grpSpPr>
        <p:grpSp>
          <p:nvGrpSpPr>
            <p:cNvPr id="104" name="Group 3"/>
            <p:cNvGrpSpPr>
              <a:grpSpLocks noChangeAspect="1"/>
            </p:cNvGrpSpPr>
            <p:nvPr/>
          </p:nvGrpSpPr>
          <p:grpSpPr bwMode="auto">
            <a:xfrm>
              <a:off x="186" y="860"/>
              <a:ext cx="966" cy="1391"/>
              <a:chOff x="186" y="860"/>
              <a:chExt cx="966" cy="1391"/>
            </a:xfrm>
          </p:grpSpPr>
          <p:sp>
            <p:nvSpPr>
              <p:cNvPr id="106"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7"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smtClean="0">
                    <a:solidFill>
                      <a:srgbClr val="00625F"/>
                    </a:solidFill>
                  </a:rPr>
                  <a:t>AS</a:t>
                </a:r>
                <a:endParaRPr lang="sv-SE" altLang="en-US" sz="1100" dirty="0">
                  <a:solidFill>
                    <a:srgbClr val="00625F"/>
                  </a:solidFill>
                </a:endParaRPr>
              </a:p>
            </p:txBody>
          </p:sp>
        </p:grpSp>
        <p:sp>
          <p:nvSpPr>
            <p:cNvPr id="105" name="Rectangle 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a:p>
          </p:txBody>
        </p:sp>
      </p:gr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970192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4881590" y="-588465"/>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7" name="Rectangle 37"/>
          <p:cNvSpPr>
            <a:spLocks noChangeAspect="1" noChangeArrowheads="1"/>
          </p:cNvSpPr>
          <p:nvPr/>
        </p:nvSpPr>
        <p:spPr bwMode="auto">
          <a:xfrm>
            <a:off x="4851251" y="713009"/>
            <a:ext cx="707190" cy="102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sp>
        <p:nvSpPr>
          <p:cNvPr id="47" name="Rectangle 46">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smtClean="0">
                <a:solidFill>
                  <a:srgbClr val="FFFFFF"/>
                </a:solidFill>
                <a:latin typeface="Roboto Condensed"/>
                <a:sym typeface="Roboto Condensed"/>
              </a:rPr>
              <a:t>Flow </a:t>
            </a:r>
            <a:r>
              <a:rPr lang="en-US" sz="1700" b="1" dirty="0" err="1" smtClean="0">
                <a:solidFill>
                  <a:srgbClr val="FFFFFF"/>
                </a:solidFill>
                <a:latin typeface="Roboto Condensed"/>
                <a:sym typeface="Roboto Condensed"/>
              </a:rPr>
              <a:t>dịch</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vụ</a:t>
            </a:r>
            <a:endParaRPr lang="en-US" sz="1700" b="1" dirty="0"/>
          </a:p>
        </p:txBody>
      </p:sp>
      <p:sp>
        <p:nvSpPr>
          <p:cNvPr id="48" name="Rectangle 3"/>
          <p:cNvSpPr txBox="1">
            <a:spLocks noChangeArrowheads="1"/>
          </p:cNvSpPr>
          <p:nvPr/>
        </p:nvSpPr>
        <p:spPr>
          <a:xfrm>
            <a:off x="894938" y="917722"/>
            <a:ext cx="6723062" cy="3619500"/>
          </a:xfrm>
          <a:prstGeom prst="rect">
            <a:avLst/>
          </a:prstGeom>
          <a:noFill/>
          <a:ln>
            <a:noFill/>
          </a:ln>
          <a:extLst>
            <a:ext uri="{909E8E84-426E-40DD-AFC4-6F175D3DCCD1}">
              <a14:hiddenFill xmlns:a14="http://schemas.microsoft.com/office/drawing/2010/main">
                <a:solidFill>
                  <a:srgbClr val="F1F0E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a:lnSpc>
                <a:spcPct val="80000"/>
              </a:lnSpc>
              <a:buFont typeface="Arial" panose="020B0604020202020204" pitchFamily="34" charset="0"/>
              <a:buNone/>
            </a:pPr>
            <a:r>
              <a:rPr lang="en-US" altLang="en-US" sz="1700" dirty="0" err="1" smtClean="0"/>
              <a:t>Các</a:t>
            </a:r>
            <a:r>
              <a:rPr lang="en-US" altLang="en-US" sz="1700" dirty="0" smtClean="0"/>
              <a:t> flow </a:t>
            </a:r>
            <a:r>
              <a:rPr lang="en-US" altLang="en-US" sz="1700" dirty="0" err="1" smtClean="0"/>
              <a:t>dịch</a:t>
            </a:r>
            <a:r>
              <a:rPr lang="en-US" altLang="en-US" sz="1700" dirty="0" smtClean="0"/>
              <a:t> </a:t>
            </a:r>
            <a:r>
              <a:rPr lang="en-US" altLang="en-US" sz="1700" dirty="0" err="1" smtClean="0"/>
              <a:t>vụ</a:t>
            </a:r>
            <a:r>
              <a:rPr lang="en-US" altLang="en-US" sz="1700" dirty="0" smtClean="0"/>
              <a:t> </a:t>
            </a:r>
            <a:r>
              <a:rPr lang="en-US" altLang="en-US" sz="1700" dirty="0" err="1" smtClean="0"/>
              <a:t>chính</a:t>
            </a:r>
            <a:r>
              <a:rPr lang="en-US" altLang="en-US" sz="1700" dirty="0" smtClean="0"/>
              <a:t> </a:t>
            </a:r>
            <a:r>
              <a:rPr lang="en-US" altLang="en-US" sz="1700" dirty="0" err="1" smtClean="0"/>
              <a:t>của</a:t>
            </a:r>
            <a:r>
              <a:rPr lang="en-US" altLang="en-US" sz="1700" dirty="0" smtClean="0"/>
              <a:t> IMS:</a:t>
            </a:r>
          </a:p>
          <a:p>
            <a:pPr>
              <a:lnSpc>
                <a:spcPct val="80000"/>
              </a:lnSpc>
              <a:buFont typeface="Arial" panose="020B0604020202020204" pitchFamily="34" charset="0"/>
              <a:buNone/>
            </a:pPr>
            <a:endParaRPr lang="en-US" altLang="en-US" sz="1700" dirty="0" smtClean="0"/>
          </a:p>
          <a:p>
            <a:pPr>
              <a:lnSpc>
                <a:spcPct val="80000"/>
              </a:lnSpc>
              <a:buFont typeface="Wingdings" panose="05000000000000000000" pitchFamily="2" charset="2"/>
              <a:buChar char="Ø"/>
            </a:pPr>
            <a:r>
              <a:rPr lang="en-US" altLang="en-US" sz="1700" dirty="0" smtClean="0"/>
              <a:t>REGISTRATION</a:t>
            </a:r>
          </a:p>
          <a:p>
            <a:pPr>
              <a:lnSpc>
                <a:spcPct val="80000"/>
              </a:lnSpc>
              <a:buFont typeface="Wingdings" panose="05000000000000000000" pitchFamily="2" charset="2"/>
              <a:buChar char="Ø"/>
            </a:pPr>
            <a:endParaRPr lang="en-US" altLang="en-US" sz="1700" dirty="0" smtClean="0"/>
          </a:p>
          <a:p>
            <a:pPr>
              <a:lnSpc>
                <a:spcPct val="80000"/>
              </a:lnSpc>
              <a:buFont typeface="Wingdings" panose="05000000000000000000" pitchFamily="2" charset="2"/>
              <a:buChar char="Ø"/>
            </a:pPr>
            <a:r>
              <a:rPr lang="en-US" altLang="en-US" sz="1700" dirty="0" smtClean="0"/>
              <a:t>CALL</a:t>
            </a:r>
            <a:endParaRPr lang="en-US" altLang="en-US" sz="1700" dirty="0"/>
          </a:p>
          <a:p>
            <a:pPr>
              <a:lnSpc>
                <a:spcPct val="80000"/>
              </a:lnSpc>
              <a:buFont typeface="Arial" panose="020B0604020202020204" pitchFamily="34" charset="0"/>
              <a:buNone/>
            </a:pPr>
            <a:endParaRPr lang="en-US" altLang="en-US" sz="1700" dirty="0" smtClean="0"/>
          </a:p>
          <a:p>
            <a:pPr>
              <a:lnSpc>
                <a:spcPct val="80000"/>
              </a:lnSpc>
              <a:buFont typeface="Arial" panose="020B0604020202020204" pitchFamily="34" charset="0"/>
              <a:buNone/>
            </a:pPr>
            <a:endParaRPr lang="en-US" altLang="en-US" sz="1700"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603834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7" name="Rectangle 3"/>
          <p:cNvSpPr>
            <a:spLocks noGrp="1" noChangeArrowheads="1"/>
          </p:cNvSpPr>
          <p:nvPr>
            <p:ph type="body" idx="4294967295"/>
          </p:nvPr>
        </p:nvSpPr>
        <p:spPr>
          <a:xfrm>
            <a:off x="871410" y="917722"/>
            <a:ext cx="7526141" cy="3619500"/>
          </a:xfrm>
          <a:extLst>
            <a:ext uri="{909E8E84-426E-40DD-AFC4-6F175D3DCCD1}">
              <a14:hiddenFill xmlns:a14="http://schemas.microsoft.com/office/drawing/2010/main">
                <a:solidFill>
                  <a:srgbClr val="F1F0E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marL="76200" indent="0">
              <a:buNone/>
            </a:pPr>
            <a:r>
              <a:rPr lang="en-US" sz="1700" dirty="0" err="1"/>
              <a:t>Hệ</a:t>
            </a:r>
            <a:r>
              <a:rPr lang="en-US" sz="1700" dirty="0"/>
              <a:t> </a:t>
            </a:r>
            <a:r>
              <a:rPr lang="en-US" sz="1700" dirty="0" err="1"/>
              <a:t>thống</a:t>
            </a:r>
            <a:r>
              <a:rPr lang="en-US" sz="1700" dirty="0"/>
              <a:t> IMS </a:t>
            </a:r>
            <a:r>
              <a:rPr lang="en-US" sz="1700" dirty="0" err="1"/>
              <a:t>cung</a:t>
            </a:r>
            <a:r>
              <a:rPr lang="en-US" sz="1700" dirty="0"/>
              <a:t> </a:t>
            </a:r>
            <a:r>
              <a:rPr lang="en-US" sz="1700" dirty="0" err="1"/>
              <a:t>cấp</a:t>
            </a:r>
            <a:r>
              <a:rPr lang="en-US" sz="1700" dirty="0"/>
              <a:t> </a:t>
            </a:r>
            <a:r>
              <a:rPr lang="en-US" sz="1700" dirty="0" err="1"/>
              <a:t>chức</a:t>
            </a:r>
            <a:r>
              <a:rPr lang="en-US" sz="1700" dirty="0"/>
              <a:t> </a:t>
            </a:r>
            <a:r>
              <a:rPr lang="en-US" sz="1700" dirty="0" err="1"/>
              <a:t>năng</a:t>
            </a:r>
            <a:r>
              <a:rPr lang="en-US" sz="1700" dirty="0"/>
              <a:t> </a:t>
            </a:r>
            <a:r>
              <a:rPr lang="en-US" sz="1700" dirty="0" err="1"/>
              <a:t>đăng</a:t>
            </a:r>
            <a:r>
              <a:rPr lang="en-US" sz="1700" dirty="0"/>
              <a:t> </a:t>
            </a:r>
            <a:r>
              <a:rPr lang="en-US" sz="1700" dirty="0" err="1"/>
              <a:t>ký</a:t>
            </a:r>
            <a:r>
              <a:rPr lang="en-US" sz="1700" dirty="0"/>
              <a:t> </a:t>
            </a:r>
            <a:r>
              <a:rPr lang="en-US" sz="1700" dirty="0" err="1"/>
              <a:t>và</a:t>
            </a:r>
            <a:r>
              <a:rPr lang="en-US" sz="1700" dirty="0"/>
              <a:t> </a:t>
            </a:r>
            <a:r>
              <a:rPr lang="en-US" sz="1700" dirty="0" err="1"/>
              <a:t>xác</a:t>
            </a:r>
            <a:r>
              <a:rPr lang="en-US" sz="1700" dirty="0"/>
              <a:t> </a:t>
            </a:r>
            <a:r>
              <a:rPr lang="en-US" sz="1700" dirty="0" err="1"/>
              <a:t>thực</a:t>
            </a:r>
            <a:r>
              <a:rPr lang="en-US" sz="1700" dirty="0"/>
              <a:t>. </a:t>
            </a:r>
            <a:r>
              <a:rPr lang="en-US" sz="1700" dirty="0" err="1"/>
              <a:t>Với</a:t>
            </a:r>
            <a:r>
              <a:rPr lang="en-US" sz="1700" dirty="0"/>
              <a:t> </a:t>
            </a:r>
            <a:r>
              <a:rPr lang="en-US" sz="1700" dirty="0" err="1"/>
              <a:t>chức</a:t>
            </a:r>
            <a:r>
              <a:rPr lang="en-US" sz="1700" dirty="0"/>
              <a:t> </a:t>
            </a:r>
            <a:r>
              <a:rPr lang="en-US" sz="1700" dirty="0" err="1"/>
              <a:t>năng</a:t>
            </a:r>
            <a:r>
              <a:rPr lang="en-US" sz="1700" dirty="0"/>
              <a:t> </a:t>
            </a:r>
            <a:r>
              <a:rPr lang="en-US" sz="1700" dirty="0" err="1"/>
              <a:t>đăng</a:t>
            </a:r>
            <a:r>
              <a:rPr lang="en-US" sz="1700" dirty="0"/>
              <a:t> </a:t>
            </a:r>
            <a:r>
              <a:rPr lang="en-US" sz="1700" dirty="0" err="1"/>
              <a:t>ký</a:t>
            </a:r>
            <a:r>
              <a:rPr lang="en-US" sz="1700" dirty="0"/>
              <a:t>, </a:t>
            </a:r>
            <a:r>
              <a:rPr lang="en-US" sz="1700" dirty="0" err="1"/>
              <a:t>hệ</a:t>
            </a:r>
            <a:r>
              <a:rPr lang="en-US" sz="1700" dirty="0"/>
              <a:t> </a:t>
            </a:r>
            <a:r>
              <a:rPr lang="en-US" sz="1700" dirty="0" err="1"/>
              <a:t>thống</a:t>
            </a:r>
            <a:r>
              <a:rPr lang="en-US" sz="1700" dirty="0"/>
              <a:t> </a:t>
            </a:r>
            <a:r>
              <a:rPr lang="en-US" sz="1700" dirty="0" err="1"/>
              <a:t>cho</a:t>
            </a:r>
            <a:r>
              <a:rPr lang="en-US" sz="1700" dirty="0"/>
              <a:t> </a:t>
            </a:r>
            <a:r>
              <a:rPr lang="en-US" sz="1700" dirty="0" err="1"/>
              <a:t>phép</a:t>
            </a:r>
            <a:r>
              <a:rPr lang="en-US" sz="1700" dirty="0"/>
              <a:t> </a:t>
            </a:r>
            <a:r>
              <a:rPr lang="en-US" sz="1700" dirty="0" err="1"/>
              <a:t>người</a:t>
            </a:r>
            <a:r>
              <a:rPr lang="en-US" sz="1700" dirty="0"/>
              <a:t> </a:t>
            </a:r>
            <a:r>
              <a:rPr lang="en-US" sz="1700" dirty="0" err="1"/>
              <a:t>dùng</a:t>
            </a:r>
            <a:r>
              <a:rPr lang="en-US" sz="1700" dirty="0"/>
              <a:t> </a:t>
            </a:r>
            <a:r>
              <a:rPr lang="en-US" sz="1700" dirty="0" err="1"/>
              <a:t>thực</a:t>
            </a:r>
            <a:r>
              <a:rPr lang="en-US" sz="1700" dirty="0"/>
              <a:t> </a:t>
            </a:r>
            <a:r>
              <a:rPr lang="en-US" sz="1700" dirty="0" err="1"/>
              <a:t>hiện</a:t>
            </a:r>
            <a:r>
              <a:rPr lang="en-US" sz="1700" dirty="0"/>
              <a:t> </a:t>
            </a:r>
            <a:r>
              <a:rPr lang="en-US" sz="1700" dirty="0" err="1"/>
              <a:t>đăng</a:t>
            </a:r>
            <a:r>
              <a:rPr lang="en-US" sz="1700" dirty="0"/>
              <a:t> </a:t>
            </a:r>
            <a:r>
              <a:rPr lang="en-US" sz="1700" dirty="0" err="1"/>
              <a:t>ký</a:t>
            </a:r>
            <a:r>
              <a:rPr lang="en-US" sz="1700" dirty="0"/>
              <a:t>, </a:t>
            </a:r>
            <a:r>
              <a:rPr lang="en-US" sz="1700" dirty="0" err="1"/>
              <a:t>định</a:t>
            </a:r>
            <a:r>
              <a:rPr lang="en-US" sz="1700" dirty="0"/>
              <a:t> </a:t>
            </a:r>
            <a:r>
              <a:rPr lang="en-US" sz="1700" dirty="0" err="1"/>
              <a:t>kỳ</a:t>
            </a:r>
            <a:r>
              <a:rPr lang="en-US" sz="1700" dirty="0"/>
              <a:t> </a:t>
            </a:r>
            <a:r>
              <a:rPr lang="en-US" sz="1700" dirty="0" err="1"/>
              <a:t>đăng</a:t>
            </a:r>
            <a:r>
              <a:rPr lang="en-US" sz="1700" dirty="0"/>
              <a:t> </a:t>
            </a:r>
            <a:r>
              <a:rPr lang="en-US" sz="1700" dirty="0" err="1"/>
              <a:t>ký</a:t>
            </a:r>
            <a:r>
              <a:rPr lang="en-US" sz="1700" dirty="0"/>
              <a:t> </a:t>
            </a:r>
            <a:r>
              <a:rPr lang="en-US" sz="1700" dirty="0" err="1"/>
              <a:t>lại</a:t>
            </a:r>
            <a:r>
              <a:rPr lang="en-US" sz="1700" dirty="0"/>
              <a:t> </a:t>
            </a:r>
            <a:r>
              <a:rPr lang="en-US" sz="1700" dirty="0" err="1"/>
              <a:t>và</a:t>
            </a:r>
            <a:r>
              <a:rPr lang="en-US" sz="1700" dirty="0"/>
              <a:t> </a:t>
            </a:r>
            <a:r>
              <a:rPr lang="en-US" sz="1700" dirty="0" err="1"/>
              <a:t>hủy</a:t>
            </a:r>
            <a:r>
              <a:rPr lang="en-US" sz="1700" dirty="0"/>
              <a:t> </a:t>
            </a:r>
            <a:r>
              <a:rPr lang="en-US" sz="1700" dirty="0" err="1"/>
              <a:t>đăng</a:t>
            </a:r>
            <a:r>
              <a:rPr lang="en-US" sz="1700" dirty="0"/>
              <a:t> </a:t>
            </a:r>
            <a:r>
              <a:rPr lang="en-US" sz="1700" dirty="0" err="1"/>
              <a:t>ký</a:t>
            </a:r>
            <a:r>
              <a:rPr lang="en-US" sz="1700" dirty="0"/>
              <a:t>. </a:t>
            </a:r>
            <a:r>
              <a:rPr lang="en-US" sz="1700" dirty="0" err="1"/>
              <a:t>Trong</a:t>
            </a:r>
            <a:r>
              <a:rPr lang="en-US" sz="1700" dirty="0"/>
              <a:t> </a:t>
            </a:r>
            <a:r>
              <a:rPr lang="en-US" sz="1700" dirty="0" err="1"/>
              <a:t>quá</a:t>
            </a:r>
            <a:r>
              <a:rPr lang="en-US" sz="1700" dirty="0"/>
              <a:t> </a:t>
            </a:r>
            <a:r>
              <a:rPr lang="en-US" sz="1700" dirty="0" err="1"/>
              <a:t>trình</a:t>
            </a:r>
            <a:r>
              <a:rPr lang="en-US" sz="1700" dirty="0"/>
              <a:t> </a:t>
            </a:r>
            <a:r>
              <a:rPr lang="en-US" sz="1700" dirty="0" err="1"/>
              <a:t>đăng</a:t>
            </a:r>
            <a:r>
              <a:rPr lang="en-US" sz="1700" dirty="0"/>
              <a:t> </a:t>
            </a:r>
            <a:r>
              <a:rPr lang="en-US" sz="1700" dirty="0" err="1"/>
              <a:t>ký</a:t>
            </a:r>
            <a:r>
              <a:rPr lang="en-US" sz="1700" dirty="0"/>
              <a:t>, </a:t>
            </a:r>
            <a:r>
              <a:rPr lang="en-US" sz="1700" dirty="0" err="1"/>
              <a:t>hệ</a:t>
            </a:r>
            <a:r>
              <a:rPr lang="en-US" sz="1700" dirty="0"/>
              <a:t> </a:t>
            </a:r>
            <a:r>
              <a:rPr lang="en-US" sz="1700" dirty="0" err="1"/>
              <a:t>thống</a:t>
            </a:r>
            <a:r>
              <a:rPr lang="en-US" sz="1700" dirty="0"/>
              <a:t> </a:t>
            </a:r>
            <a:r>
              <a:rPr lang="en-US" sz="1700" dirty="0" err="1"/>
              <a:t>thực</a:t>
            </a:r>
            <a:r>
              <a:rPr lang="en-US" sz="1700" dirty="0"/>
              <a:t> </a:t>
            </a:r>
            <a:r>
              <a:rPr lang="en-US" sz="1700" dirty="0" err="1"/>
              <a:t>hiện</a:t>
            </a:r>
            <a:r>
              <a:rPr lang="en-US" sz="1700" dirty="0"/>
              <a:t> third-party registration </a:t>
            </a:r>
            <a:r>
              <a:rPr lang="en-US" sz="1700" dirty="0" err="1"/>
              <a:t>lên</a:t>
            </a:r>
            <a:r>
              <a:rPr lang="en-US" sz="1700" dirty="0"/>
              <a:t> </a:t>
            </a:r>
            <a:r>
              <a:rPr lang="en-US" sz="1700" dirty="0" err="1"/>
              <a:t>các</a:t>
            </a:r>
            <a:r>
              <a:rPr lang="en-US" sz="1700" dirty="0"/>
              <a:t> </a:t>
            </a:r>
            <a:r>
              <a:rPr lang="en-US" sz="1700" dirty="0" err="1"/>
              <a:t>hệ</a:t>
            </a:r>
            <a:r>
              <a:rPr lang="en-US" sz="1700" dirty="0"/>
              <a:t> </a:t>
            </a:r>
            <a:r>
              <a:rPr lang="en-US" sz="1700" dirty="0" err="1"/>
              <a:t>thống</a:t>
            </a:r>
            <a:r>
              <a:rPr lang="en-US" sz="1700" dirty="0"/>
              <a:t> AS. </a:t>
            </a:r>
            <a:r>
              <a:rPr lang="en-US" sz="1700" dirty="0" err="1"/>
              <a:t>Hoàn</a:t>
            </a:r>
            <a:r>
              <a:rPr lang="en-US" sz="1700" dirty="0"/>
              <a:t> </a:t>
            </a:r>
            <a:r>
              <a:rPr lang="en-US" sz="1700" dirty="0" err="1"/>
              <a:t>tất</a:t>
            </a:r>
            <a:r>
              <a:rPr lang="en-US" sz="1700" dirty="0"/>
              <a:t> </a:t>
            </a:r>
            <a:r>
              <a:rPr lang="en-US" sz="1700" dirty="0" err="1"/>
              <a:t>quá</a:t>
            </a:r>
            <a:r>
              <a:rPr lang="en-US" sz="1700" dirty="0"/>
              <a:t> </a:t>
            </a:r>
            <a:r>
              <a:rPr lang="en-US" sz="1700" dirty="0" err="1"/>
              <a:t>trình</a:t>
            </a:r>
            <a:r>
              <a:rPr lang="en-US" sz="1700" dirty="0"/>
              <a:t> </a:t>
            </a:r>
            <a:r>
              <a:rPr lang="en-US" sz="1700" dirty="0" err="1"/>
              <a:t>đăng</a:t>
            </a:r>
            <a:r>
              <a:rPr lang="en-US" sz="1700" dirty="0"/>
              <a:t> </a:t>
            </a:r>
            <a:r>
              <a:rPr lang="en-US" sz="1700" dirty="0" err="1"/>
              <a:t>ký</a:t>
            </a:r>
            <a:r>
              <a:rPr lang="en-US" sz="1700" dirty="0"/>
              <a:t>, </a:t>
            </a:r>
            <a:r>
              <a:rPr lang="en-US" sz="1700" dirty="0" err="1"/>
              <a:t>người</a:t>
            </a:r>
            <a:r>
              <a:rPr lang="en-US" sz="1700" dirty="0"/>
              <a:t> </a:t>
            </a:r>
            <a:r>
              <a:rPr lang="en-US" sz="1700" dirty="0" err="1"/>
              <a:t>dùng</a:t>
            </a:r>
            <a:r>
              <a:rPr lang="en-US" sz="1700" dirty="0"/>
              <a:t> </a:t>
            </a:r>
            <a:r>
              <a:rPr lang="en-US" sz="1700" dirty="0" err="1"/>
              <a:t>có</a:t>
            </a:r>
            <a:r>
              <a:rPr lang="en-US" sz="1700" dirty="0"/>
              <a:t> </a:t>
            </a:r>
            <a:r>
              <a:rPr lang="en-US" sz="1700" dirty="0" err="1"/>
              <a:t>thể</a:t>
            </a:r>
            <a:r>
              <a:rPr lang="en-US" sz="1700" dirty="0"/>
              <a:t> </a:t>
            </a:r>
            <a:r>
              <a:rPr lang="en-US" sz="1700" dirty="0" err="1"/>
              <a:t>sử</a:t>
            </a:r>
            <a:r>
              <a:rPr lang="en-US" sz="1700" dirty="0"/>
              <a:t> </a:t>
            </a:r>
            <a:r>
              <a:rPr lang="en-US" sz="1700" dirty="0" err="1"/>
              <a:t>dụng</a:t>
            </a:r>
            <a:r>
              <a:rPr lang="en-US" sz="1700" dirty="0"/>
              <a:t> </a:t>
            </a:r>
            <a:r>
              <a:rPr lang="en-US" sz="1700" dirty="0" err="1"/>
              <a:t>các</a:t>
            </a:r>
            <a:r>
              <a:rPr lang="en-US" sz="1700" dirty="0"/>
              <a:t> </a:t>
            </a:r>
            <a:r>
              <a:rPr lang="en-US" sz="1700" dirty="0" err="1"/>
              <a:t>dịch</a:t>
            </a:r>
            <a:r>
              <a:rPr lang="en-US" sz="1700" dirty="0"/>
              <a:t> </a:t>
            </a:r>
            <a:r>
              <a:rPr lang="en-US" sz="1700" dirty="0" err="1"/>
              <a:t>vụ</a:t>
            </a:r>
            <a:r>
              <a:rPr lang="en-US" sz="1700" dirty="0"/>
              <a:t> </a:t>
            </a:r>
            <a:r>
              <a:rPr lang="en-US" sz="1700" dirty="0" err="1"/>
              <a:t>trên</a:t>
            </a:r>
            <a:r>
              <a:rPr lang="en-US" sz="1700" dirty="0"/>
              <a:t> </a:t>
            </a:r>
            <a:r>
              <a:rPr lang="en-US" sz="1700" dirty="0" err="1"/>
              <a:t>các</a:t>
            </a:r>
            <a:r>
              <a:rPr lang="en-US" sz="1700" dirty="0"/>
              <a:t> AS </a:t>
            </a:r>
            <a:r>
              <a:rPr lang="en-US" sz="1700" dirty="0" err="1"/>
              <a:t>mà</a:t>
            </a:r>
            <a:r>
              <a:rPr lang="en-US" sz="1700" dirty="0"/>
              <a:t> </a:t>
            </a:r>
            <a:r>
              <a:rPr lang="en-US" sz="1700" dirty="0" err="1"/>
              <a:t>mình</a:t>
            </a:r>
            <a:r>
              <a:rPr lang="en-US" sz="1700" dirty="0"/>
              <a:t> </a:t>
            </a:r>
            <a:r>
              <a:rPr lang="en-US" sz="1700" dirty="0" err="1"/>
              <a:t>đăng</a:t>
            </a:r>
            <a:r>
              <a:rPr lang="en-US" sz="1700" dirty="0"/>
              <a:t> </a:t>
            </a:r>
            <a:r>
              <a:rPr lang="en-US" sz="1700" dirty="0" err="1"/>
              <a:t>ký</a:t>
            </a:r>
            <a:r>
              <a:rPr lang="en-US" sz="1700" dirty="0"/>
              <a:t>. </a:t>
            </a:r>
            <a:endParaRPr lang="en-US" sz="1700" dirty="0" smtClean="0"/>
          </a:p>
          <a:p>
            <a:pPr marL="76200" indent="0">
              <a:buNone/>
            </a:pPr>
            <a:endParaRPr lang="en-US" sz="1700" dirty="0"/>
          </a:p>
          <a:p>
            <a:pPr marL="76200" indent="0">
              <a:buNone/>
            </a:pPr>
            <a:r>
              <a:rPr lang="en-US" sz="1700" dirty="0" err="1"/>
              <a:t>Hệ</a:t>
            </a:r>
            <a:r>
              <a:rPr lang="en-US" sz="1700" dirty="0"/>
              <a:t> </a:t>
            </a:r>
            <a:r>
              <a:rPr lang="en-US" sz="1700" dirty="0" err="1"/>
              <a:t>thống</a:t>
            </a:r>
            <a:r>
              <a:rPr lang="en-US" sz="1700" dirty="0"/>
              <a:t> </a:t>
            </a:r>
            <a:r>
              <a:rPr lang="en-US" sz="1700" dirty="0" err="1"/>
              <a:t>hỗ</a:t>
            </a:r>
            <a:r>
              <a:rPr lang="en-US" sz="1700" dirty="0"/>
              <a:t> </a:t>
            </a:r>
            <a:r>
              <a:rPr lang="en-US" sz="1700" dirty="0" err="1"/>
              <a:t>trợ</a:t>
            </a:r>
            <a:r>
              <a:rPr lang="en-US" sz="1700" dirty="0"/>
              <a:t> 2 </a:t>
            </a:r>
            <a:r>
              <a:rPr lang="en-US" sz="1700" dirty="0" err="1"/>
              <a:t>cơ</a:t>
            </a:r>
            <a:r>
              <a:rPr lang="en-US" sz="1700" dirty="0"/>
              <a:t> </a:t>
            </a:r>
            <a:r>
              <a:rPr lang="en-US" sz="1700" dirty="0" err="1"/>
              <a:t>chế</a:t>
            </a:r>
            <a:r>
              <a:rPr lang="en-US" sz="1700" dirty="0"/>
              <a:t> </a:t>
            </a:r>
            <a:r>
              <a:rPr lang="en-US" sz="1700" dirty="0" err="1"/>
              <a:t>xác</a:t>
            </a:r>
            <a:r>
              <a:rPr lang="en-US" sz="1700" dirty="0"/>
              <a:t> </a:t>
            </a:r>
            <a:r>
              <a:rPr lang="en-US" sz="1700" dirty="0" err="1"/>
              <a:t>thực</a:t>
            </a:r>
            <a:r>
              <a:rPr lang="en-US" sz="1700" dirty="0"/>
              <a:t> </a:t>
            </a:r>
            <a:r>
              <a:rPr lang="en-US" sz="1700" dirty="0" err="1"/>
              <a:t>người</a:t>
            </a:r>
            <a:r>
              <a:rPr lang="en-US" sz="1700" dirty="0"/>
              <a:t> </a:t>
            </a:r>
            <a:r>
              <a:rPr lang="en-US" sz="1700" dirty="0" err="1"/>
              <a:t>dùng</a:t>
            </a:r>
            <a:r>
              <a:rPr lang="en-US" sz="1700" dirty="0"/>
              <a:t> </a:t>
            </a:r>
            <a:r>
              <a:rPr lang="en-US" sz="1700" dirty="0" err="1"/>
              <a:t>trong</a:t>
            </a:r>
            <a:r>
              <a:rPr lang="en-US" sz="1700" dirty="0"/>
              <a:t> </a:t>
            </a:r>
            <a:r>
              <a:rPr lang="en-US" sz="1700" dirty="0" err="1"/>
              <a:t>quá</a:t>
            </a:r>
            <a:r>
              <a:rPr lang="en-US" sz="1700" dirty="0"/>
              <a:t> </a:t>
            </a:r>
            <a:r>
              <a:rPr lang="en-US" sz="1700" dirty="0" err="1"/>
              <a:t>trình</a:t>
            </a:r>
            <a:r>
              <a:rPr lang="en-US" sz="1700" dirty="0"/>
              <a:t> </a:t>
            </a:r>
            <a:r>
              <a:rPr lang="en-US" sz="1700" dirty="0" err="1"/>
              <a:t>đăng</a:t>
            </a:r>
            <a:r>
              <a:rPr lang="en-US" sz="1700" dirty="0"/>
              <a:t> </a:t>
            </a:r>
            <a:r>
              <a:rPr lang="en-US" sz="1700" dirty="0" err="1"/>
              <a:t>ký</a:t>
            </a:r>
            <a:r>
              <a:rPr lang="en-US" sz="1700" dirty="0" smtClean="0"/>
              <a:t>:</a:t>
            </a:r>
            <a:endParaRPr lang="en-US" sz="1700" dirty="0"/>
          </a:p>
          <a:p>
            <a:pPr>
              <a:buFont typeface="Arial" panose="020B0604020202020204" pitchFamily="34" charset="0"/>
              <a:buChar char="•"/>
            </a:pPr>
            <a:r>
              <a:rPr lang="en-US" sz="1700" dirty="0"/>
              <a:t>IMS AKA </a:t>
            </a:r>
            <a:r>
              <a:rPr lang="en-US" sz="1700" dirty="0" smtClean="0"/>
              <a:t>Authentication</a:t>
            </a:r>
            <a:endParaRPr lang="en-US" sz="1700" dirty="0"/>
          </a:p>
          <a:p>
            <a:pPr>
              <a:buFont typeface="Arial" panose="020B0604020202020204" pitchFamily="34" charset="0"/>
              <a:buChar char="•"/>
            </a:pPr>
            <a:r>
              <a:rPr lang="en-US" sz="1700" dirty="0"/>
              <a:t>SIP Digest Authentication</a:t>
            </a:r>
          </a:p>
          <a:p>
            <a:pPr eaLnBrk="1" hangingPunct="1">
              <a:lnSpc>
                <a:spcPct val="80000"/>
              </a:lnSpc>
              <a:buFont typeface="Arial" panose="020B0604020202020204" pitchFamily="34" charset="0"/>
              <a:buNone/>
            </a:pPr>
            <a:endParaRPr lang="en-US" altLang="en-US" sz="1700" dirty="0"/>
          </a:p>
        </p:txBody>
      </p:sp>
      <p:sp>
        <p:nvSpPr>
          <p:cNvPr id="5" name="Rectangle 4">
            <a:extLst>
              <a:ext uri="{FF2B5EF4-FFF2-40B4-BE49-F238E27FC236}">
                <a16:creationId xmlns:a16="http://schemas.microsoft.com/office/drawing/2014/main" xmlns="" id="{42E43F79-8707-4619-BDF1-40E4F350C609}"/>
              </a:ext>
            </a:extLst>
          </p:cNvPr>
          <p:cNvSpPr/>
          <p:nvPr/>
        </p:nvSpPr>
        <p:spPr>
          <a:xfrm>
            <a:off x="-778" y="178626"/>
            <a:ext cx="2262421" cy="353943"/>
          </a:xfrm>
          <a:prstGeom prst="rect">
            <a:avLst/>
          </a:prstGeom>
        </p:spPr>
        <p:txBody>
          <a:bodyPr wrap="square">
            <a:spAutoFit/>
          </a:bodyPr>
          <a:lstStyle/>
          <a:p>
            <a:r>
              <a:rPr lang="en-US" sz="1700" b="1" dirty="0" smtClean="0">
                <a:solidFill>
                  <a:srgbClr val="FFFFFF"/>
                </a:solidFill>
                <a:latin typeface="Roboto Condensed"/>
                <a:sym typeface="Roboto Condensed"/>
              </a:rPr>
              <a:t>REGISTRATION</a:t>
            </a:r>
            <a:endParaRPr lang="en-US" sz="1700" b="1"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7" name="Picture 6">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extLst>
      <p:ext uri="{BB962C8B-B14F-4D97-AF65-F5344CB8AC3E}">
        <p14:creationId xmlns:p14="http://schemas.microsoft.com/office/powerpoint/2010/main" val="2483558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2600325" y="-257175"/>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49508" name="Rectangle 4"/>
          <p:cNvSpPr>
            <a:spLocks noChangeArrowheads="1"/>
          </p:cNvSpPr>
          <p:nvPr/>
        </p:nvSpPr>
        <p:spPr bwMode="auto">
          <a:xfrm>
            <a:off x="2614613" y="-246460"/>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49509" name="Rectangle 5"/>
          <p:cNvSpPr>
            <a:spLocks noChangeArrowheads="1"/>
          </p:cNvSpPr>
          <p:nvPr/>
        </p:nvSpPr>
        <p:spPr bwMode="auto">
          <a:xfrm>
            <a:off x="2614613" y="-246460"/>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49510" name="Rectangle 6"/>
          <p:cNvSpPr>
            <a:spLocks noChangeArrowheads="1"/>
          </p:cNvSpPr>
          <p:nvPr/>
        </p:nvSpPr>
        <p:spPr bwMode="auto">
          <a:xfrm>
            <a:off x="2614613" y="-282179"/>
            <a:ext cx="6858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grpSp>
        <p:nvGrpSpPr>
          <p:cNvPr id="2" name="Group 1"/>
          <p:cNvGrpSpPr/>
          <p:nvPr/>
        </p:nvGrpSpPr>
        <p:grpSpPr>
          <a:xfrm>
            <a:off x="1301757" y="784931"/>
            <a:ext cx="6040606" cy="4031515"/>
            <a:chOff x="1446610" y="1110853"/>
            <a:chExt cx="5757863" cy="3783510"/>
          </a:xfrm>
        </p:grpSpPr>
        <p:sp>
          <p:nvSpPr>
            <p:cNvPr id="149511" name="AutoShape 111"/>
            <p:cNvSpPr>
              <a:spLocks noChangeAspect="1" noChangeArrowheads="1" noTextEdit="1"/>
            </p:cNvSpPr>
            <p:nvPr/>
          </p:nvSpPr>
          <p:spPr bwMode="auto">
            <a:xfrm>
              <a:off x="4942285" y="2476500"/>
              <a:ext cx="457200" cy="57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49512" name="Oval 112"/>
            <p:cNvSpPr>
              <a:spLocks noChangeArrowheads="1"/>
            </p:cNvSpPr>
            <p:nvPr/>
          </p:nvSpPr>
          <p:spPr bwMode="auto">
            <a:xfrm>
              <a:off x="5004198" y="2534841"/>
              <a:ext cx="335756" cy="3298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grpSp>
          <p:nvGrpSpPr>
            <p:cNvPr id="82033" name="Group 113"/>
            <p:cNvGrpSpPr>
              <a:grpSpLocks/>
            </p:cNvGrpSpPr>
            <p:nvPr/>
          </p:nvGrpSpPr>
          <p:grpSpPr bwMode="auto">
            <a:xfrm>
              <a:off x="1446610" y="3082529"/>
              <a:ext cx="1284685" cy="809625"/>
              <a:chOff x="68" y="2659"/>
              <a:chExt cx="1079" cy="680"/>
            </a:xfrm>
          </p:grpSpPr>
          <p:sp>
            <p:nvSpPr>
              <p:cNvPr id="149612" name="Line 114"/>
              <p:cNvSpPr>
                <a:spLocks noChangeShapeType="1"/>
              </p:cNvSpPr>
              <p:nvPr>
                <p:custDataLst>
                  <p:tags r:id="rId22"/>
                </p:custDataLst>
              </p:nvPr>
            </p:nvSpPr>
            <p:spPr bwMode="auto">
              <a:xfrm flipV="1">
                <a:off x="612" y="2659"/>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13" name="Line 115"/>
              <p:cNvSpPr>
                <a:spLocks noChangeShapeType="1"/>
              </p:cNvSpPr>
              <p:nvPr/>
            </p:nvSpPr>
            <p:spPr bwMode="auto">
              <a:xfrm>
                <a:off x="703" y="2659"/>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14" name="Text Box 116"/>
              <p:cNvSpPr txBox="1">
                <a:spLocks noChangeArrowheads="1"/>
              </p:cNvSpPr>
              <p:nvPr/>
            </p:nvSpPr>
            <p:spPr bwMode="auto">
              <a:xfrm>
                <a:off x="673" y="2795"/>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IP P-CSCF</a:t>
                </a:r>
                <a:endParaRPr lang="en-US" altLang="en-US" sz="600">
                  <a:cs typeface="Times New Roman" panose="02020603050405020304" pitchFamily="18" charset="0"/>
                </a:endParaRPr>
              </a:p>
            </p:txBody>
          </p:sp>
          <p:sp>
            <p:nvSpPr>
              <p:cNvPr id="149615" name="Text Box 117"/>
              <p:cNvSpPr txBox="1">
                <a:spLocks noChangeArrowheads="1"/>
              </p:cNvSpPr>
              <p:nvPr/>
            </p:nvSpPr>
            <p:spPr bwMode="auto">
              <a:xfrm>
                <a:off x="68" y="2795"/>
                <a:ext cx="51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pcscf.edu.se</a:t>
                </a:r>
                <a:endParaRPr lang="en-US" altLang="en-US" sz="600">
                  <a:cs typeface="Times New Roman" panose="02020603050405020304" pitchFamily="18" charset="0"/>
                </a:endParaRPr>
              </a:p>
            </p:txBody>
          </p:sp>
          <p:sp>
            <p:nvSpPr>
              <p:cNvPr id="149616" name="Text Box 118"/>
              <p:cNvSpPr txBox="1">
                <a:spLocks noChangeArrowheads="1"/>
              </p:cNvSpPr>
              <p:nvPr/>
            </p:nvSpPr>
            <p:spPr bwMode="auto">
              <a:xfrm>
                <a:off x="581" y="2931"/>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1.</a:t>
                </a:r>
                <a:endParaRPr lang="en-US" altLang="en-US" sz="600">
                  <a:cs typeface="Times New Roman" panose="02020603050405020304" pitchFamily="18" charset="0"/>
                </a:endParaRPr>
              </a:p>
            </p:txBody>
          </p:sp>
        </p:grpSp>
        <p:grpSp>
          <p:nvGrpSpPr>
            <p:cNvPr id="82039" name="Group 119"/>
            <p:cNvGrpSpPr>
              <a:grpSpLocks/>
            </p:cNvGrpSpPr>
            <p:nvPr/>
          </p:nvGrpSpPr>
          <p:grpSpPr bwMode="auto">
            <a:xfrm>
              <a:off x="2472929" y="2913461"/>
              <a:ext cx="1004887" cy="677466"/>
              <a:chOff x="930" y="2517"/>
              <a:chExt cx="844" cy="569"/>
            </a:xfrm>
          </p:grpSpPr>
          <p:sp>
            <p:nvSpPr>
              <p:cNvPr id="149607" name="Text Box 120"/>
              <p:cNvSpPr txBox="1">
                <a:spLocks noChangeArrowheads="1"/>
              </p:cNvSpPr>
              <p:nvPr/>
            </p:nvSpPr>
            <p:spPr bwMode="auto">
              <a:xfrm>
                <a:off x="1066" y="2931"/>
                <a:ext cx="35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edu.se</a:t>
                </a:r>
                <a:endParaRPr lang="en-US" altLang="en-US" sz="600">
                  <a:cs typeface="Times New Roman" panose="02020603050405020304" pitchFamily="18" charset="0"/>
                </a:endParaRPr>
              </a:p>
            </p:txBody>
          </p:sp>
          <p:sp>
            <p:nvSpPr>
              <p:cNvPr id="149608" name="Line 121"/>
              <p:cNvSpPr>
                <a:spLocks noChangeShapeType="1"/>
              </p:cNvSpPr>
              <p:nvPr>
                <p:custDataLst>
                  <p:tags r:id="rId21"/>
                </p:custDataLst>
              </p:nvPr>
            </p:nvSpPr>
            <p:spPr bwMode="auto">
              <a:xfrm flipH="1" flipV="1">
                <a:off x="930" y="2614"/>
                <a:ext cx="635"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09" name="Line 122"/>
              <p:cNvSpPr>
                <a:spLocks noChangeShapeType="1"/>
              </p:cNvSpPr>
              <p:nvPr/>
            </p:nvSpPr>
            <p:spPr bwMode="auto">
              <a:xfrm>
                <a:off x="948" y="2517"/>
                <a:ext cx="771" cy="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10" name="Text Box 123"/>
              <p:cNvSpPr txBox="1">
                <a:spLocks noChangeArrowheads="1"/>
              </p:cNvSpPr>
              <p:nvPr/>
            </p:nvSpPr>
            <p:spPr bwMode="auto">
              <a:xfrm>
                <a:off x="1325" y="2704"/>
                <a:ext cx="44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IP I-CSCF</a:t>
                </a:r>
                <a:endParaRPr lang="en-US" altLang="en-US" sz="600">
                  <a:cs typeface="Times New Roman" panose="02020603050405020304" pitchFamily="18" charset="0"/>
                </a:endParaRPr>
              </a:p>
            </p:txBody>
          </p:sp>
          <p:sp>
            <p:nvSpPr>
              <p:cNvPr id="149611" name="Text Box 124"/>
              <p:cNvSpPr txBox="1">
                <a:spLocks noChangeArrowheads="1"/>
              </p:cNvSpPr>
              <p:nvPr/>
            </p:nvSpPr>
            <p:spPr bwMode="auto">
              <a:xfrm>
                <a:off x="1234" y="2749"/>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3.</a:t>
                </a:r>
                <a:endParaRPr lang="en-US" altLang="en-US" sz="600">
                  <a:cs typeface="Times New Roman" panose="02020603050405020304" pitchFamily="18" charset="0"/>
                </a:endParaRPr>
              </a:p>
            </p:txBody>
          </p:sp>
        </p:grpSp>
        <p:grpSp>
          <p:nvGrpSpPr>
            <p:cNvPr id="82045" name="Group 125"/>
            <p:cNvGrpSpPr>
              <a:grpSpLocks/>
            </p:cNvGrpSpPr>
            <p:nvPr/>
          </p:nvGrpSpPr>
          <p:grpSpPr bwMode="auto">
            <a:xfrm>
              <a:off x="2276475" y="3675458"/>
              <a:ext cx="877491" cy="553641"/>
              <a:chOff x="952" y="2982"/>
              <a:chExt cx="737" cy="465"/>
            </a:xfrm>
          </p:grpSpPr>
          <p:sp>
            <p:nvSpPr>
              <p:cNvPr id="149604" name="Line 126"/>
              <p:cNvSpPr>
                <a:spLocks noChangeShapeType="1"/>
              </p:cNvSpPr>
              <p:nvPr/>
            </p:nvSpPr>
            <p:spPr bwMode="auto">
              <a:xfrm>
                <a:off x="978" y="3345"/>
                <a:ext cx="62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05" name="Text Box 127"/>
              <p:cNvSpPr txBox="1">
                <a:spLocks noChangeArrowheads="1"/>
              </p:cNvSpPr>
              <p:nvPr/>
            </p:nvSpPr>
            <p:spPr bwMode="auto">
              <a:xfrm>
                <a:off x="1057" y="2982"/>
                <a:ext cx="632"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REGISTER</a:t>
                </a:r>
              </a:p>
              <a:p>
                <a:pPr eaLnBrk="1" hangingPunct="1">
                  <a:buFontTx/>
                  <a:buChar char="•"/>
                </a:pPr>
                <a:r>
                  <a:rPr lang="en-GB" altLang="en-US" sz="600">
                    <a:cs typeface="Times New Roman" panose="02020603050405020304" pitchFamily="18" charset="0"/>
                  </a:rPr>
                  <a:t>Authorization header</a:t>
                </a:r>
              </a:p>
              <a:p>
                <a:pPr eaLnBrk="1" hangingPunct="1">
                  <a:buFontTx/>
                  <a:buChar char="•"/>
                </a:pPr>
                <a:r>
                  <a:rPr lang="en-GB" altLang="en-US" sz="600">
                    <a:cs typeface="Times New Roman" panose="02020603050405020304" pitchFamily="18" charset="0"/>
                  </a:rPr>
                  <a:t>Security headers</a:t>
                </a:r>
                <a:endParaRPr lang="en-US" altLang="en-US" sz="600">
                  <a:cs typeface="Times New Roman" panose="02020603050405020304" pitchFamily="18" charset="0"/>
                </a:endParaRPr>
              </a:p>
            </p:txBody>
          </p:sp>
          <p:sp>
            <p:nvSpPr>
              <p:cNvPr id="149606" name="Text Box 128"/>
              <p:cNvSpPr txBox="1">
                <a:spLocks noChangeArrowheads="1"/>
              </p:cNvSpPr>
              <p:nvPr/>
            </p:nvSpPr>
            <p:spPr bwMode="auto">
              <a:xfrm>
                <a:off x="952" y="3209"/>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2.</a:t>
                </a:r>
                <a:endParaRPr lang="en-US" altLang="en-US" sz="600">
                  <a:cs typeface="Times New Roman" panose="02020603050405020304" pitchFamily="18" charset="0"/>
                </a:endParaRPr>
              </a:p>
            </p:txBody>
          </p:sp>
        </p:grpSp>
        <p:grpSp>
          <p:nvGrpSpPr>
            <p:cNvPr id="82049" name="Group 129"/>
            <p:cNvGrpSpPr>
              <a:grpSpLocks/>
            </p:cNvGrpSpPr>
            <p:nvPr/>
          </p:nvGrpSpPr>
          <p:grpSpPr bwMode="auto">
            <a:xfrm>
              <a:off x="3626644" y="2967038"/>
              <a:ext cx="1289447" cy="971550"/>
              <a:chOff x="2086" y="2387"/>
              <a:chExt cx="1083" cy="816"/>
            </a:xfrm>
          </p:grpSpPr>
          <p:sp>
            <p:nvSpPr>
              <p:cNvPr id="149601" name="Line 130"/>
              <p:cNvSpPr>
                <a:spLocks noChangeShapeType="1"/>
              </p:cNvSpPr>
              <p:nvPr>
                <p:custDataLst>
                  <p:tags r:id="rId20"/>
                </p:custDataLst>
              </p:nvPr>
            </p:nvSpPr>
            <p:spPr bwMode="auto">
              <a:xfrm flipV="1">
                <a:off x="2171" y="2387"/>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602" name="Text Box 131"/>
              <p:cNvSpPr txBox="1">
                <a:spLocks noChangeArrowheads="1"/>
              </p:cNvSpPr>
              <p:nvPr/>
            </p:nvSpPr>
            <p:spPr bwMode="auto">
              <a:xfrm>
                <a:off x="2086" y="2500"/>
                <a:ext cx="77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REGISTER</a:t>
                </a:r>
              </a:p>
              <a:p>
                <a:pPr eaLnBrk="1" hangingPunct="1">
                  <a:buFontTx/>
                  <a:buChar char="•"/>
                </a:pPr>
                <a:r>
                  <a:rPr lang="en-GB" altLang="en-US" sz="600">
                    <a:cs typeface="Times New Roman" panose="02020603050405020304" pitchFamily="18" charset="0"/>
                  </a:rPr>
                  <a:t>Authorization </a:t>
                </a:r>
                <a:r>
                  <a:rPr lang="en-US" altLang="en-US" sz="600">
                    <a:cs typeface="Times New Roman" panose="02020603050405020304" pitchFamily="18" charset="0"/>
                  </a:rPr>
                  <a:t>header</a:t>
                </a:r>
              </a:p>
              <a:p>
                <a:pPr eaLnBrk="1" hangingPunct="1">
                  <a:buFontTx/>
                  <a:buChar char="•"/>
                </a:pPr>
                <a:r>
                  <a:rPr lang="en-US" altLang="en-US" sz="600">
                    <a:cs typeface="Times New Roman" panose="02020603050405020304" pitchFamily="18" charset="0"/>
                  </a:rPr>
                  <a:t>Security headers</a:t>
                </a:r>
              </a:p>
            </p:txBody>
          </p:sp>
          <p:sp>
            <p:nvSpPr>
              <p:cNvPr id="149603" name="Text Box 132"/>
              <p:cNvSpPr txBox="1">
                <a:spLocks noChangeArrowheads="1"/>
              </p:cNvSpPr>
              <p:nvPr/>
            </p:nvSpPr>
            <p:spPr bwMode="auto">
              <a:xfrm>
                <a:off x="2204" y="2931"/>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a:t>
                </a:r>
                <a:endParaRPr lang="en-US" altLang="en-US" sz="600">
                  <a:cs typeface="Times New Roman" panose="02020603050405020304" pitchFamily="18" charset="0"/>
                </a:endParaRPr>
              </a:p>
            </p:txBody>
          </p:sp>
        </p:grpSp>
        <p:grpSp>
          <p:nvGrpSpPr>
            <p:cNvPr id="82053" name="Group 133"/>
            <p:cNvGrpSpPr>
              <a:grpSpLocks/>
            </p:cNvGrpSpPr>
            <p:nvPr/>
          </p:nvGrpSpPr>
          <p:grpSpPr bwMode="auto">
            <a:xfrm>
              <a:off x="4362450" y="1866901"/>
              <a:ext cx="1451372" cy="594122"/>
              <a:chOff x="2517" y="1525"/>
              <a:chExt cx="1219" cy="499"/>
            </a:xfrm>
          </p:grpSpPr>
          <p:sp>
            <p:nvSpPr>
              <p:cNvPr id="149596" name="Line 134"/>
              <p:cNvSpPr>
                <a:spLocks noChangeShapeType="1"/>
              </p:cNvSpPr>
              <p:nvPr>
                <p:custDataLst>
                  <p:tags r:id="rId19"/>
                </p:custDataLst>
              </p:nvPr>
            </p:nvSpPr>
            <p:spPr bwMode="auto">
              <a:xfrm flipV="1">
                <a:off x="3152" y="1525"/>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7" name="Line 135"/>
              <p:cNvSpPr>
                <a:spLocks noChangeShapeType="1"/>
              </p:cNvSpPr>
              <p:nvPr/>
            </p:nvSpPr>
            <p:spPr bwMode="auto">
              <a:xfrm>
                <a:off x="3242" y="1525"/>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8" name="Text Box 136"/>
              <p:cNvSpPr txBox="1">
                <a:spLocks noChangeArrowheads="1"/>
              </p:cNvSpPr>
              <p:nvPr/>
            </p:nvSpPr>
            <p:spPr bwMode="auto">
              <a:xfrm>
                <a:off x="2517" y="1616"/>
                <a:ext cx="55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alice@edu.se</a:t>
                </a:r>
                <a:endParaRPr lang="en-US" altLang="en-US" sz="600">
                  <a:cs typeface="Times New Roman" panose="02020603050405020304" pitchFamily="18" charset="0"/>
                </a:endParaRPr>
              </a:p>
            </p:txBody>
          </p:sp>
          <p:sp>
            <p:nvSpPr>
              <p:cNvPr id="149599" name="Text Box 137"/>
              <p:cNvSpPr txBox="1">
                <a:spLocks noChangeArrowheads="1"/>
              </p:cNvSpPr>
              <p:nvPr/>
            </p:nvSpPr>
            <p:spPr bwMode="auto">
              <a:xfrm>
                <a:off x="3243" y="1570"/>
                <a:ext cx="4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S-CSCF</a:t>
                </a:r>
              </a:p>
              <a:p>
                <a:pPr eaLnBrk="1" hangingPunct="1"/>
                <a:r>
                  <a:rPr lang="en-GB" altLang="en-US" sz="600">
                    <a:cs typeface="Times New Roman" panose="02020603050405020304" pitchFamily="18" charset="0"/>
                  </a:rPr>
                  <a:t>Capabilities</a:t>
                </a:r>
                <a:endParaRPr lang="en-US" altLang="en-US" sz="600">
                  <a:cs typeface="Times New Roman" panose="02020603050405020304" pitchFamily="18" charset="0"/>
                </a:endParaRPr>
              </a:p>
            </p:txBody>
          </p:sp>
          <p:sp>
            <p:nvSpPr>
              <p:cNvPr id="149600" name="Text Box 138"/>
              <p:cNvSpPr txBox="1">
                <a:spLocks noChangeArrowheads="1"/>
              </p:cNvSpPr>
              <p:nvPr/>
            </p:nvSpPr>
            <p:spPr bwMode="auto">
              <a:xfrm>
                <a:off x="3116" y="1751"/>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5.</a:t>
                </a:r>
                <a:endParaRPr lang="en-US" altLang="en-US" sz="600">
                  <a:cs typeface="Times New Roman" panose="02020603050405020304" pitchFamily="18" charset="0"/>
                </a:endParaRPr>
              </a:p>
            </p:txBody>
          </p:sp>
        </p:grpSp>
        <p:grpSp>
          <p:nvGrpSpPr>
            <p:cNvPr id="82059" name="Group 139"/>
            <p:cNvGrpSpPr>
              <a:grpSpLocks/>
            </p:cNvGrpSpPr>
            <p:nvPr/>
          </p:nvGrpSpPr>
          <p:grpSpPr bwMode="auto">
            <a:xfrm>
              <a:off x="5442347" y="2758678"/>
              <a:ext cx="1243013" cy="453628"/>
              <a:chOff x="3424" y="2387"/>
              <a:chExt cx="1044" cy="381"/>
            </a:xfrm>
          </p:grpSpPr>
          <p:sp>
            <p:nvSpPr>
              <p:cNvPr id="149591" name="Line 140"/>
              <p:cNvSpPr>
                <a:spLocks noChangeShapeType="1"/>
              </p:cNvSpPr>
              <p:nvPr/>
            </p:nvSpPr>
            <p:spPr bwMode="auto">
              <a:xfrm>
                <a:off x="3424" y="2523"/>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2" name="Line 141"/>
              <p:cNvSpPr>
                <a:spLocks noChangeShapeType="1"/>
              </p:cNvSpPr>
              <p:nvPr>
                <p:custDataLst>
                  <p:tags r:id="rId18"/>
                </p:custDataLst>
              </p:nvPr>
            </p:nvSpPr>
            <p:spPr bwMode="auto">
              <a:xfrm flipH="1" flipV="1">
                <a:off x="3424" y="2614"/>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93" name="Text Box 142"/>
              <p:cNvSpPr txBox="1">
                <a:spLocks noChangeArrowheads="1"/>
              </p:cNvSpPr>
              <p:nvPr/>
            </p:nvSpPr>
            <p:spPr bwMode="auto">
              <a:xfrm>
                <a:off x="3820" y="2495"/>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6.</a:t>
                </a:r>
                <a:endParaRPr lang="en-US" altLang="en-US" sz="600">
                  <a:cs typeface="Times New Roman" panose="02020603050405020304" pitchFamily="18" charset="0"/>
                </a:endParaRPr>
              </a:p>
            </p:txBody>
          </p:sp>
          <p:sp>
            <p:nvSpPr>
              <p:cNvPr id="149594" name="Text Box 143"/>
              <p:cNvSpPr txBox="1">
                <a:spLocks noChangeArrowheads="1"/>
              </p:cNvSpPr>
              <p:nvPr/>
            </p:nvSpPr>
            <p:spPr bwMode="auto">
              <a:xfrm>
                <a:off x="3696" y="2387"/>
                <a:ext cx="51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scscf.edu.se</a:t>
                </a:r>
                <a:endParaRPr lang="en-US" altLang="en-US" sz="600">
                  <a:cs typeface="Times New Roman" panose="02020603050405020304" pitchFamily="18" charset="0"/>
                </a:endParaRPr>
              </a:p>
            </p:txBody>
          </p:sp>
          <p:sp>
            <p:nvSpPr>
              <p:cNvPr id="149595" name="Text Box 144"/>
              <p:cNvSpPr txBox="1">
                <a:spLocks noChangeArrowheads="1"/>
              </p:cNvSpPr>
              <p:nvPr/>
            </p:nvSpPr>
            <p:spPr bwMode="auto">
              <a:xfrm>
                <a:off x="3775" y="2613"/>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IP S-CSCF</a:t>
                </a:r>
                <a:endParaRPr lang="en-US" altLang="en-US" sz="600">
                  <a:cs typeface="Times New Roman" panose="02020603050405020304" pitchFamily="18" charset="0"/>
                </a:endParaRPr>
              </a:p>
            </p:txBody>
          </p:sp>
        </p:grpSp>
        <p:grpSp>
          <p:nvGrpSpPr>
            <p:cNvPr id="82065" name="Group 145"/>
            <p:cNvGrpSpPr>
              <a:grpSpLocks/>
            </p:cNvGrpSpPr>
            <p:nvPr/>
          </p:nvGrpSpPr>
          <p:grpSpPr bwMode="auto">
            <a:xfrm>
              <a:off x="5449491" y="1490662"/>
              <a:ext cx="1243013" cy="1206104"/>
              <a:chOff x="3617" y="1147"/>
              <a:chExt cx="1044" cy="1013"/>
            </a:xfrm>
          </p:grpSpPr>
          <p:sp>
            <p:nvSpPr>
              <p:cNvPr id="149587" name="Text Box 146"/>
              <p:cNvSpPr txBox="1">
                <a:spLocks noChangeArrowheads="1"/>
              </p:cNvSpPr>
              <p:nvPr/>
            </p:nvSpPr>
            <p:spPr bwMode="auto">
              <a:xfrm>
                <a:off x="3872" y="1147"/>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cs typeface="Times New Roman" panose="02020603050405020304" pitchFamily="18" charset="0"/>
                </a:endParaRPr>
              </a:p>
            </p:txBody>
          </p:sp>
          <p:sp>
            <p:nvSpPr>
              <p:cNvPr id="149588" name="Line 147"/>
              <p:cNvSpPr>
                <a:spLocks noChangeShapeType="1"/>
              </p:cNvSpPr>
              <p:nvPr>
                <p:custDataLst>
                  <p:tags r:id="rId17"/>
                </p:custDataLst>
              </p:nvPr>
            </p:nvSpPr>
            <p:spPr bwMode="auto">
              <a:xfrm flipV="1">
                <a:off x="3617" y="1299"/>
                <a:ext cx="1044" cy="8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89" name="Text Box 148"/>
              <p:cNvSpPr txBox="1">
                <a:spLocks noChangeArrowheads="1"/>
              </p:cNvSpPr>
              <p:nvPr/>
            </p:nvSpPr>
            <p:spPr bwMode="auto">
              <a:xfrm>
                <a:off x="3820" y="1224"/>
                <a:ext cx="77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REGISTER</a:t>
                </a:r>
              </a:p>
              <a:p>
                <a:pPr eaLnBrk="1" hangingPunct="1">
                  <a:buFontTx/>
                  <a:buChar char="•"/>
                </a:pPr>
                <a:r>
                  <a:rPr lang="en-GB" altLang="en-US" sz="600">
                    <a:cs typeface="Times New Roman" panose="02020603050405020304" pitchFamily="18" charset="0"/>
                  </a:rPr>
                  <a:t>Authorization header</a:t>
                </a:r>
              </a:p>
              <a:p>
                <a:pPr eaLnBrk="1" hangingPunct="1">
                  <a:buFontTx/>
                  <a:buChar char="•"/>
                </a:pPr>
                <a:r>
                  <a:rPr lang="en-GB" altLang="en-US" sz="600">
                    <a:cs typeface="Times New Roman" panose="02020603050405020304" pitchFamily="18" charset="0"/>
                  </a:rPr>
                  <a:t>Security headers</a:t>
                </a:r>
                <a:endParaRPr lang="en-US" altLang="en-US" sz="600">
                  <a:cs typeface="Times New Roman" panose="02020603050405020304" pitchFamily="18" charset="0"/>
                </a:endParaRPr>
              </a:p>
            </p:txBody>
          </p:sp>
          <p:sp>
            <p:nvSpPr>
              <p:cNvPr id="149590" name="Text Box 149"/>
              <p:cNvSpPr txBox="1">
                <a:spLocks noChangeArrowheads="1"/>
              </p:cNvSpPr>
              <p:nvPr/>
            </p:nvSpPr>
            <p:spPr bwMode="auto">
              <a:xfrm>
                <a:off x="3985" y="1589"/>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7.</a:t>
                </a:r>
                <a:endParaRPr lang="en-US" altLang="en-US" sz="600">
                  <a:cs typeface="Times New Roman" panose="02020603050405020304" pitchFamily="18" charset="0"/>
                </a:endParaRPr>
              </a:p>
            </p:txBody>
          </p:sp>
        </p:grpSp>
        <p:grpSp>
          <p:nvGrpSpPr>
            <p:cNvPr id="82070" name="Group 150"/>
            <p:cNvGrpSpPr>
              <a:grpSpLocks/>
            </p:cNvGrpSpPr>
            <p:nvPr/>
          </p:nvGrpSpPr>
          <p:grpSpPr bwMode="auto">
            <a:xfrm>
              <a:off x="2276476" y="1819275"/>
              <a:ext cx="4394597" cy="2707482"/>
              <a:chOff x="777" y="1570"/>
              <a:chExt cx="3691" cy="2274"/>
            </a:xfrm>
          </p:grpSpPr>
          <p:grpSp>
            <p:nvGrpSpPr>
              <p:cNvPr id="149573" name="Group 151"/>
              <p:cNvGrpSpPr>
                <a:grpSpLocks/>
              </p:cNvGrpSpPr>
              <p:nvPr/>
            </p:nvGrpSpPr>
            <p:grpSpPr bwMode="auto">
              <a:xfrm>
                <a:off x="3424" y="1570"/>
                <a:ext cx="1044" cy="862"/>
                <a:chOff x="3424" y="1570"/>
                <a:chExt cx="1044" cy="862"/>
              </a:xfrm>
            </p:grpSpPr>
            <p:sp>
              <p:nvSpPr>
                <p:cNvPr id="149584" name="Line 152"/>
                <p:cNvSpPr>
                  <a:spLocks noChangeShapeType="1"/>
                </p:cNvSpPr>
                <p:nvPr/>
              </p:nvSpPr>
              <p:spPr bwMode="auto">
                <a:xfrm flipH="1">
                  <a:off x="3424" y="1570"/>
                  <a:ext cx="1044" cy="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85" name="Text Box 153"/>
                <p:cNvSpPr txBox="1">
                  <a:spLocks noChangeArrowheads="1"/>
                </p:cNvSpPr>
                <p:nvPr/>
              </p:nvSpPr>
              <p:spPr bwMode="auto">
                <a:xfrm>
                  <a:off x="3787" y="2054"/>
                  <a:ext cx="66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401 Unauthorised</a:t>
                  </a:r>
                </a:p>
                <a:p>
                  <a:pPr eaLnBrk="1" hangingPunct="1">
                    <a:buFontTx/>
                    <a:buChar char="•"/>
                  </a:pPr>
                  <a:r>
                    <a:rPr lang="en-GB" altLang="en-US" sz="600">
                      <a:cs typeface="Times New Roman" panose="02020603050405020304" pitchFamily="18" charset="0"/>
                    </a:rPr>
                    <a:t> RAND, AUTN, </a:t>
                  </a:r>
                  <a:r>
                    <a:rPr lang="en-GB" altLang="en-US" sz="600">
                      <a:solidFill>
                        <a:srgbClr val="FF00FF"/>
                      </a:solidFill>
                      <a:cs typeface="Times New Roman" panose="02020603050405020304" pitchFamily="18" charset="0"/>
                    </a:rPr>
                    <a:t/>
                  </a:r>
                  <a:br>
                    <a:rPr lang="en-GB" altLang="en-US" sz="600">
                      <a:solidFill>
                        <a:srgbClr val="FF00FF"/>
                      </a:solidFill>
                      <a:cs typeface="Times New Roman" panose="02020603050405020304" pitchFamily="18" charset="0"/>
                    </a:rPr>
                  </a:br>
                  <a:r>
                    <a:rPr lang="en-GB" altLang="en-US" sz="600">
                      <a:cs typeface="Times New Roman" panose="02020603050405020304" pitchFamily="18" charset="0"/>
                    </a:rPr>
                    <a:t>IK, CK</a:t>
                  </a:r>
                  <a:endParaRPr lang="en-US" altLang="en-US" sz="600">
                    <a:cs typeface="Times New Roman" panose="02020603050405020304" pitchFamily="18" charset="0"/>
                  </a:endParaRPr>
                </a:p>
              </p:txBody>
            </p:sp>
            <p:sp>
              <p:nvSpPr>
                <p:cNvPr id="149586" name="Text Box 154"/>
                <p:cNvSpPr txBox="1">
                  <a:spLocks noChangeArrowheads="1"/>
                </p:cNvSpPr>
                <p:nvPr/>
              </p:nvSpPr>
              <p:spPr bwMode="auto">
                <a:xfrm>
                  <a:off x="3638" y="2205"/>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9.</a:t>
                  </a:r>
                  <a:endParaRPr lang="en-US" altLang="en-US" sz="600">
                    <a:cs typeface="Times New Roman" panose="02020603050405020304" pitchFamily="18" charset="0"/>
                  </a:endParaRPr>
                </a:p>
              </p:txBody>
            </p:sp>
          </p:grpSp>
          <p:grpSp>
            <p:nvGrpSpPr>
              <p:cNvPr id="149574" name="Group 155"/>
              <p:cNvGrpSpPr>
                <a:grpSpLocks/>
              </p:cNvGrpSpPr>
              <p:nvPr/>
            </p:nvGrpSpPr>
            <p:grpSpPr bwMode="auto">
              <a:xfrm>
                <a:off x="1973" y="2659"/>
                <a:ext cx="1220" cy="816"/>
                <a:chOff x="1973" y="2659"/>
                <a:chExt cx="1220" cy="816"/>
              </a:xfrm>
            </p:grpSpPr>
            <p:grpSp>
              <p:nvGrpSpPr>
                <p:cNvPr id="149580" name="Group 156"/>
                <p:cNvGrpSpPr>
                  <a:grpSpLocks/>
                </p:cNvGrpSpPr>
                <p:nvPr/>
              </p:nvGrpSpPr>
              <p:grpSpPr bwMode="auto">
                <a:xfrm>
                  <a:off x="1973" y="2659"/>
                  <a:ext cx="1220" cy="816"/>
                  <a:chOff x="1973" y="2659"/>
                  <a:chExt cx="1220" cy="816"/>
                </a:xfrm>
              </p:grpSpPr>
              <p:sp>
                <p:nvSpPr>
                  <p:cNvPr id="149582" name="Line 157"/>
                  <p:cNvSpPr>
                    <a:spLocks noChangeShapeType="1"/>
                  </p:cNvSpPr>
                  <p:nvPr/>
                </p:nvSpPr>
                <p:spPr bwMode="auto">
                  <a:xfrm flipH="1">
                    <a:off x="1973" y="2659"/>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83" name="Text Box 158"/>
                  <p:cNvSpPr txBox="1">
                    <a:spLocks noChangeArrowheads="1"/>
                  </p:cNvSpPr>
                  <p:nvPr/>
                </p:nvSpPr>
                <p:spPr bwMode="auto">
                  <a:xfrm>
                    <a:off x="2381" y="3067"/>
                    <a:ext cx="8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401 Unauthorised</a:t>
                    </a:r>
                  </a:p>
                  <a:p>
                    <a:pPr eaLnBrk="1" hangingPunct="1">
                      <a:buFontTx/>
                      <a:buChar char="•"/>
                    </a:pPr>
                    <a:r>
                      <a:rPr lang="en-GB" altLang="en-US" sz="600">
                        <a:cs typeface="Times New Roman" panose="02020603050405020304" pitchFamily="18" charset="0"/>
                      </a:rPr>
                      <a:t> RAND, AUTN, IK, CK</a:t>
                    </a:r>
                    <a:endParaRPr lang="en-US" altLang="en-US" sz="600">
                      <a:cs typeface="Times New Roman" panose="02020603050405020304" pitchFamily="18" charset="0"/>
                    </a:endParaRPr>
                  </a:p>
                </p:txBody>
              </p:sp>
            </p:grpSp>
            <p:sp>
              <p:nvSpPr>
                <p:cNvPr id="149581" name="Text Box 159"/>
                <p:cNvSpPr txBox="1">
                  <a:spLocks noChangeArrowheads="1"/>
                </p:cNvSpPr>
                <p:nvPr/>
              </p:nvSpPr>
              <p:spPr bwMode="auto">
                <a:xfrm>
                  <a:off x="2142" y="3294"/>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9.</a:t>
                  </a:r>
                  <a:endParaRPr lang="en-US" altLang="en-US" sz="600">
                    <a:cs typeface="Times New Roman" panose="02020603050405020304" pitchFamily="18" charset="0"/>
                  </a:endParaRPr>
                </a:p>
              </p:txBody>
            </p:sp>
          </p:grpSp>
          <p:grpSp>
            <p:nvGrpSpPr>
              <p:cNvPr id="149575" name="Group 160"/>
              <p:cNvGrpSpPr>
                <a:grpSpLocks/>
              </p:cNvGrpSpPr>
              <p:nvPr/>
            </p:nvGrpSpPr>
            <p:grpSpPr bwMode="auto">
              <a:xfrm>
                <a:off x="777" y="3608"/>
                <a:ext cx="809" cy="236"/>
                <a:chOff x="777" y="3608"/>
                <a:chExt cx="809" cy="236"/>
              </a:xfrm>
            </p:grpSpPr>
            <p:grpSp>
              <p:nvGrpSpPr>
                <p:cNvPr id="149576" name="Group 161"/>
                <p:cNvGrpSpPr>
                  <a:grpSpLocks/>
                </p:cNvGrpSpPr>
                <p:nvPr/>
              </p:nvGrpSpPr>
              <p:grpSpPr bwMode="auto">
                <a:xfrm>
                  <a:off x="793" y="3611"/>
                  <a:ext cx="793" cy="233"/>
                  <a:chOff x="793" y="3611"/>
                  <a:chExt cx="793" cy="233"/>
                </a:xfrm>
              </p:grpSpPr>
              <p:sp>
                <p:nvSpPr>
                  <p:cNvPr id="149578" name="Line 162"/>
                  <p:cNvSpPr>
                    <a:spLocks noChangeShapeType="1"/>
                  </p:cNvSpPr>
                  <p:nvPr/>
                </p:nvSpPr>
                <p:spPr bwMode="auto">
                  <a:xfrm flipH="1">
                    <a:off x="793" y="3612"/>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79" name="Text Box 163"/>
                  <p:cNvSpPr txBox="1">
                    <a:spLocks noChangeArrowheads="1"/>
                  </p:cNvSpPr>
                  <p:nvPr/>
                </p:nvSpPr>
                <p:spPr bwMode="auto">
                  <a:xfrm>
                    <a:off x="917" y="3611"/>
                    <a:ext cx="6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401 Unauthorised</a:t>
                    </a:r>
                  </a:p>
                  <a:p>
                    <a:pPr eaLnBrk="1" hangingPunct="1">
                      <a:buFontTx/>
                      <a:buChar char="•"/>
                    </a:pPr>
                    <a:r>
                      <a:rPr lang="en-GB" altLang="en-US" sz="600">
                        <a:cs typeface="Times New Roman" panose="02020603050405020304" pitchFamily="18" charset="0"/>
                      </a:rPr>
                      <a:t> RAND, AUTN</a:t>
                    </a:r>
                    <a:endParaRPr lang="en-US" altLang="en-US" sz="600">
                      <a:cs typeface="Times New Roman" panose="02020603050405020304" pitchFamily="18" charset="0"/>
                    </a:endParaRPr>
                  </a:p>
                </p:txBody>
              </p:sp>
            </p:grpSp>
            <p:sp>
              <p:nvSpPr>
                <p:cNvPr id="149577" name="Text Box 164"/>
                <p:cNvSpPr txBox="1">
                  <a:spLocks noChangeArrowheads="1"/>
                </p:cNvSpPr>
                <p:nvPr/>
              </p:nvSpPr>
              <p:spPr bwMode="auto">
                <a:xfrm>
                  <a:off x="777" y="3608"/>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9.</a:t>
                  </a:r>
                  <a:endParaRPr lang="en-US" altLang="en-US" sz="600">
                    <a:cs typeface="Times New Roman" panose="02020603050405020304" pitchFamily="18" charset="0"/>
                  </a:endParaRPr>
                </a:p>
              </p:txBody>
            </p:sp>
          </p:grpSp>
        </p:grpSp>
        <p:sp>
          <p:nvSpPr>
            <p:cNvPr id="149521" name="Text Box 165"/>
            <p:cNvSpPr txBox="1">
              <a:spLocks noChangeArrowheads="1"/>
            </p:cNvSpPr>
            <p:nvPr/>
          </p:nvSpPr>
          <p:spPr bwMode="auto">
            <a:xfrm>
              <a:off x="1701404" y="4432698"/>
              <a:ext cx="891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PrivID xyz@edu.se</a:t>
              </a:r>
            </a:p>
            <a:p>
              <a:pPr eaLnBrk="1" hangingPunct="1"/>
              <a:r>
                <a:rPr lang="en-GB" altLang="en-US" sz="600">
                  <a:cs typeface="Times New Roman" panose="02020603050405020304" pitchFamily="18" charset="0"/>
                </a:rPr>
                <a:t>PubID alice@edu.se</a:t>
              </a:r>
            </a:p>
            <a:p>
              <a:pPr eaLnBrk="1" hangingPunct="1"/>
              <a:r>
                <a:rPr lang="en-GB" altLang="en-US" sz="600">
                  <a:cs typeface="Times New Roman" panose="02020603050405020304" pitchFamily="18" charset="0"/>
                </a:rPr>
                <a:t>Tel +46 8 719 1000</a:t>
              </a:r>
            </a:p>
            <a:p>
              <a:pPr eaLnBrk="1" hangingPunct="1"/>
              <a:r>
                <a:rPr lang="en-GB" altLang="en-US" sz="600">
                  <a:cs typeface="Times New Roman" panose="02020603050405020304" pitchFamily="18" charset="0"/>
                </a:rPr>
                <a:t>pcscf.edu.se</a:t>
              </a:r>
              <a:endParaRPr lang="en-US" altLang="en-US" sz="600">
                <a:cs typeface="Times New Roman" panose="02020603050405020304" pitchFamily="18" charset="0"/>
              </a:endParaRPr>
            </a:p>
          </p:txBody>
        </p:sp>
        <p:grpSp>
          <p:nvGrpSpPr>
            <p:cNvPr id="149522" name="Group 166"/>
            <p:cNvGrpSpPr>
              <a:grpSpLocks noChangeAspect="1"/>
            </p:cNvGrpSpPr>
            <p:nvPr/>
          </p:nvGrpSpPr>
          <p:grpSpPr bwMode="auto">
            <a:xfrm>
              <a:off x="6716317" y="1117998"/>
              <a:ext cx="488156" cy="701278"/>
              <a:chOff x="183" y="860"/>
              <a:chExt cx="969" cy="1392"/>
            </a:xfrm>
          </p:grpSpPr>
          <p:grpSp>
            <p:nvGrpSpPr>
              <p:cNvPr id="149568" name="Group 3"/>
              <p:cNvGrpSpPr>
                <a:grpSpLocks noChangeAspect="1"/>
              </p:cNvGrpSpPr>
              <p:nvPr/>
            </p:nvGrpSpPr>
            <p:grpSpPr bwMode="auto">
              <a:xfrm>
                <a:off x="186" y="860"/>
                <a:ext cx="966" cy="1391"/>
                <a:chOff x="186" y="860"/>
                <a:chExt cx="966" cy="1391"/>
              </a:xfrm>
            </p:grpSpPr>
            <p:sp>
              <p:nvSpPr>
                <p:cNvPr id="149570" name="Freeform 4"/>
                <p:cNvSpPr>
                  <a:spLocks noChangeAspect="1"/>
                </p:cNvSpPr>
                <p:nvPr>
                  <p:custDataLst>
                    <p:tags r:id="rId1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71" name="Freeform 5"/>
                <p:cNvSpPr>
                  <a:spLocks noChangeAspect="1" noEditPoints="1"/>
                </p:cNvSpPr>
                <p:nvPr>
                  <p:custDataLst>
                    <p:tags r:id="rId16"/>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72"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S-CSCF</a:t>
                  </a:r>
                  <a:endParaRPr lang="sv-SE" altLang="en-US" sz="825">
                    <a:solidFill>
                      <a:srgbClr val="00A9D4"/>
                    </a:solidFill>
                  </a:endParaRPr>
                </a:p>
              </p:txBody>
            </p:sp>
          </p:grpSp>
          <p:sp>
            <p:nvSpPr>
              <p:cNvPr id="149569" name="Rectangle 17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3" name="Group 172"/>
            <p:cNvGrpSpPr>
              <a:grpSpLocks noChangeAspect="1"/>
            </p:cNvGrpSpPr>
            <p:nvPr/>
          </p:nvGrpSpPr>
          <p:grpSpPr bwMode="auto">
            <a:xfrm>
              <a:off x="3188494" y="3607594"/>
              <a:ext cx="488156" cy="701279"/>
              <a:chOff x="183" y="860"/>
              <a:chExt cx="969" cy="1392"/>
            </a:xfrm>
          </p:grpSpPr>
          <p:grpSp>
            <p:nvGrpSpPr>
              <p:cNvPr id="149563" name="Group 3"/>
              <p:cNvGrpSpPr>
                <a:grpSpLocks noChangeAspect="1"/>
              </p:cNvGrpSpPr>
              <p:nvPr/>
            </p:nvGrpSpPr>
            <p:grpSpPr bwMode="auto">
              <a:xfrm>
                <a:off x="186" y="860"/>
                <a:ext cx="966" cy="1391"/>
                <a:chOff x="186" y="860"/>
                <a:chExt cx="966" cy="1391"/>
              </a:xfrm>
            </p:grpSpPr>
            <p:sp>
              <p:nvSpPr>
                <p:cNvPr id="149565" name="Freeform 4"/>
                <p:cNvSpPr>
                  <a:spLocks noChangeAspect="1"/>
                </p:cNvSpPr>
                <p:nvPr>
                  <p:custDataLst>
                    <p:tags r:id="rId13"/>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6" name="Freeform 5"/>
                <p:cNvSpPr>
                  <a:spLocks noChangeAspect="1" noEditPoints="1"/>
                </p:cNvSpPr>
                <p:nvPr>
                  <p:custDataLst>
                    <p:tags r:id="rId14"/>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7"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P-CSCF</a:t>
                  </a:r>
                  <a:endParaRPr lang="sv-SE" altLang="en-US" sz="825">
                    <a:solidFill>
                      <a:srgbClr val="00A9D4"/>
                    </a:solidFill>
                  </a:endParaRPr>
                </a:p>
              </p:txBody>
            </p:sp>
          </p:grpSp>
          <p:sp>
            <p:nvSpPr>
              <p:cNvPr id="149564" name="Rectangle 17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4" name="Group 178"/>
            <p:cNvGrpSpPr>
              <a:grpSpLocks noChangeAspect="1"/>
            </p:cNvGrpSpPr>
            <p:nvPr/>
          </p:nvGrpSpPr>
          <p:grpSpPr bwMode="auto">
            <a:xfrm>
              <a:off x="4927998" y="2501504"/>
              <a:ext cx="488156" cy="701278"/>
              <a:chOff x="183" y="860"/>
              <a:chExt cx="969" cy="1392"/>
            </a:xfrm>
          </p:grpSpPr>
          <p:grpSp>
            <p:nvGrpSpPr>
              <p:cNvPr id="149558" name="Group 3"/>
              <p:cNvGrpSpPr>
                <a:grpSpLocks noChangeAspect="1"/>
              </p:cNvGrpSpPr>
              <p:nvPr/>
            </p:nvGrpSpPr>
            <p:grpSpPr bwMode="auto">
              <a:xfrm>
                <a:off x="186" y="860"/>
                <a:ext cx="966" cy="1391"/>
                <a:chOff x="186" y="860"/>
                <a:chExt cx="966" cy="1391"/>
              </a:xfrm>
            </p:grpSpPr>
            <p:sp>
              <p:nvSpPr>
                <p:cNvPr id="149560" name="Freeform 4"/>
                <p:cNvSpPr>
                  <a:spLocks noChangeAspect="1"/>
                </p:cNvSpPr>
                <p:nvPr>
                  <p:custDataLst>
                    <p:tags r:id="rId11"/>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1" name="Freeform 5"/>
                <p:cNvSpPr>
                  <a:spLocks noChangeAspect="1" noEditPoints="1"/>
                </p:cNvSpPr>
                <p:nvPr>
                  <p:custDataLst>
                    <p:tags r:id="rId12"/>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62"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I-CSCF</a:t>
                  </a:r>
                  <a:endParaRPr lang="sv-SE" altLang="en-US" sz="825">
                    <a:solidFill>
                      <a:srgbClr val="00A9D4"/>
                    </a:solidFill>
                  </a:endParaRPr>
                </a:p>
              </p:txBody>
            </p:sp>
          </p:grpSp>
          <p:sp>
            <p:nvSpPr>
              <p:cNvPr id="149559" name="Rectangle 183"/>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5" name="Group 184"/>
            <p:cNvGrpSpPr>
              <a:grpSpLocks noChangeAspect="1"/>
            </p:cNvGrpSpPr>
            <p:nvPr/>
          </p:nvGrpSpPr>
          <p:grpSpPr bwMode="auto">
            <a:xfrm>
              <a:off x="4908948" y="1117998"/>
              <a:ext cx="488156" cy="701278"/>
              <a:chOff x="183" y="860"/>
              <a:chExt cx="969" cy="1392"/>
            </a:xfrm>
          </p:grpSpPr>
          <p:grpSp>
            <p:nvGrpSpPr>
              <p:cNvPr id="149553" name="Group 3"/>
              <p:cNvGrpSpPr>
                <a:grpSpLocks noChangeAspect="1"/>
              </p:cNvGrpSpPr>
              <p:nvPr/>
            </p:nvGrpSpPr>
            <p:grpSpPr bwMode="auto">
              <a:xfrm>
                <a:off x="186" y="860"/>
                <a:ext cx="966" cy="1391"/>
                <a:chOff x="186" y="860"/>
                <a:chExt cx="966" cy="1391"/>
              </a:xfrm>
            </p:grpSpPr>
            <p:sp>
              <p:nvSpPr>
                <p:cNvPr id="149555" name="Freeform 4"/>
                <p:cNvSpPr>
                  <a:spLocks noChangeAspect="1"/>
                </p:cNvSpPr>
                <p:nvPr>
                  <p:custDataLst>
                    <p:tags r:id="rId9"/>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6" name="Freeform 5"/>
                <p:cNvSpPr>
                  <a:spLocks noChangeAspect="1" noEditPoints="1"/>
                </p:cNvSpPr>
                <p:nvPr>
                  <p:custDataLst>
                    <p:tags r:id="rId10"/>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7"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7B0663"/>
                      </a:solidFill>
                    </a:rPr>
                    <a:t>HSS</a:t>
                  </a:r>
                  <a:endParaRPr lang="sv-SE" altLang="en-US" sz="825">
                    <a:solidFill>
                      <a:srgbClr val="7B0663"/>
                    </a:solidFill>
                  </a:endParaRPr>
                </a:p>
              </p:txBody>
            </p:sp>
          </p:grpSp>
          <p:sp>
            <p:nvSpPr>
              <p:cNvPr id="149554" name="Rectangle 18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49526" name="Group 190"/>
            <p:cNvGrpSpPr>
              <a:grpSpLocks noChangeAspect="1"/>
            </p:cNvGrpSpPr>
            <p:nvPr/>
          </p:nvGrpSpPr>
          <p:grpSpPr bwMode="auto">
            <a:xfrm>
              <a:off x="1905001" y="2291954"/>
              <a:ext cx="488156" cy="701278"/>
              <a:chOff x="183" y="860"/>
              <a:chExt cx="969" cy="1392"/>
            </a:xfrm>
          </p:grpSpPr>
          <p:grpSp>
            <p:nvGrpSpPr>
              <p:cNvPr id="149548" name="Group 53"/>
              <p:cNvGrpSpPr>
                <a:grpSpLocks noChangeAspect="1"/>
              </p:cNvGrpSpPr>
              <p:nvPr/>
            </p:nvGrpSpPr>
            <p:grpSpPr bwMode="auto">
              <a:xfrm>
                <a:off x="186" y="860"/>
                <a:ext cx="966" cy="1391"/>
                <a:chOff x="186" y="860"/>
                <a:chExt cx="966" cy="1391"/>
              </a:xfrm>
            </p:grpSpPr>
            <p:sp>
              <p:nvSpPr>
                <p:cNvPr id="149550" name="Freeform 4"/>
                <p:cNvSpPr>
                  <a:spLocks noChangeAspect="1"/>
                </p:cNvSpPr>
                <p:nvPr>
                  <p:custDataLst>
                    <p:tags r:id="rId7"/>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1" name="Freeform 5"/>
                <p:cNvSpPr>
                  <a:spLocks noChangeAspect="1" noEditPoints="1"/>
                </p:cNvSpPr>
                <p:nvPr>
                  <p:custDataLst>
                    <p:tags r:id="rId8"/>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52" name="Text Box 43"/>
                <p:cNvSpPr txBox="1">
                  <a:spLocks noChangeAspect="1" noChangeArrowheads="1"/>
                </p:cNvSpPr>
                <p:nvPr/>
              </p:nvSpPr>
              <p:spPr bwMode="auto">
                <a:xfrm>
                  <a:off x="262" y="1886"/>
                  <a:ext cx="8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a:solidFill>
                        <a:srgbClr val="00285F"/>
                      </a:solidFill>
                    </a:rPr>
                    <a:t>DNS</a:t>
                  </a:r>
                  <a:endParaRPr lang="sv-SE" altLang="en-US" sz="750">
                    <a:solidFill>
                      <a:srgbClr val="00285F"/>
                    </a:solidFill>
                  </a:endParaRPr>
                </a:p>
              </p:txBody>
            </p:sp>
          </p:grpSp>
          <p:sp>
            <p:nvSpPr>
              <p:cNvPr id="149549" name="Rectangle 19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grpSp>
          <p:nvGrpSpPr>
            <p:cNvPr id="149527" name="Group 196"/>
            <p:cNvGrpSpPr>
              <a:grpSpLocks noChangeAspect="1"/>
            </p:cNvGrpSpPr>
            <p:nvPr/>
          </p:nvGrpSpPr>
          <p:grpSpPr bwMode="auto">
            <a:xfrm>
              <a:off x="6716317" y="2461023"/>
              <a:ext cx="488156" cy="701278"/>
              <a:chOff x="183" y="860"/>
              <a:chExt cx="969" cy="1392"/>
            </a:xfrm>
          </p:grpSpPr>
          <p:grpSp>
            <p:nvGrpSpPr>
              <p:cNvPr id="149543" name="Group 53"/>
              <p:cNvGrpSpPr>
                <a:grpSpLocks noChangeAspect="1"/>
              </p:cNvGrpSpPr>
              <p:nvPr/>
            </p:nvGrpSpPr>
            <p:grpSpPr bwMode="auto">
              <a:xfrm>
                <a:off x="186" y="860"/>
                <a:ext cx="966" cy="1391"/>
                <a:chOff x="186" y="860"/>
                <a:chExt cx="966" cy="1391"/>
              </a:xfrm>
            </p:grpSpPr>
            <p:sp>
              <p:nvSpPr>
                <p:cNvPr id="149545" name="Freeform 4"/>
                <p:cNvSpPr>
                  <a:spLocks noChangeAspect="1"/>
                </p:cNvSpPr>
                <p:nvPr>
                  <p:custDataLst>
                    <p:tags r:id="rId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46" name="Freeform 5"/>
                <p:cNvSpPr>
                  <a:spLocks noChangeAspect="1" noEditPoints="1"/>
                </p:cNvSpPr>
                <p:nvPr>
                  <p:custDataLst>
                    <p:tags r:id="rId6"/>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47" name="Text Box 43"/>
                <p:cNvSpPr txBox="1">
                  <a:spLocks noChangeAspect="1" noChangeArrowheads="1"/>
                </p:cNvSpPr>
                <p:nvPr/>
              </p:nvSpPr>
              <p:spPr bwMode="auto">
                <a:xfrm>
                  <a:off x="262" y="1886"/>
                  <a:ext cx="8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dirty="0">
                      <a:solidFill>
                        <a:srgbClr val="00285F"/>
                      </a:solidFill>
                    </a:rPr>
                    <a:t>DNS</a:t>
                  </a:r>
                  <a:endParaRPr lang="sv-SE" altLang="en-US" sz="750" dirty="0">
                    <a:solidFill>
                      <a:srgbClr val="00285F"/>
                    </a:solidFill>
                  </a:endParaRPr>
                </a:p>
              </p:txBody>
            </p:sp>
          </p:grpSp>
          <p:sp>
            <p:nvSpPr>
              <p:cNvPr id="149544" name="Rectangle 20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grpSp>
          <p:nvGrpSpPr>
            <p:cNvPr id="82122" name="Group 202"/>
            <p:cNvGrpSpPr>
              <a:grpSpLocks/>
            </p:cNvGrpSpPr>
            <p:nvPr/>
          </p:nvGrpSpPr>
          <p:grpSpPr bwMode="auto">
            <a:xfrm>
              <a:off x="5416156" y="1110853"/>
              <a:ext cx="1340645" cy="522685"/>
              <a:chOff x="3617" y="969"/>
              <a:chExt cx="1126" cy="439"/>
            </a:xfrm>
          </p:grpSpPr>
          <p:sp>
            <p:nvSpPr>
              <p:cNvPr id="149538" name="Line 203"/>
              <p:cNvSpPr>
                <a:spLocks noChangeShapeType="1"/>
              </p:cNvSpPr>
              <p:nvPr/>
            </p:nvSpPr>
            <p:spPr bwMode="auto">
              <a:xfrm>
                <a:off x="3650" y="1196"/>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39" name="Text Box 204"/>
              <p:cNvSpPr txBox="1">
                <a:spLocks noChangeArrowheads="1"/>
              </p:cNvSpPr>
              <p:nvPr/>
            </p:nvSpPr>
            <p:spPr bwMode="auto">
              <a:xfrm>
                <a:off x="3645" y="1175"/>
                <a:ext cx="10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MAA: AV {RAND, AUTN, XRES, </a:t>
                </a:r>
              </a:p>
              <a:p>
                <a:pPr eaLnBrk="1" hangingPunct="1"/>
                <a:r>
                  <a:rPr lang="en-GB" altLang="en-US" sz="600">
                    <a:cs typeface="Times New Roman" panose="02020603050405020304" pitchFamily="18" charset="0"/>
                  </a:rPr>
                  <a:t>                IK, CK}</a:t>
                </a:r>
                <a:endParaRPr lang="en-US" altLang="en-US" sz="600">
                  <a:cs typeface="Times New Roman" panose="02020603050405020304" pitchFamily="18" charset="0"/>
                </a:endParaRPr>
              </a:p>
            </p:txBody>
          </p:sp>
          <p:sp>
            <p:nvSpPr>
              <p:cNvPr id="149540" name="Line 205"/>
              <p:cNvSpPr>
                <a:spLocks noChangeShapeType="1"/>
              </p:cNvSpPr>
              <p:nvPr>
                <p:custDataLst>
                  <p:tags r:id="rId4"/>
                </p:custDataLst>
              </p:nvPr>
            </p:nvSpPr>
            <p:spPr bwMode="auto">
              <a:xfrm flipH="1" flipV="1">
                <a:off x="3617" y="1111"/>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49541" name="Text Box 206"/>
              <p:cNvSpPr txBox="1">
                <a:spLocks noChangeArrowheads="1"/>
              </p:cNvSpPr>
              <p:nvPr/>
            </p:nvSpPr>
            <p:spPr bwMode="auto">
              <a:xfrm>
                <a:off x="3645" y="969"/>
                <a:ext cx="29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MAR</a:t>
                </a:r>
              </a:p>
            </p:txBody>
          </p:sp>
          <p:sp>
            <p:nvSpPr>
              <p:cNvPr id="149542" name="Text Box 207"/>
              <p:cNvSpPr txBox="1">
                <a:spLocks noChangeArrowheads="1"/>
              </p:cNvSpPr>
              <p:nvPr/>
            </p:nvSpPr>
            <p:spPr bwMode="auto">
              <a:xfrm>
                <a:off x="4031" y="1094"/>
                <a:ext cx="20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cs typeface="Times New Roman" panose="02020603050405020304" pitchFamily="18" charset="0"/>
                  </a:rPr>
                  <a:t>8.</a:t>
                </a:r>
                <a:endParaRPr lang="en-US" altLang="en-US" sz="600">
                  <a:cs typeface="Times New Roman" panose="02020603050405020304" pitchFamily="18" charset="0"/>
                </a:endParaRPr>
              </a:p>
            </p:txBody>
          </p:sp>
        </p:grpSp>
        <p:sp>
          <p:nvSpPr>
            <p:cNvPr id="149529" name="Freeform 28"/>
            <p:cNvSpPr>
              <a:spLocks noChangeAspect="1" noEditPoints="1"/>
            </p:cNvSpPr>
            <p:nvPr/>
          </p:nvSpPr>
          <p:spPr bwMode="auto">
            <a:xfrm>
              <a:off x="2040732" y="3945731"/>
              <a:ext cx="211931" cy="386954"/>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5"/>
                <a:gd name="T160" fmla="*/ 0 h 503"/>
                <a:gd name="T161" fmla="*/ 275 w 275"/>
                <a:gd name="T162" fmla="*/ 503 h 5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nvGrpSpPr>
            <p:cNvPr id="149530" name="Group 209"/>
            <p:cNvGrpSpPr>
              <a:grpSpLocks noChangeAspect="1"/>
            </p:cNvGrpSpPr>
            <p:nvPr/>
          </p:nvGrpSpPr>
          <p:grpSpPr bwMode="auto">
            <a:xfrm>
              <a:off x="4118373" y="1117998"/>
              <a:ext cx="488156" cy="701278"/>
              <a:chOff x="183" y="860"/>
              <a:chExt cx="969" cy="1392"/>
            </a:xfrm>
          </p:grpSpPr>
          <p:grpSp>
            <p:nvGrpSpPr>
              <p:cNvPr id="149533" name="Group 3"/>
              <p:cNvGrpSpPr>
                <a:grpSpLocks noChangeAspect="1"/>
              </p:cNvGrpSpPr>
              <p:nvPr/>
            </p:nvGrpSpPr>
            <p:grpSpPr bwMode="auto">
              <a:xfrm>
                <a:off x="186" y="860"/>
                <a:ext cx="966" cy="1391"/>
                <a:chOff x="186" y="860"/>
                <a:chExt cx="966" cy="1391"/>
              </a:xfrm>
            </p:grpSpPr>
            <p:sp>
              <p:nvSpPr>
                <p:cNvPr id="149535"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36" name="Freeform 5"/>
                <p:cNvSpPr>
                  <a:spLocks noChangeAspect="1" noEditPoints="1"/>
                </p:cNvSpPr>
                <p:nvPr>
                  <p:custDataLst>
                    <p:tags r:id="rId3"/>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49537"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7B0663"/>
                      </a:solidFill>
                    </a:rPr>
                    <a:t>HLR</a:t>
                  </a:r>
                  <a:endParaRPr lang="sv-SE" altLang="en-US" sz="825">
                    <a:solidFill>
                      <a:srgbClr val="7B0663"/>
                    </a:solidFill>
                  </a:endParaRPr>
                </a:p>
              </p:txBody>
            </p:sp>
          </p:grpSp>
          <p:sp>
            <p:nvSpPr>
              <p:cNvPr id="149534" name="Rectangle 21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sp>
          <p:nvSpPr>
            <p:cNvPr id="149531" name="Line 215"/>
            <p:cNvSpPr>
              <a:spLocks noChangeShapeType="1"/>
            </p:cNvSpPr>
            <p:nvPr/>
          </p:nvSpPr>
          <p:spPr bwMode="auto">
            <a:xfrm>
              <a:off x="4597004" y="1475185"/>
              <a:ext cx="322659" cy="0"/>
            </a:xfrm>
            <a:prstGeom prst="line">
              <a:avLst/>
            </a:prstGeom>
            <a:noFill/>
            <a:ln w="19050">
              <a:solidFill>
                <a:srgbClr val="8F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49532" name="Text Box 216"/>
            <p:cNvSpPr txBox="1">
              <a:spLocks noChangeArrowheads="1"/>
            </p:cNvSpPr>
            <p:nvPr/>
          </p:nvSpPr>
          <p:spPr bwMode="auto">
            <a:xfrm>
              <a:off x="4558233" y="1310879"/>
              <a:ext cx="393056" cy="20774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750">
                  <a:solidFill>
                    <a:srgbClr val="8F3F7B"/>
                  </a:solidFill>
                </a:rPr>
                <a:t>MAP</a:t>
              </a:r>
            </a:p>
          </p:txBody>
        </p:sp>
      </p:grpSp>
      <p:sp>
        <p:nvSpPr>
          <p:cNvPr id="113" name="Rectangle 112">
            <a:extLst>
              <a:ext uri="{FF2B5EF4-FFF2-40B4-BE49-F238E27FC236}">
                <a16:creationId xmlns:a16="http://schemas.microsoft.com/office/drawing/2014/main" xmlns="" id="{42E43F79-8707-4619-BDF1-40E4F350C609}"/>
              </a:ext>
            </a:extLst>
          </p:cNvPr>
          <p:cNvSpPr/>
          <p:nvPr/>
        </p:nvSpPr>
        <p:spPr>
          <a:xfrm>
            <a:off x="5946" y="176058"/>
            <a:ext cx="2262421" cy="353943"/>
          </a:xfrm>
          <a:prstGeom prst="rect">
            <a:avLst/>
          </a:prstGeom>
        </p:spPr>
        <p:txBody>
          <a:bodyPr wrap="square">
            <a:spAutoFit/>
          </a:bodyPr>
          <a:lstStyle/>
          <a:p>
            <a:r>
              <a:rPr lang="en-US" sz="1700" b="1" dirty="0" smtClean="0">
                <a:solidFill>
                  <a:srgbClr val="FFFFFF"/>
                </a:solidFill>
                <a:latin typeface="Roboto Condensed"/>
                <a:sym typeface="Roboto Condensed"/>
              </a:rPr>
              <a:t>IMS AKA(1/2)</a:t>
            </a:r>
            <a:endParaRPr lang="en-US" sz="1700" b="1" dirty="0"/>
          </a:p>
        </p:txBody>
      </p:sp>
      <p:pic>
        <p:nvPicPr>
          <p:cNvPr id="115" name="Picture 114">
            <a:extLst>
              <a:ext uri="{FF2B5EF4-FFF2-40B4-BE49-F238E27FC236}">
                <a16:creationId xmlns:a16="http://schemas.microsoft.com/office/drawing/2014/main" xmlns="" id="{93965EAD-EC16-4082-891D-27529868CFC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16" name="Picture 11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custDataLst>
      <p:tags r:id="rId1"/>
    </p:custDataLst>
    <p:extLst>
      <p:ext uri="{BB962C8B-B14F-4D97-AF65-F5344CB8AC3E}">
        <p14:creationId xmlns:p14="http://schemas.microsoft.com/office/powerpoint/2010/main" val="1543261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3453" y="814812"/>
            <a:ext cx="6869167" cy="4027579"/>
            <a:chOff x="1196579" y="1221581"/>
            <a:chExt cx="6596041" cy="3620810"/>
          </a:xfrm>
        </p:grpSpPr>
        <p:sp>
          <p:nvSpPr>
            <p:cNvPr id="150531" name="Text Box 120"/>
            <p:cNvSpPr txBox="1">
              <a:spLocks noChangeArrowheads="1"/>
            </p:cNvSpPr>
            <p:nvPr/>
          </p:nvSpPr>
          <p:spPr bwMode="auto">
            <a:xfrm>
              <a:off x="1196579" y="4192191"/>
              <a:ext cx="891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dirty="0" err="1">
                  <a:solidFill>
                    <a:srgbClr val="000000"/>
                  </a:solidFill>
                  <a:cs typeface="Times New Roman" panose="02020603050405020304" pitchFamily="18" charset="0"/>
                </a:rPr>
                <a:t>PrivID</a:t>
              </a:r>
              <a:r>
                <a:rPr lang="en-GB" altLang="en-US" sz="600" dirty="0">
                  <a:solidFill>
                    <a:srgbClr val="000000"/>
                  </a:solidFill>
                  <a:cs typeface="Times New Roman" panose="02020603050405020304" pitchFamily="18" charset="0"/>
                </a:rPr>
                <a:t> xyz@edu.se</a:t>
              </a:r>
            </a:p>
            <a:p>
              <a:pPr eaLnBrk="1" hangingPunct="1"/>
              <a:r>
                <a:rPr lang="en-GB" altLang="en-US" sz="600" dirty="0" err="1">
                  <a:solidFill>
                    <a:srgbClr val="000000"/>
                  </a:solidFill>
                  <a:cs typeface="Times New Roman" panose="02020603050405020304" pitchFamily="18" charset="0"/>
                </a:rPr>
                <a:t>PubID</a:t>
              </a:r>
              <a:r>
                <a:rPr lang="en-GB" altLang="en-US" sz="600" dirty="0">
                  <a:solidFill>
                    <a:srgbClr val="000000"/>
                  </a:solidFill>
                  <a:cs typeface="Times New Roman" panose="02020603050405020304" pitchFamily="18" charset="0"/>
                </a:rPr>
                <a:t> alice@edu.se</a:t>
              </a:r>
            </a:p>
            <a:p>
              <a:pPr eaLnBrk="1" hangingPunct="1"/>
              <a:r>
                <a:rPr lang="en-GB" altLang="en-US" sz="600" dirty="0">
                  <a:solidFill>
                    <a:srgbClr val="000000"/>
                  </a:solidFill>
                  <a:cs typeface="Times New Roman" panose="02020603050405020304" pitchFamily="18" charset="0"/>
                </a:rPr>
                <a:t>Tel +46 8 719 1000</a:t>
              </a:r>
            </a:p>
            <a:p>
              <a:pPr eaLnBrk="1" hangingPunct="1"/>
              <a:r>
                <a:rPr lang="en-GB" altLang="en-US" sz="600" dirty="0">
                  <a:solidFill>
                    <a:srgbClr val="000000"/>
                  </a:solidFill>
                  <a:cs typeface="Times New Roman" panose="02020603050405020304" pitchFamily="18" charset="0"/>
                </a:rPr>
                <a:t>pcscf.edu.se</a:t>
              </a:r>
              <a:endParaRPr lang="en-US" altLang="en-US" sz="600" dirty="0">
                <a:solidFill>
                  <a:srgbClr val="000000"/>
                </a:solidFill>
                <a:cs typeface="Times New Roman" panose="02020603050405020304" pitchFamily="18" charset="0"/>
              </a:endParaRPr>
            </a:p>
          </p:txBody>
        </p:sp>
        <p:grpSp>
          <p:nvGrpSpPr>
            <p:cNvPr id="83065" name="Group 121"/>
            <p:cNvGrpSpPr>
              <a:grpSpLocks/>
            </p:cNvGrpSpPr>
            <p:nvPr/>
          </p:nvGrpSpPr>
          <p:grpSpPr bwMode="auto">
            <a:xfrm>
              <a:off x="1494235" y="3283744"/>
              <a:ext cx="1284685" cy="809625"/>
              <a:chOff x="250" y="2478"/>
              <a:chExt cx="1079" cy="680"/>
            </a:xfrm>
          </p:grpSpPr>
          <p:sp>
            <p:nvSpPr>
              <p:cNvPr id="150634" name="Text Box 122"/>
              <p:cNvSpPr txBox="1">
                <a:spLocks noChangeArrowheads="1"/>
              </p:cNvSpPr>
              <p:nvPr/>
            </p:nvSpPr>
            <p:spPr bwMode="auto">
              <a:xfrm>
                <a:off x="855" y="2614"/>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IP P-CSCF</a:t>
                </a:r>
                <a:endParaRPr lang="en-US" altLang="en-US" sz="600">
                  <a:solidFill>
                    <a:srgbClr val="000000"/>
                  </a:solidFill>
                  <a:cs typeface="Times New Roman" panose="02020603050405020304" pitchFamily="18" charset="0"/>
                </a:endParaRPr>
              </a:p>
            </p:txBody>
          </p:sp>
          <p:grpSp>
            <p:nvGrpSpPr>
              <p:cNvPr id="150635" name="Group 123"/>
              <p:cNvGrpSpPr>
                <a:grpSpLocks/>
              </p:cNvGrpSpPr>
              <p:nvPr/>
            </p:nvGrpSpPr>
            <p:grpSpPr bwMode="auto">
              <a:xfrm>
                <a:off x="250" y="2478"/>
                <a:ext cx="635" cy="680"/>
                <a:chOff x="250" y="2478"/>
                <a:chExt cx="635" cy="680"/>
              </a:xfrm>
            </p:grpSpPr>
            <p:sp>
              <p:nvSpPr>
                <p:cNvPr id="150636" name="Line 124"/>
                <p:cNvSpPr>
                  <a:spLocks noChangeShapeType="1"/>
                </p:cNvSpPr>
                <p:nvPr>
                  <p:custDataLst>
                    <p:tags r:id="rId19"/>
                  </p:custDataLst>
                </p:nvPr>
              </p:nvSpPr>
              <p:spPr bwMode="auto">
                <a:xfrm flipV="1">
                  <a:off x="794" y="2478"/>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7" name="Line 125"/>
                <p:cNvSpPr>
                  <a:spLocks noChangeShapeType="1"/>
                </p:cNvSpPr>
                <p:nvPr/>
              </p:nvSpPr>
              <p:spPr bwMode="auto">
                <a:xfrm>
                  <a:off x="885" y="2478"/>
                  <a:ext cx="0"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8" name="Text Box 126"/>
                <p:cNvSpPr txBox="1">
                  <a:spLocks noChangeArrowheads="1"/>
                </p:cNvSpPr>
                <p:nvPr/>
              </p:nvSpPr>
              <p:spPr bwMode="auto">
                <a:xfrm>
                  <a:off x="250" y="2614"/>
                  <a:ext cx="51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pcscf.edu.se</a:t>
                  </a:r>
                  <a:endParaRPr lang="en-US" altLang="en-US" sz="600">
                    <a:solidFill>
                      <a:srgbClr val="000000"/>
                    </a:solidFill>
                    <a:cs typeface="Times New Roman" panose="02020603050405020304" pitchFamily="18" charset="0"/>
                  </a:endParaRPr>
                </a:p>
              </p:txBody>
            </p:sp>
            <p:sp>
              <p:nvSpPr>
                <p:cNvPr id="150639" name="Text Box 127"/>
                <p:cNvSpPr txBox="1">
                  <a:spLocks noChangeArrowheads="1"/>
                </p:cNvSpPr>
                <p:nvPr/>
              </p:nvSpPr>
              <p:spPr bwMode="auto">
                <a:xfrm>
                  <a:off x="640" y="2756"/>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10.</a:t>
                  </a:r>
                  <a:endParaRPr lang="en-US" altLang="en-US" sz="600">
                    <a:solidFill>
                      <a:srgbClr val="000000"/>
                    </a:solidFill>
                    <a:cs typeface="Times New Roman" panose="02020603050405020304" pitchFamily="18" charset="0"/>
                  </a:endParaRPr>
                </a:p>
              </p:txBody>
            </p:sp>
          </p:grpSp>
        </p:grpSp>
        <p:grpSp>
          <p:nvGrpSpPr>
            <p:cNvPr id="83072" name="Group 128"/>
            <p:cNvGrpSpPr>
              <a:grpSpLocks/>
            </p:cNvGrpSpPr>
            <p:nvPr/>
          </p:nvGrpSpPr>
          <p:grpSpPr bwMode="auto">
            <a:xfrm>
              <a:off x="2520554" y="3114675"/>
              <a:ext cx="1004887" cy="677466"/>
              <a:chOff x="1112" y="2336"/>
              <a:chExt cx="844" cy="569"/>
            </a:xfrm>
          </p:grpSpPr>
          <p:sp>
            <p:nvSpPr>
              <p:cNvPr id="150629" name="Text Box 129"/>
              <p:cNvSpPr txBox="1">
                <a:spLocks noChangeArrowheads="1"/>
              </p:cNvSpPr>
              <p:nvPr/>
            </p:nvSpPr>
            <p:spPr bwMode="auto">
              <a:xfrm>
                <a:off x="1248" y="2750"/>
                <a:ext cx="35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edu.se</a:t>
                </a:r>
                <a:endParaRPr lang="en-US" altLang="en-US" sz="600">
                  <a:solidFill>
                    <a:srgbClr val="000000"/>
                  </a:solidFill>
                  <a:cs typeface="Times New Roman" panose="02020603050405020304" pitchFamily="18" charset="0"/>
                </a:endParaRPr>
              </a:p>
            </p:txBody>
          </p:sp>
          <p:sp>
            <p:nvSpPr>
              <p:cNvPr id="150630" name="Line 130"/>
              <p:cNvSpPr>
                <a:spLocks noChangeShapeType="1"/>
              </p:cNvSpPr>
              <p:nvPr>
                <p:custDataLst>
                  <p:tags r:id="rId18"/>
                </p:custDataLst>
              </p:nvPr>
            </p:nvSpPr>
            <p:spPr bwMode="auto">
              <a:xfrm flipH="1" flipV="1">
                <a:off x="1112" y="2433"/>
                <a:ext cx="635"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1" name="Line 131"/>
              <p:cNvSpPr>
                <a:spLocks noChangeShapeType="1"/>
              </p:cNvSpPr>
              <p:nvPr/>
            </p:nvSpPr>
            <p:spPr bwMode="auto">
              <a:xfrm>
                <a:off x="1130" y="2336"/>
                <a:ext cx="771" cy="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32" name="Text Box 132"/>
              <p:cNvSpPr txBox="1">
                <a:spLocks noChangeArrowheads="1"/>
              </p:cNvSpPr>
              <p:nvPr/>
            </p:nvSpPr>
            <p:spPr bwMode="auto">
              <a:xfrm>
                <a:off x="1507" y="2523"/>
                <a:ext cx="44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IP I-CSCF</a:t>
                </a:r>
                <a:endParaRPr lang="en-US" altLang="en-US" sz="600">
                  <a:solidFill>
                    <a:srgbClr val="000000"/>
                  </a:solidFill>
                  <a:cs typeface="Times New Roman" panose="02020603050405020304" pitchFamily="18" charset="0"/>
                </a:endParaRPr>
              </a:p>
            </p:txBody>
          </p:sp>
          <p:sp>
            <p:nvSpPr>
              <p:cNvPr id="150633" name="Text Box 133"/>
              <p:cNvSpPr txBox="1">
                <a:spLocks noChangeArrowheads="1"/>
              </p:cNvSpPr>
              <p:nvPr/>
            </p:nvSpPr>
            <p:spPr bwMode="auto">
              <a:xfrm>
                <a:off x="1344" y="2420"/>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12.</a:t>
                </a:r>
                <a:endParaRPr lang="en-US" altLang="en-US" sz="600">
                  <a:solidFill>
                    <a:srgbClr val="000000"/>
                  </a:solidFill>
                  <a:cs typeface="Times New Roman" panose="02020603050405020304" pitchFamily="18" charset="0"/>
                </a:endParaRPr>
              </a:p>
            </p:txBody>
          </p:sp>
        </p:grpSp>
        <p:grpSp>
          <p:nvGrpSpPr>
            <p:cNvPr id="83078" name="Group 134"/>
            <p:cNvGrpSpPr>
              <a:grpSpLocks/>
            </p:cNvGrpSpPr>
            <p:nvPr/>
          </p:nvGrpSpPr>
          <p:grpSpPr bwMode="auto">
            <a:xfrm>
              <a:off x="3762375" y="3175397"/>
              <a:ext cx="1188244" cy="971550"/>
              <a:chOff x="1973" y="2568"/>
              <a:chExt cx="998" cy="816"/>
            </a:xfrm>
          </p:grpSpPr>
          <p:sp>
            <p:nvSpPr>
              <p:cNvPr id="150626" name="Line 135"/>
              <p:cNvSpPr>
                <a:spLocks noChangeShapeType="1"/>
              </p:cNvSpPr>
              <p:nvPr>
                <p:custDataLst>
                  <p:tags r:id="rId17"/>
                </p:custDataLst>
              </p:nvPr>
            </p:nvSpPr>
            <p:spPr bwMode="auto">
              <a:xfrm flipV="1">
                <a:off x="1973" y="2568"/>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27" name="Text Box 136"/>
              <p:cNvSpPr txBox="1">
                <a:spLocks noChangeArrowheads="1"/>
              </p:cNvSpPr>
              <p:nvPr/>
            </p:nvSpPr>
            <p:spPr bwMode="auto">
              <a:xfrm>
                <a:off x="2018" y="2614"/>
                <a:ext cx="55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REGISTER</a:t>
                </a:r>
              </a:p>
              <a:p>
                <a:pPr eaLnBrk="1" hangingPunct="1">
                  <a:buFontTx/>
                  <a:buChar char="•"/>
                </a:pPr>
                <a:r>
                  <a:rPr lang="en-GB" altLang="en-US" sz="600">
                    <a:solidFill>
                      <a:srgbClr val="000000"/>
                    </a:solidFill>
                    <a:cs typeface="Times New Roman" panose="02020603050405020304" pitchFamily="18" charset="0"/>
                  </a:rPr>
                  <a:t>Authorization</a:t>
                </a:r>
                <a:r>
                  <a:rPr lang="en-GB" altLang="en-US" sz="600">
                    <a:solidFill>
                      <a:srgbClr val="FF00FF"/>
                    </a:solidFill>
                    <a:cs typeface="Times New Roman" panose="02020603050405020304" pitchFamily="18" charset="0"/>
                  </a:rPr>
                  <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header with</a:t>
                </a:r>
                <a:r>
                  <a:rPr lang="en-GB" altLang="en-US" sz="600">
                    <a:solidFill>
                      <a:srgbClr val="FF00FF"/>
                    </a:solidFill>
                    <a:cs typeface="Times New Roman" panose="02020603050405020304" pitchFamily="18" charset="0"/>
                  </a:rPr>
                  <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response</a:t>
                </a:r>
                <a:endParaRPr lang="en-US" altLang="en-US" sz="600">
                  <a:solidFill>
                    <a:srgbClr val="000000"/>
                  </a:solidFill>
                  <a:cs typeface="Times New Roman" panose="02020603050405020304" pitchFamily="18" charset="0"/>
                </a:endParaRPr>
              </a:p>
            </p:txBody>
          </p:sp>
          <p:sp>
            <p:nvSpPr>
              <p:cNvPr id="150628" name="Text Box 137"/>
              <p:cNvSpPr txBox="1">
                <a:spLocks noChangeArrowheads="1"/>
              </p:cNvSpPr>
              <p:nvPr/>
            </p:nvSpPr>
            <p:spPr bwMode="auto">
              <a:xfrm>
                <a:off x="2006" y="3112"/>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13.</a:t>
                </a:r>
                <a:endParaRPr lang="en-US" altLang="en-US" sz="600">
                  <a:solidFill>
                    <a:srgbClr val="000000"/>
                  </a:solidFill>
                  <a:cs typeface="Times New Roman" panose="02020603050405020304" pitchFamily="18" charset="0"/>
                </a:endParaRPr>
              </a:p>
            </p:txBody>
          </p:sp>
        </p:grpSp>
        <p:grpSp>
          <p:nvGrpSpPr>
            <p:cNvPr id="83082" name="Group 138"/>
            <p:cNvGrpSpPr>
              <a:grpSpLocks/>
            </p:cNvGrpSpPr>
            <p:nvPr/>
          </p:nvGrpSpPr>
          <p:grpSpPr bwMode="auto">
            <a:xfrm>
              <a:off x="4444604" y="1997869"/>
              <a:ext cx="1451372" cy="594122"/>
              <a:chOff x="2699" y="1344"/>
              <a:chExt cx="1219" cy="499"/>
            </a:xfrm>
          </p:grpSpPr>
          <p:sp>
            <p:nvSpPr>
              <p:cNvPr id="150621" name="Line 139"/>
              <p:cNvSpPr>
                <a:spLocks noChangeShapeType="1"/>
              </p:cNvSpPr>
              <p:nvPr>
                <p:custDataLst>
                  <p:tags r:id="rId16"/>
                </p:custDataLst>
              </p:nvPr>
            </p:nvSpPr>
            <p:spPr bwMode="auto">
              <a:xfrm flipV="1">
                <a:off x="3334" y="1344"/>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22" name="Line 140"/>
              <p:cNvSpPr>
                <a:spLocks noChangeShapeType="1"/>
              </p:cNvSpPr>
              <p:nvPr/>
            </p:nvSpPr>
            <p:spPr bwMode="auto">
              <a:xfrm>
                <a:off x="3424" y="1344"/>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23" name="Text Box 141"/>
              <p:cNvSpPr txBox="1">
                <a:spLocks noChangeArrowheads="1"/>
              </p:cNvSpPr>
              <p:nvPr/>
            </p:nvSpPr>
            <p:spPr bwMode="auto">
              <a:xfrm>
                <a:off x="2699" y="1435"/>
                <a:ext cx="55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alice@edu.se</a:t>
                </a:r>
                <a:endParaRPr lang="en-US" altLang="en-US" sz="600">
                  <a:solidFill>
                    <a:srgbClr val="000000"/>
                  </a:solidFill>
                  <a:cs typeface="Times New Roman" panose="02020603050405020304" pitchFamily="18" charset="0"/>
                </a:endParaRPr>
              </a:p>
            </p:txBody>
          </p:sp>
          <p:sp>
            <p:nvSpPr>
              <p:cNvPr id="150624" name="Text Box 142"/>
              <p:cNvSpPr txBox="1">
                <a:spLocks noChangeArrowheads="1"/>
              </p:cNvSpPr>
              <p:nvPr/>
            </p:nvSpPr>
            <p:spPr bwMode="auto">
              <a:xfrm>
                <a:off x="3425" y="1389"/>
                <a:ext cx="4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S-CSCF</a:t>
                </a:r>
              </a:p>
              <a:p>
                <a:pPr eaLnBrk="1" hangingPunct="1"/>
                <a:r>
                  <a:rPr lang="en-GB" altLang="en-US" sz="600">
                    <a:solidFill>
                      <a:srgbClr val="000000"/>
                    </a:solidFill>
                    <a:cs typeface="Times New Roman" panose="02020603050405020304" pitchFamily="18" charset="0"/>
                  </a:rPr>
                  <a:t>Capabilities</a:t>
                </a:r>
                <a:endParaRPr lang="en-US" altLang="en-US" sz="600">
                  <a:solidFill>
                    <a:srgbClr val="000000"/>
                  </a:solidFill>
                  <a:cs typeface="Times New Roman" panose="02020603050405020304" pitchFamily="18" charset="0"/>
                </a:endParaRPr>
              </a:p>
            </p:txBody>
          </p:sp>
          <p:sp>
            <p:nvSpPr>
              <p:cNvPr id="150625" name="Text Box 143"/>
              <p:cNvSpPr txBox="1">
                <a:spLocks noChangeArrowheads="1"/>
              </p:cNvSpPr>
              <p:nvPr/>
            </p:nvSpPr>
            <p:spPr bwMode="auto">
              <a:xfrm>
                <a:off x="3175" y="1564"/>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15.</a:t>
                </a:r>
                <a:endParaRPr lang="en-US" altLang="en-US" sz="600">
                  <a:solidFill>
                    <a:srgbClr val="000000"/>
                  </a:solidFill>
                  <a:cs typeface="Times New Roman" panose="02020603050405020304" pitchFamily="18" charset="0"/>
                </a:endParaRPr>
              </a:p>
            </p:txBody>
          </p:sp>
        </p:grpSp>
        <p:grpSp>
          <p:nvGrpSpPr>
            <p:cNvPr id="83088" name="Group 144"/>
            <p:cNvGrpSpPr>
              <a:grpSpLocks/>
            </p:cNvGrpSpPr>
            <p:nvPr/>
          </p:nvGrpSpPr>
          <p:grpSpPr bwMode="auto">
            <a:xfrm>
              <a:off x="5545931" y="2959889"/>
              <a:ext cx="1243013" cy="453628"/>
              <a:chOff x="3424" y="2387"/>
              <a:chExt cx="1044" cy="381"/>
            </a:xfrm>
          </p:grpSpPr>
          <p:sp>
            <p:nvSpPr>
              <p:cNvPr id="150616" name="Line 145"/>
              <p:cNvSpPr>
                <a:spLocks noChangeShapeType="1"/>
              </p:cNvSpPr>
              <p:nvPr/>
            </p:nvSpPr>
            <p:spPr bwMode="auto">
              <a:xfrm>
                <a:off x="3424" y="2523"/>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7" name="Line 146"/>
              <p:cNvSpPr>
                <a:spLocks noChangeShapeType="1"/>
              </p:cNvSpPr>
              <p:nvPr>
                <p:custDataLst>
                  <p:tags r:id="rId15"/>
                </p:custDataLst>
              </p:nvPr>
            </p:nvSpPr>
            <p:spPr bwMode="auto">
              <a:xfrm flipH="1" flipV="1">
                <a:off x="3424" y="2614"/>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8" name="Text Box 147"/>
              <p:cNvSpPr txBox="1">
                <a:spLocks noChangeArrowheads="1"/>
              </p:cNvSpPr>
              <p:nvPr/>
            </p:nvSpPr>
            <p:spPr bwMode="auto">
              <a:xfrm>
                <a:off x="3820" y="2495"/>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15.</a:t>
                </a:r>
                <a:endParaRPr lang="en-US" altLang="en-US" sz="600">
                  <a:solidFill>
                    <a:srgbClr val="000000"/>
                  </a:solidFill>
                  <a:cs typeface="Times New Roman" panose="02020603050405020304" pitchFamily="18" charset="0"/>
                </a:endParaRPr>
              </a:p>
            </p:txBody>
          </p:sp>
          <p:sp>
            <p:nvSpPr>
              <p:cNvPr id="150619" name="Text Box 148"/>
              <p:cNvSpPr txBox="1">
                <a:spLocks noChangeArrowheads="1"/>
              </p:cNvSpPr>
              <p:nvPr/>
            </p:nvSpPr>
            <p:spPr bwMode="auto">
              <a:xfrm>
                <a:off x="3696" y="2387"/>
                <a:ext cx="51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scscf.edu.se</a:t>
                </a:r>
                <a:endParaRPr lang="en-US" altLang="en-US" sz="600">
                  <a:solidFill>
                    <a:srgbClr val="000000"/>
                  </a:solidFill>
                  <a:cs typeface="Times New Roman" panose="02020603050405020304" pitchFamily="18" charset="0"/>
                </a:endParaRPr>
              </a:p>
            </p:txBody>
          </p:sp>
          <p:sp>
            <p:nvSpPr>
              <p:cNvPr id="150620" name="Text Box 149"/>
              <p:cNvSpPr txBox="1">
                <a:spLocks noChangeArrowheads="1"/>
              </p:cNvSpPr>
              <p:nvPr/>
            </p:nvSpPr>
            <p:spPr bwMode="auto">
              <a:xfrm>
                <a:off x="3775" y="2613"/>
                <a:ext cx="47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IP S-CSCF</a:t>
                </a:r>
                <a:endParaRPr lang="en-US" altLang="en-US" sz="600">
                  <a:solidFill>
                    <a:srgbClr val="000000"/>
                  </a:solidFill>
                  <a:cs typeface="Times New Roman" panose="02020603050405020304" pitchFamily="18" charset="0"/>
                </a:endParaRPr>
              </a:p>
            </p:txBody>
          </p:sp>
        </p:grpSp>
        <p:grpSp>
          <p:nvGrpSpPr>
            <p:cNvPr id="83094" name="Group 150"/>
            <p:cNvGrpSpPr>
              <a:grpSpLocks/>
            </p:cNvGrpSpPr>
            <p:nvPr/>
          </p:nvGrpSpPr>
          <p:grpSpPr bwMode="auto">
            <a:xfrm>
              <a:off x="2351485" y="1997869"/>
              <a:ext cx="4394597" cy="2722959"/>
              <a:chOff x="777" y="1570"/>
              <a:chExt cx="3691" cy="2287"/>
            </a:xfrm>
          </p:grpSpPr>
          <p:sp>
            <p:nvSpPr>
              <p:cNvPr id="150601" name="Text Box 151"/>
              <p:cNvSpPr txBox="1">
                <a:spLocks noChangeArrowheads="1"/>
              </p:cNvSpPr>
              <p:nvPr/>
            </p:nvSpPr>
            <p:spPr bwMode="auto">
              <a:xfrm>
                <a:off x="1565" y="3702"/>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GB" altLang="en-US" sz="600">
                  <a:solidFill>
                    <a:srgbClr val="000000"/>
                  </a:solidFill>
                  <a:cs typeface="Times New Roman" panose="02020603050405020304" pitchFamily="18" charset="0"/>
                </a:endParaRPr>
              </a:p>
            </p:txBody>
          </p:sp>
          <p:grpSp>
            <p:nvGrpSpPr>
              <p:cNvPr id="150602" name="Group 152"/>
              <p:cNvGrpSpPr>
                <a:grpSpLocks/>
              </p:cNvGrpSpPr>
              <p:nvPr/>
            </p:nvGrpSpPr>
            <p:grpSpPr bwMode="auto">
              <a:xfrm>
                <a:off x="3424" y="1570"/>
                <a:ext cx="1044" cy="862"/>
                <a:chOff x="3424" y="1570"/>
                <a:chExt cx="1044" cy="862"/>
              </a:xfrm>
            </p:grpSpPr>
            <p:sp>
              <p:nvSpPr>
                <p:cNvPr id="150613" name="Line 153"/>
                <p:cNvSpPr>
                  <a:spLocks noChangeShapeType="1"/>
                </p:cNvSpPr>
                <p:nvPr/>
              </p:nvSpPr>
              <p:spPr bwMode="auto">
                <a:xfrm flipH="1">
                  <a:off x="3424" y="1570"/>
                  <a:ext cx="1044" cy="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4" name="Text Box 154"/>
                <p:cNvSpPr txBox="1">
                  <a:spLocks noChangeArrowheads="1"/>
                </p:cNvSpPr>
                <p:nvPr/>
              </p:nvSpPr>
              <p:spPr bwMode="auto">
                <a:xfrm>
                  <a:off x="3787" y="2054"/>
                  <a:ext cx="37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200 OK</a:t>
                  </a:r>
                  <a:endParaRPr lang="en-US" altLang="en-US" sz="600">
                    <a:solidFill>
                      <a:srgbClr val="000000"/>
                    </a:solidFill>
                    <a:cs typeface="Times New Roman" panose="02020603050405020304" pitchFamily="18" charset="0"/>
                  </a:endParaRPr>
                </a:p>
              </p:txBody>
            </p:sp>
            <p:sp>
              <p:nvSpPr>
                <p:cNvPr id="150615" name="Text Box 155"/>
                <p:cNvSpPr txBox="1">
                  <a:spLocks noChangeArrowheads="1"/>
                </p:cNvSpPr>
                <p:nvPr/>
              </p:nvSpPr>
              <p:spPr bwMode="auto">
                <a:xfrm>
                  <a:off x="3638" y="2205"/>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18.</a:t>
                  </a:r>
                  <a:endParaRPr lang="en-US" altLang="en-US" sz="600">
                    <a:solidFill>
                      <a:srgbClr val="000000"/>
                    </a:solidFill>
                    <a:cs typeface="Times New Roman" panose="02020603050405020304" pitchFamily="18" charset="0"/>
                  </a:endParaRPr>
                </a:p>
              </p:txBody>
            </p:sp>
          </p:grpSp>
          <p:grpSp>
            <p:nvGrpSpPr>
              <p:cNvPr id="150603" name="Group 156"/>
              <p:cNvGrpSpPr>
                <a:grpSpLocks/>
              </p:cNvGrpSpPr>
              <p:nvPr/>
            </p:nvGrpSpPr>
            <p:grpSpPr bwMode="auto">
              <a:xfrm>
                <a:off x="1973" y="2659"/>
                <a:ext cx="998" cy="816"/>
                <a:chOff x="1973" y="2659"/>
                <a:chExt cx="998" cy="816"/>
              </a:xfrm>
            </p:grpSpPr>
            <p:grpSp>
              <p:nvGrpSpPr>
                <p:cNvPr id="150609" name="Group 157"/>
                <p:cNvGrpSpPr>
                  <a:grpSpLocks/>
                </p:cNvGrpSpPr>
                <p:nvPr/>
              </p:nvGrpSpPr>
              <p:grpSpPr bwMode="auto">
                <a:xfrm>
                  <a:off x="1973" y="2659"/>
                  <a:ext cx="998" cy="816"/>
                  <a:chOff x="1973" y="2659"/>
                  <a:chExt cx="998" cy="816"/>
                </a:xfrm>
              </p:grpSpPr>
              <p:sp>
                <p:nvSpPr>
                  <p:cNvPr id="150611" name="Line 158"/>
                  <p:cNvSpPr>
                    <a:spLocks noChangeShapeType="1"/>
                  </p:cNvSpPr>
                  <p:nvPr/>
                </p:nvSpPr>
                <p:spPr bwMode="auto">
                  <a:xfrm flipH="1">
                    <a:off x="1973" y="2659"/>
                    <a:ext cx="998"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12" name="Text Box 159"/>
                  <p:cNvSpPr txBox="1">
                    <a:spLocks noChangeArrowheads="1"/>
                  </p:cNvSpPr>
                  <p:nvPr/>
                </p:nvSpPr>
                <p:spPr bwMode="auto">
                  <a:xfrm>
                    <a:off x="2381" y="3067"/>
                    <a:ext cx="37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200 OK</a:t>
                    </a:r>
                    <a:endParaRPr lang="en-US" altLang="en-US" sz="600">
                      <a:solidFill>
                        <a:srgbClr val="000000"/>
                      </a:solidFill>
                      <a:cs typeface="Times New Roman" panose="02020603050405020304" pitchFamily="18" charset="0"/>
                    </a:endParaRPr>
                  </a:p>
                </p:txBody>
              </p:sp>
            </p:grpSp>
            <p:sp>
              <p:nvSpPr>
                <p:cNvPr id="150610" name="Text Box 160"/>
                <p:cNvSpPr txBox="1">
                  <a:spLocks noChangeArrowheads="1"/>
                </p:cNvSpPr>
                <p:nvPr/>
              </p:nvSpPr>
              <p:spPr bwMode="auto">
                <a:xfrm>
                  <a:off x="2142" y="3294"/>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18.</a:t>
                  </a:r>
                  <a:endParaRPr lang="en-US" altLang="en-US" sz="600">
                    <a:solidFill>
                      <a:srgbClr val="000000"/>
                    </a:solidFill>
                    <a:cs typeface="Times New Roman" panose="02020603050405020304" pitchFamily="18" charset="0"/>
                  </a:endParaRPr>
                </a:p>
              </p:txBody>
            </p:sp>
          </p:grpSp>
          <p:grpSp>
            <p:nvGrpSpPr>
              <p:cNvPr id="150604" name="Group 161"/>
              <p:cNvGrpSpPr>
                <a:grpSpLocks/>
              </p:cNvGrpSpPr>
              <p:nvPr/>
            </p:nvGrpSpPr>
            <p:grpSpPr bwMode="auto">
              <a:xfrm>
                <a:off x="777" y="3608"/>
                <a:ext cx="697" cy="158"/>
                <a:chOff x="777" y="3608"/>
                <a:chExt cx="697" cy="158"/>
              </a:xfrm>
            </p:grpSpPr>
            <p:grpSp>
              <p:nvGrpSpPr>
                <p:cNvPr id="150605" name="Group 162"/>
                <p:cNvGrpSpPr>
                  <a:grpSpLocks/>
                </p:cNvGrpSpPr>
                <p:nvPr/>
              </p:nvGrpSpPr>
              <p:grpSpPr bwMode="auto">
                <a:xfrm>
                  <a:off x="793" y="3611"/>
                  <a:ext cx="681" cy="155"/>
                  <a:chOff x="793" y="3611"/>
                  <a:chExt cx="681" cy="155"/>
                </a:xfrm>
              </p:grpSpPr>
              <p:sp>
                <p:nvSpPr>
                  <p:cNvPr id="150607" name="Line 163"/>
                  <p:cNvSpPr>
                    <a:spLocks noChangeShapeType="1"/>
                  </p:cNvSpPr>
                  <p:nvPr/>
                </p:nvSpPr>
                <p:spPr bwMode="auto">
                  <a:xfrm flipH="1">
                    <a:off x="793" y="3612"/>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608" name="Text Box 164"/>
                  <p:cNvSpPr txBox="1">
                    <a:spLocks noChangeArrowheads="1"/>
                  </p:cNvSpPr>
                  <p:nvPr/>
                </p:nvSpPr>
                <p:spPr bwMode="auto">
                  <a:xfrm>
                    <a:off x="917" y="3611"/>
                    <a:ext cx="37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200 OK</a:t>
                    </a:r>
                    <a:endParaRPr lang="en-US" altLang="en-US" sz="600">
                      <a:solidFill>
                        <a:srgbClr val="000000"/>
                      </a:solidFill>
                      <a:cs typeface="Times New Roman" panose="02020603050405020304" pitchFamily="18" charset="0"/>
                    </a:endParaRPr>
                  </a:p>
                </p:txBody>
              </p:sp>
            </p:grpSp>
            <p:sp>
              <p:nvSpPr>
                <p:cNvPr id="150606" name="Text Box 165"/>
                <p:cNvSpPr txBox="1">
                  <a:spLocks noChangeArrowheads="1"/>
                </p:cNvSpPr>
                <p:nvPr/>
              </p:nvSpPr>
              <p:spPr bwMode="auto">
                <a:xfrm>
                  <a:off x="777" y="3608"/>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18.</a:t>
                  </a:r>
                  <a:endParaRPr lang="en-US" altLang="en-US" sz="600">
                    <a:solidFill>
                      <a:srgbClr val="000000"/>
                    </a:solidFill>
                    <a:cs typeface="Times New Roman" panose="02020603050405020304" pitchFamily="18" charset="0"/>
                  </a:endParaRPr>
                </a:p>
              </p:txBody>
            </p:sp>
          </p:grpSp>
        </p:grpSp>
        <p:grpSp>
          <p:nvGrpSpPr>
            <p:cNvPr id="83110" name="Group 166"/>
            <p:cNvGrpSpPr>
              <a:grpSpLocks/>
            </p:cNvGrpSpPr>
            <p:nvPr/>
          </p:nvGrpSpPr>
          <p:grpSpPr bwMode="auto">
            <a:xfrm>
              <a:off x="2343150" y="3784997"/>
              <a:ext cx="1117997" cy="763190"/>
              <a:chOff x="781" y="3080"/>
              <a:chExt cx="939" cy="641"/>
            </a:xfrm>
          </p:grpSpPr>
          <p:grpSp>
            <p:nvGrpSpPr>
              <p:cNvPr id="150596" name="Group 167"/>
              <p:cNvGrpSpPr>
                <a:grpSpLocks/>
              </p:cNvGrpSpPr>
              <p:nvPr/>
            </p:nvGrpSpPr>
            <p:grpSpPr bwMode="auto">
              <a:xfrm>
                <a:off x="781" y="3080"/>
                <a:ext cx="738" cy="459"/>
                <a:chOff x="781" y="3080"/>
                <a:chExt cx="738" cy="459"/>
              </a:xfrm>
            </p:grpSpPr>
            <p:sp>
              <p:nvSpPr>
                <p:cNvPr id="150598" name="Line 168"/>
                <p:cNvSpPr>
                  <a:spLocks noChangeShapeType="1"/>
                </p:cNvSpPr>
                <p:nvPr/>
              </p:nvSpPr>
              <p:spPr bwMode="auto">
                <a:xfrm>
                  <a:off x="793" y="3520"/>
                  <a:ext cx="72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99" name="Text Box 169"/>
                <p:cNvSpPr txBox="1">
                  <a:spLocks noChangeArrowheads="1"/>
                </p:cNvSpPr>
                <p:nvPr/>
              </p:nvSpPr>
              <p:spPr bwMode="auto">
                <a:xfrm>
                  <a:off x="884" y="3080"/>
                  <a:ext cx="57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REGISTER</a:t>
                  </a:r>
                </a:p>
                <a:p>
                  <a:pPr eaLnBrk="1" hangingPunct="1">
                    <a:buFontTx/>
                    <a:buChar char="•"/>
                  </a:pPr>
                  <a:r>
                    <a:rPr lang="en-GB" altLang="en-US" sz="600">
                      <a:solidFill>
                        <a:srgbClr val="000000"/>
                      </a:solidFill>
                      <a:cs typeface="Times New Roman" panose="02020603050405020304" pitchFamily="18" charset="0"/>
                    </a:rPr>
                    <a:t> Authorization</a:t>
                  </a:r>
                </a:p>
                <a:p>
                  <a:pPr eaLnBrk="1" hangingPunct="1"/>
                  <a:r>
                    <a:rPr lang="en-GB" altLang="en-US" sz="600">
                      <a:solidFill>
                        <a:srgbClr val="000000"/>
                      </a:solidFill>
                      <a:cs typeface="Times New Roman" panose="02020603050405020304" pitchFamily="18" charset="0"/>
                    </a:rPr>
                    <a:t>header with</a:t>
                  </a:r>
                </a:p>
                <a:p>
                  <a:pPr eaLnBrk="1" hangingPunct="1"/>
                  <a:r>
                    <a:rPr lang="en-GB" altLang="en-US" sz="600">
                      <a:solidFill>
                        <a:srgbClr val="000000"/>
                      </a:solidFill>
                      <a:cs typeface="Times New Roman" panose="02020603050405020304" pitchFamily="18" charset="0"/>
                    </a:rPr>
                    <a:t>response</a:t>
                  </a:r>
                  <a:endParaRPr lang="en-US" altLang="en-US" sz="600">
                    <a:solidFill>
                      <a:srgbClr val="000000"/>
                    </a:solidFill>
                    <a:cs typeface="Times New Roman" panose="02020603050405020304" pitchFamily="18" charset="0"/>
                  </a:endParaRPr>
                </a:p>
              </p:txBody>
            </p:sp>
            <p:sp>
              <p:nvSpPr>
                <p:cNvPr id="150600" name="Text Box 170"/>
                <p:cNvSpPr txBox="1">
                  <a:spLocks noChangeArrowheads="1"/>
                </p:cNvSpPr>
                <p:nvPr/>
              </p:nvSpPr>
              <p:spPr bwMode="auto">
                <a:xfrm>
                  <a:off x="781" y="3384"/>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11.</a:t>
                  </a:r>
                  <a:endParaRPr lang="en-US" altLang="en-US" sz="600">
                    <a:solidFill>
                      <a:srgbClr val="000000"/>
                    </a:solidFill>
                    <a:cs typeface="Times New Roman" panose="02020603050405020304" pitchFamily="18" charset="0"/>
                  </a:endParaRPr>
                </a:p>
              </p:txBody>
            </p:sp>
          </p:grpSp>
          <p:sp>
            <p:nvSpPr>
              <p:cNvPr id="150597" name="Text Box 171"/>
              <p:cNvSpPr txBox="1">
                <a:spLocks noChangeArrowheads="1"/>
              </p:cNvSpPr>
              <p:nvPr/>
            </p:nvSpPr>
            <p:spPr bwMode="auto">
              <a:xfrm>
                <a:off x="1565" y="3566"/>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solidFill>
                    <a:srgbClr val="000000"/>
                  </a:solidFill>
                  <a:cs typeface="Times New Roman" panose="02020603050405020304" pitchFamily="18" charset="0"/>
                </a:endParaRPr>
              </a:p>
            </p:txBody>
          </p:sp>
        </p:grpSp>
        <p:sp>
          <p:nvSpPr>
            <p:cNvPr id="150539" name="Text Box 172"/>
            <p:cNvSpPr txBox="1">
              <a:spLocks noChangeArrowheads="1"/>
            </p:cNvSpPr>
            <p:nvPr/>
          </p:nvSpPr>
          <p:spPr bwMode="auto">
            <a:xfrm>
              <a:off x="6842523" y="1545431"/>
              <a:ext cx="18473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GB" altLang="en-US" sz="600">
                <a:solidFill>
                  <a:srgbClr val="000000"/>
                </a:solidFill>
                <a:cs typeface="Times New Roman" panose="02020603050405020304" pitchFamily="18" charset="0"/>
              </a:endParaRPr>
            </a:p>
          </p:txBody>
        </p:sp>
        <p:grpSp>
          <p:nvGrpSpPr>
            <p:cNvPr id="83117" name="Group 173"/>
            <p:cNvGrpSpPr>
              <a:grpSpLocks/>
            </p:cNvGrpSpPr>
            <p:nvPr/>
          </p:nvGrpSpPr>
          <p:grpSpPr bwMode="auto">
            <a:xfrm>
              <a:off x="5086350" y="1322788"/>
              <a:ext cx="1714500" cy="428626"/>
              <a:chOff x="3249" y="1253"/>
              <a:chExt cx="1440" cy="360"/>
            </a:xfrm>
          </p:grpSpPr>
          <p:sp>
            <p:nvSpPr>
              <p:cNvPr id="150589" name="Text Box 174"/>
              <p:cNvSpPr txBox="1">
                <a:spLocks noChangeArrowheads="1"/>
              </p:cNvSpPr>
              <p:nvPr/>
            </p:nvSpPr>
            <p:spPr bwMode="auto">
              <a:xfrm>
                <a:off x="3249" y="1389"/>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solidFill>
                    <a:srgbClr val="000000"/>
                  </a:solidFill>
                  <a:cs typeface="Times New Roman" panose="02020603050405020304" pitchFamily="18" charset="0"/>
                </a:endParaRPr>
              </a:p>
            </p:txBody>
          </p:sp>
          <p:sp>
            <p:nvSpPr>
              <p:cNvPr id="150590" name="Line 175"/>
              <p:cNvSpPr>
                <a:spLocks noChangeShapeType="1"/>
              </p:cNvSpPr>
              <p:nvPr/>
            </p:nvSpPr>
            <p:spPr bwMode="auto">
              <a:xfrm flipH="1">
                <a:off x="3617" y="1389"/>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91" name="Text Box 176"/>
              <p:cNvSpPr txBox="1">
                <a:spLocks noChangeArrowheads="1"/>
              </p:cNvSpPr>
              <p:nvPr/>
            </p:nvSpPr>
            <p:spPr bwMode="auto">
              <a:xfrm>
                <a:off x="3645" y="1253"/>
                <a:ext cx="28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SAR</a:t>
                </a:r>
                <a:endParaRPr lang="en-US" altLang="en-US" sz="600">
                  <a:solidFill>
                    <a:srgbClr val="000000"/>
                  </a:solidFill>
                  <a:cs typeface="Times New Roman" panose="02020603050405020304" pitchFamily="18" charset="0"/>
                </a:endParaRPr>
              </a:p>
            </p:txBody>
          </p:sp>
          <p:sp>
            <p:nvSpPr>
              <p:cNvPr id="150592" name="Text Box 177"/>
              <p:cNvSpPr txBox="1">
                <a:spLocks noChangeArrowheads="1"/>
              </p:cNvSpPr>
              <p:nvPr/>
            </p:nvSpPr>
            <p:spPr bwMode="auto">
              <a:xfrm>
                <a:off x="3665" y="1454"/>
                <a:ext cx="15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sz="600">
                  <a:solidFill>
                    <a:srgbClr val="000000"/>
                  </a:solidFill>
                  <a:cs typeface="Times New Roman" panose="02020603050405020304" pitchFamily="18" charset="0"/>
                </a:endParaRPr>
              </a:p>
            </p:txBody>
          </p:sp>
          <p:sp>
            <p:nvSpPr>
              <p:cNvPr id="150593" name="Line 178"/>
              <p:cNvSpPr>
                <a:spLocks noChangeShapeType="1"/>
              </p:cNvSpPr>
              <p:nvPr/>
            </p:nvSpPr>
            <p:spPr bwMode="auto">
              <a:xfrm>
                <a:off x="3645" y="1486"/>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94" name="Text Box 179"/>
              <p:cNvSpPr txBox="1">
                <a:spLocks noChangeArrowheads="1"/>
              </p:cNvSpPr>
              <p:nvPr/>
            </p:nvSpPr>
            <p:spPr bwMode="auto">
              <a:xfrm>
                <a:off x="3645" y="1458"/>
                <a:ext cx="93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SAA: User Profile, Triggers</a:t>
                </a:r>
                <a:endParaRPr lang="en-US" altLang="en-US" sz="600">
                  <a:solidFill>
                    <a:srgbClr val="000000"/>
                  </a:solidFill>
                  <a:cs typeface="Times New Roman" panose="02020603050405020304" pitchFamily="18" charset="0"/>
                </a:endParaRPr>
              </a:p>
            </p:txBody>
          </p:sp>
          <p:sp>
            <p:nvSpPr>
              <p:cNvPr id="150595" name="Text Box 180"/>
              <p:cNvSpPr txBox="1">
                <a:spLocks noChangeArrowheads="1"/>
              </p:cNvSpPr>
              <p:nvPr/>
            </p:nvSpPr>
            <p:spPr bwMode="auto">
              <a:xfrm>
                <a:off x="4041" y="1371"/>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17.</a:t>
                </a:r>
                <a:endParaRPr lang="en-US" altLang="en-US" sz="600">
                  <a:solidFill>
                    <a:srgbClr val="000000"/>
                  </a:solidFill>
                  <a:cs typeface="Times New Roman" panose="02020603050405020304" pitchFamily="18" charset="0"/>
                </a:endParaRPr>
              </a:p>
            </p:txBody>
          </p:sp>
        </p:grpSp>
        <p:grpSp>
          <p:nvGrpSpPr>
            <p:cNvPr id="83125" name="Group 181"/>
            <p:cNvGrpSpPr>
              <a:grpSpLocks/>
            </p:cNvGrpSpPr>
            <p:nvPr/>
          </p:nvGrpSpPr>
          <p:grpSpPr bwMode="auto">
            <a:xfrm>
              <a:off x="5557838" y="1752601"/>
              <a:ext cx="1507332" cy="1089422"/>
              <a:chOff x="3606" y="1245"/>
              <a:chExt cx="1266" cy="915"/>
            </a:xfrm>
          </p:grpSpPr>
          <p:grpSp>
            <p:nvGrpSpPr>
              <p:cNvPr id="150584" name="Group 182"/>
              <p:cNvGrpSpPr>
                <a:grpSpLocks/>
              </p:cNvGrpSpPr>
              <p:nvPr/>
            </p:nvGrpSpPr>
            <p:grpSpPr bwMode="auto">
              <a:xfrm>
                <a:off x="3606" y="1299"/>
                <a:ext cx="1044" cy="861"/>
                <a:chOff x="3424" y="1480"/>
                <a:chExt cx="1044" cy="861"/>
              </a:xfrm>
            </p:grpSpPr>
            <p:sp>
              <p:nvSpPr>
                <p:cNvPr id="150586" name="Line 183"/>
                <p:cNvSpPr>
                  <a:spLocks noChangeShapeType="1"/>
                </p:cNvSpPr>
                <p:nvPr>
                  <p:custDataLst>
                    <p:tags r:id="rId14"/>
                  </p:custDataLst>
                </p:nvPr>
              </p:nvSpPr>
              <p:spPr bwMode="auto">
                <a:xfrm flipV="1">
                  <a:off x="3424" y="1480"/>
                  <a:ext cx="1044" cy="8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0587" name="Text Box 184"/>
                <p:cNvSpPr txBox="1">
                  <a:spLocks noChangeArrowheads="1"/>
                </p:cNvSpPr>
                <p:nvPr/>
              </p:nvSpPr>
              <p:spPr bwMode="auto">
                <a:xfrm>
                  <a:off x="3606" y="1480"/>
                  <a:ext cx="55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REGISTER</a:t>
                  </a:r>
                </a:p>
                <a:p>
                  <a:pPr eaLnBrk="1" hangingPunct="1">
                    <a:buFontTx/>
                    <a:buChar char="•"/>
                  </a:pPr>
                  <a:r>
                    <a:rPr lang="en-GB" altLang="en-US" sz="600">
                      <a:solidFill>
                        <a:srgbClr val="000000"/>
                      </a:solidFill>
                      <a:cs typeface="Times New Roman" panose="02020603050405020304" pitchFamily="18" charset="0"/>
                    </a:rPr>
                    <a:t>Authorization</a:t>
                  </a:r>
                  <a:r>
                    <a:rPr lang="en-GB" altLang="en-US" sz="600">
                      <a:solidFill>
                        <a:srgbClr val="FF00FF"/>
                      </a:solidFill>
                      <a:cs typeface="Times New Roman" panose="02020603050405020304" pitchFamily="18" charset="0"/>
                    </a:rPr>
                    <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header with</a:t>
                  </a:r>
                  <a:r>
                    <a:rPr lang="en-GB" altLang="en-US" sz="600">
                      <a:solidFill>
                        <a:srgbClr val="FF00FF"/>
                      </a:solidFill>
                      <a:cs typeface="Times New Roman" panose="02020603050405020304" pitchFamily="18" charset="0"/>
                    </a:rPr>
                    <a:t/>
                  </a:r>
                  <a:br>
                    <a:rPr lang="en-GB" altLang="en-US" sz="600">
                      <a:solidFill>
                        <a:srgbClr val="FF00FF"/>
                      </a:solidFill>
                      <a:cs typeface="Times New Roman" panose="02020603050405020304" pitchFamily="18" charset="0"/>
                    </a:rPr>
                  </a:br>
                  <a:r>
                    <a:rPr lang="en-GB" altLang="en-US" sz="600">
                      <a:solidFill>
                        <a:srgbClr val="000000"/>
                      </a:solidFill>
                      <a:cs typeface="Times New Roman" panose="02020603050405020304" pitchFamily="18" charset="0"/>
                    </a:rPr>
                    <a:t>response</a:t>
                  </a:r>
                  <a:endParaRPr lang="en-US" altLang="en-US" sz="600">
                    <a:solidFill>
                      <a:srgbClr val="000000"/>
                    </a:solidFill>
                    <a:cs typeface="Times New Roman" panose="02020603050405020304" pitchFamily="18" charset="0"/>
                  </a:endParaRPr>
                </a:p>
              </p:txBody>
            </p:sp>
            <p:sp>
              <p:nvSpPr>
                <p:cNvPr id="150588" name="Text Box 185"/>
                <p:cNvSpPr txBox="1">
                  <a:spLocks noChangeArrowheads="1"/>
                </p:cNvSpPr>
                <p:nvPr/>
              </p:nvSpPr>
              <p:spPr bwMode="auto">
                <a:xfrm>
                  <a:off x="3502" y="2069"/>
                  <a:ext cx="2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600">
                      <a:solidFill>
                        <a:srgbClr val="000000"/>
                      </a:solidFill>
                      <a:cs typeface="Times New Roman" panose="02020603050405020304" pitchFamily="18" charset="0"/>
                    </a:rPr>
                    <a:t>16.</a:t>
                  </a:r>
                  <a:endParaRPr lang="en-US" altLang="en-US" sz="600">
                    <a:solidFill>
                      <a:srgbClr val="000000"/>
                    </a:solidFill>
                    <a:cs typeface="Times New Roman" panose="02020603050405020304" pitchFamily="18" charset="0"/>
                  </a:endParaRPr>
                </a:p>
              </p:txBody>
            </p:sp>
          </p:grpSp>
          <p:sp>
            <p:nvSpPr>
              <p:cNvPr id="150585" name="Text Box 186"/>
              <p:cNvSpPr txBox="1">
                <a:spLocks noChangeArrowheads="1"/>
              </p:cNvSpPr>
              <p:nvPr/>
            </p:nvSpPr>
            <p:spPr bwMode="auto">
              <a:xfrm>
                <a:off x="4694" y="1245"/>
                <a:ext cx="17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endParaRPr lang="en-US" altLang="en-US" sz="600">
                  <a:solidFill>
                    <a:srgbClr val="000000"/>
                  </a:solidFill>
                  <a:cs typeface="Times New Roman" panose="02020603050405020304" pitchFamily="18" charset="0"/>
                </a:endParaRPr>
              </a:p>
            </p:txBody>
          </p:sp>
        </p:grpSp>
        <p:grpSp>
          <p:nvGrpSpPr>
            <p:cNvPr id="150542" name="Group 187"/>
            <p:cNvGrpSpPr>
              <a:grpSpLocks noChangeAspect="1"/>
            </p:cNvGrpSpPr>
            <p:nvPr/>
          </p:nvGrpSpPr>
          <p:grpSpPr bwMode="auto">
            <a:xfrm>
              <a:off x="6841332" y="1221581"/>
              <a:ext cx="488156" cy="701279"/>
              <a:chOff x="183" y="860"/>
              <a:chExt cx="969" cy="1392"/>
            </a:xfrm>
          </p:grpSpPr>
          <p:grpSp>
            <p:nvGrpSpPr>
              <p:cNvPr id="150579" name="Group 3"/>
              <p:cNvGrpSpPr>
                <a:grpSpLocks noChangeAspect="1"/>
              </p:cNvGrpSpPr>
              <p:nvPr/>
            </p:nvGrpSpPr>
            <p:grpSpPr bwMode="auto">
              <a:xfrm>
                <a:off x="186" y="860"/>
                <a:ext cx="966" cy="1391"/>
                <a:chOff x="186" y="860"/>
                <a:chExt cx="966" cy="1391"/>
              </a:xfrm>
            </p:grpSpPr>
            <p:sp>
              <p:nvSpPr>
                <p:cNvPr id="150581" name="Freeform 4"/>
                <p:cNvSpPr>
                  <a:spLocks noChangeAspect="1"/>
                </p:cNvSpPr>
                <p:nvPr>
                  <p:custDataLst>
                    <p:tags r:id="rId1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82" name="Freeform 5"/>
                <p:cNvSpPr>
                  <a:spLocks noChangeAspect="1" noEditPoints="1"/>
                </p:cNvSpPr>
                <p:nvPr>
                  <p:custDataLst>
                    <p:tags r:id="rId1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83"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S-CSCF</a:t>
                  </a:r>
                  <a:endParaRPr lang="sv-SE" altLang="en-US" sz="825">
                    <a:solidFill>
                      <a:srgbClr val="00A9D4"/>
                    </a:solidFill>
                  </a:endParaRPr>
                </a:p>
              </p:txBody>
            </p:sp>
          </p:grpSp>
          <p:sp>
            <p:nvSpPr>
              <p:cNvPr id="150580" name="Rectangle 19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3" name="Group 193"/>
            <p:cNvGrpSpPr>
              <a:grpSpLocks noChangeAspect="1"/>
            </p:cNvGrpSpPr>
            <p:nvPr/>
          </p:nvGrpSpPr>
          <p:grpSpPr bwMode="auto">
            <a:xfrm>
              <a:off x="3228976" y="3854054"/>
              <a:ext cx="488156" cy="701278"/>
              <a:chOff x="183" y="860"/>
              <a:chExt cx="969" cy="1392"/>
            </a:xfrm>
          </p:grpSpPr>
          <p:grpSp>
            <p:nvGrpSpPr>
              <p:cNvPr id="150574" name="Group 3"/>
              <p:cNvGrpSpPr>
                <a:grpSpLocks noChangeAspect="1"/>
              </p:cNvGrpSpPr>
              <p:nvPr/>
            </p:nvGrpSpPr>
            <p:grpSpPr bwMode="auto">
              <a:xfrm>
                <a:off x="186" y="860"/>
                <a:ext cx="966" cy="1391"/>
                <a:chOff x="186" y="860"/>
                <a:chExt cx="966" cy="1391"/>
              </a:xfrm>
            </p:grpSpPr>
            <p:sp>
              <p:nvSpPr>
                <p:cNvPr id="150576" name="Freeform 4"/>
                <p:cNvSpPr>
                  <a:spLocks noChangeAspect="1"/>
                </p:cNvSpPr>
                <p:nvPr>
                  <p:custDataLst>
                    <p:tags r:id="rId10"/>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7" name="Freeform 5"/>
                <p:cNvSpPr>
                  <a:spLocks noChangeAspect="1" noEditPoints="1"/>
                </p:cNvSpPr>
                <p:nvPr>
                  <p:custDataLst>
                    <p:tags r:id="rId11"/>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8"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P-CSCF</a:t>
                  </a:r>
                  <a:endParaRPr lang="sv-SE" altLang="en-US" sz="825">
                    <a:solidFill>
                      <a:srgbClr val="00A9D4"/>
                    </a:solidFill>
                  </a:endParaRPr>
                </a:p>
              </p:txBody>
            </p:sp>
          </p:grpSp>
          <p:sp>
            <p:nvSpPr>
              <p:cNvPr id="150575" name="Rectangle 19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4" name="Group 199"/>
            <p:cNvGrpSpPr>
              <a:grpSpLocks noChangeAspect="1"/>
            </p:cNvGrpSpPr>
            <p:nvPr/>
          </p:nvGrpSpPr>
          <p:grpSpPr bwMode="auto">
            <a:xfrm>
              <a:off x="5003007" y="2672954"/>
              <a:ext cx="488156" cy="701278"/>
              <a:chOff x="183" y="860"/>
              <a:chExt cx="969" cy="1392"/>
            </a:xfrm>
          </p:grpSpPr>
          <p:grpSp>
            <p:nvGrpSpPr>
              <p:cNvPr id="150569" name="Group 3"/>
              <p:cNvGrpSpPr>
                <a:grpSpLocks noChangeAspect="1"/>
              </p:cNvGrpSpPr>
              <p:nvPr/>
            </p:nvGrpSpPr>
            <p:grpSpPr bwMode="auto">
              <a:xfrm>
                <a:off x="186" y="860"/>
                <a:ext cx="966" cy="1391"/>
                <a:chOff x="186" y="860"/>
                <a:chExt cx="966" cy="1391"/>
              </a:xfrm>
            </p:grpSpPr>
            <p:sp>
              <p:nvSpPr>
                <p:cNvPr id="150571" name="Freeform 4"/>
                <p:cNvSpPr>
                  <a:spLocks noChangeAspect="1"/>
                </p:cNvSpPr>
                <p:nvPr>
                  <p:custDataLst>
                    <p:tags r:id="rId8"/>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2" name="Freeform 5"/>
                <p:cNvSpPr>
                  <a:spLocks noChangeAspect="1" noEditPoints="1"/>
                </p:cNvSpPr>
                <p:nvPr>
                  <p:custDataLst>
                    <p:tags r:id="rId9"/>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73"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00A9D4"/>
                      </a:solidFill>
                    </a:rPr>
                    <a:t>I-CSCF</a:t>
                  </a:r>
                  <a:endParaRPr lang="sv-SE" altLang="en-US" sz="825">
                    <a:solidFill>
                      <a:srgbClr val="00A9D4"/>
                    </a:solidFill>
                  </a:endParaRPr>
                </a:p>
              </p:txBody>
            </p:sp>
          </p:grpSp>
          <p:sp>
            <p:nvSpPr>
              <p:cNvPr id="150570" name="Rectangle 20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5" name="Group 205"/>
            <p:cNvGrpSpPr>
              <a:grpSpLocks noChangeAspect="1"/>
            </p:cNvGrpSpPr>
            <p:nvPr/>
          </p:nvGrpSpPr>
          <p:grpSpPr bwMode="auto">
            <a:xfrm>
              <a:off x="5003007" y="1221581"/>
              <a:ext cx="488156" cy="701279"/>
              <a:chOff x="183" y="860"/>
              <a:chExt cx="969" cy="1392"/>
            </a:xfrm>
          </p:grpSpPr>
          <p:grpSp>
            <p:nvGrpSpPr>
              <p:cNvPr id="150564" name="Group 3"/>
              <p:cNvGrpSpPr>
                <a:grpSpLocks noChangeAspect="1"/>
              </p:cNvGrpSpPr>
              <p:nvPr/>
            </p:nvGrpSpPr>
            <p:grpSpPr bwMode="auto">
              <a:xfrm>
                <a:off x="186" y="860"/>
                <a:ext cx="966" cy="1391"/>
                <a:chOff x="186" y="860"/>
                <a:chExt cx="966" cy="1391"/>
              </a:xfrm>
            </p:grpSpPr>
            <p:sp>
              <p:nvSpPr>
                <p:cNvPr id="150566" name="Freeform 4"/>
                <p:cNvSpPr>
                  <a:spLocks noChangeAspect="1"/>
                </p:cNvSpPr>
                <p:nvPr>
                  <p:custDataLst>
                    <p:tags r:id="rId6"/>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7" name="Freeform 5"/>
                <p:cNvSpPr>
                  <a:spLocks noChangeAspect="1" noEditPoints="1"/>
                </p:cNvSpPr>
                <p:nvPr>
                  <p:custDataLst>
                    <p:tags r:id="rId7"/>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8" name="Text Box 6"/>
                <p:cNvSpPr txBox="1">
                  <a:spLocks noChangeAspect="1" noChangeArrowheads="1"/>
                </p:cNvSpPr>
                <p:nvPr/>
              </p:nvSpPr>
              <p:spPr bwMode="auto">
                <a:xfrm>
                  <a:off x="252" y="1878"/>
                  <a:ext cx="8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825">
                      <a:solidFill>
                        <a:srgbClr val="7B0663"/>
                      </a:solidFill>
                    </a:rPr>
                    <a:t>HSS</a:t>
                  </a:r>
                  <a:endParaRPr lang="sv-SE" altLang="en-US" sz="825">
                    <a:solidFill>
                      <a:srgbClr val="7B0663"/>
                    </a:solidFill>
                  </a:endParaRPr>
                </a:p>
              </p:txBody>
            </p:sp>
          </p:grpSp>
          <p:sp>
            <p:nvSpPr>
              <p:cNvPr id="150565" name="Rectangle 21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825"/>
              </a:p>
            </p:txBody>
          </p:sp>
        </p:grpSp>
        <p:grpSp>
          <p:nvGrpSpPr>
            <p:cNvPr id="150546" name="Group 211"/>
            <p:cNvGrpSpPr>
              <a:grpSpLocks noChangeAspect="1"/>
            </p:cNvGrpSpPr>
            <p:nvPr/>
          </p:nvGrpSpPr>
          <p:grpSpPr bwMode="auto">
            <a:xfrm>
              <a:off x="6807994" y="2672954"/>
              <a:ext cx="488156" cy="701278"/>
              <a:chOff x="183" y="860"/>
              <a:chExt cx="969" cy="1392"/>
            </a:xfrm>
          </p:grpSpPr>
          <p:grpSp>
            <p:nvGrpSpPr>
              <p:cNvPr id="150559" name="Group 53"/>
              <p:cNvGrpSpPr>
                <a:grpSpLocks noChangeAspect="1"/>
              </p:cNvGrpSpPr>
              <p:nvPr/>
            </p:nvGrpSpPr>
            <p:grpSpPr bwMode="auto">
              <a:xfrm>
                <a:off x="186" y="860"/>
                <a:ext cx="966" cy="1391"/>
                <a:chOff x="186" y="860"/>
                <a:chExt cx="966" cy="1391"/>
              </a:xfrm>
            </p:grpSpPr>
            <p:sp>
              <p:nvSpPr>
                <p:cNvPr id="150561" name="Freeform 4"/>
                <p:cNvSpPr>
                  <a:spLocks noChangeAspect="1"/>
                </p:cNvSpPr>
                <p:nvPr>
                  <p:custDataLst>
                    <p:tags r:id="rId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2" name="Freeform 5"/>
                <p:cNvSpPr>
                  <a:spLocks noChangeAspect="1" noEditPoints="1"/>
                </p:cNvSpPr>
                <p:nvPr>
                  <p:custDataLst>
                    <p:tags r:id="rId5"/>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63" name="Text Box 43"/>
                <p:cNvSpPr txBox="1">
                  <a:spLocks noChangeAspect="1" noChangeArrowheads="1"/>
                </p:cNvSpPr>
                <p:nvPr/>
              </p:nvSpPr>
              <p:spPr bwMode="auto">
                <a:xfrm>
                  <a:off x="262" y="1895"/>
                  <a:ext cx="8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dirty="0" smtClean="0">
                      <a:solidFill>
                        <a:srgbClr val="00285F"/>
                      </a:solidFill>
                    </a:rPr>
                    <a:t>DNS</a:t>
                  </a:r>
                  <a:endParaRPr lang="sv-SE" altLang="en-US" sz="750" dirty="0">
                    <a:solidFill>
                      <a:srgbClr val="00285F"/>
                    </a:solidFill>
                  </a:endParaRPr>
                </a:p>
              </p:txBody>
            </p:sp>
          </p:grpSp>
          <p:sp>
            <p:nvSpPr>
              <p:cNvPr id="150560" name="Rectangle 2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grpSp>
          <p:nvGrpSpPr>
            <p:cNvPr id="150547" name="Group 217"/>
            <p:cNvGrpSpPr>
              <a:grpSpLocks noChangeAspect="1"/>
            </p:cNvGrpSpPr>
            <p:nvPr/>
          </p:nvGrpSpPr>
          <p:grpSpPr bwMode="auto">
            <a:xfrm>
              <a:off x="1958579" y="2503885"/>
              <a:ext cx="488156" cy="701278"/>
              <a:chOff x="183" y="860"/>
              <a:chExt cx="969" cy="1392"/>
            </a:xfrm>
          </p:grpSpPr>
          <p:grpSp>
            <p:nvGrpSpPr>
              <p:cNvPr id="150554" name="Group 53"/>
              <p:cNvGrpSpPr>
                <a:grpSpLocks noChangeAspect="1"/>
              </p:cNvGrpSpPr>
              <p:nvPr/>
            </p:nvGrpSpPr>
            <p:grpSpPr bwMode="auto">
              <a:xfrm>
                <a:off x="186" y="860"/>
                <a:ext cx="966" cy="1391"/>
                <a:chOff x="186" y="860"/>
                <a:chExt cx="966" cy="1391"/>
              </a:xfrm>
            </p:grpSpPr>
            <p:sp>
              <p:nvSpPr>
                <p:cNvPr id="150556"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57" name="Freeform 5"/>
                <p:cNvSpPr>
                  <a:spLocks noChangeAspect="1" noEditPoints="1"/>
                </p:cNvSpPr>
                <p:nvPr>
                  <p:custDataLst>
                    <p:tags r:id="rId3"/>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0558" name="Text Box 43"/>
                <p:cNvSpPr txBox="1">
                  <a:spLocks noChangeAspect="1" noChangeArrowheads="1"/>
                </p:cNvSpPr>
                <p:nvPr/>
              </p:nvSpPr>
              <p:spPr bwMode="auto">
                <a:xfrm>
                  <a:off x="262" y="1886"/>
                  <a:ext cx="8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50">
                      <a:solidFill>
                        <a:srgbClr val="00285F"/>
                      </a:solidFill>
                    </a:rPr>
                    <a:t>DNS</a:t>
                  </a:r>
                  <a:endParaRPr lang="sv-SE" altLang="en-US" sz="750">
                    <a:solidFill>
                      <a:srgbClr val="00285F"/>
                    </a:solidFill>
                  </a:endParaRPr>
                </a:p>
              </p:txBody>
            </p:sp>
          </p:grpSp>
          <p:sp>
            <p:nvSpPr>
              <p:cNvPr id="150555" name="Rectangle 2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1500"/>
              </a:p>
            </p:txBody>
          </p:sp>
        </p:grpSp>
        <p:sp>
          <p:nvSpPr>
            <p:cNvPr id="150548" name="Text Box 223"/>
            <p:cNvSpPr txBox="1">
              <a:spLocks noChangeArrowheads="1"/>
            </p:cNvSpPr>
            <p:nvPr/>
          </p:nvSpPr>
          <p:spPr bwMode="auto">
            <a:xfrm>
              <a:off x="7348537" y="1356123"/>
              <a:ext cx="444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US" altLang="en-US" sz="600"/>
                <a:t> Profile</a:t>
              </a:r>
            </a:p>
            <a:p>
              <a:pPr eaLnBrk="1" hangingPunct="1">
                <a:buFontTx/>
                <a:buChar char="•"/>
              </a:pPr>
              <a:r>
                <a:rPr lang="en-US" altLang="en-US" sz="600"/>
                <a:t> Triggers</a:t>
              </a:r>
            </a:p>
            <a:p>
              <a:pPr eaLnBrk="1" hangingPunct="1">
                <a:buFontTx/>
                <a:buChar char="•"/>
              </a:pPr>
              <a:r>
                <a:rPr lang="en-US" altLang="en-US" sz="600"/>
                <a:t> P-CSCF</a:t>
              </a:r>
            </a:p>
            <a:p>
              <a:pPr eaLnBrk="1" hangingPunct="1">
                <a:buFontTx/>
                <a:buChar char="•"/>
              </a:pPr>
              <a:r>
                <a:rPr lang="en-US" altLang="en-US" sz="600"/>
                <a:t> UE IP</a:t>
              </a:r>
            </a:p>
          </p:txBody>
        </p:sp>
        <p:sp>
          <p:nvSpPr>
            <p:cNvPr id="150549" name="Text Box 224"/>
            <p:cNvSpPr txBox="1">
              <a:spLocks noChangeArrowheads="1"/>
            </p:cNvSpPr>
            <p:nvPr/>
          </p:nvSpPr>
          <p:spPr bwMode="auto">
            <a:xfrm>
              <a:off x="4545806" y="1491853"/>
              <a:ext cx="44408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US" altLang="en-US" sz="600">
                  <a:solidFill>
                    <a:srgbClr val="000000"/>
                  </a:solidFill>
                </a:rPr>
                <a:t> S-CSCF</a:t>
              </a:r>
            </a:p>
          </p:txBody>
        </p:sp>
        <p:sp>
          <p:nvSpPr>
            <p:cNvPr id="150550" name="Text Box 225"/>
            <p:cNvSpPr txBox="1">
              <a:spLocks noChangeArrowheads="1"/>
            </p:cNvSpPr>
            <p:nvPr/>
          </p:nvSpPr>
          <p:spPr bwMode="auto">
            <a:xfrm>
              <a:off x="3748087" y="4293394"/>
              <a:ext cx="4440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US" altLang="en-US" sz="600">
                  <a:solidFill>
                    <a:srgbClr val="000000"/>
                  </a:solidFill>
                </a:rPr>
                <a:t> S-CSCF</a:t>
              </a:r>
            </a:p>
            <a:p>
              <a:pPr eaLnBrk="1" hangingPunct="1">
                <a:buFontTx/>
                <a:buChar char="•"/>
              </a:pPr>
              <a:r>
                <a:rPr lang="en-US" altLang="en-US" sz="600">
                  <a:solidFill>
                    <a:srgbClr val="000000"/>
                  </a:solidFill>
                </a:rPr>
                <a:t> UE IP</a:t>
              </a:r>
            </a:p>
          </p:txBody>
        </p:sp>
        <p:sp>
          <p:nvSpPr>
            <p:cNvPr id="150551" name="Freeform 28"/>
            <p:cNvSpPr>
              <a:spLocks noChangeAspect="1" noEditPoints="1"/>
            </p:cNvSpPr>
            <p:nvPr/>
          </p:nvSpPr>
          <p:spPr bwMode="auto">
            <a:xfrm>
              <a:off x="2093119" y="4157662"/>
              <a:ext cx="211931" cy="386954"/>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5"/>
                <a:gd name="T160" fmla="*/ 0 h 503"/>
                <a:gd name="T161" fmla="*/ 275 w 275"/>
                <a:gd name="T162" fmla="*/ 503 h 5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0552" name="AutoShape 227"/>
            <p:cNvSpPr>
              <a:spLocks/>
            </p:cNvSpPr>
            <p:nvPr/>
          </p:nvSpPr>
          <p:spPr bwMode="auto">
            <a:xfrm rot="5400000">
              <a:off x="2739629" y="4107657"/>
              <a:ext cx="67865" cy="1046560"/>
            </a:xfrm>
            <a:prstGeom prst="rightBrace">
              <a:avLst>
                <a:gd name="adj1" fmla="val 12851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0553" name="Text Box 228"/>
            <p:cNvSpPr txBox="1">
              <a:spLocks noChangeArrowheads="1"/>
            </p:cNvSpPr>
            <p:nvPr/>
          </p:nvSpPr>
          <p:spPr bwMode="auto">
            <a:xfrm>
              <a:off x="2613423" y="4657725"/>
              <a:ext cx="31423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n-US" altLang="en-US" sz="600">
                  <a:solidFill>
                    <a:srgbClr val="000000"/>
                  </a:solidFill>
                </a:rPr>
                <a:t>IPSec</a:t>
              </a:r>
            </a:p>
          </p:txBody>
        </p:sp>
      </p:grpSp>
      <p:pic>
        <p:nvPicPr>
          <p:cNvPr id="112" name="Picture 111">
            <a:extLst>
              <a:ext uri="{FF2B5EF4-FFF2-40B4-BE49-F238E27FC236}">
                <a16:creationId xmlns:a16="http://schemas.microsoft.com/office/drawing/2014/main" xmlns="" id="{93965EAD-EC16-4082-891D-27529868CFC7}"/>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13" name="Picture 11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114" name="Rectangle 113">
            <a:extLst>
              <a:ext uri="{FF2B5EF4-FFF2-40B4-BE49-F238E27FC236}">
                <a16:creationId xmlns:a16="http://schemas.microsoft.com/office/drawing/2014/main" xmlns="" id="{42E43F79-8707-4619-BDF1-40E4F350C609}"/>
              </a:ext>
            </a:extLst>
          </p:cNvPr>
          <p:cNvSpPr/>
          <p:nvPr/>
        </p:nvSpPr>
        <p:spPr>
          <a:xfrm>
            <a:off x="5946" y="176058"/>
            <a:ext cx="2262421" cy="353943"/>
          </a:xfrm>
          <a:prstGeom prst="rect">
            <a:avLst/>
          </a:prstGeom>
        </p:spPr>
        <p:txBody>
          <a:bodyPr wrap="square">
            <a:spAutoFit/>
          </a:bodyPr>
          <a:lstStyle/>
          <a:p>
            <a:r>
              <a:rPr lang="en-US" sz="1700" b="1" dirty="0" smtClean="0">
                <a:solidFill>
                  <a:srgbClr val="FFFFFF"/>
                </a:solidFill>
                <a:latin typeface="Roboto Condensed"/>
                <a:sym typeface="Roboto Condensed"/>
              </a:rPr>
              <a:t>IMS AKA(2/2)</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Tree>
    <p:custDataLst>
      <p:tags r:id="rId1"/>
    </p:custDataLst>
    <p:extLst>
      <p:ext uri="{BB962C8B-B14F-4D97-AF65-F5344CB8AC3E}">
        <p14:creationId xmlns:p14="http://schemas.microsoft.com/office/powerpoint/2010/main" val="2736020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Line 2"/>
          <p:cNvSpPr>
            <a:spLocks noChangeAspect="1" noChangeShapeType="1"/>
          </p:cNvSpPr>
          <p:nvPr/>
        </p:nvSpPr>
        <p:spPr bwMode="auto">
          <a:xfrm flipV="1">
            <a:off x="6565368" y="3077765"/>
            <a:ext cx="0" cy="8340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580" name="Group 4"/>
          <p:cNvGrpSpPr>
            <a:grpSpLocks/>
          </p:cNvGrpSpPr>
          <p:nvPr/>
        </p:nvGrpSpPr>
        <p:grpSpPr bwMode="auto">
          <a:xfrm>
            <a:off x="1359694" y="3119438"/>
            <a:ext cx="558403" cy="847725"/>
            <a:chOff x="171" y="2252"/>
            <a:chExt cx="469" cy="712"/>
          </a:xfrm>
        </p:grpSpPr>
        <p:sp>
          <p:nvSpPr>
            <p:cNvPr id="152814" name="Line 5"/>
            <p:cNvSpPr>
              <a:spLocks noChangeAspect="1" noChangeShapeType="1"/>
            </p:cNvSpPr>
            <p:nvPr>
              <p:custDataLst>
                <p:tags r:id="rId32"/>
              </p:custDataLst>
            </p:nvPr>
          </p:nvSpPr>
          <p:spPr bwMode="auto">
            <a:xfrm flipV="1">
              <a:off x="615" y="2252"/>
              <a:ext cx="0" cy="6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15" name="Text Box 6"/>
            <p:cNvSpPr txBox="1">
              <a:spLocks noChangeAspect="1" noChangeArrowheads="1"/>
            </p:cNvSpPr>
            <p:nvPr/>
          </p:nvSpPr>
          <p:spPr bwMode="auto">
            <a:xfrm>
              <a:off x="171" y="2683"/>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INVITE</a:t>
              </a:r>
            </a:p>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SDP</a:t>
              </a:r>
              <a:endParaRPr lang="en-US" altLang="en-US" sz="525" dirty="0">
                <a:solidFill>
                  <a:srgbClr val="000000"/>
                </a:solidFill>
                <a:cs typeface="Times New Roman" panose="02020603050405020304" pitchFamily="18" charset="0"/>
              </a:endParaRPr>
            </a:p>
          </p:txBody>
        </p:sp>
        <p:grpSp>
          <p:nvGrpSpPr>
            <p:cNvPr id="152816" name="Group 7"/>
            <p:cNvGrpSpPr>
              <a:grpSpLocks noChangeAspect="1"/>
            </p:cNvGrpSpPr>
            <p:nvPr/>
          </p:nvGrpSpPr>
          <p:grpSpPr bwMode="auto">
            <a:xfrm>
              <a:off x="486" y="2529"/>
              <a:ext cx="86" cy="95"/>
              <a:chOff x="339" y="3058"/>
              <a:chExt cx="91" cy="100"/>
            </a:xfrm>
          </p:grpSpPr>
          <p:sp>
            <p:nvSpPr>
              <p:cNvPr id="152817" name="Oval 8"/>
              <p:cNvSpPr>
                <a:spLocks noChangeAspect="1" noChangeArrowheads="1"/>
              </p:cNvSpPr>
              <p:nvPr/>
            </p:nvSpPr>
            <p:spPr bwMode="auto">
              <a:xfrm>
                <a:off x="339" y="306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18" name="Text Box 9"/>
              <p:cNvSpPr txBox="1">
                <a:spLocks noChangeAspect="1" noChangeArrowheads="1"/>
              </p:cNvSpPr>
              <p:nvPr/>
            </p:nvSpPr>
            <p:spPr bwMode="auto">
              <a:xfrm>
                <a:off x="370" y="3058"/>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a:t>
                </a:r>
                <a:endParaRPr lang="en-US" altLang="en-US" sz="525" dirty="0">
                  <a:solidFill>
                    <a:srgbClr val="000000"/>
                  </a:solidFill>
                  <a:cs typeface="Times New Roman" panose="02020603050405020304" pitchFamily="18" charset="0"/>
                </a:endParaRPr>
              </a:p>
            </p:txBody>
          </p:sp>
        </p:grpSp>
      </p:grpSp>
      <p:sp>
        <p:nvSpPr>
          <p:cNvPr id="152581" name="Line 10"/>
          <p:cNvSpPr>
            <a:spLocks noChangeAspect="1" noChangeShapeType="1"/>
          </p:cNvSpPr>
          <p:nvPr/>
        </p:nvSpPr>
        <p:spPr bwMode="auto">
          <a:xfrm>
            <a:off x="6699909" y="3077766"/>
            <a:ext cx="0" cy="8659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82" name="Text Box 11"/>
          <p:cNvSpPr txBox="1">
            <a:spLocks noChangeAspect="1" noChangeArrowheads="1"/>
          </p:cNvSpPr>
          <p:nvPr/>
        </p:nvSpPr>
        <p:spPr bwMode="auto">
          <a:xfrm>
            <a:off x="6699908" y="3246835"/>
            <a:ext cx="558166"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583" name="Group 12"/>
          <p:cNvGrpSpPr>
            <a:grpSpLocks noChangeAspect="1"/>
          </p:cNvGrpSpPr>
          <p:nvPr/>
        </p:nvGrpSpPr>
        <p:grpSpPr bwMode="auto">
          <a:xfrm>
            <a:off x="6777300" y="3145632"/>
            <a:ext cx="103584" cy="103585"/>
            <a:chOff x="823" y="3951"/>
            <a:chExt cx="91" cy="91"/>
          </a:xfrm>
        </p:grpSpPr>
        <p:sp>
          <p:nvSpPr>
            <p:cNvPr id="152812" name="Oval 13"/>
            <p:cNvSpPr>
              <a:spLocks noChangeAspect="1" noChangeArrowheads="1"/>
            </p:cNvSpPr>
            <p:nvPr/>
          </p:nvSpPr>
          <p:spPr bwMode="auto">
            <a:xfrm>
              <a:off x="823" y="3951"/>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13" name="Text Box 14"/>
            <p:cNvSpPr txBox="1">
              <a:spLocks noChangeAspect="1" noChangeArrowheads="1"/>
            </p:cNvSpPr>
            <p:nvPr/>
          </p:nvSpPr>
          <p:spPr bwMode="auto">
            <a:xfrm>
              <a:off x="838" y="3951"/>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13</a:t>
              </a:r>
              <a:endParaRPr lang="en-US" altLang="en-US" sz="525">
                <a:solidFill>
                  <a:srgbClr val="000000"/>
                </a:solidFill>
                <a:cs typeface="Times New Roman" panose="02020603050405020304" pitchFamily="18" charset="0"/>
              </a:endParaRPr>
            </a:p>
          </p:txBody>
        </p:sp>
      </p:grpSp>
      <p:sp>
        <p:nvSpPr>
          <p:cNvPr id="152584" name="Text Box 15"/>
          <p:cNvSpPr txBox="1">
            <a:spLocks noChangeAspect="1" noChangeArrowheads="1"/>
          </p:cNvSpPr>
          <p:nvPr/>
        </p:nvSpPr>
        <p:spPr bwMode="auto">
          <a:xfrm>
            <a:off x="2160985" y="2894410"/>
            <a:ext cx="39946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Rg</a:t>
            </a:r>
            <a:endParaRPr lang="en-US" altLang="en-US" sz="525">
              <a:solidFill>
                <a:srgbClr val="000000"/>
              </a:solidFill>
              <a:cs typeface="Times New Roman" panose="02020603050405020304" pitchFamily="18" charset="0"/>
            </a:endParaRPr>
          </a:p>
        </p:txBody>
      </p:sp>
      <p:sp>
        <p:nvSpPr>
          <p:cNvPr id="152585" name="Line 16"/>
          <p:cNvSpPr>
            <a:spLocks noChangeAspect="1" noChangeShapeType="1"/>
          </p:cNvSpPr>
          <p:nvPr/>
        </p:nvSpPr>
        <p:spPr bwMode="auto">
          <a:xfrm flipH="1">
            <a:off x="2157413" y="2869406"/>
            <a:ext cx="43696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86" name="Text Box 17"/>
          <p:cNvSpPr txBox="1">
            <a:spLocks noChangeAspect="1" noChangeArrowheads="1"/>
          </p:cNvSpPr>
          <p:nvPr/>
        </p:nvSpPr>
        <p:spPr bwMode="auto">
          <a:xfrm>
            <a:off x="3457011" y="2894410"/>
            <a:ext cx="538930"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a:t>
            </a:r>
            <a:r>
              <a:rPr lang="en-GB" altLang="en-US" sz="525" dirty="0" smtClean="0">
                <a:solidFill>
                  <a:srgbClr val="000000"/>
                </a:solidFill>
                <a:cs typeface="Times New Roman" panose="02020603050405020304" pitchFamily="18" charset="0"/>
              </a:rPr>
              <a:t>Ringing</a:t>
            </a:r>
            <a:endParaRPr lang="en-US" altLang="en-US" sz="525" dirty="0">
              <a:solidFill>
                <a:srgbClr val="000000"/>
              </a:solidFill>
              <a:cs typeface="Times New Roman" panose="02020603050405020304" pitchFamily="18" charset="0"/>
            </a:endParaRPr>
          </a:p>
        </p:txBody>
      </p:sp>
      <p:sp>
        <p:nvSpPr>
          <p:cNvPr id="152587" name="Line 18"/>
          <p:cNvSpPr>
            <a:spLocks noChangeAspect="1" noChangeShapeType="1"/>
          </p:cNvSpPr>
          <p:nvPr/>
        </p:nvSpPr>
        <p:spPr bwMode="auto">
          <a:xfrm flipH="1">
            <a:off x="2976562" y="2871788"/>
            <a:ext cx="1698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592" name="Group 23"/>
          <p:cNvGrpSpPr>
            <a:grpSpLocks/>
          </p:cNvGrpSpPr>
          <p:nvPr/>
        </p:nvGrpSpPr>
        <p:grpSpPr bwMode="auto">
          <a:xfrm>
            <a:off x="2006203" y="3151587"/>
            <a:ext cx="539353" cy="791766"/>
            <a:chOff x="723" y="2274"/>
            <a:chExt cx="453" cy="665"/>
          </a:xfrm>
        </p:grpSpPr>
        <p:sp>
          <p:nvSpPr>
            <p:cNvPr id="152807" name="Line 24"/>
            <p:cNvSpPr>
              <a:spLocks noChangeAspect="1" noChangeShapeType="1"/>
            </p:cNvSpPr>
            <p:nvPr/>
          </p:nvSpPr>
          <p:spPr bwMode="auto">
            <a:xfrm flipH="1">
              <a:off x="745" y="2274"/>
              <a:ext cx="0" cy="6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08" name="Text Box 25"/>
            <p:cNvSpPr txBox="1">
              <a:spLocks noChangeAspect="1" noChangeArrowheads="1"/>
            </p:cNvSpPr>
            <p:nvPr/>
          </p:nvSpPr>
          <p:spPr bwMode="auto">
            <a:xfrm>
              <a:off x="723" y="2512"/>
              <a:ext cx="453"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Ringing</a:t>
              </a:r>
              <a:endParaRPr lang="en-US" altLang="en-US" sz="525">
                <a:solidFill>
                  <a:srgbClr val="000000"/>
                </a:solidFill>
                <a:cs typeface="Times New Roman" panose="02020603050405020304" pitchFamily="18" charset="0"/>
              </a:endParaRPr>
            </a:p>
          </p:txBody>
        </p:sp>
        <p:grpSp>
          <p:nvGrpSpPr>
            <p:cNvPr id="152809" name="Group 26"/>
            <p:cNvGrpSpPr>
              <a:grpSpLocks noChangeAspect="1"/>
            </p:cNvGrpSpPr>
            <p:nvPr/>
          </p:nvGrpSpPr>
          <p:grpSpPr bwMode="auto">
            <a:xfrm>
              <a:off x="766" y="2296"/>
              <a:ext cx="87" cy="87"/>
              <a:chOff x="2389" y="3407"/>
              <a:chExt cx="91" cy="91"/>
            </a:xfrm>
          </p:grpSpPr>
          <p:sp>
            <p:nvSpPr>
              <p:cNvPr id="152810" name="Oval 27"/>
              <p:cNvSpPr>
                <a:spLocks noChangeAspect="1" noChangeArrowheads="1"/>
              </p:cNvSpPr>
              <p:nvPr/>
            </p:nvSpPr>
            <p:spPr bwMode="auto">
              <a:xfrm>
                <a:off x="2389" y="340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11" name="Text Box 28"/>
              <p:cNvSpPr txBox="1">
                <a:spLocks noChangeAspect="1" noChangeArrowheads="1"/>
              </p:cNvSpPr>
              <p:nvPr/>
            </p:nvSpPr>
            <p:spPr bwMode="auto">
              <a:xfrm>
                <a:off x="2404" y="3407"/>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smtClean="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grpSp>
      <p:grpSp>
        <p:nvGrpSpPr>
          <p:cNvPr id="152593" name="Group 29"/>
          <p:cNvGrpSpPr>
            <a:grpSpLocks/>
          </p:cNvGrpSpPr>
          <p:nvPr/>
        </p:nvGrpSpPr>
        <p:grpSpPr bwMode="auto">
          <a:xfrm>
            <a:off x="2676524" y="1863329"/>
            <a:ext cx="214313" cy="540544"/>
            <a:chOff x="1286" y="1192"/>
            <a:chExt cx="180" cy="454"/>
          </a:xfrm>
        </p:grpSpPr>
        <p:sp>
          <p:nvSpPr>
            <p:cNvPr id="152801" name="Line 30"/>
            <p:cNvSpPr>
              <a:spLocks noChangeAspect="1" noChangeShapeType="1"/>
            </p:cNvSpPr>
            <p:nvPr>
              <p:custDataLst>
                <p:tags r:id="rId31"/>
              </p:custDataLst>
            </p:nvPr>
          </p:nvSpPr>
          <p:spPr bwMode="auto">
            <a:xfrm flipV="1">
              <a:off x="1437" y="1192"/>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02" name="Line 31"/>
            <p:cNvSpPr>
              <a:spLocks noChangeAspect="1" noChangeShapeType="1"/>
            </p:cNvSpPr>
            <p:nvPr/>
          </p:nvSpPr>
          <p:spPr bwMode="auto">
            <a:xfrm>
              <a:off x="1307" y="1192"/>
              <a:ext cx="1"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803" name="Text Box 32"/>
            <p:cNvSpPr txBox="1">
              <a:spLocks noChangeAspect="1" noChangeArrowheads="1"/>
            </p:cNvSpPr>
            <p:nvPr/>
          </p:nvSpPr>
          <p:spPr bwMode="auto">
            <a:xfrm>
              <a:off x="1286" y="1408"/>
              <a:ext cx="180" cy="1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Rg</a:t>
              </a:r>
              <a:endParaRPr lang="en-US" altLang="en-US" sz="525">
                <a:solidFill>
                  <a:srgbClr val="000000"/>
                </a:solidFill>
                <a:cs typeface="Times New Roman" panose="02020603050405020304" pitchFamily="18" charset="0"/>
              </a:endParaRPr>
            </a:p>
          </p:txBody>
        </p:sp>
        <p:grpSp>
          <p:nvGrpSpPr>
            <p:cNvPr id="152804" name="Group 33"/>
            <p:cNvGrpSpPr>
              <a:grpSpLocks/>
            </p:cNvGrpSpPr>
            <p:nvPr/>
          </p:nvGrpSpPr>
          <p:grpSpPr bwMode="auto">
            <a:xfrm>
              <a:off x="1329" y="1300"/>
              <a:ext cx="87" cy="86"/>
              <a:chOff x="1329" y="1300"/>
              <a:chExt cx="87" cy="86"/>
            </a:xfrm>
          </p:grpSpPr>
          <p:sp>
            <p:nvSpPr>
              <p:cNvPr id="152805" name="Oval 34"/>
              <p:cNvSpPr>
                <a:spLocks noChangeAspect="1" noChangeArrowheads="1"/>
              </p:cNvSpPr>
              <p:nvPr/>
            </p:nvSpPr>
            <p:spPr bwMode="auto">
              <a:xfrm>
                <a:off x="1329" y="1300"/>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06" name="Text Box 35"/>
              <p:cNvSpPr txBox="1">
                <a:spLocks noChangeAspect="1" noChangeArrowheads="1"/>
              </p:cNvSpPr>
              <p:nvPr/>
            </p:nvSpPr>
            <p:spPr bwMode="auto">
              <a:xfrm>
                <a:off x="1342" y="1300"/>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smtClean="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grpSp>
      <p:sp>
        <p:nvSpPr>
          <p:cNvPr id="152594" name="Text Box 36"/>
          <p:cNvSpPr txBox="1">
            <a:spLocks noChangeAspect="1" noChangeArrowheads="1"/>
          </p:cNvSpPr>
          <p:nvPr/>
        </p:nvSpPr>
        <p:spPr bwMode="auto">
          <a:xfrm>
            <a:off x="5987974" y="2894410"/>
            <a:ext cx="538930"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a:t>
            </a:r>
            <a:r>
              <a:rPr lang="en-GB" altLang="en-US" sz="525" dirty="0" smtClean="0">
                <a:solidFill>
                  <a:srgbClr val="000000"/>
                </a:solidFill>
                <a:cs typeface="Times New Roman" panose="02020603050405020304" pitchFamily="18" charset="0"/>
              </a:rPr>
              <a:t>Ringing</a:t>
            </a:r>
            <a:endParaRPr lang="en-US" altLang="en-US" sz="525" dirty="0">
              <a:solidFill>
                <a:srgbClr val="000000"/>
              </a:solidFill>
              <a:cs typeface="Times New Roman" panose="02020603050405020304" pitchFamily="18" charset="0"/>
            </a:endParaRPr>
          </a:p>
        </p:txBody>
      </p:sp>
      <p:sp>
        <p:nvSpPr>
          <p:cNvPr id="152595" name="Line 37"/>
          <p:cNvSpPr>
            <a:spLocks noChangeAspect="1" noChangeShapeType="1"/>
          </p:cNvSpPr>
          <p:nvPr/>
        </p:nvSpPr>
        <p:spPr bwMode="auto">
          <a:xfrm flipH="1">
            <a:off x="5979581" y="2869406"/>
            <a:ext cx="484584"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96" name="Line 38"/>
          <p:cNvSpPr>
            <a:spLocks noChangeAspect="1" noChangeShapeType="1"/>
          </p:cNvSpPr>
          <p:nvPr/>
        </p:nvSpPr>
        <p:spPr bwMode="auto">
          <a:xfrm flipV="1">
            <a:off x="5839087" y="1868091"/>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97" name="Line 39"/>
          <p:cNvSpPr>
            <a:spLocks noChangeAspect="1" noChangeShapeType="1"/>
          </p:cNvSpPr>
          <p:nvPr/>
        </p:nvSpPr>
        <p:spPr bwMode="auto">
          <a:xfrm>
            <a:off x="5684306" y="1868091"/>
            <a:ext cx="119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598" name="Text Box 40"/>
          <p:cNvSpPr txBox="1">
            <a:spLocks noChangeAspect="1" noChangeArrowheads="1"/>
          </p:cNvSpPr>
          <p:nvPr/>
        </p:nvSpPr>
        <p:spPr bwMode="auto">
          <a:xfrm>
            <a:off x="5659302" y="2125266"/>
            <a:ext cx="214802" cy="1731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180 Rg</a:t>
            </a:r>
            <a:endParaRPr lang="en-US" altLang="en-US" sz="525">
              <a:solidFill>
                <a:srgbClr val="000000"/>
              </a:solidFill>
              <a:cs typeface="Times New Roman" panose="02020603050405020304" pitchFamily="18" charset="0"/>
            </a:endParaRPr>
          </a:p>
        </p:txBody>
      </p:sp>
      <p:sp>
        <p:nvSpPr>
          <p:cNvPr id="152599" name="Text Box 41"/>
          <p:cNvSpPr txBox="1">
            <a:spLocks noChangeAspect="1" noChangeArrowheads="1"/>
          </p:cNvSpPr>
          <p:nvPr/>
        </p:nvSpPr>
        <p:spPr bwMode="auto">
          <a:xfrm>
            <a:off x="6137550" y="3685350"/>
            <a:ext cx="538930"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Ringing</a:t>
            </a:r>
            <a:endParaRPr lang="en-US" altLang="en-US" sz="525" dirty="0">
              <a:solidFill>
                <a:srgbClr val="000000"/>
              </a:solidFill>
              <a:cs typeface="Times New Roman" panose="02020603050405020304" pitchFamily="18" charset="0"/>
            </a:endParaRPr>
          </a:p>
        </p:txBody>
      </p:sp>
      <p:grpSp>
        <p:nvGrpSpPr>
          <p:cNvPr id="152600" name="Group 42"/>
          <p:cNvGrpSpPr>
            <a:grpSpLocks noChangeAspect="1"/>
          </p:cNvGrpSpPr>
          <p:nvPr/>
        </p:nvGrpSpPr>
        <p:grpSpPr bwMode="auto">
          <a:xfrm>
            <a:off x="6376058" y="3591517"/>
            <a:ext cx="103585" cy="103584"/>
            <a:chOff x="2276" y="3407"/>
            <a:chExt cx="91" cy="91"/>
          </a:xfrm>
        </p:grpSpPr>
        <p:sp>
          <p:nvSpPr>
            <p:cNvPr id="152799" name="Oval 43"/>
            <p:cNvSpPr>
              <a:spLocks noChangeAspect="1" noChangeArrowheads="1"/>
            </p:cNvSpPr>
            <p:nvPr/>
          </p:nvSpPr>
          <p:spPr bwMode="auto">
            <a:xfrm>
              <a:off x="2276" y="340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800" name="Text Box 44"/>
            <p:cNvSpPr txBox="1">
              <a:spLocks noChangeAspect="1" noChangeArrowheads="1"/>
            </p:cNvSpPr>
            <p:nvPr/>
          </p:nvSpPr>
          <p:spPr bwMode="auto">
            <a:xfrm>
              <a:off x="2291" y="3407"/>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smtClean="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grpSp>
        <p:nvGrpSpPr>
          <p:cNvPr id="152601" name="Group 45"/>
          <p:cNvGrpSpPr>
            <a:grpSpLocks noChangeAspect="1"/>
          </p:cNvGrpSpPr>
          <p:nvPr/>
        </p:nvGrpSpPr>
        <p:grpSpPr bwMode="auto">
          <a:xfrm>
            <a:off x="5704546" y="1970485"/>
            <a:ext cx="103585" cy="103584"/>
            <a:chOff x="2389" y="3407"/>
            <a:chExt cx="91" cy="91"/>
          </a:xfrm>
        </p:grpSpPr>
        <p:sp>
          <p:nvSpPr>
            <p:cNvPr id="152797" name="Oval 46"/>
            <p:cNvSpPr>
              <a:spLocks noChangeAspect="1" noChangeArrowheads="1"/>
            </p:cNvSpPr>
            <p:nvPr/>
          </p:nvSpPr>
          <p:spPr bwMode="auto">
            <a:xfrm>
              <a:off x="2389" y="3407"/>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98" name="Text Box 47"/>
            <p:cNvSpPr txBox="1">
              <a:spLocks noChangeAspect="1" noChangeArrowheads="1"/>
            </p:cNvSpPr>
            <p:nvPr/>
          </p:nvSpPr>
          <p:spPr bwMode="auto">
            <a:xfrm>
              <a:off x="2404" y="3407"/>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smtClean="0">
                  <a:solidFill>
                    <a:srgbClr val="000000"/>
                  </a:solidFill>
                  <a:cs typeface="Times New Roman" panose="02020603050405020304" pitchFamily="18" charset="0"/>
                </a:rPr>
                <a:t>14</a:t>
              </a:r>
              <a:endParaRPr lang="en-US" altLang="en-US" sz="525" dirty="0">
                <a:solidFill>
                  <a:srgbClr val="000000"/>
                </a:solidFill>
                <a:cs typeface="Times New Roman" panose="02020603050405020304" pitchFamily="18" charset="0"/>
              </a:endParaRPr>
            </a:p>
          </p:txBody>
        </p:sp>
      </p:grpSp>
      <p:sp>
        <p:nvSpPr>
          <p:cNvPr id="152602" name="Line 48"/>
          <p:cNvSpPr>
            <a:spLocks noChangeAspect="1" noChangeShapeType="1"/>
          </p:cNvSpPr>
          <p:nvPr/>
        </p:nvSpPr>
        <p:spPr bwMode="auto">
          <a:xfrm>
            <a:off x="4155282" y="917973"/>
            <a:ext cx="21431" cy="3611165"/>
          </a:xfrm>
          <a:prstGeom prst="line">
            <a:avLst/>
          </a:prstGeom>
          <a:noFill/>
          <a:ln w="3175">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603" name="Text Box 49"/>
          <p:cNvSpPr txBox="1">
            <a:spLocks noChangeAspect="1" noChangeArrowheads="1"/>
          </p:cNvSpPr>
          <p:nvPr/>
        </p:nvSpPr>
        <p:spPr bwMode="auto">
          <a:xfrm>
            <a:off x="6376058" y="4361385"/>
            <a:ext cx="641747"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+46 31 404 3751</a:t>
            </a:r>
            <a:endParaRPr lang="en-US" altLang="en-US" sz="525" dirty="0">
              <a:solidFill>
                <a:srgbClr val="000000"/>
              </a:solidFill>
              <a:cs typeface="Times New Roman" panose="02020603050405020304" pitchFamily="18" charset="0"/>
            </a:endParaRPr>
          </a:p>
        </p:txBody>
      </p:sp>
      <p:sp>
        <p:nvSpPr>
          <p:cNvPr id="152604" name="Rectangle 50"/>
          <p:cNvSpPr>
            <a:spLocks noChangeAspect="1" noChangeArrowheads="1"/>
          </p:cNvSpPr>
          <p:nvPr/>
        </p:nvSpPr>
        <p:spPr bwMode="auto">
          <a:xfrm>
            <a:off x="1786477" y="4526361"/>
            <a:ext cx="466474"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+46 8 719 1000</a:t>
            </a:r>
          </a:p>
        </p:txBody>
      </p:sp>
      <p:sp>
        <p:nvSpPr>
          <p:cNvPr id="152605" name="Rectangle 51"/>
          <p:cNvSpPr>
            <a:spLocks noChangeAspect="1" noChangeArrowheads="1"/>
          </p:cNvSpPr>
          <p:nvPr/>
        </p:nvSpPr>
        <p:spPr bwMode="auto">
          <a:xfrm>
            <a:off x="1792430" y="4600180"/>
            <a:ext cx="327013"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sbg.edu.se</a:t>
            </a:r>
            <a:endParaRPr lang="en-US" altLang="en-US" sz="525" dirty="0">
              <a:cs typeface="Times New Roman" panose="02020603050405020304" pitchFamily="18" charset="0"/>
            </a:endParaRPr>
          </a:p>
        </p:txBody>
      </p:sp>
      <p:sp>
        <p:nvSpPr>
          <p:cNvPr id="152606" name="Rectangle 52"/>
          <p:cNvSpPr>
            <a:spLocks noChangeAspect="1" noChangeArrowheads="1"/>
          </p:cNvSpPr>
          <p:nvPr/>
        </p:nvSpPr>
        <p:spPr bwMode="auto">
          <a:xfrm>
            <a:off x="1784096" y="4403726"/>
            <a:ext cx="40556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alice@edu.se</a:t>
            </a:r>
          </a:p>
        </p:txBody>
      </p:sp>
      <p:grpSp>
        <p:nvGrpSpPr>
          <p:cNvPr id="152607" name="Group 53"/>
          <p:cNvGrpSpPr>
            <a:grpSpLocks/>
          </p:cNvGrpSpPr>
          <p:nvPr/>
        </p:nvGrpSpPr>
        <p:grpSpPr bwMode="auto">
          <a:xfrm>
            <a:off x="2120503" y="2397919"/>
            <a:ext cx="558404" cy="411956"/>
            <a:chOff x="810" y="1646"/>
            <a:chExt cx="469" cy="346"/>
          </a:xfrm>
        </p:grpSpPr>
        <p:sp>
          <p:nvSpPr>
            <p:cNvPr id="152792" name="Line 54"/>
            <p:cNvSpPr>
              <a:spLocks noChangeAspect="1" noChangeShapeType="1"/>
            </p:cNvSpPr>
            <p:nvPr>
              <p:custDataLst>
                <p:tags r:id="rId30"/>
              </p:custDataLst>
            </p:nvPr>
          </p:nvSpPr>
          <p:spPr bwMode="auto">
            <a:xfrm flipV="1">
              <a:off x="831" y="1885"/>
              <a:ext cx="367"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93" name="Text Box 55"/>
            <p:cNvSpPr txBox="1">
              <a:spLocks noChangeAspect="1" noChangeArrowheads="1"/>
            </p:cNvSpPr>
            <p:nvPr/>
          </p:nvSpPr>
          <p:spPr bwMode="auto">
            <a:xfrm>
              <a:off x="810" y="1646"/>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94" name="Group 56"/>
            <p:cNvGrpSpPr>
              <a:grpSpLocks noChangeAspect="1"/>
            </p:cNvGrpSpPr>
            <p:nvPr/>
          </p:nvGrpSpPr>
          <p:grpSpPr bwMode="auto">
            <a:xfrm>
              <a:off x="853" y="1906"/>
              <a:ext cx="87" cy="86"/>
              <a:chOff x="339" y="3679"/>
              <a:chExt cx="91" cy="91"/>
            </a:xfrm>
          </p:grpSpPr>
          <p:sp>
            <p:nvSpPr>
              <p:cNvPr id="152795" name="Oval 57"/>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96" name="Text Box 58"/>
              <p:cNvSpPr txBox="1">
                <a:spLocks noChangeAspect="1" noChangeArrowheads="1"/>
              </p:cNvSpPr>
              <p:nvPr/>
            </p:nvSpPr>
            <p:spPr bwMode="auto">
              <a:xfrm>
                <a:off x="369" y="3679"/>
                <a:ext cx="32" cy="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a:t>
                </a:r>
                <a:endParaRPr lang="en-US" altLang="en-US" sz="525">
                  <a:solidFill>
                    <a:srgbClr val="000000"/>
                  </a:solidFill>
                  <a:cs typeface="Times New Roman" panose="02020603050405020304" pitchFamily="18" charset="0"/>
                </a:endParaRPr>
              </a:p>
            </p:txBody>
          </p:sp>
        </p:grpSp>
      </p:grpSp>
      <p:grpSp>
        <p:nvGrpSpPr>
          <p:cNvPr id="152608" name="Group 59"/>
          <p:cNvGrpSpPr>
            <a:grpSpLocks/>
          </p:cNvGrpSpPr>
          <p:nvPr/>
        </p:nvGrpSpPr>
        <p:grpSpPr bwMode="auto">
          <a:xfrm>
            <a:off x="2172892" y="1852612"/>
            <a:ext cx="558404" cy="558404"/>
            <a:chOff x="854" y="1188"/>
            <a:chExt cx="469" cy="469"/>
          </a:xfrm>
        </p:grpSpPr>
        <p:sp>
          <p:nvSpPr>
            <p:cNvPr id="152787" name="Text Box 60"/>
            <p:cNvSpPr txBox="1">
              <a:spLocks noChangeAspect="1" noChangeArrowheads="1"/>
            </p:cNvSpPr>
            <p:nvPr/>
          </p:nvSpPr>
          <p:spPr bwMode="auto">
            <a:xfrm>
              <a:off x="854" y="1303"/>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2788" name="Line 61"/>
            <p:cNvSpPr>
              <a:spLocks noChangeAspect="1" noChangeShapeType="1"/>
            </p:cNvSpPr>
            <p:nvPr>
              <p:custDataLst>
                <p:tags r:id="rId29"/>
              </p:custDataLst>
            </p:nvPr>
          </p:nvSpPr>
          <p:spPr bwMode="auto">
            <a:xfrm flipV="1">
              <a:off x="1219" y="1188"/>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789" name="Group 62"/>
            <p:cNvGrpSpPr>
              <a:grpSpLocks noChangeAspect="1"/>
            </p:cNvGrpSpPr>
            <p:nvPr/>
          </p:nvGrpSpPr>
          <p:grpSpPr bwMode="auto">
            <a:xfrm>
              <a:off x="1111" y="1570"/>
              <a:ext cx="87" cy="87"/>
              <a:chOff x="339" y="3679"/>
              <a:chExt cx="91" cy="91"/>
            </a:xfrm>
          </p:grpSpPr>
          <p:sp>
            <p:nvSpPr>
              <p:cNvPr id="152790" name="Oval 63"/>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91" name="Text Box 64"/>
              <p:cNvSpPr txBox="1">
                <a:spLocks noChangeAspect="1" noChangeArrowheads="1"/>
              </p:cNvSpPr>
              <p:nvPr/>
            </p:nvSpPr>
            <p:spPr bwMode="auto">
              <a:xfrm>
                <a:off x="369" y="3679"/>
                <a:ext cx="32"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4</a:t>
                </a:r>
                <a:endParaRPr lang="en-US" altLang="en-US" sz="525">
                  <a:solidFill>
                    <a:srgbClr val="000000"/>
                  </a:solidFill>
                  <a:cs typeface="Times New Roman" panose="02020603050405020304" pitchFamily="18" charset="0"/>
                </a:endParaRPr>
              </a:p>
            </p:txBody>
          </p:sp>
        </p:grpSp>
      </p:grpSp>
      <p:grpSp>
        <p:nvGrpSpPr>
          <p:cNvPr id="152609" name="Group 65"/>
          <p:cNvGrpSpPr>
            <a:grpSpLocks/>
          </p:cNvGrpSpPr>
          <p:nvPr/>
        </p:nvGrpSpPr>
        <p:grpSpPr bwMode="auto">
          <a:xfrm>
            <a:off x="2945606" y="1857375"/>
            <a:ext cx="558403" cy="540544"/>
            <a:chOff x="1503" y="1192"/>
            <a:chExt cx="469" cy="454"/>
          </a:xfrm>
        </p:grpSpPr>
        <p:sp>
          <p:nvSpPr>
            <p:cNvPr id="152782" name="Line 66"/>
            <p:cNvSpPr>
              <a:spLocks noChangeAspect="1" noChangeShapeType="1"/>
            </p:cNvSpPr>
            <p:nvPr/>
          </p:nvSpPr>
          <p:spPr bwMode="auto">
            <a:xfrm>
              <a:off x="1503" y="1192"/>
              <a:ext cx="1"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83" name="Text Box 67"/>
            <p:cNvSpPr txBox="1">
              <a:spLocks noChangeAspect="1" noChangeArrowheads="1"/>
            </p:cNvSpPr>
            <p:nvPr/>
          </p:nvSpPr>
          <p:spPr bwMode="auto">
            <a:xfrm>
              <a:off x="1503" y="1300"/>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84" name="Group 68"/>
            <p:cNvGrpSpPr>
              <a:grpSpLocks noChangeAspect="1"/>
            </p:cNvGrpSpPr>
            <p:nvPr/>
          </p:nvGrpSpPr>
          <p:grpSpPr bwMode="auto">
            <a:xfrm>
              <a:off x="1519" y="1207"/>
              <a:ext cx="86" cy="87"/>
              <a:chOff x="339" y="3679"/>
              <a:chExt cx="91" cy="91"/>
            </a:xfrm>
          </p:grpSpPr>
          <p:sp>
            <p:nvSpPr>
              <p:cNvPr id="152785" name="Oval 69"/>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86" name="Text Box 70"/>
              <p:cNvSpPr txBox="1">
                <a:spLocks noChangeAspect="1" noChangeArrowheads="1"/>
              </p:cNvSpPr>
              <p:nvPr/>
            </p:nvSpPr>
            <p:spPr bwMode="auto">
              <a:xfrm>
                <a:off x="369" y="3679"/>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5</a:t>
                </a:r>
                <a:endParaRPr lang="en-US" altLang="en-US" sz="525">
                  <a:solidFill>
                    <a:srgbClr val="000000"/>
                  </a:solidFill>
                  <a:cs typeface="Times New Roman" panose="02020603050405020304" pitchFamily="18" charset="0"/>
                </a:endParaRPr>
              </a:p>
            </p:txBody>
          </p:sp>
        </p:grpSp>
      </p:grpSp>
      <p:grpSp>
        <p:nvGrpSpPr>
          <p:cNvPr id="152610" name="Group 71"/>
          <p:cNvGrpSpPr>
            <a:grpSpLocks/>
          </p:cNvGrpSpPr>
          <p:nvPr/>
        </p:nvGrpSpPr>
        <p:grpSpPr bwMode="auto">
          <a:xfrm>
            <a:off x="2276476" y="3121819"/>
            <a:ext cx="634603" cy="466725"/>
            <a:chOff x="941" y="2254"/>
            <a:chExt cx="533" cy="392"/>
          </a:xfrm>
        </p:grpSpPr>
        <p:sp>
          <p:nvSpPr>
            <p:cNvPr id="152775" name="Line 72"/>
            <p:cNvSpPr>
              <a:spLocks noChangeAspect="1" noChangeShapeType="1"/>
            </p:cNvSpPr>
            <p:nvPr/>
          </p:nvSpPr>
          <p:spPr bwMode="auto">
            <a:xfrm>
              <a:off x="1182" y="2295"/>
              <a:ext cx="217" cy="2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76" name="Text Box 73"/>
            <p:cNvSpPr txBox="1">
              <a:spLocks noChangeAspect="1" noChangeArrowheads="1"/>
            </p:cNvSpPr>
            <p:nvPr/>
          </p:nvSpPr>
          <p:spPr bwMode="auto">
            <a:xfrm>
              <a:off x="941" y="2408"/>
              <a:ext cx="39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as.edu.se</a:t>
              </a:r>
              <a:endParaRPr lang="en-US" altLang="en-US" sz="525">
                <a:solidFill>
                  <a:srgbClr val="000000"/>
                </a:solidFill>
                <a:cs typeface="Times New Roman" panose="02020603050405020304" pitchFamily="18" charset="0"/>
              </a:endParaRPr>
            </a:p>
          </p:txBody>
        </p:sp>
        <p:sp>
          <p:nvSpPr>
            <p:cNvPr id="152777" name="Line 74"/>
            <p:cNvSpPr>
              <a:spLocks noChangeAspect="1" noChangeShapeType="1"/>
            </p:cNvSpPr>
            <p:nvPr>
              <p:custDataLst>
                <p:tags r:id="rId27"/>
              </p:custDataLst>
            </p:nvPr>
          </p:nvSpPr>
          <p:spPr bwMode="auto">
            <a:xfrm flipH="1" flipV="1">
              <a:off x="1246" y="2292"/>
              <a:ext cx="195" cy="2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78" name="Text Box 75"/>
            <p:cNvSpPr txBox="1">
              <a:spLocks noChangeAspect="1" noChangeArrowheads="1"/>
            </p:cNvSpPr>
            <p:nvPr>
              <p:custDataLst>
                <p:tags r:id="rId28"/>
              </p:custDataLst>
            </p:nvPr>
          </p:nvSpPr>
          <p:spPr bwMode="auto">
            <a:xfrm rot="3186438">
              <a:off x="1206" y="2377"/>
              <a:ext cx="39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IP AS</a:t>
              </a:r>
              <a:endParaRPr lang="en-US" altLang="en-US" sz="525">
                <a:solidFill>
                  <a:srgbClr val="000000"/>
                </a:solidFill>
                <a:cs typeface="Times New Roman" panose="02020603050405020304" pitchFamily="18" charset="0"/>
              </a:endParaRPr>
            </a:p>
          </p:txBody>
        </p:sp>
        <p:grpSp>
          <p:nvGrpSpPr>
            <p:cNvPr id="152779" name="Group 76"/>
            <p:cNvGrpSpPr>
              <a:grpSpLocks noChangeAspect="1"/>
            </p:cNvGrpSpPr>
            <p:nvPr/>
          </p:nvGrpSpPr>
          <p:grpSpPr bwMode="auto">
            <a:xfrm>
              <a:off x="1077" y="2317"/>
              <a:ext cx="86" cy="87"/>
              <a:chOff x="339" y="3679"/>
              <a:chExt cx="91" cy="91"/>
            </a:xfrm>
          </p:grpSpPr>
          <p:sp>
            <p:nvSpPr>
              <p:cNvPr id="152780" name="Oval 77"/>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81" name="Text Box 78"/>
              <p:cNvSpPr txBox="1">
                <a:spLocks noChangeAspect="1" noChangeArrowheads="1"/>
              </p:cNvSpPr>
              <p:nvPr/>
            </p:nvSpPr>
            <p:spPr bwMode="auto">
              <a:xfrm>
                <a:off x="369" y="3679"/>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3</a:t>
                </a:r>
                <a:endParaRPr lang="en-US" altLang="en-US" sz="525">
                  <a:solidFill>
                    <a:srgbClr val="000000"/>
                  </a:solidFill>
                  <a:cs typeface="Times New Roman" panose="02020603050405020304" pitchFamily="18" charset="0"/>
                </a:endParaRPr>
              </a:p>
            </p:txBody>
          </p:sp>
        </p:grpSp>
      </p:grpSp>
      <p:sp>
        <p:nvSpPr>
          <p:cNvPr id="152770" name="Line 85"/>
          <p:cNvSpPr>
            <a:spLocks noChangeAspect="1" noChangeShapeType="1"/>
          </p:cNvSpPr>
          <p:nvPr>
            <p:custDataLst>
              <p:tags r:id="rId2"/>
            </p:custDataLst>
          </p:nvPr>
        </p:nvSpPr>
        <p:spPr bwMode="auto">
          <a:xfrm flipV="1">
            <a:off x="2978943" y="2690813"/>
            <a:ext cx="17123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71" name="Text Box 86"/>
          <p:cNvSpPr txBox="1">
            <a:spLocks noChangeAspect="1" noChangeArrowheads="1"/>
          </p:cNvSpPr>
          <p:nvPr/>
        </p:nvSpPr>
        <p:spPr bwMode="auto">
          <a:xfrm>
            <a:off x="3446594" y="2354462"/>
            <a:ext cx="558403" cy="33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INVITE</a:t>
            </a:r>
          </a:p>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SDP</a:t>
            </a:r>
            <a:endParaRPr lang="en-US" altLang="en-US" sz="525" dirty="0">
              <a:solidFill>
                <a:srgbClr val="000000"/>
              </a:solidFill>
              <a:cs typeface="Times New Roman" panose="02020603050405020304" pitchFamily="18" charset="0"/>
            </a:endParaRPr>
          </a:p>
        </p:txBody>
      </p:sp>
      <p:grpSp>
        <p:nvGrpSpPr>
          <p:cNvPr id="152772" name="Group 87"/>
          <p:cNvGrpSpPr>
            <a:grpSpLocks/>
          </p:cNvGrpSpPr>
          <p:nvPr/>
        </p:nvGrpSpPr>
        <p:grpSpPr bwMode="auto">
          <a:xfrm>
            <a:off x="3286126" y="2481858"/>
            <a:ext cx="103584" cy="102394"/>
            <a:chOff x="1546" y="1906"/>
            <a:chExt cx="87" cy="86"/>
          </a:xfrm>
        </p:grpSpPr>
        <p:sp>
          <p:nvSpPr>
            <p:cNvPr id="152773" name="Oval 88"/>
            <p:cNvSpPr>
              <a:spLocks noChangeAspect="1" noChangeArrowheads="1"/>
            </p:cNvSpPr>
            <p:nvPr/>
          </p:nvSpPr>
          <p:spPr bwMode="auto">
            <a:xfrm>
              <a:off x="1546" y="1906"/>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74" name="Text Box 89"/>
            <p:cNvSpPr txBox="1">
              <a:spLocks noChangeAspect="1" noChangeArrowheads="1"/>
            </p:cNvSpPr>
            <p:nvPr/>
          </p:nvSpPr>
          <p:spPr bwMode="auto">
            <a:xfrm>
              <a:off x="1574" y="1906"/>
              <a:ext cx="31"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7</a:t>
              </a:r>
              <a:endParaRPr lang="en-US" altLang="en-US" sz="525">
                <a:solidFill>
                  <a:srgbClr val="000000"/>
                </a:solidFill>
                <a:cs typeface="Times New Roman" panose="02020603050405020304" pitchFamily="18" charset="0"/>
              </a:endParaRPr>
            </a:p>
          </p:txBody>
        </p:sp>
      </p:grpSp>
      <p:grpSp>
        <p:nvGrpSpPr>
          <p:cNvPr id="152612" name="Group 90"/>
          <p:cNvGrpSpPr>
            <a:grpSpLocks/>
          </p:cNvGrpSpPr>
          <p:nvPr/>
        </p:nvGrpSpPr>
        <p:grpSpPr bwMode="auto">
          <a:xfrm>
            <a:off x="5928383" y="1882379"/>
            <a:ext cx="558403" cy="540544"/>
            <a:chOff x="4489" y="1196"/>
            <a:chExt cx="469" cy="454"/>
          </a:xfrm>
        </p:grpSpPr>
        <p:sp>
          <p:nvSpPr>
            <p:cNvPr id="152760" name="Line 91"/>
            <p:cNvSpPr>
              <a:spLocks noChangeAspect="1" noChangeShapeType="1"/>
            </p:cNvSpPr>
            <p:nvPr/>
          </p:nvSpPr>
          <p:spPr bwMode="auto">
            <a:xfrm>
              <a:off x="4489" y="1196"/>
              <a:ext cx="1"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61" name="Text Box 92"/>
            <p:cNvSpPr txBox="1">
              <a:spLocks noChangeAspect="1" noChangeArrowheads="1"/>
            </p:cNvSpPr>
            <p:nvPr/>
          </p:nvSpPr>
          <p:spPr bwMode="auto">
            <a:xfrm>
              <a:off x="4489" y="1303"/>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62" name="Group 93"/>
            <p:cNvGrpSpPr>
              <a:grpSpLocks/>
            </p:cNvGrpSpPr>
            <p:nvPr/>
          </p:nvGrpSpPr>
          <p:grpSpPr bwMode="auto">
            <a:xfrm>
              <a:off x="4533" y="1214"/>
              <a:ext cx="87" cy="87"/>
              <a:chOff x="4533" y="1214"/>
              <a:chExt cx="87" cy="87"/>
            </a:xfrm>
          </p:grpSpPr>
          <p:sp>
            <p:nvSpPr>
              <p:cNvPr id="152763" name="Oval 94"/>
              <p:cNvSpPr>
                <a:spLocks noChangeAspect="1" noChangeArrowheads="1"/>
              </p:cNvSpPr>
              <p:nvPr/>
            </p:nvSpPr>
            <p:spPr bwMode="auto">
              <a:xfrm>
                <a:off x="4533" y="1214"/>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64" name="Text Box 95"/>
              <p:cNvSpPr txBox="1">
                <a:spLocks noChangeAspect="1" noChangeArrowheads="1"/>
              </p:cNvSpPr>
              <p:nvPr/>
            </p:nvSpPr>
            <p:spPr bwMode="auto">
              <a:xfrm>
                <a:off x="4546" y="1214"/>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11</a:t>
                </a:r>
                <a:endParaRPr lang="en-US" altLang="en-US" sz="525">
                  <a:solidFill>
                    <a:srgbClr val="000000"/>
                  </a:solidFill>
                  <a:cs typeface="Times New Roman" panose="02020603050405020304" pitchFamily="18" charset="0"/>
                </a:endParaRPr>
              </a:p>
            </p:txBody>
          </p:sp>
        </p:grpSp>
      </p:grpSp>
      <p:sp>
        <p:nvSpPr>
          <p:cNvPr id="152613" name="Line 96"/>
          <p:cNvSpPr>
            <a:spLocks noChangeAspect="1" noChangeShapeType="1"/>
          </p:cNvSpPr>
          <p:nvPr/>
        </p:nvSpPr>
        <p:spPr bwMode="auto">
          <a:xfrm flipV="1">
            <a:off x="5046131" y="2687241"/>
            <a:ext cx="529828" cy="35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614" name="Text Box 97"/>
          <p:cNvSpPr txBox="1">
            <a:spLocks noChangeAspect="1" noChangeArrowheads="1"/>
          </p:cNvSpPr>
          <p:nvPr/>
        </p:nvSpPr>
        <p:spPr bwMode="auto">
          <a:xfrm>
            <a:off x="5113996" y="2402682"/>
            <a:ext cx="558166"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INVITE</a:t>
            </a:r>
          </a:p>
          <a:p>
            <a:pPr eaLnBrk="1" hangingPunct="1"/>
            <a:r>
              <a:rPr lang="en-GB" altLang="en-US" sz="525" dirty="0">
                <a:solidFill>
                  <a:srgbClr val="000000"/>
                </a:solidFill>
                <a:cs typeface="Times New Roman" panose="02020603050405020304" pitchFamily="18" charset="0"/>
              </a:rPr>
              <a:t>bob@ims.se</a:t>
            </a:r>
          </a:p>
          <a:p>
            <a:pPr eaLnBrk="1" hangingPunct="1"/>
            <a:r>
              <a:rPr lang="en-GB" altLang="en-US" sz="525" dirty="0">
                <a:solidFill>
                  <a:srgbClr val="000000"/>
                </a:solidFill>
                <a:cs typeface="Times New Roman" panose="02020603050405020304" pitchFamily="18" charset="0"/>
              </a:rPr>
              <a:t>SDP</a:t>
            </a:r>
            <a:endParaRPr lang="en-US" altLang="en-US" sz="525" dirty="0">
              <a:solidFill>
                <a:srgbClr val="000000"/>
              </a:solidFill>
              <a:cs typeface="Times New Roman" panose="02020603050405020304" pitchFamily="18" charset="0"/>
            </a:endParaRPr>
          </a:p>
        </p:txBody>
      </p:sp>
      <p:grpSp>
        <p:nvGrpSpPr>
          <p:cNvPr id="152615" name="Group 98"/>
          <p:cNvGrpSpPr>
            <a:grpSpLocks/>
          </p:cNvGrpSpPr>
          <p:nvPr/>
        </p:nvGrpSpPr>
        <p:grpSpPr bwMode="auto">
          <a:xfrm>
            <a:off x="5140190" y="2712244"/>
            <a:ext cx="103585" cy="102394"/>
            <a:chOff x="3840" y="1906"/>
            <a:chExt cx="87" cy="86"/>
          </a:xfrm>
        </p:grpSpPr>
        <p:sp>
          <p:nvSpPr>
            <p:cNvPr id="152758" name="Oval 99"/>
            <p:cNvSpPr>
              <a:spLocks noChangeAspect="1" noChangeArrowheads="1"/>
            </p:cNvSpPr>
            <p:nvPr/>
          </p:nvSpPr>
          <p:spPr bwMode="auto">
            <a:xfrm>
              <a:off x="3840" y="1906"/>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59" name="Text Box 100"/>
            <p:cNvSpPr txBox="1">
              <a:spLocks noChangeAspect="1" noChangeArrowheads="1"/>
            </p:cNvSpPr>
            <p:nvPr/>
          </p:nvSpPr>
          <p:spPr bwMode="auto">
            <a:xfrm>
              <a:off x="3853" y="1906"/>
              <a:ext cx="31"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9</a:t>
              </a:r>
              <a:endParaRPr lang="en-US" altLang="en-US" sz="525">
                <a:solidFill>
                  <a:srgbClr val="000000"/>
                </a:solidFill>
                <a:cs typeface="Times New Roman" panose="02020603050405020304" pitchFamily="18" charset="0"/>
              </a:endParaRPr>
            </a:p>
          </p:txBody>
        </p:sp>
      </p:grpSp>
      <p:grpSp>
        <p:nvGrpSpPr>
          <p:cNvPr id="152616" name="Group 101"/>
          <p:cNvGrpSpPr>
            <a:grpSpLocks/>
          </p:cNvGrpSpPr>
          <p:nvPr/>
        </p:nvGrpSpPr>
        <p:grpSpPr bwMode="auto">
          <a:xfrm>
            <a:off x="5181861" y="1877617"/>
            <a:ext cx="558403" cy="592931"/>
            <a:chOff x="3862" y="1192"/>
            <a:chExt cx="469" cy="498"/>
          </a:xfrm>
        </p:grpSpPr>
        <p:sp>
          <p:nvSpPr>
            <p:cNvPr id="152753" name="Text Box 102"/>
            <p:cNvSpPr txBox="1">
              <a:spLocks noChangeAspect="1" noChangeArrowheads="1"/>
            </p:cNvSpPr>
            <p:nvPr/>
          </p:nvSpPr>
          <p:spPr bwMode="auto">
            <a:xfrm>
              <a:off x="3862" y="1386"/>
              <a:ext cx="4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2754" name="Line 103"/>
            <p:cNvSpPr>
              <a:spLocks noChangeAspect="1" noChangeShapeType="1"/>
            </p:cNvSpPr>
            <p:nvPr>
              <p:custDataLst>
                <p:tags r:id="rId26"/>
              </p:custDataLst>
            </p:nvPr>
          </p:nvSpPr>
          <p:spPr bwMode="auto">
            <a:xfrm flipV="1">
              <a:off x="4206" y="1192"/>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755" name="Group 104"/>
            <p:cNvGrpSpPr>
              <a:grpSpLocks noChangeAspect="1"/>
            </p:cNvGrpSpPr>
            <p:nvPr/>
          </p:nvGrpSpPr>
          <p:grpSpPr bwMode="auto">
            <a:xfrm>
              <a:off x="4100" y="1603"/>
              <a:ext cx="86" cy="87"/>
              <a:chOff x="574" y="3951"/>
              <a:chExt cx="91" cy="91"/>
            </a:xfrm>
          </p:grpSpPr>
          <p:sp>
            <p:nvSpPr>
              <p:cNvPr id="152756" name="Oval 105"/>
              <p:cNvSpPr>
                <a:spLocks noChangeAspect="1" noChangeArrowheads="1"/>
              </p:cNvSpPr>
              <p:nvPr/>
            </p:nvSpPr>
            <p:spPr bwMode="auto">
              <a:xfrm>
                <a:off x="574" y="3951"/>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57" name="Text Box 106"/>
              <p:cNvSpPr txBox="1">
                <a:spLocks noChangeAspect="1" noChangeArrowheads="1"/>
              </p:cNvSpPr>
              <p:nvPr/>
            </p:nvSpPr>
            <p:spPr bwMode="auto">
              <a:xfrm>
                <a:off x="589" y="3951"/>
                <a:ext cx="66"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10</a:t>
                </a:r>
                <a:endParaRPr lang="en-US" altLang="en-US" sz="525">
                  <a:solidFill>
                    <a:srgbClr val="000000"/>
                  </a:solidFill>
                  <a:cs typeface="Times New Roman" panose="02020603050405020304" pitchFamily="18" charset="0"/>
                </a:endParaRPr>
              </a:p>
            </p:txBody>
          </p:sp>
        </p:grpSp>
      </p:grpSp>
      <p:grpSp>
        <p:nvGrpSpPr>
          <p:cNvPr id="152617" name="Group 107"/>
          <p:cNvGrpSpPr>
            <a:grpSpLocks/>
          </p:cNvGrpSpPr>
          <p:nvPr/>
        </p:nvGrpSpPr>
        <p:grpSpPr bwMode="auto">
          <a:xfrm>
            <a:off x="5968864" y="2402682"/>
            <a:ext cx="558780" cy="411956"/>
            <a:chOff x="4532" y="1646"/>
            <a:chExt cx="443" cy="346"/>
          </a:xfrm>
        </p:grpSpPr>
        <p:sp>
          <p:nvSpPr>
            <p:cNvPr id="152748" name="Line 108"/>
            <p:cNvSpPr>
              <a:spLocks noChangeAspect="1" noChangeShapeType="1"/>
            </p:cNvSpPr>
            <p:nvPr>
              <p:custDataLst>
                <p:tags r:id="rId25"/>
              </p:custDataLst>
            </p:nvPr>
          </p:nvSpPr>
          <p:spPr bwMode="auto">
            <a:xfrm flipV="1">
              <a:off x="4554" y="1885"/>
              <a:ext cx="367"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49" name="Text Box 109"/>
            <p:cNvSpPr txBox="1">
              <a:spLocks noChangeAspect="1" noChangeArrowheads="1"/>
            </p:cNvSpPr>
            <p:nvPr/>
          </p:nvSpPr>
          <p:spPr bwMode="auto">
            <a:xfrm>
              <a:off x="4532" y="1646"/>
              <a:ext cx="443"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INVITE</a:t>
              </a:r>
            </a:p>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2750" name="Group 110"/>
            <p:cNvGrpSpPr>
              <a:grpSpLocks/>
            </p:cNvGrpSpPr>
            <p:nvPr/>
          </p:nvGrpSpPr>
          <p:grpSpPr bwMode="auto">
            <a:xfrm>
              <a:off x="4554" y="1906"/>
              <a:ext cx="87" cy="86"/>
              <a:chOff x="4554" y="1906"/>
              <a:chExt cx="87" cy="86"/>
            </a:xfrm>
          </p:grpSpPr>
          <p:sp>
            <p:nvSpPr>
              <p:cNvPr id="152751" name="Oval 111"/>
              <p:cNvSpPr>
                <a:spLocks noChangeAspect="1" noChangeArrowheads="1"/>
              </p:cNvSpPr>
              <p:nvPr/>
            </p:nvSpPr>
            <p:spPr bwMode="auto">
              <a:xfrm>
                <a:off x="4554" y="1906"/>
                <a:ext cx="87" cy="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52" name="Text Box 112"/>
              <p:cNvSpPr txBox="1">
                <a:spLocks noChangeAspect="1" noChangeArrowheads="1"/>
              </p:cNvSpPr>
              <p:nvPr/>
            </p:nvSpPr>
            <p:spPr bwMode="auto">
              <a:xfrm>
                <a:off x="4567" y="1906"/>
                <a:ext cx="58"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12</a:t>
                </a:r>
                <a:endParaRPr lang="en-US" altLang="en-US" sz="525">
                  <a:solidFill>
                    <a:srgbClr val="000000"/>
                  </a:solidFill>
                  <a:cs typeface="Times New Roman" panose="02020603050405020304" pitchFamily="18" charset="0"/>
                </a:endParaRPr>
              </a:p>
            </p:txBody>
          </p:sp>
        </p:grpSp>
      </p:grpSp>
      <p:sp>
        <p:nvSpPr>
          <p:cNvPr id="152618" name="Text Box 113"/>
          <p:cNvSpPr txBox="1">
            <a:spLocks noChangeAspect="1" noChangeArrowheads="1"/>
          </p:cNvSpPr>
          <p:nvPr/>
        </p:nvSpPr>
        <p:spPr bwMode="auto">
          <a:xfrm>
            <a:off x="3288507" y="850107"/>
            <a:ext cx="811441"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solidFill>
                  <a:srgbClr val="000000"/>
                </a:solidFill>
                <a:cs typeface="Times New Roman" panose="02020603050405020304" pitchFamily="18" charset="0"/>
              </a:rPr>
              <a:t>edu.se domain</a:t>
            </a:r>
            <a:endParaRPr lang="en-US" altLang="en-US" sz="750">
              <a:solidFill>
                <a:srgbClr val="000000"/>
              </a:solidFill>
              <a:cs typeface="Times New Roman" panose="02020603050405020304" pitchFamily="18" charset="0"/>
            </a:endParaRPr>
          </a:p>
        </p:txBody>
      </p:sp>
      <p:sp>
        <p:nvSpPr>
          <p:cNvPr id="152619" name="Text Box 114"/>
          <p:cNvSpPr txBox="1">
            <a:spLocks noChangeAspect="1" noChangeArrowheads="1"/>
          </p:cNvSpPr>
          <p:nvPr/>
        </p:nvSpPr>
        <p:spPr bwMode="auto">
          <a:xfrm>
            <a:off x="4206479" y="850107"/>
            <a:ext cx="80182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dirty="0">
                <a:solidFill>
                  <a:srgbClr val="000000"/>
                </a:solidFill>
                <a:cs typeface="Times New Roman" panose="02020603050405020304" pitchFamily="18" charset="0"/>
              </a:rPr>
              <a:t>ims.se domain</a:t>
            </a:r>
            <a:endParaRPr lang="en-US" altLang="en-US" sz="750" dirty="0">
              <a:solidFill>
                <a:srgbClr val="000000"/>
              </a:solidFill>
              <a:cs typeface="Times New Roman" panose="02020603050405020304" pitchFamily="18" charset="0"/>
            </a:endParaRPr>
          </a:p>
        </p:txBody>
      </p:sp>
      <p:grpSp>
        <p:nvGrpSpPr>
          <p:cNvPr id="152620" name="Group 115"/>
          <p:cNvGrpSpPr>
            <a:grpSpLocks/>
          </p:cNvGrpSpPr>
          <p:nvPr/>
        </p:nvGrpSpPr>
        <p:grpSpPr bwMode="auto">
          <a:xfrm>
            <a:off x="2874167" y="3093242"/>
            <a:ext cx="333375" cy="481012"/>
            <a:chOff x="1443" y="2230"/>
            <a:chExt cx="280" cy="404"/>
          </a:xfrm>
        </p:grpSpPr>
        <p:grpSp>
          <p:nvGrpSpPr>
            <p:cNvPr id="152740" name="Group 116"/>
            <p:cNvGrpSpPr>
              <a:grpSpLocks/>
            </p:cNvGrpSpPr>
            <p:nvPr/>
          </p:nvGrpSpPr>
          <p:grpSpPr bwMode="auto">
            <a:xfrm>
              <a:off x="1443" y="2275"/>
              <a:ext cx="264" cy="343"/>
              <a:chOff x="1443" y="2275"/>
              <a:chExt cx="264" cy="343"/>
            </a:xfrm>
          </p:grpSpPr>
          <p:sp>
            <p:nvSpPr>
              <p:cNvPr id="152742" name="Line 117"/>
              <p:cNvSpPr>
                <a:spLocks noChangeAspect="1" noChangeShapeType="1"/>
              </p:cNvSpPr>
              <p:nvPr/>
            </p:nvSpPr>
            <p:spPr bwMode="auto">
              <a:xfrm>
                <a:off x="1443" y="2305"/>
                <a:ext cx="217" cy="2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43" name="Text Box 118"/>
              <p:cNvSpPr txBox="1">
                <a:spLocks noChangeAspect="1" noChangeArrowheads="1"/>
              </p:cNvSpPr>
              <p:nvPr>
                <p:custDataLst>
                  <p:tags r:id="rId23"/>
                </p:custDataLst>
              </p:nvPr>
            </p:nvSpPr>
            <p:spPr bwMode="auto">
              <a:xfrm rot="3178779">
                <a:off x="1359" y="2386"/>
                <a:ext cx="31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ims.se</a:t>
                </a:r>
                <a:endParaRPr lang="en-US" altLang="en-US" sz="525">
                  <a:solidFill>
                    <a:srgbClr val="000000"/>
                  </a:solidFill>
                  <a:cs typeface="Times New Roman" panose="02020603050405020304" pitchFamily="18" charset="0"/>
                </a:endParaRPr>
              </a:p>
            </p:txBody>
          </p:sp>
          <p:sp>
            <p:nvSpPr>
              <p:cNvPr id="152744" name="Line 119"/>
              <p:cNvSpPr>
                <a:spLocks noChangeAspect="1" noChangeShapeType="1"/>
              </p:cNvSpPr>
              <p:nvPr>
                <p:custDataLst>
                  <p:tags r:id="rId24"/>
                </p:custDataLst>
              </p:nvPr>
            </p:nvSpPr>
            <p:spPr bwMode="auto">
              <a:xfrm flipH="1" flipV="1">
                <a:off x="1498" y="2296"/>
                <a:ext cx="195" cy="2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2745" name="Group 120"/>
              <p:cNvGrpSpPr>
                <a:grpSpLocks noChangeAspect="1"/>
              </p:cNvGrpSpPr>
              <p:nvPr/>
            </p:nvGrpSpPr>
            <p:grpSpPr bwMode="auto">
              <a:xfrm>
                <a:off x="1621" y="2275"/>
                <a:ext cx="86" cy="87"/>
                <a:chOff x="339" y="3679"/>
                <a:chExt cx="91" cy="91"/>
              </a:xfrm>
            </p:grpSpPr>
            <p:sp>
              <p:nvSpPr>
                <p:cNvPr id="152746" name="Oval 121"/>
                <p:cNvSpPr>
                  <a:spLocks noChangeAspect="1" noChangeArrowheads="1"/>
                </p:cNvSpPr>
                <p:nvPr/>
              </p:nvSpPr>
              <p:spPr bwMode="auto">
                <a:xfrm>
                  <a:off x="339" y="3679"/>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47" name="Text Box 122"/>
                <p:cNvSpPr txBox="1">
                  <a:spLocks noChangeAspect="1" noChangeArrowheads="1"/>
                </p:cNvSpPr>
                <p:nvPr/>
              </p:nvSpPr>
              <p:spPr bwMode="auto">
                <a:xfrm>
                  <a:off x="369" y="3679"/>
                  <a:ext cx="33"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6</a:t>
                  </a:r>
                  <a:endParaRPr lang="en-US" altLang="en-US" sz="525">
                    <a:solidFill>
                      <a:srgbClr val="000000"/>
                    </a:solidFill>
                    <a:cs typeface="Times New Roman" panose="02020603050405020304" pitchFamily="18" charset="0"/>
                  </a:endParaRPr>
                </a:p>
              </p:txBody>
            </p:sp>
          </p:grpSp>
        </p:grpSp>
        <p:sp>
          <p:nvSpPr>
            <p:cNvPr id="152741" name="Text Box 123"/>
            <p:cNvSpPr txBox="1">
              <a:spLocks noChangeAspect="1" noChangeArrowheads="1"/>
            </p:cNvSpPr>
            <p:nvPr>
              <p:custDataLst>
                <p:tags r:id="rId22"/>
              </p:custDataLst>
            </p:nvPr>
          </p:nvSpPr>
          <p:spPr bwMode="auto">
            <a:xfrm rot="3091105">
              <a:off x="1449" y="2359"/>
              <a:ext cx="40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IP N-SBG</a:t>
              </a:r>
              <a:endParaRPr lang="en-US" altLang="en-US" sz="525">
                <a:solidFill>
                  <a:srgbClr val="000000"/>
                </a:solidFill>
                <a:cs typeface="Times New Roman" panose="02020603050405020304" pitchFamily="18" charset="0"/>
              </a:endParaRPr>
            </a:p>
          </p:txBody>
        </p:sp>
      </p:grpSp>
      <p:grpSp>
        <p:nvGrpSpPr>
          <p:cNvPr id="152621" name="Group 124"/>
          <p:cNvGrpSpPr>
            <a:grpSpLocks/>
          </p:cNvGrpSpPr>
          <p:nvPr/>
        </p:nvGrpSpPr>
        <p:grpSpPr bwMode="auto">
          <a:xfrm>
            <a:off x="3402806" y="3202787"/>
            <a:ext cx="292894" cy="223838"/>
            <a:chOff x="1239" y="2003"/>
            <a:chExt cx="246" cy="188"/>
          </a:xfrm>
        </p:grpSpPr>
        <p:sp>
          <p:nvSpPr>
            <p:cNvPr id="152737" name="Rectangle 125"/>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2738" name="Rectangle 126"/>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2739" name="Rectangle 127"/>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2622" name="Rectangle 128"/>
          <p:cNvSpPr>
            <a:spLocks noChangeArrowheads="1"/>
          </p:cNvSpPr>
          <p:nvPr/>
        </p:nvSpPr>
        <p:spPr bwMode="auto">
          <a:xfrm>
            <a:off x="3402806" y="3415904"/>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2623" name="Text Box 129"/>
          <p:cNvSpPr txBox="1">
            <a:spLocks noChangeAspect="1" noChangeArrowheads="1"/>
          </p:cNvSpPr>
          <p:nvPr/>
        </p:nvSpPr>
        <p:spPr bwMode="auto">
          <a:xfrm>
            <a:off x="1296591" y="2762250"/>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2624" name="Rectangle 130"/>
          <p:cNvSpPr>
            <a:spLocks noChangeArrowheads="1"/>
          </p:cNvSpPr>
          <p:nvPr/>
        </p:nvSpPr>
        <p:spPr bwMode="auto">
          <a:xfrm>
            <a:off x="1370410" y="2627710"/>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r>
              <a:rPr lang="en-US" altLang="en-US" sz="525" dirty="0">
                <a:solidFill>
                  <a:srgbClr val="FF00FF"/>
                </a:solidFill>
                <a:cs typeface="Times New Roman" panose="02020603050405020304" pitchFamily="18" charset="0"/>
              </a:rP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a:t>
            </a:r>
            <a:r>
              <a:rPr lang="en-US" altLang="en-US" sz="525" dirty="0" smtClean="0">
                <a:solidFill>
                  <a:srgbClr val="000000"/>
                </a:solidFill>
                <a:cs typeface="Times New Roman" panose="02020603050405020304" pitchFamily="18" charset="0"/>
              </a:rPr>
              <a:t>SBC  </a:t>
            </a:r>
            <a:r>
              <a:rPr lang="en-US" altLang="en-US" sz="525" dirty="0">
                <a:solidFill>
                  <a:srgbClr val="000000"/>
                </a:solidFill>
                <a:cs typeface="Times New Roman" panose="02020603050405020304" pitchFamily="18" charset="0"/>
              </a:rPr>
              <a:t>IP</a:t>
            </a:r>
            <a:endParaRPr lang="en-US" altLang="en-US" sz="600" dirty="0">
              <a:cs typeface="Times New Roman" panose="02020603050405020304" pitchFamily="18" charset="0"/>
            </a:endParaRPr>
          </a:p>
        </p:txBody>
      </p:sp>
      <p:grpSp>
        <p:nvGrpSpPr>
          <p:cNvPr id="152627" name="Group 133"/>
          <p:cNvGrpSpPr>
            <a:grpSpLocks/>
          </p:cNvGrpSpPr>
          <p:nvPr/>
        </p:nvGrpSpPr>
        <p:grpSpPr bwMode="auto">
          <a:xfrm>
            <a:off x="4371045" y="1860947"/>
            <a:ext cx="1001316" cy="541734"/>
            <a:chOff x="3190" y="1170"/>
            <a:chExt cx="841" cy="455"/>
          </a:xfrm>
        </p:grpSpPr>
        <p:sp>
          <p:nvSpPr>
            <p:cNvPr id="152730" name="Line 134"/>
            <p:cNvSpPr>
              <a:spLocks noChangeAspect="1" noChangeShapeType="1"/>
            </p:cNvSpPr>
            <p:nvPr>
              <p:custDataLst>
                <p:tags r:id="rId21"/>
              </p:custDataLst>
            </p:nvPr>
          </p:nvSpPr>
          <p:spPr bwMode="auto">
            <a:xfrm flipV="1">
              <a:off x="3579" y="1170"/>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31" name="Text Box 135"/>
            <p:cNvSpPr txBox="1">
              <a:spLocks noChangeAspect="1" noChangeArrowheads="1"/>
            </p:cNvSpPr>
            <p:nvPr/>
          </p:nvSpPr>
          <p:spPr bwMode="auto">
            <a:xfrm>
              <a:off x="3190" y="1260"/>
              <a:ext cx="46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bob@ims.se</a:t>
              </a:r>
            </a:p>
          </p:txBody>
        </p:sp>
        <p:sp>
          <p:nvSpPr>
            <p:cNvPr id="152732" name="Line 136"/>
            <p:cNvSpPr>
              <a:spLocks noChangeAspect="1" noChangeShapeType="1"/>
            </p:cNvSpPr>
            <p:nvPr/>
          </p:nvSpPr>
          <p:spPr bwMode="auto">
            <a:xfrm>
              <a:off x="3709" y="1170"/>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2733" name="Text Box 137"/>
            <p:cNvSpPr txBox="1">
              <a:spLocks noChangeAspect="1" noChangeArrowheads="1"/>
            </p:cNvSpPr>
            <p:nvPr/>
          </p:nvSpPr>
          <p:spPr bwMode="auto">
            <a:xfrm>
              <a:off x="3666" y="1257"/>
              <a:ext cx="36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S-CSCF</a:t>
              </a:r>
              <a:endParaRPr lang="en-US" altLang="en-US" sz="525">
                <a:solidFill>
                  <a:srgbClr val="000000"/>
                </a:solidFill>
                <a:cs typeface="Times New Roman" panose="02020603050405020304" pitchFamily="18" charset="0"/>
              </a:endParaRPr>
            </a:p>
          </p:txBody>
        </p:sp>
        <p:grpSp>
          <p:nvGrpSpPr>
            <p:cNvPr id="152734" name="Group 138"/>
            <p:cNvGrpSpPr>
              <a:grpSpLocks/>
            </p:cNvGrpSpPr>
            <p:nvPr/>
          </p:nvGrpSpPr>
          <p:grpSpPr bwMode="auto">
            <a:xfrm>
              <a:off x="3431" y="1538"/>
              <a:ext cx="87" cy="87"/>
              <a:chOff x="3431" y="1538"/>
              <a:chExt cx="87" cy="87"/>
            </a:xfrm>
          </p:grpSpPr>
          <p:sp>
            <p:nvSpPr>
              <p:cNvPr id="152735" name="Oval 139"/>
              <p:cNvSpPr>
                <a:spLocks noChangeAspect="1" noChangeArrowheads="1"/>
              </p:cNvSpPr>
              <p:nvPr/>
            </p:nvSpPr>
            <p:spPr bwMode="auto">
              <a:xfrm>
                <a:off x="3431" y="1538"/>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2736" name="Text Box 140"/>
              <p:cNvSpPr txBox="1">
                <a:spLocks noChangeAspect="1" noChangeArrowheads="1"/>
              </p:cNvSpPr>
              <p:nvPr/>
            </p:nvSpPr>
            <p:spPr bwMode="auto">
              <a:xfrm>
                <a:off x="3459" y="1538"/>
                <a:ext cx="31"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8</a:t>
                </a:r>
                <a:endParaRPr lang="en-US" altLang="en-US" sz="525">
                  <a:solidFill>
                    <a:srgbClr val="000000"/>
                  </a:solidFill>
                  <a:cs typeface="Times New Roman" panose="02020603050405020304" pitchFamily="18" charset="0"/>
                </a:endParaRPr>
              </a:p>
            </p:txBody>
          </p:sp>
        </p:grpSp>
      </p:grpSp>
      <p:sp>
        <p:nvSpPr>
          <p:cNvPr id="152628" name="Rectangle 141"/>
          <p:cNvSpPr>
            <a:spLocks noChangeArrowheads="1"/>
          </p:cNvSpPr>
          <p:nvPr/>
        </p:nvSpPr>
        <p:spPr bwMode="auto">
          <a:xfrm>
            <a:off x="4293656" y="1457326"/>
            <a:ext cx="29335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S-CSCF</a:t>
            </a:r>
            <a:endParaRPr lang="en-US" altLang="en-US" sz="600">
              <a:cs typeface="Times New Roman" panose="02020603050405020304" pitchFamily="18" charset="0"/>
            </a:endParaRPr>
          </a:p>
        </p:txBody>
      </p:sp>
      <p:grpSp>
        <p:nvGrpSpPr>
          <p:cNvPr id="152629" name="Group 142"/>
          <p:cNvGrpSpPr>
            <a:grpSpLocks noChangeAspect="1"/>
          </p:cNvGrpSpPr>
          <p:nvPr/>
        </p:nvGrpSpPr>
        <p:grpSpPr bwMode="auto">
          <a:xfrm>
            <a:off x="4707993" y="1221581"/>
            <a:ext cx="394097" cy="566738"/>
            <a:chOff x="183" y="860"/>
            <a:chExt cx="969" cy="1392"/>
          </a:xfrm>
        </p:grpSpPr>
        <p:grpSp>
          <p:nvGrpSpPr>
            <p:cNvPr id="152725" name="Group 3"/>
            <p:cNvGrpSpPr>
              <a:grpSpLocks noChangeAspect="1"/>
            </p:cNvGrpSpPr>
            <p:nvPr/>
          </p:nvGrpSpPr>
          <p:grpSpPr bwMode="auto">
            <a:xfrm>
              <a:off x="186" y="860"/>
              <a:ext cx="966" cy="1391"/>
              <a:chOff x="186" y="860"/>
              <a:chExt cx="966" cy="1391"/>
            </a:xfrm>
          </p:grpSpPr>
          <p:sp>
            <p:nvSpPr>
              <p:cNvPr id="152727" name="Freeform 4"/>
              <p:cNvSpPr>
                <a:spLocks noChangeAspect="1"/>
              </p:cNvSpPr>
              <p:nvPr>
                <p:custDataLst>
                  <p:tags r:id="rId19"/>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8" name="Freeform 5"/>
              <p:cNvSpPr>
                <a:spLocks noChangeAspect="1" noEditPoints="1"/>
              </p:cNvSpPr>
              <p:nvPr>
                <p:custDataLst>
                  <p:tags r:id="rId20"/>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769054721 w 409"/>
                  <a:gd name="T23" fmla="*/ 1074658305 h 589"/>
                  <a:gd name="T24" fmla="*/ 1401916255 w 409"/>
                  <a:gd name="T25" fmla="*/ 1054195328 h 589"/>
                  <a:gd name="T26" fmla="*/ 1102851066 w 409"/>
                  <a:gd name="T27" fmla="*/ 417468989 h 589"/>
                  <a:gd name="T28" fmla="*/ 1029414811 w 409"/>
                  <a:gd name="T29" fmla="*/ 417468989 h 589"/>
                  <a:gd name="T30" fmla="*/ 733206589 w 409"/>
                  <a:gd name="T31" fmla="*/ 1054195328 h 589"/>
                  <a:gd name="T32" fmla="*/ 1067207126 w 409"/>
                  <a:gd name="T33" fmla="*/ 532831812 h 589"/>
                  <a:gd name="T34" fmla="*/ 837251315 w 409"/>
                  <a:gd name="T35" fmla="*/ 992280036 h 589"/>
                  <a:gd name="T36" fmla="*/ 471647332 w 409"/>
                  <a:gd name="T37" fmla="*/ 1269424978 h 589"/>
                  <a:gd name="T38" fmla="*/ 391792928 w 409"/>
                  <a:gd name="T39" fmla="*/ 1346261841 h 589"/>
                  <a:gd name="T40" fmla="*/ 418060291 w 409"/>
                  <a:gd name="T41" fmla="*/ 1656343797 h 589"/>
                  <a:gd name="T42" fmla="*/ 1067207126 w 409"/>
                  <a:gd name="T43" fmla="*/ 1749160428 h 589"/>
                  <a:gd name="T44" fmla="*/ 1667031887 w 409"/>
                  <a:gd name="T45" fmla="*/ 1680504008 h 589"/>
                  <a:gd name="T46" fmla="*/ 1748027234 w 409"/>
                  <a:gd name="T47" fmla="*/ 1602798813 h 589"/>
                  <a:gd name="T48" fmla="*/ 1715912045 w 409"/>
                  <a:gd name="T49" fmla="*/ 1295577875 h 589"/>
                  <a:gd name="T50" fmla="*/ 1067207126 w 409"/>
                  <a:gd name="T51" fmla="*/ 1200414823 h 589"/>
                  <a:gd name="T52" fmla="*/ 471647332 w 409"/>
                  <a:gd name="T53" fmla="*/ 1269424978 h 589"/>
                  <a:gd name="T54" fmla="*/ 1601612509 w 409"/>
                  <a:gd name="T55" fmla="*/ 1618719663 h 589"/>
                  <a:gd name="T56" fmla="*/ 626494673 w 409"/>
                  <a:gd name="T57" fmla="*/ 1633641043 h 589"/>
                  <a:gd name="T58" fmla="*/ 476406889 w 409"/>
                  <a:gd name="T59" fmla="*/ 1591714078 h 589"/>
                  <a:gd name="T60" fmla="*/ 512208633 w 409"/>
                  <a:gd name="T61" fmla="*/ 1446703259 h 589"/>
                  <a:gd name="T62" fmla="*/ 1528454509 w 409"/>
                  <a:gd name="T63" fmla="*/ 1467950798 h 589"/>
                  <a:gd name="T64" fmla="*/ 1663477938 w 409"/>
                  <a:gd name="T65" fmla="*/ 1591714078 h 589"/>
                  <a:gd name="T66" fmla="*/ 1636058522 w 409"/>
                  <a:gd name="T67" fmla="*/ 1346261841 h 589"/>
                  <a:gd name="T68" fmla="*/ 1601612509 w 409"/>
                  <a:gd name="T69" fmla="*/ 1362285467 h 589"/>
                  <a:gd name="T70" fmla="*/ 626494673 w 409"/>
                  <a:gd name="T71" fmla="*/ 1383590523 h 589"/>
                  <a:gd name="T72" fmla="*/ 491499508 w 409"/>
                  <a:gd name="T73" fmla="*/ 1346261841 h 589"/>
                  <a:gd name="T74" fmla="*/ 1067207126 w 409"/>
                  <a:gd name="T75" fmla="*/ 1284504100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9"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7B0663"/>
                    </a:solidFill>
                  </a:rPr>
                  <a:t>HSS</a:t>
                </a:r>
                <a:endParaRPr lang="sv-SE" altLang="en-US" sz="675">
                  <a:solidFill>
                    <a:srgbClr val="7B0663"/>
                  </a:solidFill>
                </a:endParaRPr>
              </a:p>
            </p:txBody>
          </p:sp>
        </p:grpSp>
        <p:sp>
          <p:nvSpPr>
            <p:cNvPr id="152726" name="Rectangle 1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0" name="Group 148"/>
          <p:cNvGrpSpPr>
            <a:grpSpLocks noChangeAspect="1"/>
          </p:cNvGrpSpPr>
          <p:nvPr/>
        </p:nvGrpSpPr>
        <p:grpSpPr bwMode="auto">
          <a:xfrm>
            <a:off x="2580085" y="2503885"/>
            <a:ext cx="394097" cy="566738"/>
            <a:chOff x="183" y="860"/>
            <a:chExt cx="969" cy="1392"/>
          </a:xfrm>
        </p:grpSpPr>
        <p:grpSp>
          <p:nvGrpSpPr>
            <p:cNvPr id="152720" name="Group 3"/>
            <p:cNvGrpSpPr>
              <a:grpSpLocks noChangeAspect="1"/>
            </p:cNvGrpSpPr>
            <p:nvPr/>
          </p:nvGrpSpPr>
          <p:grpSpPr bwMode="auto">
            <a:xfrm>
              <a:off x="186" y="860"/>
              <a:ext cx="966" cy="1391"/>
              <a:chOff x="186" y="860"/>
              <a:chExt cx="966" cy="1391"/>
            </a:xfrm>
          </p:grpSpPr>
          <p:sp>
            <p:nvSpPr>
              <p:cNvPr id="152722" name="Freeform 4"/>
              <p:cNvSpPr>
                <a:spLocks noChangeAspect="1"/>
              </p:cNvSpPr>
              <p:nvPr>
                <p:custDataLst>
                  <p:tags r:id="rId17"/>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3" name="Freeform 5"/>
              <p:cNvSpPr>
                <a:spLocks noChangeAspect="1" noEditPoints="1"/>
              </p:cNvSpPr>
              <p:nvPr>
                <p:custDataLst>
                  <p:tags r:id="rId18"/>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24"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2721" name="Rectangle 153"/>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1" name="Group 154"/>
          <p:cNvGrpSpPr>
            <a:grpSpLocks noChangeAspect="1"/>
          </p:cNvGrpSpPr>
          <p:nvPr/>
        </p:nvGrpSpPr>
        <p:grpSpPr bwMode="auto">
          <a:xfrm>
            <a:off x="2817019" y="3550444"/>
            <a:ext cx="375047" cy="539354"/>
            <a:chOff x="183" y="860"/>
            <a:chExt cx="969" cy="1392"/>
          </a:xfrm>
        </p:grpSpPr>
        <p:grpSp>
          <p:nvGrpSpPr>
            <p:cNvPr id="152715" name="Group 53"/>
            <p:cNvGrpSpPr>
              <a:grpSpLocks noChangeAspect="1"/>
            </p:cNvGrpSpPr>
            <p:nvPr/>
          </p:nvGrpSpPr>
          <p:grpSpPr bwMode="auto">
            <a:xfrm>
              <a:off x="186" y="860"/>
              <a:ext cx="966" cy="1391"/>
              <a:chOff x="186" y="860"/>
              <a:chExt cx="966" cy="1391"/>
            </a:xfrm>
          </p:grpSpPr>
          <p:sp>
            <p:nvSpPr>
              <p:cNvPr id="152717" name="Freeform 4"/>
              <p:cNvSpPr>
                <a:spLocks noChangeAspect="1"/>
              </p:cNvSpPr>
              <p:nvPr>
                <p:custDataLst>
                  <p:tags r:id="rId1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8" name="Freeform 5"/>
              <p:cNvSpPr>
                <a:spLocks noChangeAspect="1" noEditPoints="1"/>
              </p:cNvSpPr>
              <p:nvPr>
                <p:custDataLst>
                  <p:tags r:id="rId16"/>
                </p:custDataLst>
              </p:nvPr>
            </p:nvSpPr>
            <p:spPr bwMode="auto">
              <a:xfrm>
                <a:off x="186" y="860"/>
                <a:ext cx="966" cy="1391"/>
              </a:xfrm>
              <a:custGeom>
                <a:avLst/>
                <a:gdLst>
                  <a:gd name="T0" fmla="*/ 2139818053 w 409"/>
                  <a:gd name="T1" fmla="*/ 307211943 h 589"/>
                  <a:gd name="T2" fmla="*/ 1931423291 w 409"/>
                  <a:gd name="T3" fmla="*/ 0 h 589"/>
                  <a:gd name="T4" fmla="*/ 0 w 409"/>
                  <a:gd name="T5" fmla="*/ 207622339 h 589"/>
                  <a:gd name="T6" fmla="*/ 208098653 w 409"/>
                  <a:gd name="T7" fmla="*/ 2147483647 h 589"/>
                  <a:gd name="T8" fmla="*/ 2139818053 w 409"/>
                  <a:gd name="T9" fmla="*/ 2147483647 h 589"/>
                  <a:gd name="T10" fmla="*/ 2097458861 w 409"/>
                  <a:gd name="T11" fmla="*/ 433231083 h 589"/>
                  <a:gd name="T12" fmla="*/ 2055268808 w 409"/>
                  <a:gd name="T13" fmla="*/ 2147483647 h 589"/>
                  <a:gd name="T14" fmla="*/ 208098653 w 409"/>
                  <a:gd name="T15" fmla="*/ 2147483647 h 589"/>
                  <a:gd name="T16" fmla="*/ 84549247 w 409"/>
                  <a:gd name="T17" fmla="*/ 207622339 h 589"/>
                  <a:gd name="T18" fmla="*/ 1931423291 w 409"/>
                  <a:gd name="T19" fmla="*/ 84462611 h 589"/>
                  <a:gd name="T20" fmla="*/ 2055268808 w 409"/>
                  <a:gd name="T21" fmla="*/ 307211943 h 589"/>
                  <a:gd name="T22" fmla="*/ 418060291 w 409"/>
                  <a:gd name="T23" fmla="*/ 1656343797 h 589"/>
                  <a:gd name="T24" fmla="*/ 1067207126 w 409"/>
                  <a:gd name="T25" fmla="*/ 1749160428 h 589"/>
                  <a:gd name="T26" fmla="*/ 1667031887 w 409"/>
                  <a:gd name="T27" fmla="*/ 1680504008 h 589"/>
                  <a:gd name="T28" fmla="*/ 1748027234 w 409"/>
                  <a:gd name="T29" fmla="*/ 1602798813 h 589"/>
                  <a:gd name="T30" fmla="*/ 1748027234 w 409"/>
                  <a:gd name="T31" fmla="*/ 543905762 h 589"/>
                  <a:gd name="T32" fmla="*/ 1621408980 w 409"/>
                  <a:gd name="T33" fmla="*/ 448375075 h 589"/>
                  <a:gd name="T34" fmla="*/ 611338053 w 409"/>
                  <a:gd name="T35" fmla="*/ 428898038 h 589"/>
                  <a:gd name="T36" fmla="*/ 418060291 w 409"/>
                  <a:gd name="T37" fmla="*/ 490327120 h 589"/>
                  <a:gd name="T38" fmla="*/ 391792928 w 409"/>
                  <a:gd name="T39" fmla="*/ 548594801 h 589"/>
                  <a:gd name="T40" fmla="*/ 418060291 w 409"/>
                  <a:gd name="T41" fmla="*/ 1656343797 h 589"/>
                  <a:gd name="T42" fmla="*/ 1067207126 w 409"/>
                  <a:gd name="T43" fmla="*/ 479225927 h 589"/>
                  <a:gd name="T44" fmla="*/ 1636058522 w 409"/>
                  <a:gd name="T45" fmla="*/ 543905762 h 589"/>
                  <a:gd name="T46" fmla="*/ 1601612509 w 409"/>
                  <a:gd name="T47" fmla="*/ 563687638 h 589"/>
                  <a:gd name="T48" fmla="*/ 626494673 w 409"/>
                  <a:gd name="T49" fmla="*/ 579667337 h 589"/>
                  <a:gd name="T50" fmla="*/ 491499508 w 409"/>
                  <a:gd name="T51" fmla="*/ 548594801 h 589"/>
                  <a:gd name="T52" fmla="*/ 476406889 w 409"/>
                  <a:gd name="T53" fmla="*/ 631857402 h 589"/>
                  <a:gd name="T54" fmla="*/ 1067207126 w 409"/>
                  <a:gd name="T55" fmla="*/ 694614816 h 589"/>
                  <a:gd name="T56" fmla="*/ 1663477938 w 409"/>
                  <a:gd name="T57" fmla="*/ 631857402 h 589"/>
                  <a:gd name="T58" fmla="*/ 1601612509 w 409"/>
                  <a:gd name="T59" fmla="*/ 1618719663 h 589"/>
                  <a:gd name="T60" fmla="*/ 626494673 w 409"/>
                  <a:gd name="T61" fmla="*/ 1633641043 h 589"/>
                  <a:gd name="T62" fmla="*/ 476406889 w 409"/>
                  <a:gd name="T63" fmla="*/ 1591714078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9" name="Text Box 43"/>
              <p:cNvSpPr txBox="1">
                <a:spLocks noChangeAspect="1" noChangeArrowheads="1"/>
              </p:cNvSpPr>
              <p:nvPr/>
            </p:nvSpPr>
            <p:spPr bwMode="auto">
              <a:xfrm>
                <a:off x="260" y="1875"/>
                <a:ext cx="81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DNS</a:t>
                </a:r>
                <a:endParaRPr lang="sv-SE" altLang="en-US" sz="675">
                  <a:solidFill>
                    <a:srgbClr val="00285F"/>
                  </a:solidFill>
                </a:endParaRPr>
              </a:p>
            </p:txBody>
          </p:sp>
        </p:grpSp>
        <p:sp>
          <p:nvSpPr>
            <p:cNvPr id="152716" name="Rectangle 15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2" name="Group 160"/>
          <p:cNvGrpSpPr>
            <a:grpSpLocks noChangeAspect="1"/>
          </p:cNvGrpSpPr>
          <p:nvPr/>
        </p:nvGrpSpPr>
        <p:grpSpPr bwMode="auto">
          <a:xfrm>
            <a:off x="1770460" y="2503885"/>
            <a:ext cx="394097" cy="566738"/>
            <a:chOff x="183" y="860"/>
            <a:chExt cx="969" cy="1392"/>
          </a:xfrm>
        </p:grpSpPr>
        <p:grpSp>
          <p:nvGrpSpPr>
            <p:cNvPr id="152710" name="Group 3"/>
            <p:cNvGrpSpPr>
              <a:grpSpLocks noChangeAspect="1"/>
            </p:cNvGrpSpPr>
            <p:nvPr/>
          </p:nvGrpSpPr>
          <p:grpSpPr bwMode="auto">
            <a:xfrm>
              <a:off x="186" y="860"/>
              <a:ext cx="966" cy="1391"/>
              <a:chOff x="186" y="860"/>
              <a:chExt cx="966" cy="1391"/>
            </a:xfrm>
          </p:grpSpPr>
          <p:sp>
            <p:nvSpPr>
              <p:cNvPr id="152712" name="Freeform 4"/>
              <p:cNvSpPr>
                <a:spLocks noChangeAspect="1"/>
              </p:cNvSpPr>
              <p:nvPr>
                <p:custDataLst>
                  <p:tags r:id="rId13"/>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3" name="Freeform 5"/>
              <p:cNvSpPr>
                <a:spLocks noChangeAspect="1" noEditPoints="1"/>
              </p:cNvSpPr>
              <p:nvPr>
                <p:custDataLst>
                  <p:tags r:id="rId14"/>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714"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smtClean="0">
                    <a:solidFill>
                      <a:srgbClr val="00A9D4"/>
                    </a:solidFill>
                  </a:rPr>
                  <a:t>SBC</a:t>
                </a:r>
                <a:endParaRPr lang="sv-SE" altLang="en-US" sz="675" dirty="0">
                  <a:solidFill>
                    <a:srgbClr val="00A9D4"/>
                  </a:solidFill>
                </a:endParaRPr>
              </a:p>
            </p:txBody>
          </p:sp>
        </p:grpSp>
        <p:sp>
          <p:nvSpPr>
            <p:cNvPr id="152711" name="Rectangle 16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2635" name="Group 179"/>
          <p:cNvGrpSpPr>
            <a:grpSpLocks noChangeAspect="1"/>
          </p:cNvGrpSpPr>
          <p:nvPr/>
        </p:nvGrpSpPr>
        <p:grpSpPr bwMode="auto">
          <a:xfrm>
            <a:off x="2580085" y="1221581"/>
            <a:ext cx="394097" cy="566738"/>
            <a:chOff x="183" y="860"/>
            <a:chExt cx="969" cy="1392"/>
          </a:xfrm>
        </p:grpSpPr>
        <p:grpSp>
          <p:nvGrpSpPr>
            <p:cNvPr id="152694" name="Group 43"/>
            <p:cNvGrpSpPr>
              <a:grpSpLocks noChangeAspect="1"/>
            </p:cNvGrpSpPr>
            <p:nvPr/>
          </p:nvGrpSpPr>
          <p:grpSpPr bwMode="auto">
            <a:xfrm>
              <a:off x="186" y="860"/>
              <a:ext cx="966" cy="1391"/>
              <a:chOff x="186" y="860"/>
              <a:chExt cx="966" cy="1391"/>
            </a:xfrm>
          </p:grpSpPr>
          <p:sp>
            <p:nvSpPr>
              <p:cNvPr id="152696" name="Freeform 4"/>
              <p:cNvSpPr>
                <a:spLocks noChangeAspect="1"/>
              </p:cNvSpPr>
              <p:nvPr>
                <p:custDataLst>
                  <p:tags r:id="rId11"/>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97" name="Freeform 5"/>
              <p:cNvSpPr>
                <a:spLocks noChangeAspect="1" noEditPoints="1"/>
              </p:cNvSpPr>
              <p:nvPr>
                <p:custDataLst>
                  <p:tags r:id="rId12"/>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9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MTAS</a:t>
                </a:r>
                <a:endParaRPr lang="sv-SE" altLang="en-US" sz="675">
                  <a:solidFill>
                    <a:srgbClr val="00285F"/>
                  </a:solidFill>
                </a:endParaRPr>
              </a:p>
            </p:txBody>
          </p:sp>
        </p:grpSp>
        <p:sp>
          <p:nvSpPr>
            <p:cNvPr id="152695" name="Rectangle 18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37" name="Freeform 9"/>
          <p:cNvSpPr>
            <a:spLocks noChangeAspect="1" noEditPoints="1"/>
          </p:cNvSpPr>
          <p:nvPr/>
        </p:nvSpPr>
        <p:spPr bwMode="auto">
          <a:xfrm>
            <a:off x="1785938" y="3983740"/>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2638" name="Rectangle 193"/>
          <p:cNvSpPr>
            <a:spLocks noChangeArrowheads="1"/>
          </p:cNvSpPr>
          <p:nvPr/>
        </p:nvSpPr>
        <p:spPr bwMode="auto">
          <a:xfrm>
            <a:off x="3368278" y="3145631"/>
            <a:ext cx="404813" cy="40600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2639" name="Line 194"/>
          <p:cNvSpPr>
            <a:spLocks noChangeShapeType="1"/>
          </p:cNvSpPr>
          <p:nvPr/>
        </p:nvSpPr>
        <p:spPr bwMode="auto">
          <a:xfrm>
            <a:off x="2963466" y="2976563"/>
            <a:ext cx="404813" cy="202406"/>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2640" name="Rectangle 195"/>
          <p:cNvSpPr>
            <a:spLocks noChangeArrowheads="1"/>
          </p:cNvSpPr>
          <p:nvPr/>
        </p:nvSpPr>
        <p:spPr bwMode="auto">
          <a:xfrm>
            <a:off x="1331119" y="2605088"/>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2641" name="Line 196"/>
          <p:cNvSpPr>
            <a:spLocks noChangeShapeType="1"/>
          </p:cNvSpPr>
          <p:nvPr/>
        </p:nvSpPr>
        <p:spPr bwMode="auto">
          <a:xfrm>
            <a:off x="1702594" y="2740819"/>
            <a:ext cx="67866"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2643" name="Group 204"/>
          <p:cNvGrpSpPr>
            <a:grpSpLocks/>
          </p:cNvGrpSpPr>
          <p:nvPr/>
        </p:nvGrpSpPr>
        <p:grpSpPr bwMode="auto">
          <a:xfrm>
            <a:off x="5856946" y="3303988"/>
            <a:ext cx="292894" cy="223838"/>
            <a:chOff x="1239" y="2003"/>
            <a:chExt cx="246" cy="188"/>
          </a:xfrm>
        </p:grpSpPr>
        <p:sp>
          <p:nvSpPr>
            <p:cNvPr id="152679" name="Rectangle 205"/>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2680" name="Rectangle 206"/>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2681" name="Rectangle 207"/>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2644" name="Rectangle 208"/>
          <p:cNvSpPr>
            <a:spLocks noChangeArrowheads="1"/>
          </p:cNvSpPr>
          <p:nvPr/>
        </p:nvSpPr>
        <p:spPr bwMode="auto">
          <a:xfrm>
            <a:off x="5856946" y="3517107"/>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2645" name="Rectangle 209"/>
          <p:cNvSpPr>
            <a:spLocks noChangeArrowheads="1"/>
          </p:cNvSpPr>
          <p:nvPr/>
        </p:nvSpPr>
        <p:spPr bwMode="auto">
          <a:xfrm>
            <a:off x="5822418" y="3246835"/>
            <a:ext cx="404813" cy="406003"/>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grpSp>
        <p:nvGrpSpPr>
          <p:cNvPr id="152646" name="Group 210"/>
          <p:cNvGrpSpPr>
            <a:grpSpLocks noChangeAspect="1"/>
          </p:cNvGrpSpPr>
          <p:nvPr/>
        </p:nvGrpSpPr>
        <p:grpSpPr bwMode="auto">
          <a:xfrm>
            <a:off x="5591437" y="2503885"/>
            <a:ext cx="394097" cy="566738"/>
            <a:chOff x="183" y="860"/>
            <a:chExt cx="969" cy="1392"/>
          </a:xfrm>
        </p:grpSpPr>
        <p:grpSp>
          <p:nvGrpSpPr>
            <p:cNvPr id="152674" name="Group 3"/>
            <p:cNvGrpSpPr>
              <a:grpSpLocks noChangeAspect="1"/>
            </p:cNvGrpSpPr>
            <p:nvPr/>
          </p:nvGrpSpPr>
          <p:grpSpPr bwMode="auto">
            <a:xfrm>
              <a:off x="186" y="860"/>
              <a:ext cx="966" cy="1391"/>
              <a:chOff x="186" y="860"/>
              <a:chExt cx="966" cy="1391"/>
            </a:xfrm>
          </p:grpSpPr>
          <p:sp>
            <p:nvSpPr>
              <p:cNvPr id="152676" name="Freeform 4"/>
              <p:cNvSpPr>
                <a:spLocks noChangeAspect="1"/>
              </p:cNvSpPr>
              <p:nvPr>
                <p:custDataLst>
                  <p:tags r:id="rId9"/>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7" name="Freeform 5"/>
              <p:cNvSpPr>
                <a:spLocks noChangeAspect="1" noEditPoints="1"/>
              </p:cNvSpPr>
              <p:nvPr>
                <p:custDataLst>
                  <p:tags r:id="rId10"/>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2675" name="Rectangle 21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47" name="Line 216"/>
          <p:cNvSpPr>
            <a:spLocks noChangeShapeType="1"/>
          </p:cNvSpPr>
          <p:nvPr/>
        </p:nvSpPr>
        <p:spPr bwMode="auto">
          <a:xfrm>
            <a:off x="5789081" y="3059906"/>
            <a:ext cx="134540" cy="186929"/>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2648" name="Group 217"/>
          <p:cNvGrpSpPr>
            <a:grpSpLocks noChangeAspect="1"/>
          </p:cNvGrpSpPr>
          <p:nvPr/>
        </p:nvGrpSpPr>
        <p:grpSpPr bwMode="auto">
          <a:xfrm>
            <a:off x="5552147" y="1221581"/>
            <a:ext cx="394097" cy="566738"/>
            <a:chOff x="183" y="860"/>
            <a:chExt cx="969" cy="1392"/>
          </a:xfrm>
        </p:grpSpPr>
        <p:grpSp>
          <p:nvGrpSpPr>
            <p:cNvPr id="152669" name="Group 43"/>
            <p:cNvGrpSpPr>
              <a:grpSpLocks noChangeAspect="1"/>
            </p:cNvGrpSpPr>
            <p:nvPr/>
          </p:nvGrpSpPr>
          <p:grpSpPr bwMode="auto">
            <a:xfrm>
              <a:off x="186" y="860"/>
              <a:ext cx="966" cy="1391"/>
              <a:chOff x="186" y="860"/>
              <a:chExt cx="966" cy="1391"/>
            </a:xfrm>
          </p:grpSpPr>
          <p:sp>
            <p:nvSpPr>
              <p:cNvPr id="152671" name="Freeform 4"/>
              <p:cNvSpPr>
                <a:spLocks noChangeAspect="1"/>
              </p:cNvSpPr>
              <p:nvPr>
                <p:custDataLst>
                  <p:tags r:id="rId7"/>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2" name="Freeform 5"/>
              <p:cNvSpPr>
                <a:spLocks noChangeAspect="1" noEditPoints="1"/>
              </p:cNvSpPr>
              <p:nvPr>
                <p:custDataLst>
                  <p:tags r:id="rId8"/>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7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MTAS</a:t>
                </a:r>
                <a:endParaRPr lang="sv-SE" altLang="en-US" sz="675">
                  <a:solidFill>
                    <a:srgbClr val="00285F"/>
                  </a:solidFill>
                </a:endParaRPr>
              </a:p>
            </p:txBody>
          </p:sp>
        </p:grpSp>
        <p:sp>
          <p:nvSpPr>
            <p:cNvPr id="152670" name="Rectangle 2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49" name="Text Box 223"/>
          <p:cNvSpPr txBox="1">
            <a:spLocks noChangeAspect="1" noChangeArrowheads="1"/>
          </p:cNvSpPr>
          <p:nvPr/>
        </p:nvSpPr>
        <p:spPr bwMode="auto">
          <a:xfrm>
            <a:off x="6890409" y="2774156"/>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2650" name="Rectangle 224"/>
          <p:cNvSpPr>
            <a:spLocks noChangeArrowheads="1"/>
          </p:cNvSpPr>
          <p:nvPr/>
        </p:nvSpPr>
        <p:spPr bwMode="auto">
          <a:xfrm>
            <a:off x="6964228" y="2639617"/>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r>
              <a:rPr lang="en-US" altLang="en-US" sz="525" dirty="0">
                <a:solidFill>
                  <a:srgbClr val="FF00FF"/>
                </a:solidFill>
                <a:cs typeface="Times New Roman" panose="02020603050405020304" pitchFamily="18" charset="0"/>
              </a:rP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a:t>
            </a:r>
            <a:r>
              <a:rPr lang="en-US" altLang="en-US" sz="525" dirty="0" smtClean="0">
                <a:solidFill>
                  <a:srgbClr val="000000"/>
                </a:solidFill>
                <a:cs typeface="Times New Roman" panose="02020603050405020304" pitchFamily="18" charset="0"/>
              </a:rPr>
              <a:t>SBC  </a:t>
            </a:r>
            <a:r>
              <a:rPr lang="en-US" altLang="en-US" sz="525" dirty="0">
                <a:solidFill>
                  <a:srgbClr val="000000"/>
                </a:solidFill>
                <a:cs typeface="Times New Roman" panose="02020603050405020304" pitchFamily="18" charset="0"/>
              </a:rPr>
              <a:t>IP</a:t>
            </a:r>
            <a:endParaRPr lang="en-US" altLang="en-US" sz="600" dirty="0">
              <a:cs typeface="Times New Roman" panose="02020603050405020304" pitchFamily="18" charset="0"/>
            </a:endParaRPr>
          </a:p>
        </p:txBody>
      </p:sp>
      <p:sp>
        <p:nvSpPr>
          <p:cNvPr id="152651" name="Rectangle 225"/>
          <p:cNvSpPr>
            <a:spLocks noChangeArrowheads="1"/>
          </p:cNvSpPr>
          <p:nvPr/>
        </p:nvSpPr>
        <p:spPr bwMode="auto">
          <a:xfrm>
            <a:off x="6924937" y="2616994"/>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grpSp>
        <p:nvGrpSpPr>
          <p:cNvPr id="152652" name="Group 226"/>
          <p:cNvGrpSpPr>
            <a:grpSpLocks noChangeAspect="1"/>
          </p:cNvGrpSpPr>
          <p:nvPr/>
        </p:nvGrpSpPr>
        <p:grpSpPr bwMode="auto">
          <a:xfrm>
            <a:off x="6464165" y="2503885"/>
            <a:ext cx="394097" cy="566738"/>
            <a:chOff x="183" y="860"/>
            <a:chExt cx="969" cy="1392"/>
          </a:xfrm>
        </p:grpSpPr>
        <p:grpSp>
          <p:nvGrpSpPr>
            <p:cNvPr id="152664" name="Group 3"/>
            <p:cNvGrpSpPr>
              <a:grpSpLocks noChangeAspect="1"/>
            </p:cNvGrpSpPr>
            <p:nvPr/>
          </p:nvGrpSpPr>
          <p:grpSpPr bwMode="auto">
            <a:xfrm>
              <a:off x="186" y="860"/>
              <a:ext cx="966" cy="1391"/>
              <a:chOff x="186" y="860"/>
              <a:chExt cx="966" cy="1391"/>
            </a:xfrm>
          </p:grpSpPr>
          <p:sp>
            <p:nvSpPr>
              <p:cNvPr id="152666" name="Freeform 4"/>
              <p:cNvSpPr>
                <a:spLocks noChangeAspect="1"/>
              </p:cNvSpPr>
              <p:nvPr>
                <p:custDataLst>
                  <p:tags r:id="rId5"/>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67" name="Freeform 5"/>
              <p:cNvSpPr>
                <a:spLocks noChangeAspect="1" noEditPoints="1"/>
              </p:cNvSpPr>
              <p:nvPr>
                <p:custDataLst>
                  <p:tags r:id="rId6"/>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266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smtClean="0">
                    <a:solidFill>
                      <a:srgbClr val="00A9D4"/>
                    </a:solidFill>
                  </a:rPr>
                  <a:t>SBC</a:t>
                </a:r>
                <a:endParaRPr lang="sv-SE" altLang="en-US" sz="675" dirty="0">
                  <a:solidFill>
                    <a:srgbClr val="00A9D4"/>
                  </a:solidFill>
                </a:endParaRPr>
              </a:p>
            </p:txBody>
          </p:sp>
        </p:grpSp>
        <p:sp>
          <p:nvSpPr>
            <p:cNvPr id="152665" name="Rectangle 2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2653" name="Line 232"/>
          <p:cNvSpPr>
            <a:spLocks noChangeShapeType="1"/>
          </p:cNvSpPr>
          <p:nvPr/>
        </p:nvSpPr>
        <p:spPr bwMode="auto">
          <a:xfrm>
            <a:off x="6851119" y="2770585"/>
            <a:ext cx="67865"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2655" name="PPTShape_0"/>
          <p:cNvSpPr>
            <a:spLocks noChangeAspect="1" noEditPoints="1"/>
          </p:cNvSpPr>
          <p:nvPr/>
        </p:nvSpPr>
        <p:spPr bwMode="auto">
          <a:xfrm>
            <a:off x="6478324" y="3962281"/>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2656" name="Rectangle 241"/>
          <p:cNvSpPr>
            <a:spLocks noChangeArrowheads="1"/>
          </p:cNvSpPr>
          <p:nvPr/>
        </p:nvSpPr>
        <p:spPr bwMode="auto">
          <a:xfrm>
            <a:off x="4240077" y="1429942"/>
            <a:ext cx="404813" cy="135731"/>
          </a:xfrm>
          <a:prstGeom prst="rect">
            <a:avLst/>
          </a:prstGeom>
          <a:noFill/>
          <a:ln w="12700" algn="ctr">
            <a:solidFill>
              <a:srgbClr val="8F3F7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2657" name="Line 242"/>
          <p:cNvSpPr>
            <a:spLocks noChangeShapeType="1"/>
          </p:cNvSpPr>
          <p:nvPr/>
        </p:nvSpPr>
        <p:spPr bwMode="auto">
          <a:xfrm>
            <a:off x="4641319" y="1503760"/>
            <a:ext cx="67865" cy="0"/>
          </a:xfrm>
          <a:prstGeom prst="line">
            <a:avLst/>
          </a:prstGeom>
          <a:noFill/>
          <a:ln w="12700">
            <a:solidFill>
              <a:srgbClr val="8F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243" name="Group 210"/>
          <p:cNvGrpSpPr>
            <a:grpSpLocks noChangeAspect="1"/>
          </p:cNvGrpSpPr>
          <p:nvPr/>
        </p:nvGrpSpPr>
        <p:grpSpPr bwMode="auto">
          <a:xfrm>
            <a:off x="4695396" y="2508458"/>
            <a:ext cx="394097" cy="566738"/>
            <a:chOff x="183" y="860"/>
            <a:chExt cx="969" cy="1392"/>
          </a:xfrm>
        </p:grpSpPr>
        <p:grpSp>
          <p:nvGrpSpPr>
            <p:cNvPr id="244" name="Group 3"/>
            <p:cNvGrpSpPr>
              <a:grpSpLocks noChangeAspect="1"/>
            </p:cNvGrpSpPr>
            <p:nvPr/>
          </p:nvGrpSpPr>
          <p:grpSpPr bwMode="auto">
            <a:xfrm>
              <a:off x="186" y="860"/>
              <a:ext cx="966" cy="1391"/>
              <a:chOff x="186" y="860"/>
              <a:chExt cx="966" cy="1391"/>
            </a:xfrm>
          </p:grpSpPr>
          <p:sp>
            <p:nvSpPr>
              <p:cNvPr id="246" name="Freeform 4"/>
              <p:cNvSpPr>
                <a:spLocks noChangeAspect="1"/>
              </p:cNvSpPr>
              <p:nvPr>
                <p:custDataLst>
                  <p:tags r:id="rId3"/>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247" name="Freeform 5"/>
              <p:cNvSpPr>
                <a:spLocks noChangeAspect="1" noEditPoints="1"/>
              </p:cNvSpPr>
              <p:nvPr>
                <p:custDataLst>
                  <p:tags r:id="rId4"/>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24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smtClean="0">
                    <a:solidFill>
                      <a:srgbClr val="00A9D4"/>
                    </a:solidFill>
                  </a:rPr>
                  <a:t>I-CSCF</a:t>
                </a:r>
                <a:endParaRPr lang="sv-SE" altLang="en-US" sz="675" dirty="0">
                  <a:solidFill>
                    <a:srgbClr val="00A9D4"/>
                  </a:solidFill>
                </a:endParaRPr>
              </a:p>
            </p:txBody>
          </p:sp>
        </p:grpSp>
        <p:sp>
          <p:nvSpPr>
            <p:cNvPr id="245" name="Rectangle 215"/>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249" name="Line 22"/>
          <p:cNvSpPr>
            <a:spLocks noChangeAspect="1" noChangeShapeType="1"/>
          </p:cNvSpPr>
          <p:nvPr/>
        </p:nvSpPr>
        <p:spPr bwMode="auto">
          <a:xfrm flipH="1">
            <a:off x="5059840" y="2907506"/>
            <a:ext cx="540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250" name="Text Box 19"/>
          <p:cNvSpPr txBox="1">
            <a:spLocks noChangeAspect="1" noChangeArrowheads="1"/>
          </p:cNvSpPr>
          <p:nvPr/>
        </p:nvSpPr>
        <p:spPr bwMode="auto">
          <a:xfrm>
            <a:off x="5143677" y="2910081"/>
            <a:ext cx="502061"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180 </a:t>
            </a:r>
            <a:r>
              <a:rPr lang="en-GB" altLang="en-US" sz="525" dirty="0" err="1" smtClean="0">
                <a:solidFill>
                  <a:srgbClr val="000000"/>
                </a:solidFill>
                <a:cs typeface="Times New Roman" panose="02020603050405020304" pitchFamily="18" charset="0"/>
              </a:rPr>
              <a:t>Rining</a:t>
            </a:r>
            <a:endParaRPr lang="en-US" altLang="en-US" sz="525" dirty="0">
              <a:solidFill>
                <a:srgbClr val="000000"/>
              </a:solidFill>
              <a:cs typeface="Times New Roman" panose="02020603050405020304" pitchFamily="18" charset="0"/>
            </a:endParaRPr>
          </a:p>
        </p:txBody>
      </p:sp>
      <p:sp>
        <p:nvSpPr>
          <p:cNvPr id="252" name="Rectangle 251">
            <a:extLst>
              <a:ext uri="{FF2B5EF4-FFF2-40B4-BE49-F238E27FC236}">
                <a16:creationId xmlns:a16="http://schemas.microsoft.com/office/drawing/2014/main" xmlns="" id="{42E43F79-8707-4619-BDF1-40E4F350C609}"/>
              </a:ext>
            </a:extLst>
          </p:cNvPr>
          <p:cNvSpPr/>
          <p:nvPr/>
        </p:nvSpPr>
        <p:spPr>
          <a:xfrm>
            <a:off x="5946" y="146322"/>
            <a:ext cx="2262421" cy="615553"/>
          </a:xfrm>
          <a:prstGeom prst="rect">
            <a:avLst/>
          </a:prstGeom>
        </p:spPr>
        <p:txBody>
          <a:bodyPr wrap="square">
            <a:spAutoFit/>
          </a:bodyPr>
          <a:lstStyle/>
          <a:p>
            <a:r>
              <a:rPr lang="en-US" sz="1700" b="1" dirty="0" err="1" smtClean="0">
                <a:solidFill>
                  <a:srgbClr val="FFFFFF"/>
                </a:solidFill>
                <a:latin typeface="Roboto Condensed"/>
                <a:sym typeface="Roboto Condensed"/>
              </a:rPr>
              <a:t>VoLTE</a:t>
            </a:r>
            <a:r>
              <a:rPr lang="en-US" sz="1700" b="1" dirty="0" smtClean="0">
                <a:solidFill>
                  <a:srgbClr val="FFFFFF"/>
                </a:solidFill>
                <a:latin typeface="Roboto Condensed"/>
                <a:sym typeface="Roboto Condensed"/>
              </a:rPr>
              <a:t> to </a:t>
            </a:r>
            <a:r>
              <a:rPr lang="en-US" sz="1700" b="1" dirty="0" err="1" smtClean="0">
                <a:solidFill>
                  <a:srgbClr val="FFFFFF"/>
                </a:solidFill>
                <a:latin typeface="Roboto Condensed"/>
                <a:sym typeface="Roboto Condensed"/>
              </a:rPr>
              <a:t>VoLTE</a:t>
            </a:r>
            <a:r>
              <a:rPr lang="en-US" sz="1700" b="1" dirty="0" smtClean="0">
                <a:solidFill>
                  <a:srgbClr val="FFFFFF"/>
                </a:solidFill>
                <a:latin typeface="Roboto Condensed"/>
                <a:sym typeface="Roboto Condensed"/>
              </a:rPr>
              <a:t> (1/3)</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254" name="Picture 253">
            <a:extLst>
              <a:ext uri="{FF2B5EF4-FFF2-40B4-BE49-F238E27FC236}">
                <a16:creationId xmlns:a16="http://schemas.microsoft.com/office/drawing/2014/main" xmlns="" id="{93965EAD-EC16-4082-891D-27529868CFC7}"/>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55" name="Picture 254"/>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ustDataLst>
      <p:tags r:id="rId1"/>
    </p:custDataLst>
    <p:extLst>
      <p:ext uri="{BB962C8B-B14F-4D97-AF65-F5344CB8AC3E}">
        <p14:creationId xmlns:p14="http://schemas.microsoft.com/office/powerpoint/2010/main" val="25958478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spect="1" noChangeArrowheads="1"/>
          </p:cNvSpPr>
          <p:nvPr/>
        </p:nvSpPr>
        <p:spPr bwMode="auto">
          <a:xfrm>
            <a:off x="3398773" y="1261294"/>
            <a:ext cx="811441"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dirty="0">
                <a:solidFill>
                  <a:srgbClr val="000000"/>
                </a:solidFill>
                <a:cs typeface="Times New Roman" panose="02020603050405020304" pitchFamily="18" charset="0"/>
              </a:rPr>
              <a:t>edu.se domain</a:t>
            </a:r>
            <a:endParaRPr lang="en-US" altLang="en-US" sz="750" dirty="0">
              <a:solidFill>
                <a:srgbClr val="000000"/>
              </a:solidFill>
              <a:cs typeface="Times New Roman" panose="02020603050405020304" pitchFamily="18" charset="0"/>
            </a:endParaRPr>
          </a:p>
        </p:txBody>
      </p:sp>
      <p:sp>
        <p:nvSpPr>
          <p:cNvPr id="153604" name="Text Box 4"/>
          <p:cNvSpPr txBox="1">
            <a:spLocks noChangeAspect="1" noChangeArrowheads="1"/>
          </p:cNvSpPr>
          <p:nvPr/>
        </p:nvSpPr>
        <p:spPr bwMode="auto">
          <a:xfrm>
            <a:off x="4706542" y="1248901"/>
            <a:ext cx="80182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solidFill>
                  <a:srgbClr val="000000"/>
                </a:solidFill>
                <a:cs typeface="Times New Roman" panose="02020603050405020304" pitchFamily="18" charset="0"/>
              </a:rPr>
              <a:t>ims.se domain</a:t>
            </a:r>
            <a:endParaRPr lang="en-US" altLang="en-US" sz="750">
              <a:solidFill>
                <a:srgbClr val="000000"/>
              </a:solidFill>
              <a:cs typeface="Times New Roman" panose="02020603050405020304" pitchFamily="18" charset="0"/>
            </a:endParaRPr>
          </a:p>
        </p:txBody>
      </p:sp>
      <p:sp>
        <p:nvSpPr>
          <p:cNvPr id="153605" name="Line 5"/>
          <p:cNvSpPr>
            <a:spLocks noChangeAspect="1" noChangeShapeType="1"/>
          </p:cNvSpPr>
          <p:nvPr/>
        </p:nvSpPr>
        <p:spPr bwMode="auto">
          <a:xfrm>
            <a:off x="4194920" y="814030"/>
            <a:ext cx="19357" cy="3311923"/>
          </a:xfrm>
          <a:prstGeom prst="line">
            <a:avLst/>
          </a:prstGeom>
          <a:noFill/>
          <a:ln w="3175">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06" name="Line 6"/>
          <p:cNvSpPr>
            <a:spLocks noChangeAspect="1" noChangeShapeType="1"/>
          </p:cNvSpPr>
          <p:nvPr/>
        </p:nvSpPr>
        <p:spPr bwMode="auto">
          <a:xfrm flipV="1">
            <a:off x="2231202" y="2830311"/>
            <a:ext cx="0" cy="6088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08" name="Line 8"/>
          <p:cNvSpPr>
            <a:spLocks noChangeAspect="1" noChangeShapeType="1"/>
          </p:cNvSpPr>
          <p:nvPr/>
        </p:nvSpPr>
        <p:spPr bwMode="auto">
          <a:xfrm flipV="1">
            <a:off x="2542740" y="2391490"/>
            <a:ext cx="492044" cy="4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09" name="Text Box 9"/>
          <p:cNvSpPr txBox="1">
            <a:spLocks noChangeAspect="1" noChangeArrowheads="1"/>
          </p:cNvSpPr>
          <p:nvPr/>
        </p:nvSpPr>
        <p:spPr bwMode="auto">
          <a:xfrm>
            <a:off x="2592212" y="2230402"/>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10" name="Line 10"/>
          <p:cNvSpPr>
            <a:spLocks noChangeAspect="1" noChangeShapeType="1"/>
          </p:cNvSpPr>
          <p:nvPr/>
        </p:nvSpPr>
        <p:spPr bwMode="auto">
          <a:xfrm>
            <a:off x="3441254" y="1468016"/>
            <a:ext cx="1337"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11" name="Text Box 11"/>
          <p:cNvSpPr txBox="1">
            <a:spLocks noChangeAspect="1" noChangeArrowheads="1"/>
          </p:cNvSpPr>
          <p:nvPr/>
        </p:nvSpPr>
        <p:spPr bwMode="auto">
          <a:xfrm>
            <a:off x="3441254" y="1617994"/>
            <a:ext cx="362195" cy="39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p>
          <a:p>
            <a:pPr eaLnBrk="1" hangingPunct="1"/>
            <a:endParaRPr lang="en-GB" altLang="en-US" sz="525">
              <a:solidFill>
                <a:srgbClr val="000000"/>
              </a:solidFill>
              <a:cs typeface="Times New Roman" panose="02020603050405020304" pitchFamily="18" charset="0"/>
            </a:endParaRPr>
          </a:p>
          <a:p>
            <a:pPr eaLnBrk="1" hangingPunct="1"/>
            <a:endParaRPr lang="en-US" altLang="en-US" sz="525">
              <a:solidFill>
                <a:srgbClr val="000000"/>
              </a:solidFill>
              <a:cs typeface="Times New Roman" panose="02020603050405020304" pitchFamily="18" charset="0"/>
            </a:endParaRPr>
          </a:p>
        </p:txBody>
      </p:sp>
      <p:sp>
        <p:nvSpPr>
          <p:cNvPr id="153612" name="Line 12"/>
          <p:cNvSpPr>
            <a:spLocks noChangeAspect="1" noChangeShapeType="1"/>
          </p:cNvSpPr>
          <p:nvPr/>
        </p:nvSpPr>
        <p:spPr bwMode="auto">
          <a:xfrm flipV="1">
            <a:off x="3469334" y="2430372"/>
            <a:ext cx="11011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13" name="Text Box 13"/>
          <p:cNvSpPr txBox="1">
            <a:spLocks noChangeAspect="1" noChangeArrowheads="1"/>
          </p:cNvSpPr>
          <p:nvPr/>
        </p:nvSpPr>
        <p:spPr bwMode="auto">
          <a:xfrm>
            <a:off x="3558917" y="2266507"/>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14" name="Text Box 14"/>
          <p:cNvSpPr txBox="1">
            <a:spLocks noChangeAspect="1" noChangeArrowheads="1"/>
          </p:cNvSpPr>
          <p:nvPr/>
        </p:nvSpPr>
        <p:spPr bwMode="auto">
          <a:xfrm>
            <a:off x="2759346" y="1776304"/>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15" name="Line 15"/>
          <p:cNvSpPr>
            <a:spLocks noChangeAspect="1" noChangeShapeType="1"/>
          </p:cNvSpPr>
          <p:nvPr/>
        </p:nvSpPr>
        <p:spPr bwMode="auto">
          <a:xfrm flipV="1">
            <a:off x="3062862" y="1462462"/>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16" name="Line 16"/>
          <p:cNvSpPr>
            <a:spLocks noChangeAspect="1" noChangeShapeType="1"/>
          </p:cNvSpPr>
          <p:nvPr/>
        </p:nvSpPr>
        <p:spPr bwMode="auto">
          <a:xfrm>
            <a:off x="6857537" y="2830312"/>
            <a:ext cx="0" cy="644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0" name="Line 20"/>
          <p:cNvSpPr>
            <a:spLocks noChangeAspect="1" noChangeShapeType="1"/>
          </p:cNvSpPr>
          <p:nvPr/>
        </p:nvSpPr>
        <p:spPr bwMode="auto">
          <a:xfrm flipV="1">
            <a:off x="5005689" y="2430372"/>
            <a:ext cx="5629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1" name="Text Box 21"/>
          <p:cNvSpPr txBox="1">
            <a:spLocks noChangeAspect="1" noChangeArrowheads="1"/>
          </p:cNvSpPr>
          <p:nvPr/>
        </p:nvSpPr>
        <p:spPr bwMode="auto">
          <a:xfrm>
            <a:off x="5148755" y="2240124"/>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2" name="Line 22"/>
          <p:cNvSpPr>
            <a:spLocks noChangeAspect="1" noChangeShapeType="1"/>
          </p:cNvSpPr>
          <p:nvPr/>
        </p:nvSpPr>
        <p:spPr bwMode="auto">
          <a:xfrm flipV="1">
            <a:off x="5985764" y="2430372"/>
            <a:ext cx="550875" cy="4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3" name="Text Box 23"/>
          <p:cNvSpPr txBox="1">
            <a:spLocks noChangeAspect="1" noChangeArrowheads="1"/>
          </p:cNvSpPr>
          <p:nvPr/>
        </p:nvSpPr>
        <p:spPr bwMode="auto">
          <a:xfrm>
            <a:off x="6099416" y="2240124"/>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4" name="Line 24"/>
          <p:cNvSpPr>
            <a:spLocks noChangeAspect="1" noChangeShapeType="1"/>
          </p:cNvSpPr>
          <p:nvPr/>
        </p:nvSpPr>
        <p:spPr bwMode="auto">
          <a:xfrm>
            <a:off x="5952338" y="1473572"/>
            <a:ext cx="1336"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5" name="Text Box 25"/>
          <p:cNvSpPr txBox="1">
            <a:spLocks noChangeAspect="1" noChangeArrowheads="1"/>
          </p:cNvSpPr>
          <p:nvPr/>
        </p:nvSpPr>
        <p:spPr bwMode="auto">
          <a:xfrm>
            <a:off x="5952337" y="1677707"/>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6" name="Text Box 26"/>
          <p:cNvSpPr txBox="1">
            <a:spLocks noChangeAspect="1" noChangeArrowheads="1"/>
          </p:cNvSpPr>
          <p:nvPr/>
        </p:nvSpPr>
        <p:spPr bwMode="auto">
          <a:xfrm>
            <a:off x="5287811" y="1706870"/>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27" name="Line 27"/>
          <p:cNvSpPr>
            <a:spLocks noChangeAspect="1" noChangeShapeType="1"/>
          </p:cNvSpPr>
          <p:nvPr/>
        </p:nvSpPr>
        <p:spPr bwMode="auto">
          <a:xfrm flipV="1">
            <a:off x="5573945" y="1468016"/>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29" name="Line 31"/>
          <p:cNvSpPr>
            <a:spLocks noChangeAspect="1" noChangeShapeType="1"/>
          </p:cNvSpPr>
          <p:nvPr/>
        </p:nvSpPr>
        <p:spPr bwMode="auto">
          <a:xfrm flipV="1">
            <a:off x="3353008" y="1468016"/>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0" name="Line 32"/>
          <p:cNvSpPr>
            <a:spLocks noChangeAspect="1" noChangeShapeType="1"/>
          </p:cNvSpPr>
          <p:nvPr/>
        </p:nvSpPr>
        <p:spPr bwMode="auto">
          <a:xfrm>
            <a:off x="3180525" y="1468016"/>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1" name="Text Box 33"/>
          <p:cNvSpPr txBox="1">
            <a:spLocks noChangeAspect="1" noChangeArrowheads="1"/>
          </p:cNvSpPr>
          <p:nvPr/>
        </p:nvSpPr>
        <p:spPr bwMode="auto">
          <a:xfrm>
            <a:off x="3152446" y="1677707"/>
            <a:ext cx="255625" cy="296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32" name="Text Box 34"/>
          <p:cNvSpPr txBox="1">
            <a:spLocks noChangeAspect="1" noChangeArrowheads="1"/>
          </p:cNvSpPr>
          <p:nvPr/>
        </p:nvSpPr>
        <p:spPr bwMode="auto">
          <a:xfrm>
            <a:off x="2390314" y="3442721"/>
            <a:ext cx="689828"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200 OK (SDP)</a:t>
            </a:r>
            <a:endParaRPr lang="en-US" altLang="en-US" sz="525" dirty="0">
              <a:solidFill>
                <a:srgbClr val="000000"/>
              </a:solidFill>
              <a:cs typeface="Times New Roman" panose="02020603050405020304" pitchFamily="18" charset="0"/>
            </a:endParaRPr>
          </a:p>
        </p:txBody>
      </p:sp>
      <p:sp>
        <p:nvSpPr>
          <p:cNvPr id="153633" name="Line 35"/>
          <p:cNvSpPr>
            <a:spLocks noChangeAspect="1" noChangeShapeType="1"/>
          </p:cNvSpPr>
          <p:nvPr/>
        </p:nvSpPr>
        <p:spPr bwMode="auto">
          <a:xfrm flipH="1">
            <a:off x="2421066" y="2830312"/>
            <a:ext cx="0" cy="6337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4" name="Text Box 36"/>
          <p:cNvSpPr txBox="1">
            <a:spLocks noChangeAspect="1" noChangeArrowheads="1"/>
          </p:cNvSpPr>
          <p:nvPr/>
        </p:nvSpPr>
        <p:spPr bwMode="auto">
          <a:xfrm>
            <a:off x="2572156" y="2630342"/>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35" name="Line 37"/>
          <p:cNvSpPr>
            <a:spLocks noChangeAspect="1" noChangeShapeType="1"/>
          </p:cNvSpPr>
          <p:nvPr/>
        </p:nvSpPr>
        <p:spPr bwMode="auto">
          <a:xfrm flipH="1">
            <a:off x="2542740" y="2630342"/>
            <a:ext cx="492044" cy="55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36" name="Text Box 38"/>
          <p:cNvSpPr txBox="1">
            <a:spLocks noChangeAspect="1" noChangeArrowheads="1"/>
          </p:cNvSpPr>
          <p:nvPr/>
        </p:nvSpPr>
        <p:spPr bwMode="auto">
          <a:xfrm>
            <a:off x="3541535" y="2652561"/>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37" name="Line 39"/>
          <p:cNvSpPr>
            <a:spLocks noChangeAspect="1" noChangeShapeType="1"/>
          </p:cNvSpPr>
          <p:nvPr/>
        </p:nvSpPr>
        <p:spPr bwMode="auto">
          <a:xfrm flipH="1">
            <a:off x="3469333" y="2669225"/>
            <a:ext cx="110111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3640" name="Group 42"/>
          <p:cNvGrpSpPr>
            <a:grpSpLocks noChangeAspect="1"/>
          </p:cNvGrpSpPr>
          <p:nvPr/>
        </p:nvGrpSpPr>
        <p:grpSpPr bwMode="auto">
          <a:xfrm>
            <a:off x="2466527" y="3301807"/>
            <a:ext cx="116325" cy="120815"/>
            <a:chOff x="1482" y="3838"/>
            <a:chExt cx="91" cy="91"/>
          </a:xfrm>
        </p:grpSpPr>
        <p:sp>
          <p:nvSpPr>
            <p:cNvPr id="153758" name="Oval 43"/>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59" name="Text Box 44"/>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15</a:t>
              </a:r>
              <a:endParaRPr lang="en-US" altLang="en-US" sz="525" dirty="0">
                <a:solidFill>
                  <a:srgbClr val="000000"/>
                </a:solidFill>
                <a:cs typeface="Times New Roman" panose="02020603050405020304" pitchFamily="18" charset="0"/>
              </a:endParaRPr>
            </a:p>
          </p:txBody>
        </p:sp>
      </p:grpSp>
      <p:sp>
        <p:nvSpPr>
          <p:cNvPr id="153641" name="Text Box 45"/>
          <p:cNvSpPr txBox="1">
            <a:spLocks noChangeAspect="1" noChangeArrowheads="1"/>
          </p:cNvSpPr>
          <p:nvPr/>
        </p:nvSpPr>
        <p:spPr bwMode="auto">
          <a:xfrm>
            <a:off x="6098078" y="2669225"/>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42" name="Line 46"/>
          <p:cNvSpPr>
            <a:spLocks noChangeAspect="1" noChangeShapeType="1"/>
          </p:cNvSpPr>
          <p:nvPr/>
        </p:nvSpPr>
        <p:spPr bwMode="auto">
          <a:xfrm flipH="1">
            <a:off x="5985764" y="2669225"/>
            <a:ext cx="550875" cy="55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3" name="Text Box 47"/>
          <p:cNvSpPr txBox="1">
            <a:spLocks noChangeAspect="1" noChangeArrowheads="1"/>
          </p:cNvSpPr>
          <p:nvPr/>
        </p:nvSpPr>
        <p:spPr bwMode="auto">
          <a:xfrm>
            <a:off x="5101958" y="2669225"/>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44" name="Line 48"/>
          <p:cNvSpPr>
            <a:spLocks noChangeAspect="1" noChangeShapeType="1"/>
          </p:cNvSpPr>
          <p:nvPr/>
        </p:nvSpPr>
        <p:spPr bwMode="auto">
          <a:xfrm flipH="1">
            <a:off x="5017722" y="2673392"/>
            <a:ext cx="5508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5" name="Line 49"/>
          <p:cNvSpPr>
            <a:spLocks noChangeAspect="1" noChangeShapeType="1"/>
          </p:cNvSpPr>
          <p:nvPr/>
        </p:nvSpPr>
        <p:spPr bwMode="auto">
          <a:xfrm flipV="1">
            <a:off x="5865427" y="1473572"/>
            <a:ext cx="0"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6" name="Line 50"/>
          <p:cNvSpPr>
            <a:spLocks noChangeAspect="1" noChangeShapeType="1"/>
          </p:cNvSpPr>
          <p:nvPr/>
        </p:nvSpPr>
        <p:spPr bwMode="auto">
          <a:xfrm>
            <a:off x="5691608" y="1473572"/>
            <a:ext cx="1337" cy="6304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47" name="Text Box 51"/>
          <p:cNvSpPr txBox="1">
            <a:spLocks noChangeAspect="1" noChangeArrowheads="1"/>
          </p:cNvSpPr>
          <p:nvPr/>
        </p:nvSpPr>
        <p:spPr bwMode="auto">
          <a:xfrm>
            <a:off x="5664866" y="1677707"/>
            <a:ext cx="255625" cy="296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sp>
        <p:nvSpPr>
          <p:cNvPr id="153649" name="Line 53"/>
          <p:cNvSpPr>
            <a:spLocks noChangeAspect="1" noChangeShapeType="1"/>
          </p:cNvSpPr>
          <p:nvPr/>
        </p:nvSpPr>
        <p:spPr bwMode="auto">
          <a:xfrm flipV="1">
            <a:off x="6666336" y="2830312"/>
            <a:ext cx="0" cy="644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4" name="Group 13"/>
          <p:cNvGrpSpPr/>
          <p:nvPr/>
        </p:nvGrpSpPr>
        <p:grpSpPr>
          <a:xfrm>
            <a:off x="5350001" y="3224969"/>
            <a:ext cx="567142" cy="201923"/>
            <a:chOff x="5253359" y="3232408"/>
            <a:chExt cx="567142" cy="201923"/>
          </a:xfrm>
        </p:grpSpPr>
        <p:sp>
          <p:nvSpPr>
            <p:cNvPr id="153656" name="Text Box 62"/>
            <p:cNvSpPr txBox="1">
              <a:spLocks noChangeAspect="1" noChangeArrowheads="1"/>
            </p:cNvSpPr>
            <p:nvPr/>
          </p:nvSpPr>
          <p:spPr bwMode="auto">
            <a:xfrm>
              <a:off x="5373696" y="3232408"/>
              <a:ext cx="44680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MEDIA</a:t>
              </a:r>
              <a:endParaRPr lang="en-US" altLang="en-US" sz="525">
                <a:solidFill>
                  <a:srgbClr val="000000"/>
                </a:solidFill>
                <a:cs typeface="Times New Roman" panose="02020603050405020304" pitchFamily="18" charset="0"/>
              </a:endParaRPr>
            </a:p>
          </p:txBody>
        </p:sp>
        <p:grpSp>
          <p:nvGrpSpPr>
            <p:cNvPr id="153663" name="Group 71"/>
            <p:cNvGrpSpPr>
              <a:grpSpLocks noChangeAspect="1"/>
            </p:cNvGrpSpPr>
            <p:nvPr/>
          </p:nvGrpSpPr>
          <p:grpSpPr bwMode="auto">
            <a:xfrm>
              <a:off x="5253359" y="3294899"/>
              <a:ext cx="116325" cy="120816"/>
              <a:chOff x="1482" y="3838"/>
              <a:chExt cx="91" cy="91"/>
            </a:xfrm>
          </p:grpSpPr>
          <p:sp>
            <p:nvSpPr>
              <p:cNvPr id="153752" name="Oval 72"/>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53" name="Text Box 73"/>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17</a:t>
                </a:r>
                <a:endParaRPr lang="en-US" altLang="en-US" sz="525" dirty="0">
                  <a:solidFill>
                    <a:srgbClr val="000000"/>
                  </a:solidFill>
                  <a:cs typeface="Times New Roman" panose="02020603050405020304" pitchFamily="18" charset="0"/>
                </a:endParaRPr>
              </a:p>
            </p:txBody>
          </p:sp>
        </p:grpSp>
      </p:grpSp>
      <p:sp>
        <p:nvSpPr>
          <p:cNvPr id="153664" name="Text Box 74"/>
          <p:cNvSpPr txBox="1">
            <a:spLocks noChangeAspect="1" noChangeArrowheads="1"/>
          </p:cNvSpPr>
          <p:nvPr/>
        </p:nvSpPr>
        <p:spPr bwMode="auto">
          <a:xfrm>
            <a:off x="7020660" y="2555353"/>
            <a:ext cx="536813"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3665" name="Rectangle 75"/>
          <p:cNvSpPr>
            <a:spLocks noChangeArrowheads="1"/>
          </p:cNvSpPr>
          <p:nvPr/>
        </p:nvSpPr>
        <p:spPr bwMode="auto">
          <a:xfrm>
            <a:off x="7096873" y="2384546"/>
            <a:ext cx="35699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r>
              <a:rPr lang="en-US" altLang="en-US" sz="525" dirty="0">
                <a:solidFill>
                  <a:srgbClr val="FF00FF"/>
                </a:solidFill>
                <a:cs typeface="Times New Roman" panose="02020603050405020304" pitchFamily="18" charset="0"/>
              </a:rP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a:t>
            </a:r>
            <a:r>
              <a:rPr lang="en-US" altLang="en-US" sz="525" dirty="0" smtClean="0">
                <a:solidFill>
                  <a:srgbClr val="000000"/>
                </a:solidFill>
                <a:cs typeface="Times New Roman" panose="02020603050405020304" pitchFamily="18" charset="0"/>
              </a:rPr>
              <a:t>SBC  </a:t>
            </a:r>
            <a:r>
              <a:rPr lang="en-US" altLang="en-US" sz="525" dirty="0">
                <a:solidFill>
                  <a:srgbClr val="000000"/>
                </a:solidFill>
                <a:cs typeface="Times New Roman" panose="02020603050405020304" pitchFamily="18" charset="0"/>
              </a:rPr>
              <a:t>IP</a:t>
            </a:r>
            <a:endParaRPr lang="en-US" altLang="en-US" sz="600" dirty="0">
              <a:cs typeface="Times New Roman" panose="02020603050405020304" pitchFamily="18" charset="0"/>
            </a:endParaRPr>
          </a:p>
        </p:txBody>
      </p:sp>
      <p:sp>
        <p:nvSpPr>
          <p:cNvPr id="153666" name="Rectangle 76"/>
          <p:cNvSpPr>
            <a:spLocks noChangeArrowheads="1"/>
          </p:cNvSpPr>
          <p:nvPr/>
        </p:nvSpPr>
        <p:spPr bwMode="auto">
          <a:xfrm>
            <a:off x="7052750" y="2358161"/>
            <a:ext cx="417167" cy="35411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67" name="Text Box 77"/>
          <p:cNvSpPr txBox="1">
            <a:spLocks noChangeAspect="1" noChangeArrowheads="1"/>
          </p:cNvSpPr>
          <p:nvPr/>
        </p:nvSpPr>
        <p:spPr bwMode="auto">
          <a:xfrm>
            <a:off x="1568013" y="2502583"/>
            <a:ext cx="536813"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3668" name="Rectangle 78"/>
          <p:cNvSpPr>
            <a:spLocks noChangeArrowheads="1"/>
          </p:cNvSpPr>
          <p:nvPr/>
        </p:nvSpPr>
        <p:spPr bwMode="auto">
          <a:xfrm>
            <a:off x="1650911" y="2345664"/>
            <a:ext cx="35699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dirty="0">
                <a:solidFill>
                  <a:srgbClr val="000000"/>
                </a:solidFill>
                <a:cs typeface="Times New Roman" panose="02020603050405020304" pitchFamily="18" charset="0"/>
              </a:rPr>
              <a:t> UA or </a:t>
            </a:r>
            <a:r>
              <a:rPr lang="en-US" altLang="en-US" sz="525" dirty="0">
                <a:solidFill>
                  <a:srgbClr val="FF00FF"/>
                </a:solidFill>
                <a:cs typeface="Times New Roman" panose="02020603050405020304" pitchFamily="18" charset="0"/>
              </a:rPr>
              <a:t/>
            </a:r>
            <a:br>
              <a:rPr lang="en-US" altLang="en-US" sz="525" dirty="0">
                <a:solidFill>
                  <a:srgbClr val="FF00FF"/>
                </a:solidFill>
                <a:cs typeface="Times New Roman" panose="02020603050405020304" pitchFamily="18" charset="0"/>
              </a:rPr>
            </a:br>
            <a:r>
              <a:rPr lang="en-US" altLang="en-US" sz="525" dirty="0">
                <a:solidFill>
                  <a:srgbClr val="000000"/>
                </a:solidFill>
                <a:cs typeface="Times New Roman" panose="02020603050405020304" pitchFamily="18" charset="0"/>
              </a:rPr>
              <a:t>  </a:t>
            </a:r>
            <a:r>
              <a:rPr lang="en-US" altLang="en-US" sz="525" dirty="0" smtClean="0">
                <a:solidFill>
                  <a:srgbClr val="000000"/>
                </a:solidFill>
                <a:cs typeface="Times New Roman" panose="02020603050405020304" pitchFamily="18" charset="0"/>
              </a:rPr>
              <a:t>SBC  </a:t>
            </a:r>
            <a:r>
              <a:rPr lang="en-US" altLang="en-US" sz="525" dirty="0">
                <a:solidFill>
                  <a:srgbClr val="000000"/>
                </a:solidFill>
                <a:cs typeface="Times New Roman" panose="02020603050405020304" pitchFamily="18" charset="0"/>
              </a:rPr>
              <a:t>IP</a:t>
            </a:r>
            <a:endParaRPr lang="en-US" altLang="en-US" sz="600" dirty="0">
              <a:cs typeface="Times New Roman" panose="02020603050405020304" pitchFamily="18" charset="0"/>
            </a:endParaRPr>
          </a:p>
        </p:txBody>
      </p:sp>
      <p:sp>
        <p:nvSpPr>
          <p:cNvPr id="153669" name="Rectangle 79"/>
          <p:cNvSpPr>
            <a:spLocks noChangeArrowheads="1"/>
          </p:cNvSpPr>
          <p:nvPr/>
        </p:nvSpPr>
        <p:spPr bwMode="auto">
          <a:xfrm>
            <a:off x="1606787" y="2319278"/>
            <a:ext cx="417167" cy="35411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70" name="Line 80"/>
          <p:cNvSpPr>
            <a:spLocks noChangeShapeType="1"/>
          </p:cNvSpPr>
          <p:nvPr/>
        </p:nvSpPr>
        <p:spPr bwMode="auto">
          <a:xfrm>
            <a:off x="2023954" y="2515082"/>
            <a:ext cx="76214"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3671" name="Group 81"/>
          <p:cNvGrpSpPr>
            <a:grpSpLocks/>
          </p:cNvGrpSpPr>
          <p:nvPr/>
        </p:nvGrpSpPr>
        <p:grpSpPr bwMode="auto">
          <a:xfrm>
            <a:off x="6382875" y="1459687"/>
            <a:ext cx="328920" cy="261073"/>
            <a:chOff x="1239" y="2003"/>
            <a:chExt cx="246" cy="188"/>
          </a:xfrm>
        </p:grpSpPr>
        <p:sp>
          <p:nvSpPr>
            <p:cNvPr id="153749" name="Rectangle 82"/>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3750" name="Rectangle 83"/>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3751" name="Rectangle 84"/>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3672" name="Rectangle 85"/>
          <p:cNvSpPr>
            <a:spLocks noChangeArrowheads="1"/>
          </p:cNvSpPr>
          <p:nvPr/>
        </p:nvSpPr>
        <p:spPr bwMode="auto">
          <a:xfrm>
            <a:off x="6382876" y="1708258"/>
            <a:ext cx="246625"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3673" name="Rectangle 86"/>
          <p:cNvSpPr>
            <a:spLocks noChangeArrowheads="1"/>
          </p:cNvSpPr>
          <p:nvPr/>
        </p:nvSpPr>
        <p:spPr bwMode="auto">
          <a:xfrm>
            <a:off x="6344100" y="1393028"/>
            <a:ext cx="454606" cy="47354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74" name="Line 87"/>
          <p:cNvSpPr>
            <a:spLocks noChangeShapeType="1"/>
          </p:cNvSpPr>
          <p:nvPr/>
        </p:nvSpPr>
        <p:spPr bwMode="auto">
          <a:xfrm flipV="1">
            <a:off x="6003146" y="1858235"/>
            <a:ext cx="339617" cy="322174"/>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3675" name="Group 88"/>
          <p:cNvGrpSpPr>
            <a:grpSpLocks/>
          </p:cNvGrpSpPr>
          <p:nvPr/>
        </p:nvGrpSpPr>
        <p:grpSpPr bwMode="auto">
          <a:xfrm>
            <a:off x="2169696" y="1459687"/>
            <a:ext cx="328920" cy="261073"/>
            <a:chOff x="1239" y="2003"/>
            <a:chExt cx="246" cy="188"/>
          </a:xfrm>
        </p:grpSpPr>
        <p:sp>
          <p:nvSpPr>
            <p:cNvPr id="153746" name="Rectangle 89"/>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3747" name="Rectangle 90"/>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3748" name="Rectangle 91"/>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3676" name="Rectangle 92"/>
          <p:cNvSpPr>
            <a:spLocks noChangeArrowheads="1"/>
          </p:cNvSpPr>
          <p:nvPr/>
        </p:nvSpPr>
        <p:spPr bwMode="auto">
          <a:xfrm>
            <a:off x="2169696" y="1708258"/>
            <a:ext cx="246625"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3677" name="Rectangle 93"/>
          <p:cNvSpPr>
            <a:spLocks noChangeArrowheads="1"/>
          </p:cNvSpPr>
          <p:nvPr/>
        </p:nvSpPr>
        <p:spPr bwMode="auto">
          <a:xfrm>
            <a:off x="2130920" y="1393028"/>
            <a:ext cx="454606" cy="47354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3678" name="Line 94"/>
          <p:cNvSpPr>
            <a:spLocks noChangeShapeType="1"/>
          </p:cNvSpPr>
          <p:nvPr/>
        </p:nvSpPr>
        <p:spPr bwMode="auto">
          <a:xfrm>
            <a:off x="2585526" y="1865179"/>
            <a:ext cx="454606" cy="315231"/>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3679" name="Group 95"/>
          <p:cNvGrpSpPr>
            <a:grpSpLocks noChangeAspect="1"/>
          </p:cNvGrpSpPr>
          <p:nvPr/>
        </p:nvGrpSpPr>
        <p:grpSpPr bwMode="auto">
          <a:xfrm>
            <a:off x="5537844" y="752845"/>
            <a:ext cx="442572" cy="661013"/>
            <a:chOff x="183" y="860"/>
            <a:chExt cx="969" cy="1392"/>
          </a:xfrm>
        </p:grpSpPr>
        <p:grpSp>
          <p:nvGrpSpPr>
            <p:cNvPr id="153741" name="Group 43"/>
            <p:cNvGrpSpPr>
              <a:grpSpLocks noChangeAspect="1"/>
            </p:cNvGrpSpPr>
            <p:nvPr/>
          </p:nvGrpSpPr>
          <p:grpSpPr bwMode="auto">
            <a:xfrm>
              <a:off x="186" y="860"/>
              <a:ext cx="966" cy="1391"/>
              <a:chOff x="186" y="860"/>
              <a:chExt cx="966" cy="1391"/>
            </a:xfrm>
          </p:grpSpPr>
          <p:sp>
            <p:nvSpPr>
              <p:cNvPr id="153743" name="Freeform 4"/>
              <p:cNvSpPr>
                <a:spLocks noChangeAspect="1"/>
              </p:cNvSpPr>
              <p:nvPr>
                <p:custDataLst>
                  <p:tags r:id="rId1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44" name="Freeform 5"/>
              <p:cNvSpPr>
                <a:spLocks noChangeAspect="1" noEditPoints="1"/>
              </p:cNvSpPr>
              <p:nvPr>
                <p:custDataLst>
                  <p:tags r:id="rId1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45"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3742" name="Rectangle 10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0" name="Group 101"/>
          <p:cNvGrpSpPr>
            <a:grpSpLocks noChangeAspect="1"/>
          </p:cNvGrpSpPr>
          <p:nvPr/>
        </p:nvGrpSpPr>
        <p:grpSpPr bwMode="auto">
          <a:xfrm>
            <a:off x="3026762" y="744513"/>
            <a:ext cx="442572" cy="661013"/>
            <a:chOff x="183" y="860"/>
            <a:chExt cx="969" cy="1392"/>
          </a:xfrm>
        </p:grpSpPr>
        <p:grpSp>
          <p:nvGrpSpPr>
            <p:cNvPr id="153736" name="Group 43"/>
            <p:cNvGrpSpPr>
              <a:grpSpLocks noChangeAspect="1"/>
            </p:cNvGrpSpPr>
            <p:nvPr/>
          </p:nvGrpSpPr>
          <p:grpSpPr bwMode="auto">
            <a:xfrm>
              <a:off x="186" y="860"/>
              <a:ext cx="966" cy="1391"/>
              <a:chOff x="186" y="860"/>
              <a:chExt cx="966" cy="1391"/>
            </a:xfrm>
          </p:grpSpPr>
          <p:sp>
            <p:nvSpPr>
              <p:cNvPr id="153738" name="Freeform 4"/>
              <p:cNvSpPr>
                <a:spLocks noChangeAspect="1"/>
              </p:cNvSpPr>
              <p:nvPr>
                <p:custDataLst>
                  <p:tags r:id="rId1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39" name="Freeform 5"/>
              <p:cNvSpPr>
                <a:spLocks noChangeAspect="1" noEditPoints="1"/>
              </p:cNvSpPr>
              <p:nvPr>
                <p:custDataLst>
                  <p:tags r:id="rId1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40"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3737" name="Rectangle 10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5" name="Group 135"/>
          <p:cNvGrpSpPr>
            <a:grpSpLocks noChangeAspect="1"/>
          </p:cNvGrpSpPr>
          <p:nvPr/>
        </p:nvGrpSpPr>
        <p:grpSpPr bwMode="auto">
          <a:xfrm>
            <a:off x="5563250" y="2162356"/>
            <a:ext cx="442572" cy="661013"/>
            <a:chOff x="183" y="860"/>
            <a:chExt cx="969" cy="1392"/>
          </a:xfrm>
        </p:grpSpPr>
        <p:grpSp>
          <p:nvGrpSpPr>
            <p:cNvPr id="153707" name="Group 3"/>
            <p:cNvGrpSpPr>
              <a:grpSpLocks noChangeAspect="1"/>
            </p:cNvGrpSpPr>
            <p:nvPr/>
          </p:nvGrpSpPr>
          <p:grpSpPr bwMode="auto">
            <a:xfrm>
              <a:off x="186" y="860"/>
              <a:ext cx="966" cy="1391"/>
              <a:chOff x="186" y="860"/>
              <a:chExt cx="966" cy="1391"/>
            </a:xfrm>
          </p:grpSpPr>
          <p:sp>
            <p:nvSpPr>
              <p:cNvPr id="153709" name="Freeform 4"/>
              <p:cNvSpPr>
                <a:spLocks noChangeAspect="1"/>
              </p:cNvSpPr>
              <p:nvPr>
                <p:custDataLst>
                  <p:tags r:id="rId10"/>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10" name="Freeform 5"/>
              <p:cNvSpPr>
                <a:spLocks noChangeAspect="1" noEditPoints="1"/>
              </p:cNvSpPr>
              <p:nvPr>
                <p:custDataLst>
                  <p:tags r:id="rId11"/>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11"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3708" name="Rectangle 14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6" name="Group 141"/>
          <p:cNvGrpSpPr>
            <a:grpSpLocks noChangeAspect="1"/>
          </p:cNvGrpSpPr>
          <p:nvPr/>
        </p:nvGrpSpPr>
        <p:grpSpPr bwMode="auto">
          <a:xfrm>
            <a:off x="2097494" y="2170689"/>
            <a:ext cx="442572" cy="661013"/>
            <a:chOff x="183" y="860"/>
            <a:chExt cx="969" cy="1392"/>
          </a:xfrm>
        </p:grpSpPr>
        <p:grpSp>
          <p:nvGrpSpPr>
            <p:cNvPr id="153702" name="Group 3"/>
            <p:cNvGrpSpPr>
              <a:grpSpLocks noChangeAspect="1"/>
            </p:cNvGrpSpPr>
            <p:nvPr/>
          </p:nvGrpSpPr>
          <p:grpSpPr bwMode="auto">
            <a:xfrm>
              <a:off x="186" y="860"/>
              <a:ext cx="966" cy="1391"/>
              <a:chOff x="186" y="860"/>
              <a:chExt cx="966" cy="1391"/>
            </a:xfrm>
          </p:grpSpPr>
          <p:sp>
            <p:nvSpPr>
              <p:cNvPr id="153704" name="Freeform 4"/>
              <p:cNvSpPr>
                <a:spLocks noChangeAspect="1"/>
              </p:cNvSpPr>
              <p:nvPr>
                <p:custDataLst>
                  <p:tags r:id="rId8"/>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5" name="Freeform 5"/>
              <p:cNvSpPr>
                <a:spLocks noChangeAspect="1" noEditPoints="1"/>
              </p:cNvSpPr>
              <p:nvPr>
                <p:custDataLst>
                  <p:tags r:id="rId9"/>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6" name="Text Box 6"/>
              <p:cNvSpPr txBox="1">
                <a:spLocks noChangeAspect="1" noChangeArrowheads="1"/>
              </p:cNvSpPr>
              <p:nvPr/>
            </p:nvSpPr>
            <p:spPr bwMode="auto">
              <a:xfrm>
                <a:off x="253" y="1890"/>
                <a:ext cx="8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sv-SE" altLang="en-US" sz="675" dirty="0" smtClean="0">
                    <a:solidFill>
                      <a:srgbClr val="00A9D4"/>
                    </a:solidFill>
                  </a:rPr>
                  <a:t>SBC</a:t>
                </a:r>
                <a:endParaRPr lang="sv-SE" altLang="en-US" sz="675" dirty="0">
                  <a:solidFill>
                    <a:srgbClr val="00A9D4"/>
                  </a:solidFill>
                </a:endParaRPr>
              </a:p>
            </p:txBody>
          </p:sp>
        </p:grpSp>
        <p:sp>
          <p:nvSpPr>
            <p:cNvPr id="153703" name="Rectangle 14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7" name="Group 147"/>
          <p:cNvGrpSpPr>
            <a:grpSpLocks noChangeAspect="1"/>
          </p:cNvGrpSpPr>
          <p:nvPr/>
        </p:nvGrpSpPr>
        <p:grpSpPr bwMode="auto">
          <a:xfrm>
            <a:off x="3026762" y="2162356"/>
            <a:ext cx="442572" cy="661013"/>
            <a:chOff x="183" y="860"/>
            <a:chExt cx="969" cy="1392"/>
          </a:xfrm>
        </p:grpSpPr>
        <p:grpSp>
          <p:nvGrpSpPr>
            <p:cNvPr id="153697" name="Group 3"/>
            <p:cNvGrpSpPr>
              <a:grpSpLocks noChangeAspect="1"/>
            </p:cNvGrpSpPr>
            <p:nvPr/>
          </p:nvGrpSpPr>
          <p:grpSpPr bwMode="auto">
            <a:xfrm>
              <a:off x="186" y="860"/>
              <a:ext cx="966" cy="1391"/>
              <a:chOff x="186" y="860"/>
              <a:chExt cx="966" cy="1391"/>
            </a:xfrm>
          </p:grpSpPr>
          <p:sp>
            <p:nvSpPr>
              <p:cNvPr id="153699" name="Freeform 4"/>
              <p:cNvSpPr>
                <a:spLocks noChangeAspect="1"/>
              </p:cNvSpPr>
              <p:nvPr>
                <p:custDataLst>
                  <p:tags r:id="rId6"/>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0" name="Freeform 5"/>
              <p:cNvSpPr>
                <a:spLocks noChangeAspect="1" noEditPoints="1"/>
              </p:cNvSpPr>
              <p:nvPr>
                <p:custDataLst>
                  <p:tags r:id="rId7"/>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701"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3698" name="Rectangle 15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3688" name="Group 153"/>
          <p:cNvGrpSpPr>
            <a:grpSpLocks noChangeAspect="1"/>
          </p:cNvGrpSpPr>
          <p:nvPr/>
        </p:nvGrpSpPr>
        <p:grpSpPr bwMode="auto">
          <a:xfrm>
            <a:off x="6535303" y="2162356"/>
            <a:ext cx="442572" cy="661013"/>
            <a:chOff x="183" y="860"/>
            <a:chExt cx="969" cy="1392"/>
          </a:xfrm>
        </p:grpSpPr>
        <p:grpSp>
          <p:nvGrpSpPr>
            <p:cNvPr id="153692" name="Group 3"/>
            <p:cNvGrpSpPr>
              <a:grpSpLocks noChangeAspect="1"/>
            </p:cNvGrpSpPr>
            <p:nvPr/>
          </p:nvGrpSpPr>
          <p:grpSpPr bwMode="auto">
            <a:xfrm>
              <a:off x="186" y="860"/>
              <a:ext cx="966" cy="1391"/>
              <a:chOff x="186" y="860"/>
              <a:chExt cx="966" cy="1391"/>
            </a:xfrm>
          </p:grpSpPr>
          <p:sp>
            <p:nvSpPr>
              <p:cNvPr id="153694" name="Freeform 4"/>
              <p:cNvSpPr>
                <a:spLocks noChangeAspect="1"/>
              </p:cNvSpPr>
              <p:nvPr>
                <p:custDataLst>
                  <p:tags r:id="rId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695" name="Freeform 5"/>
              <p:cNvSpPr>
                <a:spLocks noChangeAspect="1" noEditPoints="1"/>
              </p:cNvSpPr>
              <p:nvPr>
                <p:custDataLst>
                  <p:tags r:id="rId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3696" name="Text Box 6"/>
              <p:cNvSpPr txBox="1">
                <a:spLocks noChangeAspect="1" noChangeArrowheads="1"/>
              </p:cNvSpPr>
              <p:nvPr/>
            </p:nvSpPr>
            <p:spPr bwMode="auto">
              <a:xfrm>
                <a:off x="253" y="1890"/>
                <a:ext cx="8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smtClean="0">
                    <a:solidFill>
                      <a:srgbClr val="00A9D4"/>
                    </a:solidFill>
                  </a:rPr>
                  <a:t>SBC</a:t>
                </a:r>
                <a:endParaRPr lang="sv-SE" altLang="en-US" sz="675" dirty="0">
                  <a:solidFill>
                    <a:srgbClr val="00A9D4"/>
                  </a:solidFill>
                </a:endParaRPr>
              </a:p>
            </p:txBody>
          </p:sp>
        </p:grpSp>
        <p:sp>
          <p:nvSpPr>
            <p:cNvPr id="153693" name="Rectangle 15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3689" name="Line 159"/>
          <p:cNvSpPr>
            <a:spLocks noChangeShapeType="1"/>
          </p:cNvSpPr>
          <p:nvPr/>
        </p:nvSpPr>
        <p:spPr bwMode="auto">
          <a:xfrm>
            <a:off x="6972526" y="2544244"/>
            <a:ext cx="76214"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7" name="Group 6"/>
          <p:cNvGrpSpPr/>
          <p:nvPr/>
        </p:nvGrpSpPr>
        <p:grpSpPr>
          <a:xfrm>
            <a:off x="5887274" y="2820814"/>
            <a:ext cx="1347618" cy="1073450"/>
            <a:chOff x="5866766" y="3786683"/>
            <a:chExt cx="1347618" cy="1073450"/>
          </a:xfrm>
        </p:grpSpPr>
        <p:sp>
          <p:nvSpPr>
            <p:cNvPr id="153617" name="Text Box 17"/>
            <p:cNvSpPr txBox="1">
              <a:spLocks noChangeAspect="1" noChangeArrowheads="1"/>
            </p:cNvSpPr>
            <p:nvPr/>
          </p:nvSpPr>
          <p:spPr bwMode="auto">
            <a:xfrm>
              <a:off x="6852189" y="3960267"/>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sp>
          <p:nvSpPr>
            <p:cNvPr id="153648" name="Text Box 52"/>
            <p:cNvSpPr txBox="1">
              <a:spLocks noChangeAspect="1" noChangeArrowheads="1"/>
            </p:cNvSpPr>
            <p:nvPr/>
          </p:nvSpPr>
          <p:spPr bwMode="auto">
            <a:xfrm>
              <a:off x="6306663" y="3960267"/>
              <a:ext cx="463005"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r>
                <a:rPr lang="en-GB" altLang="en-US" sz="525">
                  <a:solidFill>
                    <a:srgbClr val="000000"/>
                  </a:solidFill>
                  <a:cs typeface="Times New Roman" panose="02020603050405020304" pitchFamily="18" charset="0"/>
                </a:rPr>
                <a:t>(SDP)</a:t>
              </a:r>
              <a:endParaRPr lang="en-US" altLang="en-US" sz="525">
                <a:solidFill>
                  <a:srgbClr val="000000"/>
                </a:solidFill>
                <a:cs typeface="Times New Roman" panose="02020603050405020304" pitchFamily="18" charset="0"/>
              </a:endParaRPr>
            </a:p>
          </p:txBody>
        </p:sp>
        <p:grpSp>
          <p:nvGrpSpPr>
            <p:cNvPr id="153650" name="Group 54"/>
            <p:cNvGrpSpPr>
              <a:grpSpLocks/>
            </p:cNvGrpSpPr>
            <p:nvPr/>
          </p:nvGrpSpPr>
          <p:grpSpPr bwMode="auto">
            <a:xfrm>
              <a:off x="6517921" y="4286608"/>
              <a:ext cx="116326" cy="120815"/>
              <a:chOff x="4853" y="3485"/>
              <a:chExt cx="87" cy="87"/>
            </a:xfrm>
          </p:grpSpPr>
          <p:sp>
            <p:nvSpPr>
              <p:cNvPr id="153756" name="Oval 55"/>
              <p:cNvSpPr>
                <a:spLocks noChangeAspect="1" noChangeArrowheads="1"/>
              </p:cNvSpPr>
              <p:nvPr/>
            </p:nvSpPr>
            <p:spPr bwMode="auto">
              <a:xfrm>
                <a:off x="4853" y="3485"/>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57" name="Text Box 56"/>
              <p:cNvSpPr txBox="1">
                <a:spLocks noChangeAspect="1" noChangeArrowheads="1"/>
              </p:cNvSpPr>
              <p:nvPr/>
            </p:nvSpPr>
            <p:spPr bwMode="auto">
              <a:xfrm>
                <a:off x="4866" y="3486"/>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15</a:t>
                </a:r>
                <a:endParaRPr lang="en-US" altLang="en-US" sz="525">
                  <a:solidFill>
                    <a:srgbClr val="000000"/>
                  </a:solidFill>
                  <a:cs typeface="Times New Roman" panose="02020603050405020304" pitchFamily="18" charset="0"/>
                </a:endParaRPr>
              </a:p>
            </p:txBody>
          </p:sp>
        </p:grpSp>
        <p:sp>
          <p:nvSpPr>
            <p:cNvPr id="153651" name="Text Box 57"/>
            <p:cNvSpPr txBox="1">
              <a:spLocks noChangeAspect="1" noChangeArrowheads="1"/>
            </p:cNvSpPr>
            <p:nvPr/>
          </p:nvSpPr>
          <p:spPr bwMode="auto">
            <a:xfrm>
              <a:off x="5866766" y="4514351"/>
              <a:ext cx="772636" cy="29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bob@ims.se</a:t>
              </a:r>
            </a:p>
            <a:p>
              <a:pPr eaLnBrk="1" hangingPunct="1"/>
              <a:r>
                <a:rPr lang="en-GB" altLang="en-US" sz="525">
                  <a:solidFill>
                    <a:srgbClr val="000000"/>
                  </a:solidFill>
                  <a:cs typeface="Times New Roman" panose="02020603050405020304" pitchFamily="18" charset="0"/>
                </a:rPr>
                <a:t>+46 31 404 3751</a:t>
              </a:r>
              <a:endParaRPr lang="en-US" altLang="en-US" sz="525">
                <a:solidFill>
                  <a:srgbClr val="000000"/>
                </a:solidFill>
                <a:cs typeface="Times New Roman" panose="02020603050405020304" pitchFamily="18" charset="0"/>
              </a:endParaRPr>
            </a:p>
          </p:txBody>
        </p:sp>
        <p:sp>
          <p:nvSpPr>
            <p:cNvPr id="153661" name="Line 67"/>
            <p:cNvSpPr>
              <a:spLocks noChangeShapeType="1"/>
            </p:cNvSpPr>
            <p:nvPr/>
          </p:nvSpPr>
          <p:spPr bwMode="auto">
            <a:xfrm>
              <a:off x="6758594" y="3786683"/>
              <a:ext cx="0" cy="629072"/>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90" name="Freeform 9"/>
            <p:cNvSpPr>
              <a:spLocks noChangeAspect="1" noEditPoints="1"/>
            </p:cNvSpPr>
            <p:nvPr/>
          </p:nvSpPr>
          <p:spPr bwMode="auto">
            <a:xfrm>
              <a:off x="6580764" y="4435197"/>
              <a:ext cx="366358" cy="424936"/>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grpSp>
        <p:nvGrpSpPr>
          <p:cNvPr id="6" name="Group 5"/>
          <p:cNvGrpSpPr/>
          <p:nvPr/>
        </p:nvGrpSpPr>
        <p:grpSpPr>
          <a:xfrm>
            <a:off x="1566494" y="2810117"/>
            <a:ext cx="927852" cy="1054008"/>
            <a:chOff x="1077441" y="3806125"/>
            <a:chExt cx="927852" cy="1054008"/>
          </a:xfrm>
        </p:grpSpPr>
        <p:sp>
          <p:nvSpPr>
            <p:cNvPr id="153607" name="Text Box 7"/>
            <p:cNvSpPr txBox="1">
              <a:spLocks noChangeAspect="1" noChangeArrowheads="1"/>
            </p:cNvSpPr>
            <p:nvPr/>
          </p:nvSpPr>
          <p:spPr bwMode="auto">
            <a:xfrm>
              <a:off x="1474474" y="4078305"/>
              <a:ext cx="36219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ACK</a:t>
              </a:r>
              <a:endParaRPr lang="en-US" altLang="en-US" sz="525">
                <a:solidFill>
                  <a:srgbClr val="000000"/>
                </a:solidFill>
                <a:cs typeface="Times New Roman" panose="02020603050405020304" pitchFamily="18" charset="0"/>
              </a:endParaRPr>
            </a:p>
          </p:txBody>
        </p:sp>
        <p:grpSp>
          <p:nvGrpSpPr>
            <p:cNvPr id="153628" name="Group 28"/>
            <p:cNvGrpSpPr>
              <a:grpSpLocks noChangeAspect="1"/>
            </p:cNvGrpSpPr>
            <p:nvPr/>
          </p:nvGrpSpPr>
          <p:grpSpPr bwMode="auto">
            <a:xfrm>
              <a:off x="1589462" y="4278275"/>
              <a:ext cx="116326" cy="120815"/>
              <a:chOff x="1232" y="3838"/>
              <a:chExt cx="91" cy="91"/>
            </a:xfrm>
          </p:grpSpPr>
          <p:sp>
            <p:nvSpPr>
              <p:cNvPr id="153760" name="Oval 29"/>
              <p:cNvSpPr>
                <a:spLocks noChangeAspect="1" noChangeArrowheads="1"/>
              </p:cNvSpPr>
              <p:nvPr/>
            </p:nvSpPr>
            <p:spPr bwMode="auto">
              <a:xfrm>
                <a:off x="123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3761" name="Text Box 30"/>
              <p:cNvSpPr txBox="1">
                <a:spLocks noChangeAspect="1" noChangeArrowheads="1"/>
              </p:cNvSpPr>
              <p:nvPr/>
            </p:nvSpPr>
            <p:spPr bwMode="auto">
              <a:xfrm>
                <a:off x="124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solidFill>
                      <a:srgbClr val="000000"/>
                    </a:solidFill>
                    <a:cs typeface="Times New Roman" panose="02020603050405020304" pitchFamily="18" charset="0"/>
                  </a:rPr>
                  <a:t>16</a:t>
                </a:r>
                <a:endParaRPr lang="en-US" altLang="en-US" sz="525">
                  <a:solidFill>
                    <a:srgbClr val="000000"/>
                  </a:solidFill>
                  <a:cs typeface="Times New Roman" panose="02020603050405020304" pitchFamily="18" charset="0"/>
                </a:endParaRPr>
              </a:p>
            </p:txBody>
          </p:sp>
        </p:grpSp>
        <p:sp>
          <p:nvSpPr>
            <p:cNvPr id="153652" name="Rectangle 58"/>
            <p:cNvSpPr>
              <a:spLocks noChangeAspect="1" noChangeArrowheads="1"/>
            </p:cNvSpPr>
            <p:nvPr/>
          </p:nvSpPr>
          <p:spPr bwMode="auto">
            <a:xfrm>
              <a:off x="1077441" y="4633214"/>
              <a:ext cx="523851"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+46 8 719 1000</a:t>
              </a:r>
            </a:p>
          </p:txBody>
        </p:sp>
        <p:sp>
          <p:nvSpPr>
            <p:cNvPr id="153653" name="Rectangle 59"/>
            <p:cNvSpPr>
              <a:spLocks noChangeAspect="1" noChangeArrowheads="1"/>
            </p:cNvSpPr>
            <p:nvPr/>
          </p:nvSpPr>
          <p:spPr bwMode="auto">
            <a:xfrm>
              <a:off x="1121428" y="4725081"/>
              <a:ext cx="367236"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sbg.edu.se</a:t>
              </a:r>
            </a:p>
          </p:txBody>
        </p:sp>
        <p:sp>
          <p:nvSpPr>
            <p:cNvPr id="153654" name="Rectangle 60"/>
            <p:cNvSpPr>
              <a:spLocks noChangeAspect="1" noChangeArrowheads="1"/>
            </p:cNvSpPr>
            <p:nvPr/>
          </p:nvSpPr>
          <p:spPr bwMode="auto">
            <a:xfrm>
              <a:off x="1085600" y="4514352"/>
              <a:ext cx="455445" cy="9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dirty="0">
                  <a:solidFill>
                    <a:srgbClr val="000000"/>
                  </a:solidFill>
                  <a:cs typeface="Times New Roman" panose="02020603050405020304" pitchFamily="18" charset="0"/>
                </a:rPr>
                <a:t>alice@edu.se</a:t>
              </a:r>
            </a:p>
          </p:txBody>
        </p:sp>
        <p:sp>
          <p:nvSpPr>
            <p:cNvPr id="153659" name="Line 65"/>
            <p:cNvSpPr>
              <a:spLocks noChangeShapeType="1"/>
            </p:cNvSpPr>
            <p:nvPr/>
          </p:nvSpPr>
          <p:spPr bwMode="auto">
            <a:xfrm flipV="1">
              <a:off x="1838158" y="3806125"/>
              <a:ext cx="0" cy="629072"/>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3691" name="PPTShape_0"/>
            <p:cNvSpPr>
              <a:spLocks noChangeAspect="1" noEditPoints="1"/>
            </p:cNvSpPr>
            <p:nvPr/>
          </p:nvSpPr>
          <p:spPr bwMode="auto">
            <a:xfrm>
              <a:off x="1638935" y="4435197"/>
              <a:ext cx="366358" cy="424936"/>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sp>
        <p:nvSpPr>
          <p:cNvPr id="162" name="Rectangle 161">
            <a:extLst>
              <a:ext uri="{FF2B5EF4-FFF2-40B4-BE49-F238E27FC236}">
                <a16:creationId xmlns:a16="http://schemas.microsoft.com/office/drawing/2014/main" xmlns="" id="{42E43F79-8707-4619-BDF1-40E4F350C609}"/>
              </a:ext>
            </a:extLst>
          </p:cNvPr>
          <p:cNvSpPr/>
          <p:nvPr/>
        </p:nvSpPr>
        <p:spPr>
          <a:xfrm>
            <a:off x="5946" y="146322"/>
            <a:ext cx="2262421" cy="615553"/>
          </a:xfrm>
          <a:prstGeom prst="rect">
            <a:avLst/>
          </a:prstGeom>
        </p:spPr>
        <p:txBody>
          <a:bodyPr wrap="square">
            <a:spAutoFit/>
          </a:bodyPr>
          <a:lstStyle/>
          <a:p>
            <a:r>
              <a:rPr lang="en-US" sz="1700" b="1" dirty="0" err="1" smtClean="0">
                <a:solidFill>
                  <a:srgbClr val="FFFFFF"/>
                </a:solidFill>
                <a:latin typeface="Roboto Condensed"/>
                <a:sym typeface="Roboto Condensed"/>
              </a:rPr>
              <a:t>VoLTE</a:t>
            </a:r>
            <a:r>
              <a:rPr lang="en-US" sz="1700" b="1" dirty="0" smtClean="0">
                <a:solidFill>
                  <a:srgbClr val="FFFFFF"/>
                </a:solidFill>
                <a:latin typeface="Roboto Condensed"/>
                <a:sym typeface="Roboto Condensed"/>
              </a:rPr>
              <a:t> to </a:t>
            </a:r>
            <a:r>
              <a:rPr lang="en-US" sz="1700" b="1" dirty="0" err="1" smtClean="0">
                <a:solidFill>
                  <a:srgbClr val="FFFFFF"/>
                </a:solidFill>
                <a:latin typeface="Roboto Condensed"/>
                <a:sym typeface="Roboto Condensed"/>
              </a:rPr>
              <a:t>VoLTE</a:t>
            </a:r>
            <a:r>
              <a:rPr lang="en-US" sz="1700" b="1" dirty="0" smtClean="0">
                <a:solidFill>
                  <a:srgbClr val="FFFFFF"/>
                </a:solidFill>
                <a:latin typeface="Roboto Condensed"/>
                <a:sym typeface="Roboto Condensed"/>
              </a:rPr>
              <a:t> (2/3)</a:t>
            </a:r>
            <a:endParaRPr lang="en-US" sz="1700" b="1" dirty="0"/>
          </a:p>
        </p:txBody>
      </p:sp>
      <p:grpSp>
        <p:nvGrpSpPr>
          <p:cNvPr id="167" name="Group 135"/>
          <p:cNvGrpSpPr>
            <a:grpSpLocks noChangeAspect="1"/>
          </p:cNvGrpSpPr>
          <p:nvPr/>
        </p:nvGrpSpPr>
        <p:grpSpPr bwMode="auto">
          <a:xfrm>
            <a:off x="4570449" y="2224846"/>
            <a:ext cx="442572" cy="661013"/>
            <a:chOff x="183" y="860"/>
            <a:chExt cx="969" cy="1392"/>
          </a:xfrm>
        </p:grpSpPr>
        <p:grpSp>
          <p:nvGrpSpPr>
            <p:cNvPr id="168" name="Group 3"/>
            <p:cNvGrpSpPr>
              <a:grpSpLocks noChangeAspect="1"/>
            </p:cNvGrpSpPr>
            <p:nvPr/>
          </p:nvGrpSpPr>
          <p:grpSpPr bwMode="auto">
            <a:xfrm>
              <a:off x="186" y="860"/>
              <a:ext cx="966" cy="1391"/>
              <a:chOff x="186" y="860"/>
              <a:chExt cx="966" cy="1391"/>
            </a:xfrm>
          </p:grpSpPr>
          <p:sp>
            <p:nvSpPr>
              <p:cNvPr id="170"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71" name="Freeform 5"/>
              <p:cNvSpPr>
                <a:spLocks noChangeAspect="1" noEditPoints="1"/>
              </p:cNvSpPr>
              <p:nvPr>
                <p:custDataLst>
                  <p:tags r:id="rId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72" name="Text Box 6"/>
              <p:cNvSpPr txBox="1">
                <a:spLocks noChangeAspect="1" noChangeArrowheads="1"/>
              </p:cNvSpPr>
              <p:nvPr/>
            </p:nvSpPr>
            <p:spPr bwMode="auto">
              <a:xfrm>
                <a:off x="253" y="1890"/>
                <a:ext cx="8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smtClean="0">
                    <a:solidFill>
                      <a:srgbClr val="00A9D4"/>
                    </a:solidFill>
                  </a:rPr>
                  <a:t>I-CSCF</a:t>
                </a:r>
                <a:endParaRPr lang="sv-SE" altLang="en-US" sz="675" dirty="0">
                  <a:solidFill>
                    <a:srgbClr val="00A9D4"/>
                  </a:solidFill>
                </a:endParaRPr>
              </a:p>
            </p:txBody>
          </p:sp>
        </p:grpSp>
        <p:sp>
          <p:nvSpPr>
            <p:cNvPr id="169" name="Rectangle 14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cxnSp>
        <p:nvCxnSpPr>
          <p:cNvPr id="11" name="Straight Connector 10"/>
          <p:cNvCxnSpPr>
            <a:stCxn id="153634" idx="1"/>
          </p:cNvCxnSpPr>
          <p:nvPr/>
        </p:nvCxnSpPr>
        <p:spPr>
          <a:xfrm>
            <a:off x="2572156" y="2778419"/>
            <a:ext cx="869098" cy="671467"/>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178"/>
          <p:cNvCxnSpPr/>
          <p:nvPr/>
        </p:nvCxnSpPr>
        <p:spPr>
          <a:xfrm flipV="1">
            <a:off x="3431882" y="3420903"/>
            <a:ext cx="2488609" cy="28546"/>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180"/>
          <p:cNvCxnSpPr>
            <a:stCxn id="153641" idx="3"/>
          </p:cNvCxnSpPr>
          <p:nvPr/>
        </p:nvCxnSpPr>
        <p:spPr>
          <a:xfrm flipH="1">
            <a:off x="5920491" y="2817302"/>
            <a:ext cx="640592" cy="629973"/>
          </a:xfrm>
          <a:prstGeom prst="line">
            <a:avLst/>
          </a:prstGeom>
          <a:noFill/>
          <a:ln w="1905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 name="Text Box 61"/>
          <p:cNvSpPr txBox="1">
            <a:spLocks noChangeAspect="1" noChangeArrowheads="1"/>
          </p:cNvSpPr>
          <p:nvPr/>
        </p:nvSpPr>
        <p:spPr bwMode="auto">
          <a:xfrm>
            <a:off x="3598282" y="3207629"/>
            <a:ext cx="446805" cy="2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MEDIA</a:t>
            </a:r>
            <a:endParaRPr lang="en-US" altLang="en-US" sz="525" dirty="0">
              <a:solidFill>
                <a:srgbClr val="000000"/>
              </a:solidFill>
              <a:cs typeface="Times New Roman" panose="02020603050405020304" pitchFamily="18" charset="0"/>
            </a:endParaRPr>
          </a:p>
        </p:txBody>
      </p:sp>
      <p:grpSp>
        <p:nvGrpSpPr>
          <p:cNvPr id="185" name="Group 68"/>
          <p:cNvGrpSpPr>
            <a:grpSpLocks noChangeAspect="1"/>
          </p:cNvGrpSpPr>
          <p:nvPr/>
        </p:nvGrpSpPr>
        <p:grpSpPr bwMode="auto">
          <a:xfrm>
            <a:off x="3476608" y="3271508"/>
            <a:ext cx="116326" cy="120815"/>
            <a:chOff x="1482" y="3838"/>
            <a:chExt cx="91" cy="91"/>
          </a:xfrm>
        </p:grpSpPr>
        <p:sp>
          <p:nvSpPr>
            <p:cNvPr id="186" name="Oval 69"/>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87" name="Text Box 70"/>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solidFill>
                    <a:srgbClr val="000000"/>
                  </a:solidFill>
                  <a:cs typeface="Times New Roman" panose="02020603050405020304" pitchFamily="18" charset="0"/>
                </a:rPr>
                <a:t>17</a:t>
              </a:r>
              <a:endParaRPr lang="en-US" altLang="en-US" sz="525" dirty="0">
                <a:solidFill>
                  <a:srgbClr val="000000"/>
                </a:solidFill>
                <a:cs typeface="Times New Roman" panose="02020603050405020304" pitchFamily="18" charset="0"/>
              </a:endParaRPr>
            </a:p>
          </p:txBody>
        </p:sp>
      </p:grpSp>
      <p:sp>
        <p:nvSpPr>
          <p:cNvPr id="16" name="Slide Number Placeholder 1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pic>
        <p:nvPicPr>
          <p:cNvPr id="190" name="Picture 189">
            <a:extLst>
              <a:ext uri="{FF2B5EF4-FFF2-40B4-BE49-F238E27FC236}">
                <a16:creationId xmlns:a16="http://schemas.microsoft.com/office/drawing/2014/main" xmlns="" id="{93965EAD-EC16-4082-891D-27529868CFC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91" name="Picture 19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ustDataLst>
      <p:tags r:id="rId1"/>
    </p:custDataLst>
    <p:extLst>
      <p:ext uri="{BB962C8B-B14F-4D97-AF65-F5344CB8AC3E}">
        <p14:creationId xmlns:p14="http://schemas.microsoft.com/office/powerpoint/2010/main" val="339505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Line 3"/>
          <p:cNvSpPr>
            <a:spLocks noChangeAspect="1" noChangeShapeType="1"/>
          </p:cNvSpPr>
          <p:nvPr/>
        </p:nvSpPr>
        <p:spPr bwMode="auto">
          <a:xfrm>
            <a:off x="4606529" y="951310"/>
            <a:ext cx="17936" cy="3043655"/>
          </a:xfrm>
          <a:prstGeom prst="line">
            <a:avLst/>
          </a:prstGeom>
          <a:noFill/>
          <a:ln w="3175">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28" name="Line 4"/>
          <p:cNvSpPr>
            <a:spLocks noChangeAspect="1" noChangeShapeType="1"/>
          </p:cNvSpPr>
          <p:nvPr/>
        </p:nvSpPr>
        <p:spPr bwMode="auto">
          <a:xfrm flipV="1">
            <a:off x="2783818" y="2808684"/>
            <a:ext cx="0" cy="9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29" name="Text Box 5"/>
          <p:cNvSpPr txBox="1">
            <a:spLocks noChangeAspect="1" noChangeArrowheads="1"/>
          </p:cNvSpPr>
          <p:nvPr/>
        </p:nvSpPr>
        <p:spPr bwMode="auto">
          <a:xfrm>
            <a:off x="2432405" y="3093426"/>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cs typeface="Times New Roman" panose="02020603050405020304" pitchFamily="18" charset="0"/>
              </a:rPr>
              <a:t>BYE</a:t>
            </a:r>
            <a:endParaRPr lang="en-US" altLang="en-US" sz="525" dirty="0">
              <a:cs typeface="Times New Roman" panose="02020603050405020304" pitchFamily="18" charset="0"/>
            </a:endParaRPr>
          </a:p>
        </p:txBody>
      </p:sp>
      <p:sp>
        <p:nvSpPr>
          <p:cNvPr id="154630" name="Line 6"/>
          <p:cNvSpPr>
            <a:spLocks noChangeAspect="1" noChangeShapeType="1"/>
          </p:cNvSpPr>
          <p:nvPr/>
        </p:nvSpPr>
        <p:spPr bwMode="auto">
          <a:xfrm flipV="1">
            <a:off x="3065996" y="2446735"/>
            <a:ext cx="438150" cy="35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1" name="Text Box 7"/>
          <p:cNvSpPr txBox="1">
            <a:spLocks noChangeAspect="1" noChangeArrowheads="1"/>
          </p:cNvSpPr>
          <p:nvPr/>
        </p:nvSpPr>
        <p:spPr bwMode="auto">
          <a:xfrm>
            <a:off x="3110049"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32" name="Line 8"/>
          <p:cNvSpPr>
            <a:spLocks noChangeAspect="1" noChangeShapeType="1"/>
          </p:cNvSpPr>
          <p:nvPr/>
        </p:nvSpPr>
        <p:spPr bwMode="auto">
          <a:xfrm>
            <a:off x="3866096" y="1621632"/>
            <a:ext cx="1191"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3" name="Text Box 9"/>
          <p:cNvSpPr txBox="1">
            <a:spLocks noChangeAspect="1" noChangeArrowheads="1"/>
          </p:cNvSpPr>
          <p:nvPr/>
        </p:nvSpPr>
        <p:spPr bwMode="auto">
          <a:xfrm>
            <a:off x="3866095" y="1750219"/>
            <a:ext cx="319318" cy="3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p>
          <a:p>
            <a:pPr eaLnBrk="1" hangingPunct="1"/>
            <a:endParaRPr lang="en-GB" altLang="en-US" sz="525">
              <a:cs typeface="Times New Roman" panose="02020603050405020304" pitchFamily="18" charset="0"/>
            </a:endParaRPr>
          </a:p>
          <a:p>
            <a:pPr eaLnBrk="1" hangingPunct="1"/>
            <a:endParaRPr lang="en-US" altLang="en-US" sz="525">
              <a:cs typeface="Times New Roman" panose="02020603050405020304" pitchFamily="18" charset="0"/>
            </a:endParaRPr>
          </a:p>
        </p:txBody>
      </p:sp>
      <p:sp>
        <p:nvSpPr>
          <p:cNvPr id="154634" name="Line 10"/>
          <p:cNvSpPr>
            <a:spLocks noChangeAspect="1" noChangeShapeType="1"/>
          </p:cNvSpPr>
          <p:nvPr/>
        </p:nvSpPr>
        <p:spPr bwMode="auto">
          <a:xfrm flipV="1">
            <a:off x="3882964" y="2446735"/>
            <a:ext cx="809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5" name="Text Box 11"/>
          <p:cNvSpPr txBox="1">
            <a:spLocks noChangeAspect="1" noChangeArrowheads="1"/>
          </p:cNvSpPr>
          <p:nvPr/>
        </p:nvSpPr>
        <p:spPr bwMode="auto">
          <a:xfrm>
            <a:off x="4097157"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cs typeface="Times New Roman" panose="02020603050405020304" pitchFamily="18" charset="0"/>
              </a:rPr>
              <a:t>BYE</a:t>
            </a:r>
            <a:endParaRPr lang="en-US" altLang="en-US" sz="525" dirty="0">
              <a:cs typeface="Times New Roman" panose="02020603050405020304" pitchFamily="18" charset="0"/>
            </a:endParaRPr>
          </a:p>
        </p:txBody>
      </p:sp>
      <p:sp>
        <p:nvSpPr>
          <p:cNvPr id="154636" name="Line 12"/>
          <p:cNvSpPr>
            <a:spLocks noChangeAspect="1" noChangeShapeType="1"/>
          </p:cNvSpPr>
          <p:nvPr/>
        </p:nvSpPr>
        <p:spPr bwMode="auto">
          <a:xfrm>
            <a:off x="6900863" y="2792017"/>
            <a:ext cx="0" cy="865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37" name="Text Box 13"/>
          <p:cNvSpPr txBox="1">
            <a:spLocks noChangeAspect="1" noChangeArrowheads="1"/>
          </p:cNvSpPr>
          <p:nvPr/>
        </p:nvSpPr>
        <p:spPr bwMode="auto">
          <a:xfrm>
            <a:off x="6894896" y="325922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38" name="Text Box 14"/>
          <p:cNvSpPr txBox="1">
            <a:spLocks noChangeAspect="1" noChangeArrowheads="1"/>
          </p:cNvSpPr>
          <p:nvPr/>
        </p:nvSpPr>
        <p:spPr bwMode="auto">
          <a:xfrm>
            <a:off x="3246970" y="1903810"/>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39" name="Line 15"/>
          <p:cNvSpPr>
            <a:spLocks noChangeAspect="1" noChangeShapeType="1"/>
          </p:cNvSpPr>
          <p:nvPr/>
        </p:nvSpPr>
        <p:spPr bwMode="auto">
          <a:xfrm flipV="1">
            <a:off x="3529149" y="1616869"/>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2" name="Line 18"/>
          <p:cNvSpPr>
            <a:spLocks noChangeAspect="1" noChangeShapeType="1"/>
          </p:cNvSpPr>
          <p:nvPr/>
        </p:nvSpPr>
        <p:spPr bwMode="auto">
          <a:xfrm flipV="1">
            <a:off x="5101189" y="2446735"/>
            <a:ext cx="6745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3" name="Text Box 19"/>
          <p:cNvSpPr txBox="1">
            <a:spLocks noChangeAspect="1" noChangeArrowheads="1"/>
          </p:cNvSpPr>
          <p:nvPr/>
        </p:nvSpPr>
        <p:spPr bwMode="auto">
          <a:xfrm>
            <a:off x="5337572"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4" name="Line 20"/>
          <p:cNvSpPr>
            <a:spLocks noChangeAspect="1" noChangeShapeType="1"/>
          </p:cNvSpPr>
          <p:nvPr/>
        </p:nvSpPr>
        <p:spPr bwMode="auto">
          <a:xfrm flipV="1">
            <a:off x="6179344" y="2446735"/>
            <a:ext cx="438150" cy="35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5" name="Text Box 21"/>
          <p:cNvSpPr txBox="1">
            <a:spLocks noChangeAspect="1" noChangeArrowheads="1"/>
          </p:cNvSpPr>
          <p:nvPr/>
        </p:nvSpPr>
        <p:spPr bwMode="auto">
          <a:xfrm>
            <a:off x="6231731" y="2290763"/>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6" name="Line 22"/>
          <p:cNvSpPr>
            <a:spLocks noChangeAspect="1" noChangeShapeType="1"/>
          </p:cNvSpPr>
          <p:nvPr/>
        </p:nvSpPr>
        <p:spPr bwMode="auto">
          <a:xfrm>
            <a:off x="6125767" y="1626394"/>
            <a:ext cx="119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47" name="Text Box 23"/>
          <p:cNvSpPr txBox="1">
            <a:spLocks noChangeAspect="1" noChangeArrowheads="1"/>
          </p:cNvSpPr>
          <p:nvPr/>
        </p:nvSpPr>
        <p:spPr bwMode="auto">
          <a:xfrm>
            <a:off x="6125766" y="1801416"/>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8" name="Text Box 24"/>
          <p:cNvSpPr txBox="1">
            <a:spLocks noChangeAspect="1" noChangeArrowheads="1"/>
          </p:cNvSpPr>
          <p:nvPr/>
        </p:nvSpPr>
        <p:spPr bwMode="auto">
          <a:xfrm>
            <a:off x="5534025" y="1826419"/>
            <a:ext cx="31931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BYE</a:t>
            </a:r>
            <a:endParaRPr lang="en-US" altLang="en-US" sz="525">
              <a:cs typeface="Times New Roman" panose="02020603050405020304" pitchFamily="18" charset="0"/>
            </a:endParaRPr>
          </a:p>
        </p:txBody>
      </p:sp>
      <p:sp>
        <p:nvSpPr>
          <p:cNvPr id="154649" name="Line 25"/>
          <p:cNvSpPr>
            <a:spLocks noChangeAspect="1" noChangeShapeType="1"/>
          </p:cNvSpPr>
          <p:nvPr/>
        </p:nvSpPr>
        <p:spPr bwMode="auto">
          <a:xfrm flipV="1">
            <a:off x="5788819" y="1621632"/>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4650" name="Group 26"/>
          <p:cNvGrpSpPr>
            <a:grpSpLocks noChangeAspect="1"/>
          </p:cNvGrpSpPr>
          <p:nvPr/>
        </p:nvGrpSpPr>
        <p:grpSpPr bwMode="auto">
          <a:xfrm>
            <a:off x="2535990" y="3274401"/>
            <a:ext cx="103584" cy="103584"/>
            <a:chOff x="1232" y="3838"/>
            <a:chExt cx="91" cy="91"/>
          </a:xfrm>
        </p:grpSpPr>
        <p:sp>
          <p:nvSpPr>
            <p:cNvPr id="154774" name="Oval 27"/>
            <p:cNvSpPr>
              <a:spLocks noChangeAspect="1" noChangeArrowheads="1"/>
            </p:cNvSpPr>
            <p:nvPr/>
          </p:nvSpPr>
          <p:spPr bwMode="auto">
            <a:xfrm>
              <a:off x="123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75" name="Text Box 28"/>
            <p:cNvSpPr txBox="1">
              <a:spLocks noChangeAspect="1" noChangeArrowheads="1"/>
            </p:cNvSpPr>
            <p:nvPr/>
          </p:nvSpPr>
          <p:spPr bwMode="auto">
            <a:xfrm>
              <a:off x="124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18</a:t>
              </a:r>
              <a:endParaRPr lang="en-US" altLang="en-US" sz="525">
                <a:cs typeface="Times New Roman" panose="02020603050405020304" pitchFamily="18" charset="0"/>
              </a:endParaRPr>
            </a:p>
          </p:txBody>
        </p:sp>
      </p:grpSp>
      <p:grpSp>
        <p:nvGrpSpPr>
          <p:cNvPr id="154651" name="Group 29"/>
          <p:cNvGrpSpPr>
            <a:grpSpLocks noChangeAspect="1"/>
          </p:cNvGrpSpPr>
          <p:nvPr/>
        </p:nvGrpSpPr>
        <p:grpSpPr bwMode="auto">
          <a:xfrm>
            <a:off x="6958000" y="3417576"/>
            <a:ext cx="103584" cy="103585"/>
            <a:chOff x="1482" y="3838"/>
            <a:chExt cx="91" cy="91"/>
          </a:xfrm>
        </p:grpSpPr>
        <p:sp>
          <p:nvSpPr>
            <p:cNvPr id="154772" name="Oval 30"/>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73" name="Text Box 31"/>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cs typeface="Times New Roman" panose="02020603050405020304" pitchFamily="18" charset="0"/>
                </a:rPr>
                <a:t>18</a:t>
              </a:r>
            </a:p>
          </p:txBody>
        </p:sp>
      </p:grpSp>
      <p:sp>
        <p:nvSpPr>
          <p:cNvPr id="154652" name="Text Box 32"/>
          <p:cNvSpPr txBox="1">
            <a:spLocks noChangeAspect="1" noChangeArrowheads="1"/>
          </p:cNvSpPr>
          <p:nvPr/>
        </p:nvSpPr>
        <p:spPr bwMode="auto">
          <a:xfrm>
            <a:off x="3819525" y="937023"/>
            <a:ext cx="811441"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cs typeface="Times New Roman" panose="02020603050405020304" pitchFamily="18" charset="0"/>
              </a:rPr>
              <a:t>edu.se domain</a:t>
            </a:r>
            <a:endParaRPr lang="en-US" altLang="en-US" sz="750">
              <a:cs typeface="Times New Roman" panose="02020603050405020304" pitchFamily="18" charset="0"/>
            </a:endParaRPr>
          </a:p>
        </p:txBody>
      </p:sp>
      <p:sp>
        <p:nvSpPr>
          <p:cNvPr id="154653" name="Text Box 33"/>
          <p:cNvSpPr txBox="1">
            <a:spLocks noChangeAspect="1" noChangeArrowheads="1"/>
          </p:cNvSpPr>
          <p:nvPr/>
        </p:nvSpPr>
        <p:spPr bwMode="auto">
          <a:xfrm>
            <a:off x="4692254" y="937023"/>
            <a:ext cx="80182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750">
                <a:cs typeface="Times New Roman" panose="02020603050405020304" pitchFamily="18" charset="0"/>
              </a:rPr>
              <a:t>ims.se domain</a:t>
            </a:r>
            <a:endParaRPr lang="en-US" altLang="en-US" sz="750">
              <a:cs typeface="Times New Roman" panose="02020603050405020304" pitchFamily="18" charset="0"/>
            </a:endParaRPr>
          </a:p>
        </p:txBody>
      </p:sp>
      <p:sp>
        <p:nvSpPr>
          <p:cNvPr id="154654" name="Text Box 34"/>
          <p:cNvSpPr txBox="1">
            <a:spLocks noChangeAspect="1" noChangeArrowheads="1"/>
          </p:cNvSpPr>
          <p:nvPr/>
        </p:nvSpPr>
        <p:spPr bwMode="auto">
          <a:xfrm>
            <a:off x="6231731" y="2644379"/>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55" name="Line 35"/>
          <p:cNvSpPr>
            <a:spLocks noChangeAspect="1" noChangeShapeType="1"/>
          </p:cNvSpPr>
          <p:nvPr/>
        </p:nvSpPr>
        <p:spPr bwMode="auto">
          <a:xfrm flipV="1">
            <a:off x="3787514" y="1621632"/>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56" name="Line 36"/>
          <p:cNvSpPr>
            <a:spLocks noChangeAspect="1" noChangeShapeType="1"/>
          </p:cNvSpPr>
          <p:nvPr/>
        </p:nvSpPr>
        <p:spPr bwMode="auto">
          <a:xfrm>
            <a:off x="3633924" y="1621632"/>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57" name="Text Box 37"/>
          <p:cNvSpPr txBox="1">
            <a:spLocks noChangeAspect="1" noChangeArrowheads="1"/>
          </p:cNvSpPr>
          <p:nvPr/>
        </p:nvSpPr>
        <p:spPr bwMode="auto">
          <a:xfrm>
            <a:off x="3608920" y="1801416"/>
            <a:ext cx="227626" cy="1731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58" name="Text Box 38"/>
          <p:cNvSpPr txBox="1">
            <a:spLocks noChangeAspect="1" noChangeArrowheads="1"/>
          </p:cNvSpPr>
          <p:nvPr/>
        </p:nvSpPr>
        <p:spPr bwMode="auto">
          <a:xfrm>
            <a:off x="2930264" y="3239691"/>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59" name="Line 39"/>
          <p:cNvSpPr>
            <a:spLocks noChangeAspect="1" noChangeShapeType="1"/>
          </p:cNvSpPr>
          <p:nvPr/>
        </p:nvSpPr>
        <p:spPr bwMode="auto">
          <a:xfrm flipH="1">
            <a:off x="2950505" y="2807494"/>
            <a:ext cx="0" cy="9393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0" name="Text Box 40"/>
          <p:cNvSpPr txBox="1">
            <a:spLocks noChangeAspect="1" noChangeArrowheads="1"/>
          </p:cNvSpPr>
          <p:nvPr/>
        </p:nvSpPr>
        <p:spPr bwMode="auto">
          <a:xfrm>
            <a:off x="3092189" y="2644379"/>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61" name="Line 41"/>
          <p:cNvSpPr>
            <a:spLocks noChangeAspect="1" noChangeShapeType="1"/>
          </p:cNvSpPr>
          <p:nvPr/>
        </p:nvSpPr>
        <p:spPr bwMode="auto">
          <a:xfrm flipH="1">
            <a:off x="3065996" y="2651522"/>
            <a:ext cx="43815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2" name="Line 42"/>
          <p:cNvSpPr>
            <a:spLocks noChangeAspect="1" noChangeShapeType="1"/>
          </p:cNvSpPr>
          <p:nvPr/>
        </p:nvSpPr>
        <p:spPr bwMode="auto">
          <a:xfrm flipH="1">
            <a:off x="6172200" y="2651522"/>
            <a:ext cx="438150"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3" name="Text Box 43"/>
          <p:cNvSpPr txBox="1">
            <a:spLocks noChangeAspect="1" noChangeArrowheads="1"/>
          </p:cNvSpPr>
          <p:nvPr/>
        </p:nvSpPr>
        <p:spPr bwMode="auto">
          <a:xfrm>
            <a:off x="4021933" y="2658312"/>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dirty="0">
                <a:cs typeface="Times New Roman" panose="02020603050405020304" pitchFamily="18" charset="0"/>
              </a:rPr>
              <a:t>200 OK</a:t>
            </a:r>
            <a:endParaRPr lang="en-US" altLang="en-US" sz="525" dirty="0">
              <a:cs typeface="Times New Roman" panose="02020603050405020304" pitchFamily="18" charset="0"/>
            </a:endParaRPr>
          </a:p>
        </p:txBody>
      </p:sp>
      <p:sp>
        <p:nvSpPr>
          <p:cNvPr id="154664" name="Line 44"/>
          <p:cNvSpPr>
            <a:spLocks noChangeAspect="1" noChangeShapeType="1"/>
          </p:cNvSpPr>
          <p:nvPr/>
        </p:nvSpPr>
        <p:spPr bwMode="auto">
          <a:xfrm flipH="1">
            <a:off x="3882964" y="2651522"/>
            <a:ext cx="809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5" name="Text Box 45"/>
          <p:cNvSpPr txBox="1">
            <a:spLocks noChangeAspect="1" noChangeArrowheads="1"/>
          </p:cNvSpPr>
          <p:nvPr/>
        </p:nvSpPr>
        <p:spPr bwMode="auto">
          <a:xfrm>
            <a:off x="5335191" y="2644379"/>
            <a:ext cx="412292"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66" name="Line 46"/>
          <p:cNvSpPr>
            <a:spLocks noChangeAspect="1" noChangeShapeType="1"/>
          </p:cNvSpPr>
          <p:nvPr/>
        </p:nvSpPr>
        <p:spPr bwMode="auto">
          <a:xfrm flipH="1">
            <a:off x="5101189" y="2651522"/>
            <a:ext cx="6745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69" name="Line 49"/>
          <p:cNvSpPr>
            <a:spLocks noChangeAspect="1" noChangeShapeType="1"/>
          </p:cNvSpPr>
          <p:nvPr/>
        </p:nvSpPr>
        <p:spPr bwMode="auto">
          <a:xfrm flipV="1">
            <a:off x="6048375" y="1626394"/>
            <a:ext cx="0"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70" name="Line 50"/>
          <p:cNvSpPr>
            <a:spLocks noChangeAspect="1" noChangeShapeType="1"/>
          </p:cNvSpPr>
          <p:nvPr/>
        </p:nvSpPr>
        <p:spPr bwMode="auto">
          <a:xfrm>
            <a:off x="5893594" y="1626394"/>
            <a:ext cx="1191"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54671" name="Text Box 51"/>
          <p:cNvSpPr txBox="1">
            <a:spLocks noChangeAspect="1" noChangeArrowheads="1"/>
          </p:cNvSpPr>
          <p:nvPr/>
        </p:nvSpPr>
        <p:spPr bwMode="auto">
          <a:xfrm>
            <a:off x="5869781" y="1801416"/>
            <a:ext cx="227626" cy="1731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endParaRPr lang="en-US" altLang="en-US" sz="525">
              <a:cs typeface="Times New Roman" panose="02020603050405020304" pitchFamily="18" charset="0"/>
            </a:endParaRPr>
          </a:p>
        </p:txBody>
      </p:sp>
      <p:sp>
        <p:nvSpPr>
          <p:cNvPr id="154672" name="Text Box 52"/>
          <p:cNvSpPr txBox="1">
            <a:spLocks noChangeAspect="1" noChangeArrowheads="1"/>
          </p:cNvSpPr>
          <p:nvPr/>
        </p:nvSpPr>
        <p:spPr bwMode="auto">
          <a:xfrm>
            <a:off x="6404359" y="3265176"/>
            <a:ext cx="41229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200 OK</a:t>
            </a:r>
            <a:r>
              <a:rPr lang="en-GB" altLang="en-US" sz="525">
                <a:solidFill>
                  <a:srgbClr val="FF00FF"/>
                </a:solidFill>
                <a:cs typeface="Times New Roman" panose="02020603050405020304" pitchFamily="18" charset="0"/>
              </a:rPr>
              <a:t/>
            </a:r>
            <a:br>
              <a:rPr lang="en-GB" altLang="en-US" sz="525">
                <a:solidFill>
                  <a:srgbClr val="FF00FF"/>
                </a:solidFill>
                <a:cs typeface="Times New Roman" panose="02020603050405020304" pitchFamily="18" charset="0"/>
              </a:rPr>
            </a:br>
            <a:endParaRPr lang="en-US" altLang="en-US" sz="525">
              <a:solidFill>
                <a:srgbClr val="FF00FF"/>
              </a:solidFill>
              <a:cs typeface="Times New Roman" panose="02020603050405020304" pitchFamily="18" charset="0"/>
            </a:endParaRPr>
          </a:p>
        </p:txBody>
      </p:sp>
      <p:sp>
        <p:nvSpPr>
          <p:cNvPr id="154673" name="Line 53"/>
          <p:cNvSpPr>
            <a:spLocks noChangeAspect="1" noChangeShapeType="1"/>
          </p:cNvSpPr>
          <p:nvPr/>
        </p:nvSpPr>
        <p:spPr bwMode="auto">
          <a:xfrm flipV="1">
            <a:off x="6731794" y="2787254"/>
            <a:ext cx="0" cy="8703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nvGrpSpPr>
          <p:cNvPr id="154674" name="Group 54"/>
          <p:cNvGrpSpPr>
            <a:grpSpLocks noChangeAspect="1"/>
          </p:cNvGrpSpPr>
          <p:nvPr/>
        </p:nvGrpSpPr>
        <p:grpSpPr bwMode="auto">
          <a:xfrm>
            <a:off x="2998130" y="3163491"/>
            <a:ext cx="103584" cy="103584"/>
            <a:chOff x="1482" y="3838"/>
            <a:chExt cx="91" cy="91"/>
          </a:xfrm>
        </p:grpSpPr>
        <p:sp>
          <p:nvSpPr>
            <p:cNvPr id="154770" name="Oval 55"/>
            <p:cNvSpPr>
              <a:spLocks noChangeAspect="1" noChangeArrowheads="1"/>
            </p:cNvSpPr>
            <p:nvPr/>
          </p:nvSpPr>
          <p:spPr bwMode="auto">
            <a:xfrm>
              <a:off x="1482" y="3838"/>
              <a:ext cx="91" cy="9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71" name="Text Box 56"/>
            <p:cNvSpPr txBox="1">
              <a:spLocks noChangeAspect="1" noChangeArrowheads="1"/>
            </p:cNvSpPr>
            <p:nvPr/>
          </p:nvSpPr>
          <p:spPr bwMode="auto">
            <a:xfrm>
              <a:off x="1497" y="3838"/>
              <a:ext cx="65"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19</a:t>
              </a:r>
              <a:endParaRPr lang="en-US" altLang="en-US" sz="525">
                <a:cs typeface="Times New Roman" panose="02020603050405020304" pitchFamily="18" charset="0"/>
              </a:endParaRPr>
            </a:p>
          </p:txBody>
        </p:sp>
      </p:grpSp>
      <p:grpSp>
        <p:nvGrpSpPr>
          <p:cNvPr id="154675" name="Group 57"/>
          <p:cNvGrpSpPr>
            <a:grpSpLocks/>
          </p:cNvGrpSpPr>
          <p:nvPr/>
        </p:nvGrpSpPr>
        <p:grpSpPr bwMode="auto">
          <a:xfrm>
            <a:off x="6592478" y="3544973"/>
            <a:ext cx="103585" cy="103584"/>
            <a:chOff x="4853" y="3485"/>
            <a:chExt cx="87" cy="87"/>
          </a:xfrm>
        </p:grpSpPr>
        <p:sp>
          <p:nvSpPr>
            <p:cNvPr id="154768" name="Oval 58"/>
            <p:cNvSpPr>
              <a:spLocks noChangeAspect="1" noChangeArrowheads="1"/>
            </p:cNvSpPr>
            <p:nvPr/>
          </p:nvSpPr>
          <p:spPr bwMode="auto">
            <a:xfrm>
              <a:off x="4853" y="3485"/>
              <a:ext cx="87" cy="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500"/>
            </a:p>
          </p:txBody>
        </p:sp>
        <p:sp>
          <p:nvSpPr>
            <p:cNvPr id="154769" name="Text Box 59"/>
            <p:cNvSpPr txBox="1">
              <a:spLocks noChangeAspect="1" noChangeArrowheads="1"/>
            </p:cNvSpPr>
            <p:nvPr/>
          </p:nvSpPr>
          <p:spPr bwMode="auto">
            <a:xfrm>
              <a:off x="4866" y="3486"/>
              <a:ext cx="6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50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19</a:t>
              </a:r>
              <a:endParaRPr lang="en-US" altLang="en-US" sz="525">
                <a:cs typeface="Times New Roman" panose="02020603050405020304" pitchFamily="18" charset="0"/>
              </a:endParaRPr>
            </a:p>
          </p:txBody>
        </p:sp>
      </p:grpSp>
      <p:sp>
        <p:nvSpPr>
          <p:cNvPr id="154676" name="Text Box 60"/>
          <p:cNvSpPr txBox="1">
            <a:spLocks noChangeAspect="1" noChangeArrowheads="1"/>
          </p:cNvSpPr>
          <p:nvPr/>
        </p:nvSpPr>
        <p:spPr bwMode="auto">
          <a:xfrm>
            <a:off x="6076938" y="3764048"/>
            <a:ext cx="6880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525">
                <a:cs typeface="Times New Roman" panose="02020603050405020304" pitchFamily="18" charset="0"/>
              </a:rPr>
              <a:t>bob@ims.se</a:t>
            </a:r>
          </a:p>
          <a:p>
            <a:pPr eaLnBrk="1" hangingPunct="1"/>
            <a:r>
              <a:rPr lang="en-GB" altLang="en-US" sz="525">
                <a:cs typeface="Times New Roman" panose="02020603050405020304" pitchFamily="18" charset="0"/>
              </a:rPr>
              <a:t>+46 31 404 3751</a:t>
            </a:r>
            <a:endParaRPr lang="en-US" altLang="en-US" sz="525">
              <a:cs typeface="Times New Roman" panose="02020603050405020304" pitchFamily="18" charset="0"/>
            </a:endParaRPr>
          </a:p>
        </p:txBody>
      </p:sp>
      <p:sp>
        <p:nvSpPr>
          <p:cNvPr id="154677" name="Rectangle 61"/>
          <p:cNvSpPr>
            <a:spLocks noChangeAspect="1" noChangeArrowheads="1"/>
          </p:cNvSpPr>
          <p:nvPr/>
        </p:nvSpPr>
        <p:spPr bwMode="auto">
          <a:xfrm>
            <a:off x="3062829" y="3916384"/>
            <a:ext cx="466474"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solidFill>
                  <a:srgbClr val="000000"/>
                </a:solidFill>
                <a:cs typeface="Times New Roman" panose="02020603050405020304" pitchFamily="18" charset="0"/>
              </a:rPr>
              <a:t>+46 8 719 1000</a:t>
            </a:r>
            <a:endParaRPr lang="en-US" altLang="en-US" sz="525">
              <a:cs typeface="Times New Roman" panose="02020603050405020304" pitchFamily="18" charset="0"/>
            </a:endParaRPr>
          </a:p>
        </p:txBody>
      </p:sp>
      <p:sp>
        <p:nvSpPr>
          <p:cNvPr id="154678" name="Rectangle 62"/>
          <p:cNvSpPr>
            <a:spLocks noChangeAspect="1" noChangeArrowheads="1"/>
          </p:cNvSpPr>
          <p:nvPr/>
        </p:nvSpPr>
        <p:spPr bwMode="auto">
          <a:xfrm>
            <a:off x="3062829" y="3994965"/>
            <a:ext cx="327013"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solidFill>
                  <a:srgbClr val="000000"/>
                </a:solidFill>
                <a:cs typeface="Times New Roman" panose="02020603050405020304" pitchFamily="18" charset="0"/>
              </a:rPr>
              <a:t>sbg.edu.se</a:t>
            </a:r>
            <a:endParaRPr lang="en-US" altLang="en-US" sz="525">
              <a:cs typeface="Times New Roman" panose="02020603050405020304" pitchFamily="18" charset="0"/>
            </a:endParaRPr>
          </a:p>
        </p:txBody>
      </p:sp>
      <p:sp>
        <p:nvSpPr>
          <p:cNvPr id="154679" name="Rectangle 63"/>
          <p:cNvSpPr>
            <a:spLocks noChangeAspect="1" noChangeArrowheads="1"/>
          </p:cNvSpPr>
          <p:nvPr/>
        </p:nvSpPr>
        <p:spPr bwMode="auto">
          <a:xfrm>
            <a:off x="3083069" y="3833040"/>
            <a:ext cx="40556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525">
                <a:solidFill>
                  <a:srgbClr val="000000"/>
                </a:solidFill>
                <a:cs typeface="Times New Roman" panose="02020603050405020304" pitchFamily="18" charset="0"/>
              </a:rPr>
              <a:t>alice@edu.se</a:t>
            </a:r>
            <a:endParaRPr lang="en-US" altLang="en-US" sz="525">
              <a:cs typeface="Times New Roman" panose="02020603050405020304" pitchFamily="18" charset="0"/>
            </a:endParaRPr>
          </a:p>
        </p:txBody>
      </p:sp>
      <p:sp>
        <p:nvSpPr>
          <p:cNvPr id="154682" name="Line 78"/>
          <p:cNvSpPr>
            <a:spLocks noChangeShapeType="1"/>
          </p:cNvSpPr>
          <p:nvPr/>
        </p:nvSpPr>
        <p:spPr bwMode="auto">
          <a:xfrm>
            <a:off x="2604033" y="2537222"/>
            <a:ext cx="67866"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4685" name="Group 93"/>
          <p:cNvGrpSpPr>
            <a:grpSpLocks noChangeAspect="1"/>
          </p:cNvGrpSpPr>
          <p:nvPr/>
        </p:nvGrpSpPr>
        <p:grpSpPr bwMode="auto">
          <a:xfrm>
            <a:off x="5779294" y="2234803"/>
            <a:ext cx="394097" cy="566738"/>
            <a:chOff x="183" y="860"/>
            <a:chExt cx="969" cy="1392"/>
          </a:xfrm>
        </p:grpSpPr>
        <p:grpSp>
          <p:nvGrpSpPr>
            <p:cNvPr id="154739" name="Group 3"/>
            <p:cNvGrpSpPr>
              <a:grpSpLocks noChangeAspect="1"/>
            </p:cNvGrpSpPr>
            <p:nvPr/>
          </p:nvGrpSpPr>
          <p:grpSpPr bwMode="auto">
            <a:xfrm>
              <a:off x="186" y="860"/>
              <a:ext cx="966" cy="1391"/>
              <a:chOff x="186" y="860"/>
              <a:chExt cx="966" cy="1391"/>
            </a:xfrm>
          </p:grpSpPr>
          <p:sp>
            <p:nvSpPr>
              <p:cNvPr id="154741" name="Freeform 4"/>
              <p:cNvSpPr>
                <a:spLocks noChangeAspect="1"/>
              </p:cNvSpPr>
              <p:nvPr>
                <p:custDataLst>
                  <p:tags r:id="rId1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42" name="Freeform 5"/>
              <p:cNvSpPr>
                <a:spLocks noChangeAspect="1" noEditPoints="1"/>
              </p:cNvSpPr>
              <p:nvPr>
                <p:custDataLst>
                  <p:tags r:id="rId1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4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4740" name="Rectangle 9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6" name="Group 99"/>
          <p:cNvGrpSpPr>
            <a:grpSpLocks noChangeAspect="1"/>
          </p:cNvGrpSpPr>
          <p:nvPr/>
        </p:nvGrpSpPr>
        <p:grpSpPr bwMode="auto">
          <a:xfrm>
            <a:off x="2669518" y="2241947"/>
            <a:ext cx="394097" cy="566738"/>
            <a:chOff x="183" y="860"/>
            <a:chExt cx="969" cy="1392"/>
          </a:xfrm>
        </p:grpSpPr>
        <p:grpSp>
          <p:nvGrpSpPr>
            <p:cNvPr id="154734" name="Group 3"/>
            <p:cNvGrpSpPr>
              <a:grpSpLocks noChangeAspect="1"/>
            </p:cNvGrpSpPr>
            <p:nvPr/>
          </p:nvGrpSpPr>
          <p:grpSpPr bwMode="auto">
            <a:xfrm>
              <a:off x="186" y="860"/>
              <a:ext cx="966" cy="1391"/>
              <a:chOff x="186" y="860"/>
              <a:chExt cx="966" cy="1391"/>
            </a:xfrm>
          </p:grpSpPr>
          <p:sp>
            <p:nvSpPr>
              <p:cNvPr id="154736" name="Freeform 4"/>
              <p:cNvSpPr>
                <a:spLocks noChangeAspect="1"/>
              </p:cNvSpPr>
              <p:nvPr>
                <p:custDataLst>
                  <p:tags r:id="rId1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7" name="Freeform 5"/>
              <p:cNvSpPr>
                <a:spLocks noChangeAspect="1" noEditPoints="1"/>
              </p:cNvSpPr>
              <p:nvPr>
                <p:custDataLst>
                  <p:tags r:id="rId1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P-CSCF</a:t>
                </a:r>
                <a:endParaRPr lang="sv-SE" altLang="en-US" sz="675">
                  <a:solidFill>
                    <a:srgbClr val="00A9D4"/>
                  </a:solidFill>
                </a:endParaRPr>
              </a:p>
            </p:txBody>
          </p:sp>
        </p:grpSp>
        <p:sp>
          <p:nvSpPr>
            <p:cNvPr id="154735" name="Rectangle 104"/>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7" name="Group 105"/>
          <p:cNvGrpSpPr>
            <a:grpSpLocks noChangeAspect="1"/>
          </p:cNvGrpSpPr>
          <p:nvPr/>
        </p:nvGrpSpPr>
        <p:grpSpPr bwMode="auto">
          <a:xfrm>
            <a:off x="3497002" y="2234803"/>
            <a:ext cx="394097" cy="566738"/>
            <a:chOff x="183" y="860"/>
            <a:chExt cx="969" cy="1392"/>
          </a:xfrm>
        </p:grpSpPr>
        <p:grpSp>
          <p:nvGrpSpPr>
            <p:cNvPr id="154729" name="Group 3"/>
            <p:cNvGrpSpPr>
              <a:grpSpLocks noChangeAspect="1"/>
            </p:cNvGrpSpPr>
            <p:nvPr/>
          </p:nvGrpSpPr>
          <p:grpSpPr bwMode="auto">
            <a:xfrm>
              <a:off x="186" y="860"/>
              <a:ext cx="966" cy="1391"/>
              <a:chOff x="186" y="860"/>
              <a:chExt cx="966" cy="1391"/>
            </a:xfrm>
          </p:grpSpPr>
          <p:sp>
            <p:nvSpPr>
              <p:cNvPr id="154731" name="Freeform 4"/>
              <p:cNvSpPr>
                <a:spLocks noChangeAspect="1"/>
              </p:cNvSpPr>
              <p:nvPr>
                <p:custDataLst>
                  <p:tags r:id="rId10"/>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2" name="Freeform 5"/>
              <p:cNvSpPr>
                <a:spLocks noChangeAspect="1" noEditPoints="1"/>
              </p:cNvSpPr>
              <p:nvPr>
                <p:custDataLst>
                  <p:tags r:id="rId11"/>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3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S-CSCF</a:t>
                </a:r>
                <a:endParaRPr lang="sv-SE" altLang="en-US" sz="675">
                  <a:solidFill>
                    <a:srgbClr val="00A9D4"/>
                  </a:solidFill>
                </a:endParaRPr>
              </a:p>
            </p:txBody>
          </p:sp>
        </p:grpSp>
        <p:sp>
          <p:nvSpPr>
            <p:cNvPr id="154730" name="Rectangle 110"/>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8" name="Group 111"/>
          <p:cNvGrpSpPr>
            <a:grpSpLocks noChangeAspect="1"/>
          </p:cNvGrpSpPr>
          <p:nvPr/>
        </p:nvGrpSpPr>
        <p:grpSpPr bwMode="auto">
          <a:xfrm>
            <a:off x="6613922" y="2234803"/>
            <a:ext cx="394097" cy="566738"/>
            <a:chOff x="183" y="860"/>
            <a:chExt cx="969" cy="1392"/>
          </a:xfrm>
        </p:grpSpPr>
        <p:grpSp>
          <p:nvGrpSpPr>
            <p:cNvPr id="154724" name="Group 3"/>
            <p:cNvGrpSpPr>
              <a:grpSpLocks noChangeAspect="1"/>
            </p:cNvGrpSpPr>
            <p:nvPr/>
          </p:nvGrpSpPr>
          <p:grpSpPr bwMode="auto">
            <a:xfrm>
              <a:off x="186" y="860"/>
              <a:ext cx="966" cy="1391"/>
              <a:chOff x="186" y="860"/>
              <a:chExt cx="966" cy="1391"/>
            </a:xfrm>
          </p:grpSpPr>
          <p:sp>
            <p:nvSpPr>
              <p:cNvPr id="154726" name="Freeform 4"/>
              <p:cNvSpPr>
                <a:spLocks noChangeAspect="1"/>
              </p:cNvSpPr>
              <p:nvPr>
                <p:custDataLst>
                  <p:tags r:id="rId8"/>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7" name="Freeform 5"/>
              <p:cNvSpPr>
                <a:spLocks noChangeAspect="1" noEditPoints="1"/>
              </p:cNvSpPr>
              <p:nvPr>
                <p:custDataLst>
                  <p:tags r:id="rId9"/>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A9D4"/>
                    </a:solidFill>
                  </a:rPr>
                  <a:t>P-CSCF</a:t>
                </a:r>
                <a:endParaRPr lang="sv-SE" altLang="en-US" sz="675">
                  <a:solidFill>
                    <a:srgbClr val="00A9D4"/>
                  </a:solidFill>
                </a:endParaRPr>
              </a:p>
            </p:txBody>
          </p:sp>
        </p:grpSp>
        <p:sp>
          <p:nvSpPr>
            <p:cNvPr id="154725" name="Rectangle 1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89" name="Group 117"/>
          <p:cNvGrpSpPr>
            <a:grpSpLocks noChangeAspect="1"/>
          </p:cNvGrpSpPr>
          <p:nvPr/>
        </p:nvGrpSpPr>
        <p:grpSpPr bwMode="auto">
          <a:xfrm>
            <a:off x="5756672" y="1026319"/>
            <a:ext cx="394097" cy="566738"/>
            <a:chOff x="183" y="860"/>
            <a:chExt cx="969" cy="1392"/>
          </a:xfrm>
        </p:grpSpPr>
        <p:grpSp>
          <p:nvGrpSpPr>
            <p:cNvPr id="154719" name="Group 43"/>
            <p:cNvGrpSpPr>
              <a:grpSpLocks noChangeAspect="1"/>
            </p:cNvGrpSpPr>
            <p:nvPr/>
          </p:nvGrpSpPr>
          <p:grpSpPr bwMode="auto">
            <a:xfrm>
              <a:off x="186" y="860"/>
              <a:ext cx="966" cy="1391"/>
              <a:chOff x="186" y="860"/>
              <a:chExt cx="966" cy="1391"/>
            </a:xfrm>
          </p:grpSpPr>
          <p:sp>
            <p:nvSpPr>
              <p:cNvPr id="154721" name="Freeform 4"/>
              <p:cNvSpPr>
                <a:spLocks noChangeAspect="1"/>
              </p:cNvSpPr>
              <p:nvPr>
                <p:custDataLst>
                  <p:tags r:id="rId6"/>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2" name="Freeform 5"/>
              <p:cNvSpPr>
                <a:spLocks noChangeAspect="1" noEditPoints="1"/>
              </p:cNvSpPr>
              <p:nvPr>
                <p:custDataLst>
                  <p:tags r:id="rId7"/>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23"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4720" name="Rectangle 1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grpSp>
        <p:nvGrpSpPr>
          <p:cNvPr id="154690" name="Group 123"/>
          <p:cNvGrpSpPr>
            <a:grpSpLocks noChangeAspect="1"/>
          </p:cNvGrpSpPr>
          <p:nvPr/>
        </p:nvGrpSpPr>
        <p:grpSpPr bwMode="auto">
          <a:xfrm>
            <a:off x="3497002" y="1019175"/>
            <a:ext cx="394097" cy="566738"/>
            <a:chOff x="183" y="860"/>
            <a:chExt cx="969" cy="1392"/>
          </a:xfrm>
        </p:grpSpPr>
        <p:grpSp>
          <p:nvGrpSpPr>
            <p:cNvPr id="154714" name="Group 43"/>
            <p:cNvGrpSpPr>
              <a:grpSpLocks noChangeAspect="1"/>
            </p:cNvGrpSpPr>
            <p:nvPr/>
          </p:nvGrpSpPr>
          <p:grpSpPr bwMode="auto">
            <a:xfrm>
              <a:off x="186" y="860"/>
              <a:ext cx="966" cy="1391"/>
              <a:chOff x="186" y="860"/>
              <a:chExt cx="966" cy="1391"/>
            </a:xfrm>
          </p:grpSpPr>
          <p:sp>
            <p:nvSpPr>
              <p:cNvPr id="154716" name="Freeform 4"/>
              <p:cNvSpPr>
                <a:spLocks noChangeAspect="1"/>
              </p:cNvSpPr>
              <p:nvPr>
                <p:custDataLst>
                  <p:tags r:id="rId4"/>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17" name="Freeform 5"/>
              <p:cNvSpPr>
                <a:spLocks noChangeAspect="1" noEditPoints="1"/>
              </p:cNvSpPr>
              <p:nvPr>
                <p:custDataLst>
                  <p:tags r:id="rId5"/>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4718"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a:solidFill>
                      <a:srgbClr val="00285F"/>
                    </a:solidFill>
                  </a:rPr>
                  <a:t>AS</a:t>
                </a:r>
                <a:endParaRPr lang="sv-SE" altLang="en-US" sz="675">
                  <a:solidFill>
                    <a:srgbClr val="00285F"/>
                  </a:solidFill>
                </a:endParaRPr>
              </a:p>
            </p:txBody>
          </p:sp>
        </p:grpSp>
        <p:sp>
          <p:nvSpPr>
            <p:cNvPr id="154715" name="Rectangle 12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4691" name="Text Box 129"/>
          <p:cNvSpPr txBox="1">
            <a:spLocks noChangeAspect="1" noChangeArrowheads="1"/>
          </p:cNvSpPr>
          <p:nvPr/>
        </p:nvSpPr>
        <p:spPr bwMode="auto">
          <a:xfrm>
            <a:off x="7046119" y="2571750"/>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4692" name="Rectangle 130"/>
          <p:cNvSpPr>
            <a:spLocks noChangeArrowheads="1"/>
          </p:cNvSpPr>
          <p:nvPr/>
        </p:nvSpPr>
        <p:spPr bwMode="auto">
          <a:xfrm>
            <a:off x="7113985" y="2425304"/>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or </a:t>
            </a:r>
            <a:r>
              <a:rPr lang="en-US" altLang="en-US" sz="525">
                <a:solidFill>
                  <a:srgbClr val="FF00FF"/>
                </a:solidFill>
                <a:cs typeface="Times New Roman" panose="02020603050405020304" pitchFamily="18" charset="0"/>
              </a:rPr>
              <a:t/>
            </a:r>
            <a:br>
              <a:rPr lang="en-US" altLang="en-US" sz="525">
                <a:solidFill>
                  <a:srgbClr val="FF00FF"/>
                </a:solidFill>
                <a:cs typeface="Times New Roman" panose="02020603050405020304" pitchFamily="18" charset="0"/>
              </a:rPr>
            </a:br>
            <a:r>
              <a:rPr lang="en-US" altLang="en-US" sz="525">
                <a:solidFill>
                  <a:srgbClr val="000000"/>
                </a:solidFill>
                <a:cs typeface="Times New Roman" panose="02020603050405020304" pitchFamily="18" charset="0"/>
              </a:rPr>
              <a:t>  SBG  IP</a:t>
            </a:r>
            <a:endParaRPr lang="en-US" altLang="en-US" sz="600">
              <a:cs typeface="Times New Roman" panose="02020603050405020304" pitchFamily="18" charset="0"/>
            </a:endParaRPr>
          </a:p>
        </p:txBody>
      </p:sp>
      <p:sp>
        <p:nvSpPr>
          <p:cNvPr id="154693" name="Rectangle 131"/>
          <p:cNvSpPr>
            <a:spLocks noChangeArrowheads="1"/>
          </p:cNvSpPr>
          <p:nvPr/>
        </p:nvSpPr>
        <p:spPr bwMode="auto">
          <a:xfrm>
            <a:off x="7074694" y="2402682"/>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4694" name="Line 132"/>
          <p:cNvSpPr>
            <a:spLocks noChangeShapeType="1"/>
          </p:cNvSpPr>
          <p:nvPr/>
        </p:nvSpPr>
        <p:spPr bwMode="auto">
          <a:xfrm>
            <a:off x="7003256" y="2562225"/>
            <a:ext cx="67866" cy="0"/>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grpSp>
        <p:nvGrpSpPr>
          <p:cNvPr id="154695" name="Group 133"/>
          <p:cNvGrpSpPr>
            <a:grpSpLocks/>
          </p:cNvGrpSpPr>
          <p:nvPr/>
        </p:nvGrpSpPr>
        <p:grpSpPr bwMode="auto">
          <a:xfrm>
            <a:off x="6494860" y="1628780"/>
            <a:ext cx="292893" cy="223838"/>
            <a:chOff x="1239" y="2003"/>
            <a:chExt cx="246" cy="188"/>
          </a:xfrm>
        </p:grpSpPr>
        <p:sp>
          <p:nvSpPr>
            <p:cNvPr id="154711" name="Rectangle 134"/>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4712" name="Rectangle 135"/>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4713" name="Rectangle 136"/>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4696" name="Rectangle 137"/>
          <p:cNvSpPr>
            <a:spLocks noChangeArrowheads="1"/>
          </p:cNvSpPr>
          <p:nvPr/>
        </p:nvSpPr>
        <p:spPr bwMode="auto">
          <a:xfrm>
            <a:off x="6494860" y="1841898"/>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4697" name="Rectangle 138"/>
          <p:cNvSpPr>
            <a:spLocks noChangeArrowheads="1"/>
          </p:cNvSpPr>
          <p:nvPr/>
        </p:nvSpPr>
        <p:spPr bwMode="auto">
          <a:xfrm>
            <a:off x="6460331" y="1571625"/>
            <a:ext cx="404813" cy="40600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4698" name="Line 139"/>
          <p:cNvSpPr>
            <a:spLocks noChangeShapeType="1"/>
          </p:cNvSpPr>
          <p:nvPr/>
        </p:nvSpPr>
        <p:spPr bwMode="auto">
          <a:xfrm flipV="1">
            <a:off x="6156723" y="1970485"/>
            <a:ext cx="302419" cy="276225"/>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4699" name="Text Box 140"/>
          <p:cNvSpPr txBox="1">
            <a:spLocks noChangeAspect="1" noChangeArrowheads="1"/>
          </p:cNvSpPr>
          <p:nvPr/>
        </p:nvSpPr>
        <p:spPr bwMode="auto">
          <a:xfrm>
            <a:off x="2198030" y="2526506"/>
            <a:ext cx="478016"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buFontTx/>
              <a:buChar char="•"/>
            </a:pPr>
            <a:r>
              <a:rPr lang="en-GB" altLang="en-US" sz="525">
                <a:solidFill>
                  <a:srgbClr val="000000"/>
                </a:solidFill>
                <a:cs typeface="Times New Roman" panose="02020603050405020304" pitchFamily="18" charset="0"/>
              </a:rPr>
              <a:t> S-CSCF</a:t>
            </a:r>
            <a:endParaRPr lang="en-US" altLang="en-US" sz="525">
              <a:solidFill>
                <a:srgbClr val="000000"/>
              </a:solidFill>
              <a:cs typeface="Times New Roman" panose="02020603050405020304" pitchFamily="18" charset="0"/>
            </a:endParaRPr>
          </a:p>
        </p:txBody>
      </p:sp>
      <p:sp>
        <p:nvSpPr>
          <p:cNvPr id="154700" name="Rectangle 141"/>
          <p:cNvSpPr>
            <a:spLocks noChangeArrowheads="1"/>
          </p:cNvSpPr>
          <p:nvPr/>
        </p:nvSpPr>
        <p:spPr bwMode="auto">
          <a:xfrm>
            <a:off x="2271849" y="2391967"/>
            <a:ext cx="317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or </a:t>
            </a:r>
            <a:r>
              <a:rPr lang="en-US" altLang="en-US" sz="525">
                <a:solidFill>
                  <a:srgbClr val="FF00FF"/>
                </a:solidFill>
                <a:cs typeface="Times New Roman" panose="02020603050405020304" pitchFamily="18" charset="0"/>
              </a:rPr>
              <a:t/>
            </a:r>
            <a:br>
              <a:rPr lang="en-US" altLang="en-US" sz="525">
                <a:solidFill>
                  <a:srgbClr val="FF00FF"/>
                </a:solidFill>
                <a:cs typeface="Times New Roman" panose="02020603050405020304" pitchFamily="18" charset="0"/>
              </a:rPr>
            </a:br>
            <a:r>
              <a:rPr lang="en-US" altLang="en-US" sz="525">
                <a:solidFill>
                  <a:srgbClr val="000000"/>
                </a:solidFill>
                <a:cs typeface="Times New Roman" panose="02020603050405020304" pitchFamily="18" charset="0"/>
              </a:rPr>
              <a:t>  SBG  IP</a:t>
            </a:r>
            <a:endParaRPr lang="en-US" altLang="en-US" sz="600">
              <a:cs typeface="Times New Roman" panose="02020603050405020304" pitchFamily="18" charset="0"/>
            </a:endParaRPr>
          </a:p>
        </p:txBody>
      </p:sp>
      <p:sp>
        <p:nvSpPr>
          <p:cNvPr id="154701" name="Rectangle 142"/>
          <p:cNvSpPr>
            <a:spLocks noChangeArrowheads="1"/>
          </p:cNvSpPr>
          <p:nvPr/>
        </p:nvSpPr>
        <p:spPr bwMode="auto">
          <a:xfrm>
            <a:off x="2232558" y="2369344"/>
            <a:ext cx="371475" cy="303610"/>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grpSp>
        <p:nvGrpSpPr>
          <p:cNvPr id="154702" name="Group 143"/>
          <p:cNvGrpSpPr>
            <a:grpSpLocks/>
          </p:cNvGrpSpPr>
          <p:nvPr/>
        </p:nvGrpSpPr>
        <p:grpSpPr bwMode="auto">
          <a:xfrm>
            <a:off x="2733811" y="1638305"/>
            <a:ext cx="292893" cy="223838"/>
            <a:chOff x="1239" y="2003"/>
            <a:chExt cx="246" cy="188"/>
          </a:xfrm>
        </p:grpSpPr>
        <p:sp>
          <p:nvSpPr>
            <p:cNvPr id="154708" name="Rectangle 144"/>
            <p:cNvSpPr>
              <a:spLocks noChangeArrowheads="1"/>
            </p:cNvSpPr>
            <p:nvPr/>
          </p:nvSpPr>
          <p:spPr bwMode="auto">
            <a:xfrm>
              <a:off x="1239" y="2003"/>
              <a:ext cx="24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P-CSCF</a:t>
              </a:r>
              <a:endParaRPr lang="en-US" altLang="en-US" sz="600">
                <a:solidFill>
                  <a:srgbClr val="000000"/>
                </a:solidFill>
                <a:cs typeface="Times New Roman" panose="02020603050405020304" pitchFamily="18" charset="0"/>
              </a:endParaRPr>
            </a:p>
          </p:txBody>
        </p:sp>
        <p:sp>
          <p:nvSpPr>
            <p:cNvPr id="154709" name="Rectangle 145"/>
            <p:cNvSpPr>
              <a:spLocks noChangeArrowheads="1"/>
            </p:cNvSpPr>
            <p:nvPr/>
          </p:nvSpPr>
          <p:spPr bwMode="auto">
            <a:xfrm>
              <a:off x="1239" y="2063"/>
              <a:ext cx="1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Profile</a:t>
              </a:r>
              <a:endParaRPr lang="en-US" altLang="en-US" sz="600">
                <a:solidFill>
                  <a:srgbClr val="000000"/>
                </a:solidFill>
                <a:cs typeface="Times New Roman" panose="02020603050405020304" pitchFamily="18" charset="0"/>
              </a:endParaRPr>
            </a:p>
          </p:txBody>
        </p:sp>
        <p:sp>
          <p:nvSpPr>
            <p:cNvPr id="154710" name="Rectangle 146"/>
            <p:cNvSpPr>
              <a:spLocks noChangeArrowheads="1"/>
            </p:cNvSpPr>
            <p:nvPr/>
          </p:nvSpPr>
          <p:spPr bwMode="auto">
            <a:xfrm>
              <a:off x="1239" y="2123"/>
              <a:ext cx="24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Triggers</a:t>
              </a:r>
              <a:endParaRPr lang="en-US" altLang="en-US" sz="600">
                <a:solidFill>
                  <a:srgbClr val="000000"/>
                </a:solidFill>
                <a:cs typeface="Times New Roman" panose="02020603050405020304" pitchFamily="18" charset="0"/>
              </a:endParaRPr>
            </a:p>
          </p:txBody>
        </p:sp>
      </p:grpSp>
      <p:sp>
        <p:nvSpPr>
          <p:cNvPr id="154703" name="Rectangle 147"/>
          <p:cNvSpPr>
            <a:spLocks noChangeArrowheads="1"/>
          </p:cNvSpPr>
          <p:nvPr/>
        </p:nvSpPr>
        <p:spPr bwMode="auto">
          <a:xfrm>
            <a:off x="2733812" y="1851423"/>
            <a:ext cx="219612"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Tx/>
              <a:buChar char="•"/>
            </a:pPr>
            <a:r>
              <a:rPr lang="en-US" altLang="en-US" sz="525">
                <a:solidFill>
                  <a:srgbClr val="000000"/>
                </a:solidFill>
                <a:cs typeface="Times New Roman" panose="02020603050405020304" pitchFamily="18" charset="0"/>
              </a:rPr>
              <a:t> UA IP</a:t>
            </a:r>
            <a:endParaRPr lang="en-US" altLang="en-US" sz="600">
              <a:solidFill>
                <a:srgbClr val="000000"/>
              </a:solidFill>
              <a:cs typeface="Times New Roman" panose="02020603050405020304" pitchFamily="18" charset="0"/>
            </a:endParaRPr>
          </a:p>
        </p:txBody>
      </p:sp>
      <p:sp>
        <p:nvSpPr>
          <p:cNvPr id="154704" name="Rectangle 148"/>
          <p:cNvSpPr>
            <a:spLocks noChangeArrowheads="1"/>
          </p:cNvSpPr>
          <p:nvPr/>
        </p:nvSpPr>
        <p:spPr bwMode="auto">
          <a:xfrm>
            <a:off x="2699283" y="1581150"/>
            <a:ext cx="404813" cy="406004"/>
          </a:xfrm>
          <a:prstGeom prst="rect">
            <a:avLst/>
          </a:prstGeom>
          <a:noFill/>
          <a:ln w="12700" algn="ctr">
            <a:solidFill>
              <a:srgbClr val="00A9D4"/>
            </a:solidFill>
            <a:miter lim="800000"/>
            <a:headEnd/>
            <a:tailEnd/>
          </a:ln>
          <a:effectLst/>
          <a:extLst>
            <a:ext uri="{909E8E84-426E-40DD-AFC4-6F175D3DCCD1}">
              <a14:hiddenFill xmlns:a14="http://schemas.microsoft.com/office/drawing/2010/main">
                <a:solidFill>
                  <a:srgbClr val="00A9D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sz="1500"/>
          </a:p>
        </p:txBody>
      </p:sp>
      <p:sp>
        <p:nvSpPr>
          <p:cNvPr id="154705" name="Line 149"/>
          <p:cNvSpPr>
            <a:spLocks noChangeShapeType="1"/>
          </p:cNvSpPr>
          <p:nvPr/>
        </p:nvSpPr>
        <p:spPr bwMode="auto">
          <a:xfrm>
            <a:off x="3104095" y="1985963"/>
            <a:ext cx="404813" cy="270272"/>
          </a:xfrm>
          <a:prstGeom prst="line">
            <a:avLst/>
          </a:prstGeom>
          <a:noFill/>
          <a:ln w="12700">
            <a:solidFill>
              <a:srgbClr val="00A9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050"/>
          </a:p>
        </p:txBody>
      </p:sp>
      <p:sp>
        <p:nvSpPr>
          <p:cNvPr id="154706" name="Freeform 9"/>
          <p:cNvSpPr>
            <a:spLocks noChangeAspect="1" noEditPoints="1"/>
          </p:cNvSpPr>
          <p:nvPr/>
        </p:nvSpPr>
        <p:spPr bwMode="auto">
          <a:xfrm>
            <a:off x="6648438" y="3690230"/>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sp>
        <p:nvSpPr>
          <p:cNvPr id="154707" name="PPTShape_0"/>
          <p:cNvSpPr>
            <a:spLocks noChangeAspect="1" noEditPoints="1"/>
          </p:cNvSpPr>
          <p:nvPr/>
        </p:nvSpPr>
        <p:spPr bwMode="auto">
          <a:xfrm>
            <a:off x="2688973" y="3765175"/>
            <a:ext cx="326231" cy="364331"/>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p>
        </p:txBody>
      </p:sp>
      <p:grpSp>
        <p:nvGrpSpPr>
          <p:cNvPr id="152" name="Group 93"/>
          <p:cNvGrpSpPr>
            <a:grpSpLocks noChangeAspect="1"/>
          </p:cNvGrpSpPr>
          <p:nvPr/>
        </p:nvGrpSpPr>
        <p:grpSpPr bwMode="auto">
          <a:xfrm>
            <a:off x="4707092" y="2240756"/>
            <a:ext cx="394097" cy="566738"/>
            <a:chOff x="183" y="860"/>
            <a:chExt cx="969" cy="1392"/>
          </a:xfrm>
        </p:grpSpPr>
        <p:grpSp>
          <p:nvGrpSpPr>
            <p:cNvPr id="153" name="Group 3"/>
            <p:cNvGrpSpPr>
              <a:grpSpLocks noChangeAspect="1"/>
            </p:cNvGrpSpPr>
            <p:nvPr/>
          </p:nvGrpSpPr>
          <p:grpSpPr bwMode="auto">
            <a:xfrm>
              <a:off x="186" y="860"/>
              <a:ext cx="966" cy="1391"/>
              <a:chOff x="186" y="860"/>
              <a:chExt cx="966" cy="1391"/>
            </a:xfrm>
          </p:grpSpPr>
          <p:sp>
            <p:nvSpPr>
              <p:cNvPr id="155" name="Freeform 4"/>
              <p:cNvSpPr>
                <a:spLocks noChangeAspect="1"/>
              </p:cNvSpPr>
              <p:nvPr>
                <p:custDataLst>
                  <p:tags r:id="rId2"/>
                </p:custDataLst>
              </p:nvPr>
            </p:nvSpPr>
            <p:spPr bwMode="auto">
              <a:xfrm>
                <a:off x="205" y="879"/>
                <a:ext cx="928" cy="1353"/>
              </a:xfrm>
              <a:custGeom>
                <a:avLst/>
                <a:gdLst>
                  <a:gd name="T0" fmla="*/ 2047072758 w 393"/>
                  <a:gd name="T1" fmla="*/ 432261224 h 573"/>
                  <a:gd name="T2" fmla="*/ 2047072758 w 393"/>
                  <a:gd name="T3" fmla="*/ 2147483647 h 573"/>
                  <a:gd name="T4" fmla="*/ 1879899679 w 393"/>
                  <a:gd name="T5" fmla="*/ 2147483647 h 573"/>
                  <a:gd name="T6" fmla="*/ 167389627 w 393"/>
                  <a:gd name="T7" fmla="*/ 2147483647 h 573"/>
                  <a:gd name="T8" fmla="*/ 0 w 393"/>
                  <a:gd name="T9" fmla="*/ 2147483647 h 573"/>
                  <a:gd name="T10" fmla="*/ 0 w 393"/>
                  <a:gd name="T11" fmla="*/ 167326591 h 573"/>
                  <a:gd name="T12" fmla="*/ 167389627 w 393"/>
                  <a:gd name="T13" fmla="*/ 0 h 573"/>
                  <a:gd name="T14" fmla="*/ 1879899679 w 393"/>
                  <a:gd name="T15" fmla="*/ 0 h 573"/>
                  <a:gd name="T16" fmla="*/ 2047072758 w 393"/>
                  <a:gd name="T17" fmla="*/ 167326591 h 573"/>
                  <a:gd name="T18" fmla="*/ 2047072758 w 393"/>
                  <a:gd name="T19" fmla="*/ 264159489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6" name="Freeform 5"/>
              <p:cNvSpPr>
                <a:spLocks noChangeAspect="1" noEditPoints="1"/>
              </p:cNvSpPr>
              <p:nvPr>
                <p:custDataLst>
                  <p:tags r:id="rId3"/>
                </p:custDataLst>
              </p:nvPr>
            </p:nvSpPr>
            <p:spPr bwMode="auto">
              <a:xfrm>
                <a:off x="186" y="860"/>
                <a:ext cx="966" cy="1391"/>
              </a:xfrm>
              <a:custGeom>
                <a:avLst/>
                <a:gdLst>
                  <a:gd name="T0" fmla="*/ 2097458861 w 409"/>
                  <a:gd name="T1" fmla="*/ 349347135 h 589"/>
                  <a:gd name="T2" fmla="*/ 2139818053 w 409"/>
                  <a:gd name="T3" fmla="*/ 307211943 h 589"/>
                  <a:gd name="T4" fmla="*/ 2139818053 w 409"/>
                  <a:gd name="T5" fmla="*/ 207622339 h 589"/>
                  <a:gd name="T6" fmla="*/ 1931423291 w 409"/>
                  <a:gd name="T7" fmla="*/ 0 h 589"/>
                  <a:gd name="T8" fmla="*/ 208098653 w 409"/>
                  <a:gd name="T9" fmla="*/ 0 h 589"/>
                  <a:gd name="T10" fmla="*/ 0 w 409"/>
                  <a:gd name="T11" fmla="*/ 207622339 h 589"/>
                  <a:gd name="T12" fmla="*/ 0 w 409"/>
                  <a:gd name="T13" fmla="*/ 2147483647 h 589"/>
                  <a:gd name="T14" fmla="*/ 208098653 w 409"/>
                  <a:gd name="T15" fmla="*/ 2147483647 h 589"/>
                  <a:gd name="T16" fmla="*/ 1931423291 w 409"/>
                  <a:gd name="T17" fmla="*/ 2147483647 h 589"/>
                  <a:gd name="T18" fmla="*/ 2139818053 w 409"/>
                  <a:gd name="T19" fmla="*/ 2147483647 h 589"/>
                  <a:gd name="T20" fmla="*/ 2139818053 w 409"/>
                  <a:gd name="T21" fmla="*/ 475733947 h 589"/>
                  <a:gd name="T22" fmla="*/ 2097458861 w 409"/>
                  <a:gd name="T23" fmla="*/ 433231083 h 589"/>
                  <a:gd name="T24" fmla="*/ 2055268808 w 409"/>
                  <a:gd name="T25" fmla="*/ 475733947 h 589"/>
                  <a:gd name="T26" fmla="*/ 2055268808 w 409"/>
                  <a:gd name="T27" fmla="*/ 2147483647 h 589"/>
                  <a:gd name="T28" fmla="*/ 1931423291 w 409"/>
                  <a:gd name="T29" fmla="*/ 2147483647 h 589"/>
                  <a:gd name="T30" fmla="*/ 208098653 w 409"/>
                  <a:gd name="T31" fmla="*/ 2147483647 h 589"/>
                  <a:gd name="T32" fmla="*/ 84549247 w 409"/>
                  <a:gd name="T33" fmla="*/ 2147483647 h 589"/>
                  <a:gd name="T34" fmla="*/ 84549247 w 409"/>
                  <a:gd name="T35" fmla="*/ 207622339 h 589"/>
                  <a:gd name="T36" fmla="*/ 208098653 w 409"/>
                  <a:gd name="T37" fmla="*/ 84462611 h 589"/>
                  <a:gd name="T38" fmla="*/ 1931423291 w 409"/>
                  <a:gd name="T39" fmla="*/ 84462611 h 589"/>
                  <a:gd name="T40" fmla="*/ 2055268808 w 409"/>
                  <a:gd name="T41" fmla="*/ 207622339 h 589"/>
                  <a:gd name="T42" fmla="*/ 2055268808 w 409"/>
                  <a:gd name="T43" fmla="*/ 307211943 h 589"/>
                  <a:gd name="T44" fmla="*/ 2097458861 w 409"/>
                  <a:gd name="T45" fmla="*/ 349347135 h 589"/>
                  <a:gd name="T46" fmla="*/ 1067207126 w 409"/>
                  <a:gd name="T47" fmla="*/ 396006874 h 589"/>
                  <a:gd name="T48" fmla="*/ 1029414811 w 409"/>
                  <a:gd name="T49" fmla="*/ 417468989 h 589"/>
                  <a:gd name="T50" fmla="*/ 391792928 w 409"/>
                  <a:gd name="T51" fmla="*/ 1691577794 h 589"/>
                  <a:gd name="T52" fmla="*/ 398545008 w 409"/>
                  <a:gd name="T53" fmla="*/ 1734083358 h 589"/>
                  <a:gd name="T54" fmla="*/ 434341914 w 409"/>
                  <a:gd name="T55" fmla="*/ 1749160428 h 589"/>
                  <a:gd name="T56" fmla="*/ 1705665914 w 409"/>
                  <a:gd name="T57" fmla="*/ 1749160428 h 589"/>
                  <a:gd name="T58" fmla="*/ 1740468086 w 409"/>
                  <a:gd name="T59" fmla="*/ 1734083358 h 589"/>
                  <a:gd name="T60" fmla="*/ 1740468086 w 409"/>
                  <a:gd name="T61" fmla="*/ 1691577794 h 589"/>
                  <a:gd name="T62" fmla="*/ 1109269203 w 409"/>
                  <a:gd name="T63" fmla="*/ 417468989 h 589"/>
                  <a:gd name="T64" fmla="*/ 1067207126 w 409"/>
                  <a:gd name="T65" fmla="*/ 396006874 h 589"/>
                  <a:gd name="T66" fmla="*/ 502589089 w 409"/>
                  <a:gd name="T67" fmla="*/ 1664584024 h 589"/>
                  <a:gd name="T68" fmla="*/ 1067207126 w 409"/>
                  <a:gd name="T69" fmla="*/ 532831812 h 589"/>
                  <a:gd name="T70" fmla="*/ 1636058522 w 409"/>
                  <a:gd name="T71" fmla="*/ 1664584024 h 589"/>
                  <a:gd name="T72" fmla="*/ 502589089 w 409"/>
                  <a:gd name="T73" fmla="*/ 166458402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sz="1050"/>
              </a:p>
            </p:txBody>
          </p:sp>
          <p:sp>
            <p:nvSpPr>
              <p:cNvPr id="157" name="Text Box 6"/>
              <p:cNvSpPr txBox="1">
                <a:spLocks noChangeAspect="1" noChangeArrowheads="1"/>
              </p:cNvSpPr>
              <p:nvPr/>
            </p:nvSpPr>
            <p:spPr bwMode="auto">
              <a:xfrm>
                <a:off x="253" y="1875"/>
                <a:ext cx="81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675" dirty="0" smtClean="0">
                    <a:solidFill>
                      <a:srgbClr val="00A9D4"/>
                    </a:solidFill>
                  </a:rPr>
                  <a:t>I-CSCF</a:t>
                </a:r>
                <a:endParaRPr lang="sv-SE" altLang="en-US" sz="675" dirty="0">
                  <a:solidFill>
                    <a:srgbClr val="00A9D4"/>
                  </a:solidFill>
                </a:endParaRPr>
              </a:p>
            </p:txBody>
          </p:sp>
        </p:grpSp>
        <p:sp>
          <p:nvSpPr>
            <p:cNvPr id="154" name="Rectangle 98"/>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sv-SE" altLang="en-US" sz="675"/>
            </a:p>
          </p:txBody>
        </p:sp>
      </p:grpSp>
      <p:sp>
        <p:nvSpPr>
          <p:cNvPr id="158" name="Rectangle 157">
            <a:extLst>
              <a:ext uri="{FF2B5EF4-FFF2-40B4-BE49-F238E27FC236}">
                <a16:creationId xmlns:a16="http://schemas.microsoft.com/office/drawing/2014/main" xmlns="" id="{42E43F79-8707-4619-BDF1-40E4F350C609}"/>
              </a:ext>
            </a:extLst>
          </p:cNvPr>
          <p:cNvSpPr/>
          <p:nvPr/>
        </p:nvSpPr>
        <p:spPr>
          <a:xfrm>
            <a:off x="5946" y="146322"/>
            <a:ext cx="2262421" cy="615553"/>
          </a:xfrm>
          <a:prstGeom prst="rect">
            <a:avLst/>
          </a:prstGeom>
        </p:spPr>
        <p:txBody>
          <a:bodyPr wrap="square">
            <a:spAutoFit/>
          </a:bodyPr>
          <a:lstStyle/>
          <a:p>
            <a:r>
              <a:rPr lang="en-US" sz="1700" b="1" dirty="0" err="1" smtClean="0">
                <a:solidFill>
                  <a:srgbClr val="FFFFFF"/>
                </a:solidFill>
                <a:latin typeface="Roboto Condensed"/>
                <a:sym typeface="Roboto Condensed"/>
              </a:rPr>
              <a:t>VoLTE</a:t>
            </a:r>
            <a:r>
              <a:rPr lang="en-US" sz="1700" b="1" dirty="0" smtClean="0">
                <a:solidFill>
                  <a:srgbClr val="FFFFFF"/>
                </a:solidFill>
                <a:latin typeface="Roboto Condensed"/>
                <a:sym typeface="Roboto Condensed"/>
              </a:rPr>
              <a:t> to </a:t>
            </a:r>
            <a:r>
              <a:rPr lang="en-US" sz="1700" b="1" dirty="0" err="1" smtClean="0">
                <a:solidFill>
                  <a:srgbClr val="FFFFFF"/>
                </a:solidFill>
                <a:latin typeface="Roboto Condensed"/>
                <a:sym typeface="Roboto Condensed"/>
              </a:rPr>
              <a:t>VoLTE</a:t>
            </a:r>
            <a:r>
              <a:rPr lang="en-US" sz="1700" b="1" dirty="0" smtClean="0">
                <a:solidFill>
                  <a:srgbClr val="FFFFFF"/>
                </a:solidFill>
                <a:latin typeface="Roboto Condensed"/>
                <a:sym typeface="Roboto Condensed"/>
              </a:rPr>
              <a:t> (3/3)</a:t>
            </a:r>
            <a:endParaRPr lang="en-US" sz="1700" b="1"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160" name="Picture 159">
            <a:extLst>
              <a:ext uri="{FF2B5EF4-FFF2-40B4-BE49-F238E27FC236}">
                <a16:creationId xmlns:a16="http://schemas.microsoft.com/office/drawing/2014/main" xmlns="" id="{93965EAD-EC16-4082-891D-27529868CFC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61" name="Picture 1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ustDataLst>
      <p:tags r:id="rId1"/>
    </p:custDataLst>
    <p:extLst>
      <p:ext uri="{BB962C8B-B14F-4D97-AF65-F5344CB8AC3E}">
        <p14:creationId xmlns:p14="http://schemas.microsoft.com/office/powerpoint/2010/main" val="128488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NỘI DUNG</a:t>
            </a:r>
            <a:endParaRPr dirty="0"/>
          </a:p>
        </p:txBody>
      </p:sp>
      <p:sp>
        <p:nvSpPr>
          <p:cNvPr id="193" name="Shape 193"/>
          <p:cNvSpPr txBox="1">
            <a:spLocks noGrp="1"/>
          </p:cNvSpPr>
          <p:nvPr>
            <p:ph type="body" idx="1"/>
          </p:nvPr>
        </p:nvSpPr>
        <p:spPr>
          <a:xfrm>
            <a:off x="931572" y="1335864"/>
            <a:ext cx="7613912" cy="2558154"/>
          </a:xfrm>
          <a:prstGeom prst="rect">
            <a:avLst/>
          </a:prstGeom>
        </p:spPr>
        <p:txBody>
          <a:bodyPr spcFirstLastPara="1" wrap="square" lIns="91425" tIns="91425" rIns="91425" bIns="91425" anchor="t" anchorCtr="0">
            <a:noAutofit/>
          </a:bodyPr>
          <a:lstStyle/>
          <a:p>
            <a:pPr marL="0" lv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1</a:t>
            </a:r>
            <a:r>
              <a:rPr lang="vi-VN" sz="2400" b="1" dirty="0">
                <a:solidFill>
                  <a:srgbClr val="FF9800"/>
                </a:solidFill>
              </a:rPr>
              <a:t>: </a:t>
            </a:r>
            <a:r>
              <a:rPr lang="en-US" sz="2400" b="1" dirty="0" smtClean="0">
                <a:solidFill>
                  <a:srgbClr val="006699"/>
                </a:solidFill>
              </a:rPr>
              <a:t>TỔNG QUAN HỆ THỐNG IMS</a:t>
            </a:r>
            <a:endParaRPr lang="vi-VN" sz="2400" b="1" dirty="0">
              <a:solidFill>
                <a:srgbClr val="006699"/>
              </a:solidFill>
            </a:endParaRPr>
          </a:p>
          <a:p>
            <a:pPr marL="0" lv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2</a:t>
            </a:r>
            <a:r>
              <a:rPr lang="vi-VN" sz="2400" b="1" dirty="0" smtClean="0">
                <a:solidFill>
                  <a:srgbClr val="FF9800"/>
                </a:solidFill>
              </a:rPr>
              <a:t>:</a:t>
            </a:r>
            <a:r>
              <a:rPr lang="en-US" sz="2400" b="1" dirty="0" smtClean="0">
                <a:solidFill>
                  <a:srgbClr val="006699"/>
                </a:solidFill>
              </a:rPr>
              <a:t> </a:t>
            </a:r>
            <a:r>
              <a:rPr lang="en-US" sz="2400" b="1" dirty="0" smtClean="0">
                <a:solidFill>
                  <a:srgbClr val="006699"/>
                </a:solidFill>
              </a:rPr>
              <a:t>CHỨC NĂNG </a:t>
            </a:r>
            <a:endParaRPr lang="en-US" sz="2400" b="1" dirty="0" smtClean="0">
              <a:solidFill>
                <a:srgbClr val="006699"/>
              </a:solidFill>
            </a:endParaRPr>
          </a:p>
          <a:p>
            <a:pPr marL="0" lvl="0" indent="0">
              <a:lnSpc>
                <a:spcPct val="180000"/>
              </a:lnSpc>
              <a:buClr>
                <a:schemeClr val="dk1"/>
              </a:buClr>
              <a:buSzPts val="1100"/>
              <a:buNone/>
            </a:pPr>
            <a:r>
              <a:rPr lang="vi-VN" sz="2400" b="1" dirty="0" smtClean="0">
                <a:solidFill>
                  <a:srgbClr val="FF9800"/>
                </a:solidFill>
              </a:rPr>
              <a:t>PHẦN </a:t>
            </a:r>
            <a:r>
              <a:rPr lang="en-US" sz="2400" b="1" dirty="0">
                <a:solidFill>
                  <a:srgbClr val="FF9800"/>
                </a:solidFill>
              </a:rPr>
              <a:t>3</a:t>
            </a:r>
            <a:r>
              <a:rPr lang="vi-VN" sz="2400" b="1" dirty="0">
                <a:solidFill>
                  <a:srgbClr val="FF9800"/>
                </a:solidFill>
              </a:rPr>
              <a:t>: </a:t>
            </a:r>
            <a:r>
              <a:rPr lang="en-US" sz="2400" b="1" dirty="0" smtClean="0">
                <a:solidFill>
                  <a:srgbClr val="006699"/>
                </a:solidFill>
              </a:rPr>
              <a:t>CALL FLOW </a:t>
            </a:r>
            <a:r>
              <a:rPr lang="en-US" sz="2400" b="1" dirty="0" smtClean="0">
                <a:solidFill>
                  <a:srgbClr val="006699"/>
                </a:solidFill>
              </a:rPr>
              <a:t>DỊCH VỤ</a:t>
            </a:r>
            <a:endParaRPr sz="1400" dirty="0"/>
          </a:p>
          <a:p>
            <a:pPr marL="0" lvl="0" indent="0">
              <a:spcBef>
                <a:spcPts val="600"/>
              </a:spcBef>
              <a:spcAft>
                <a:spcPts val="1000"/>
              </a:spcAft>
              <a:buNone/>
            </a:pPr>
            <a:endParaRPr sz="2400" dirty="0"/>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0" name="Picture 19">
            <a:extLst>
              <a:ext uri="{FF2B5EF4-FFF2-40B4-BE49-F238E27FC236}">
                <a16:creationId xmlns:a16="http://schemas.microsoft.com/office/drawing/2014/main" xmlns="" id="{7ADBD197-873A-4701-B25D-148595A08B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3112" y="65639"/>
            <a:ext cx="531428" cy="4242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656" y="65639"/>
            <a:ext cx="587803" cy="424200"/>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71358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32825" y="2910791"/>
            <a:ext cx="9111175" cy="1159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US" sz="4800">
                <a:solidFill>
                  <a:srgbClr val="FF9800"/>
                </a:solidFill>
              </a:rPr>
              <a:t>THANK YOU FOR LISTENING</a:t>
            </a:r>
            <a:r>
              <a:rPr lang="en" sz="4800">
                <a:solidFill>
                  <a:srgbClr val="FF9800"/>
                </a:solidFill>
              </a:rPr>
              <a:t>!</a:t>
            </a:r>
            <a:endParaRPr sz="4800">
              <a:solidFill>
                <a:srgbClr val="FF9800"/>
              </a:solidFill>
            </a:endParaRPr>
          </a:p>
        </p:txBody>
      </p:sp>
      <p:pic>
        <p:nvPicPr>
          <p:cNvPr id="4" name="Picture 3"/>
          <p:cNvPicPr>
            <a:picLocks noChangeAspect="1"/>
          </p:cNvPicPr>
          <p:nvPr/>
        </p:nvPicPr>
        <p:blipFill>
          <a:blip r:embed="rId3"/>
          <a:stretch>
            <a:fillRect/>
          </a:stretch>
        </p:blipFill>
        <p:spPr>
          <a:xfrm>
            <a:off x="2557086" y="725978"/>
            <a:ext cx="3392954" cy="23890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938" y="1221265"/>
            <a:ext cx="1852186" cy="127671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71" y="1223735"/>
            <a:ext cx="1942675" cy="1393568"/>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8" name="Picture 7">
            <a:extLst>
              <a:ext uri="{FF2B5EF4-FFF2-40B4-BE49-F238E27FC236}">
                <a16:creationId xmlns:a16="http://schemas.microsoft.com/office/drawing/2014/main" xmlns="" id="{93965EAD-EC16-4082-891D-27529868CF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416" y="1610276"/>
            <a:ext cx="1852186" cy="127671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811" y="1803661"/>
            <a:ext cx="1942675" cy="1393568"/>
          </a:xfrm>
          <a:prstGeom prst="rect">
            <a:avLst/>
          </a:prstGeom>
        </p:spPr>
      </p:pic>
      <p:pic>
        <p:nvPicPr>
          <p:cNvPr id="5" name="Hình ảnh 4">
            <a:extLst>
              <a:ext uri="{FF2B5EF4-FFF2-40B4-BE49-F238E27FC236}">
                <a16:creationId xmlns="" xmlns:a16="http://schemas.microsoft.com/office/drawing/2014/main" id="{05FCF5D2-1EB8-43E2-8DBA-D5381A50E9C2}"/>
              </a:ext>
            </a:extLst>
          </p:cNvPr>
          <p:cNvPicPr>
            <a:picLocks noChangeAspect="1"/>
          </p:cNvPicPr>
          <p:nvPr/>
        </p:nvPicPr>
        <p:blipFill>
          <a:blip r:embed="rId5"/>
          <a:stretch>
            <a:fillRect/>
          </a:stretch>
        </p:blipFill>
        <p:spPr>
          <a:xfrm>
            <a:off x="2629731" y="1387622"/>
            <a:ext cx="4194171" cy="2002999"/>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pic>
        <p:nvPicPr>
          <p:cNvPr id="7" name="Picture 6">
            <a:extLst>
              <a:ext uri="{FF2B5EF4-FFF2-40B4-BE49-F238E27FC236}">
                <a16:creationId xmlns:a16="http://schemas.microsoft.com/office/drawing/2014/main" xmlns="" id="{93965EAD-EC16-4082-891D-27529868CF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Tree>
    <p:extLst>
      <p:ext uri="{BB962C8B-B14F-4D97-AF65-F5344CB8AC3E}">
        <p14:creationId xmlns:p14="http://schemas.microsoft.com/office/powerpoint/2010/main" val="1277961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0" name="Rectangle 19">
            <a:extLst>
              <a:ext uri="{FF2B5EF4-FFF2-40B4-BE49-F238E27FC236}">
                <a16:creationId xmlns:a16="http://schemas.microsoft.com/office/drawing/2014/main" xmlns="" id="{42E43F79-8707-4619-BDF1-40E4F350C609}"/>
              </a:ext>
            </a:extLst>
          </p:cNvPr>
          <p:cNvSpPr/>
          <p:nvPr/>
        </p:nvSpPr>
        <p:spPr>
          <a:xfrm>
            <a:off x="167087" y="178626"/>
            <a:ext cx="1236312" cy="353943"/>
          </a:xfrm>
          <a:prstGeom prst="rect">
            <a:avLst/>
          </a:prstGeom>
        </p:spPr>
        <p:txBody>
          <a:bodyPr wrap="square">
            <a:spAutoFit/>
          </a:bodyPr>
          <a:lstStyle/>
          <a:p>
            <a:r>
              <a:rPr lang="en-US" sz="1700" b="1" dirty="0" smtClean="0">
                <a:solidFill>
                  <a:srgbClr val="FFFFFF"/>
                </a:solidFill>
                <a:latin typeface="Roboto Condensed"/>
                <a:sym typeface="Roboto Condensed"/>
              </a:rPr>
              <a:t>IMS </a:t>
            </a:r>
            <a:r>
              <a:rPr lang="en-US" sz="1700" b="1" dirty="0" err="1" smtClean="0">
                <a:solidFill>
                  <a:srgbClr val="FFFFFF"/>
                </a:solidFill>
                <a:latin typeface="Roboto Condensed"/>
                <a:sym typeface="Roboto Condensed"/>
              </a:rPr>
              <a:t>là</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gì</a:t>
            </a:r>
            <a:r>
              <a:rPr lang="en-US" sz="1700" b="1" dirty="0" smtClean="0">
                <a:solidFill>
                  <a:srgbClr val="FFFFFF"/>
                </a:solidFill>
                <a:latin typeface="Roboto Condensed"/>
                <a:sym typeface="Roboto Condensed"/>
              </a:rPr>
              <a:t>?</a:t>
            </a:r>
            <a:endParaRPr lang="en-US" sz="1700" b="1" dirty="0"/>
          </a:p>
        </p:txBody>
      </p:sp>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17" name="Shape 248"/>
          <p:cNvSpPr txBox="1">
            <a:spLocks/>
          </p:cNvSpPr>
          <p:nvPr/>
        </p:nvSpPr>
        <p:spPr>
          <a:xfrm>
            <a:off x="2118413" y="147887"/>
            <a:ext cx="3864376"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grpSp>
        <p:nvGrpSpPr>
          <p:cNvPr id="12" name="Group 11"/>
          <p:cNvGrpSpPr/>
          <p:nvPr/>
        </p:nvGrpSpPr>
        <p:grpSpPr>
          <a:xfrm>
            <a:off x="5003075" y="627006"/>
            <a:ext cx="2959462" cy="3783923"/>
            <a:chOff x="4122738" y="1187450"/>
            <a:chExt cx="4538662" cy="5535613"/>
          </a:xfrm>
        </p:grpSpPr>
        <p:sp>
          <p:nvSpPr>
            <p:cNvPr id="13" name="Freeform 23"/>
            <p:cNvSpPr>
              <a:spLocks/>
            </p:cNvSpPr>
            <p:nvPr/>
          </p:nvSpPr>
          <p:spPr bwMode="auto">
            <a:xfrm>
              <a:off x="4616450" y="5319713"/>
              <a:ext cx="676275" cy="358775"/>
            </a:xfrm>
            <a:custGeom>
              <a:avLst/>
              <a:gdLst>
                <a:gd name="T0" fmla="*/ 2147483647 w 1174"/>
                <a:gd name="T1" fmla="*/ 0 h 1542"/>
                <a:gd name="T2" fmla="*/ 0 w 1174"/>
                <a:gd name="T3" fmla="*/ 2147483647 h 1542"/>
                <a:gd name="T4" fmla="*/ 0 60000 65536"/>
                <a:gd name="T5" fmla="*/ 0 60000 65536"/>
                <a:gd name="T6" fmla="*/ 0 w 1174"/>
                <a:gd name="T7" fmla="*/ 0 h 1542"/>
                <a:gd name="T8" fmla="*/ 1174 w 1174"/>
                <a:gd name="T9" fmla="*/ 1542 h 1542"/>
              </a:gdLst>
              <a:ahLst/>
              <a:cxnLst>
                <a:cxn ang="T4">
                  <a:pos x="T0" y="T1"/>
                </a:cxn>
                <a:cxn ang="T5">
                  <a:pos x="T2" y="T3"/>
                </a:cxn>
              </a:cxnLst>
              <a:rect l="T6" t="T7" r="T8" b="T9"/>
              <a:pathLst>
                <a:path w="1174" h="1542">
                  <a:moveTo>
                    <a:pt x="1174" y="0"/>
                  </a:moveTo>
                  <a:cubicBezTo>
                    <a:pt x="1169" y="1146"/>
                    <a:pt x="187" y="983"/>
                    <a:pt x="0" y="154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24"/>
            <p:cNvSpPr>
              <a:spLocks/>
            </p:cNvSpPr>
            <p:nvPr/>
          </p:nvSpPr>
          <p:spPr bwMode="auto">
            <a:xfrm>
              <a:off x="7046913" y="5364163"/>
              <a:ext cx="1169987" cy="314325"/>
            </a:xfrm>
            <a:custGeom>
              <a:avLst/>
              <a:gdLst>
                <a:gd name="T0" fmla="*/ 0 w 1129"/>
                <a:gd name="T1" fmla="*/ 0 h 1723"/>
                <a:gd name="T2" fmla="*/ 2147483647 w 1129"/>
                <a:gd name="T3" fmla="*/ 2147483647 h 1723"/>
                <a:gd name="T4" fmla="*/ 0 60000 65536"/>
                <a:gd name="T5" fmla="*/ 0 60000 65536"/>
                <a:gd name="T6" fmla="*/ 0 w 1129"/>
                <a:gd name="T7" fmla="*/ 0 h 1723"/>
                <a:gd name="T8" fmla="*/ 1129 w 1129"/>
                <a:gd name="T9" fmla="*/ 1723 h 1723"/>
              </a:gdLst>
              <a:ahLst/>
              <a:cxnLst>
                <a:cxn ang="T4">
                  <a:pos x="T0" y="T1"/>
                </a:cxn>
                <a:cxn ang="T5">
                  <a:pos x="T2" y="T3"/>
                </a:cxn>
              </a:cxnLst>
              <a:rect l="T6" t="T7" r="T8" b="T9"/>
              <a:pathLst>
                <a:path w="1129" h="1723">
                  <a:moveTo>
                    <a:pt x="0" y="0"/>
                  </a:moveTo>
                  <a:cubicBezTo>
                    <a:pt x="5" y="1281"/>
                    <a:pt x="981" y="1094"/>
                    <a:pt x="1129" y="1723"/>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25"/>
            <p:cNvSpPr>
              <a:spLocks/>
            </p:cNvSpPr>
            <p:nvPr/>
          </p:nvSpPr>
          <p:spPr bwMode="auto">
            <a:xfrm>
              <a:off x="5516563" y="5454650"/>
              <a:ext cx="400050" cy="360363"/>
            </a:xfrm>
            <a:custGeom>
              <a:avLst/>
              <a:gdLst>
                <a:gd name="T0" fmla="*/ 2147483647 w 1174"/>
                <a:gd name="T1" fmla="*/ 0 h 1542"/>
                <a:gd name="T2" fmla="*/ 0 w 1174"/>
                <a:gd name="T3" fmla="*/ 2147483647 h 1542"/>
                <a:gd name="T4" fmla="*/ 0 60000 65536"/>
                <a:gd name="T5" fmla="*/ 0 60000 65536"/>
                <a:gd name="T6" fmla="*/ 0 w 1174"/>
                <a:gd name="T7" fmla="*/ 0 h 1542"/>
                <a:gd name="T8" fmla="*/ 1174 w 1174"/>
                <a:gd name="T9" fmla="*/ 1542 h 1542"/>
              </a:gdLst>
              <a:ahLst/>
              <a:cxnLst>
                <a:cxn ang="T4">
                  <a:pos x="T0" y="T1"/>
                </a:cxn>
                <a:cxn ang="T5">
                  <a:pos x="T2" y="T3"/>
                </a:cxn>
              </a:cxnLst>
              <a:rect l="T6" t="T7" r="T8" b="T9"/>
              <a:pathLst>
                <a:path w="1174" h="1542">
                  <a:moveTo>
                    <a:pt x="1174" y="0"/>
                  </a:moveTo>
                  <a:cubicBezTo>
                    <a:pt x="1169" y="1146"/>
                    <a:pt x="187" y="983"/>
                    <a:pt x="0" y="154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Text Box 26"/>
            <p:cNvSpPr txBox="1">
              <a:spLocks noChangeArrowheads="1"/>
            </p:cNvSpPr>
            <p:nvPr/>
          </p:nvSpPr>
          <p:spPr bwMode="auto">
            <a:xfrm>
              <a:off x="7047257" y="4598989"/>
              <a:ext cx="379414" cy="344486"/>
            </a:xfrm>
            <a:prstGeom prst="rect">
              <a:avLst/>
            </a:prstGeom>
            <a:noFill/>
            <a:ln w="12700">
              <a:noFill/>
              <a:miter lim="800000"/>
              <a:headEnd/>
              <a:tailEnd/>
            </a:ln>
            <a:effectLst/>
          </p:spPr>
          <p:txBody>
            <a:bodyPr wrap="none" lIns="87197" tIns="43599" rIns="87197" bIns="43599">
              <a:spAutoFit/>
            </a:bodyPr>
            <a:lstStyle/>
            <a:p>
              <a:pPr defTabSz="873125">
                <a:defRPr/>
              </a:pPr>
              <a:r>
                <a:rPr lang="en-GB" sz="1700" b="1" i="1" dirty="0">
                  <a:effectLst>
                    <a:outerShdw blurRad="38100" dist="38100" dir="2700000" algn="tl">
                      <a:srgbClr val="C0C0C0"/>
                    </a:outerShdw>
                  </a:effectLst>
                  <a:latin typeface="Arial" charset="0"/>
                  <a:cs typeface="Times New Roman" pitchFamily="18" charset="0"/>
                </a:rPr>
                <a:t>IP</a:t>
              </a:r>
            </a:p>
          </p:txBody>
        </p:sp>
        <p:sp>
          <p:nvSpPr>
            <p:cNvPr id="19" name="Freeform 42"/>
            <p:cNvSpPr>
              <a:spLocks/>
            </p:cNvSpPr>
            <p:nvPr/>
          </p:nvSpPr>
          <p:spPr bwMode="auto">
            <a:xfrm flipH="1">
              <a:off x="6372225" y="5408613"/>
              <a:ext cx="400050" cy="269875"/>
            </a:xfrm>
            <a:custGeom>
              <a:avLst/>
              <a:gdLst>
                <a:gd name="T0" fmla="*/ 2147483647 w 1174"/>
                <a:gd name="T1" fmla="*/ 0 h 1542"/>
                <a:gd name="T2" fmla="*/ 0 w 1174"/>
                <a:gd name="T3" fmla="*/ 2147483647 h 1542"/>
                <a:gd name="T4" fmla="*/ 0 60000 65536"/>
                <a:gd name="T5" fmla="*/ 0 60000 65536"/>
                <a:gd name="T6" fmla="*/ 0 w 1174"/>
                <a:gd name="T7" fmla="*/ 0 h 1542"/>
                <a:gd name="T8" fmla="*/ 1174 w 1174"/>
                <a:gd name="T9" fmla="*/ 1542 h 1542"/>
              </a:gdLst>
              <a:ahLst/>
              <a:cxnLst>
                <a:cxn ang="T4">
                  <a:pos x="T0" y="T1"/>
                </a:cxn>
                <a:cxn ang="T5">
                  <a:pos x="T2" y="T3"/>
                </a:cxn>
              </a:cxnLst>
              <a:rect l="T6" t="T7" r="T8" b="T9"/>
              <a:pathLst>
                <a:path w="1174" h="1542">
                  <a:moveTo>
                    <a:pt x="1174" y="0"/>
                  </a:moveTo>
                  <a:cubicBezTo>
                    <a:pt x="1169" y="1146"/>
                    <a:pt x="187" y="983"/>
                    <a:pt x="0" y="1542"/>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49"/>
            <p:cNvSpPr>
              <a:spLocks noChangeArrowheads="1"/>
            </p:cNvSpPr>
            <p:nvPr/>
          </p:nvSpPr>
          <p:spPr bwMode="auto">
            <a:xfrm>
              <a:off x="5296879" y="1507479"/>
              <a:ext cx="1756156" cy="73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dirty="0">
                  <a:cs typeface="Arial" panose="020B0604020202020204" pitchFamily="34" charset="0"/>
                </a:rPr>
                <a:t>Multitude of </a:t>
              </a:r>
              <a:endParaRPr lang="en-US" altLang="en-US" sz="1400" b="1" dirty="0" smtClean="0">
                <a:cs typeface="Arial" panose="020B0604020202020204" pitchFamily="34" charset="0"/>
              </a:endParaRPr>
            </a:p>
            <a:p>
              <a:pPr algn="ctr"/>
              <a:r>
                <a:rPr lang="en-US" altLang="en-US" sz="1400" b="1" dirty="0" smtClean="0">
                  <a:cs typeface="Arial" panose="020B0604020202020204" pitchFamily="34" charset="0"/>
                </a:rPr>
                <a:t>Applications</a:t>
              </a:r>
              <a:endParaRPr lang="en-US" altLang="en-US" sz="1400" b="1" dirty="0">
                <a:cs typeface="Arial" panose="020B0604020202020204" pitchFamily="34" charset="0"/>
              </a:endParaRPr>
            </a:p>
          </p:txBody>
        </p:sp>
        <p:sp>
          <p:nvSpPr>
            <p:cNvPr id="23" name="Freeform 28"/>
            <p:cNvSpPr>
              <a:spLocks noChangeAspect="1" noEditPoints="1"/>
            </p:cNvSpPr>
            <p:nvPr/>
          </p:nvSpPr>
          <p:spPr bwMode="auto">
            <a:xfrm>
              <a:off x="8262938" y="5815013"/>
              <a:ext cx="398462" cy="728662"/>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5"/>
                <a:gd name="T160" fmla="*/ 0 h 503"/>
                <a:gd name="T161" fmla="*/ 275 w 275"/>
                <a:gd name="T162" fmla="*/ 503 h 5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9"/>
            <p:cNvSpPr>
              <a:spLocks noChangeAspect="1" noEditPoints="1"/>
            </p:cNvSpPr>
            <p:nvPr/>
          </p:nvSpPr>
          <p:spPr bwMode="auto">
            <a:xfrm>
              <a:off x="4122738" y="5815013"/>
              <a:ext cx="814387" cy="908050"/>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
            <p:cNvSpPr>
              <a:spLocks noEditPoints="1"/>
            </p:cNvSpPr>
            <p:nvPr/>
          </p:nvSpPr>
          <p:spPr bwMode="auto">
            <a:xfrm>
              <a:off x="5111750" y="5859463"/>
              <a:ext cx="809625" cy="704850"/>
            </a:xfrm>
            <a:custGeom>
              <a:avLst/>
              <a:gdLst>
                <a:gd name="T0" fmla="*/ 2147483647 w 467"/>
                <a:gd name="T1" fmla="*/ 2147483647 h 344"/>
                <a:gd name="T2" fmla="*/ 2147483647 w 467"/>
                <a:gd name="T3" fmla="*/ 2147483647 h 344"/>
                <a:gd name="T4" fmla="*/ 2147483647 w 467"/>
                <a:gd name="T5" fmla="*/ 2147483647 h 344"/>
                <a:gd name="T6" fmla="*/ 2147483647 w 467"/>
                <a:gd name="T7" fmla="*/ 2147483647 h 344"/>
                <a:gd name="T8" fmla="*/ 2147483647 w 467"/>
                <a:gd name="T9" fmla="*/ 2147483647 h 344"/>
                <a:gd name="T10" fmla="*/ 2147483647 w 467"/>
                <a:gd name="T11" fmla="*/ 2147483647 h 344"/>
                <a:gd name="T12" fmla="*/ 2147483647 w 467"/>
                <a:gd name="T13" fmla="*/ 2147483647 h 344"/>
                <a:gd name="T14" fmla="*/ 2147483647 w 467"/>
                <a:gd name="T15" fmla="*/ 2147483647 h 344"/>
                <a:gd name="T16" fmla="*/ 2147483647 w 467"/>
                <a:gd name="T17" fmla="*/ 0 h 344"/>
                <a:gd name="T18" fmla="*/ 2147483647 w 467"/>
                <a:gd name="T19" fmla="*/ 2147483647 h 344"/>
                <a:gd name="T20" fmla="*/ 2147483647 w 467"/>
                <a:gd name="T21" fmla="*/ 2147483647 h 344"/>
                <a:gd name="T22" fmla="*/ 2147483647 w 467"/>
                <a:gd name="T23" fmla="*/ 2147483647 h 344"/>
                <a:gd name="T24" fmla="*/ 0 w 467"/>
                <a:gd name="T25" fmla="*/ 2147483647 h 344"/>
                <a:gd name="T26" fmla="*/ 2147483647 w 467"/>
                <a:gd name="T27" fmla="*/ 2147483647 h 344"/>
                <a:gd name="T28" fmla="*/ 2147483647 w 467"/>
                <a:gd name="T29" fmla="*/ 2147483647 h 344"/>
                <a:gd name="T30" fmla="*/ 2147483647 w 467"/>
                <a:gd name="T31" fmla="*/ 2147483647 h 344"/>
                <a:gd name="T32" fmla="*/ 2147483647 w 467"/>
                <a:gd name="T33" fmla="*/ 2147483647 h 344"/>
                <a:gd name="T34" fmla="*/ 2147483647 w 467"/>
                <a:gd name="T35" fmla="*/ 2147483647 h 344"/>
                <a:gd name="T36" fmla="*/ 2147483647 w 467"/>
                <a:gd name="T37" fmla="*/ 2147483647 h 344"/>
                <a:gd name="T38" fmla="*/ 2147483647 w 467"/>
                <a:gd name="T39" fmla="*/ 2147483647 h 344"/>
                <a:gd name="T40" fmla="*/ 2147483647 w 467"/>
                <a:gd name="T41" fmla="*/ 2147483647 h 344"/>
                <a:gd name="T42" fmla="*/ 2147483647 w 467"/>
                <a:gd name="T43" fmla="*/ 2147483647 h 344"/>
                <a:gd name="T44" fmla="*/ 2147483647 w 467"/>
                <a:gd name="T45" fmla="*/ 2147483647 h 344"/>
                <a:gd name="T46" fmla="*/ 2147483647 w 467"/>
                <a:gd name="T47" fmla="*/ 2147483647 h 344"/>
                <a:gd name="T48" fmla="*/ 2147483647 w 467"/>
                <a:gd name="T49" fmla="*/ 2147483647 h 344"/>
                <a:gd name="T50" fmla="*/ 2147483647 w 467"/>
                <a:gd name="T51" fmla="*/ 2147483647 h 344"/>
                <a:gd name="T52" fmla="*/ 2147483647 w 467"/>
                <a:gd name="T53" fmla="*/ 2147483647 h 344"/>
                <a:gd name="T54" fmla="*/ 2147483647 w 467"/>
                <a:gd name="T55" fmla="*/ 2147483647 h 344"/>
                <a:gd name="T56" fmla="*/ 2147483647 w 467"/>
                <a:gd name="T57" fmla="*/ 2147483647 h 344"/>
                <a:gd name="T58" fmla="*/ 2147483647 w 467"/>
                <a:gd name="T59" fmla="*/ 2147483647 h 344"/>
                <a:gd name="T60" fmla="*/ 2147483647 w 467"/>
                <a:gd name="T61" fmla="*/ 2147483647 h 344"/>
                <a:gd name="T62" fmla="*/ 2147483647 w 467"/>
                <a:gd name="T63" fmla="*/ 2147483647 h 344"/>
                <a:gd name="T64" fmla="*/ 2147483647 w 467"/>
                <a:gd name="T65" fmla="*/ 2147483647 h 344"/>
                <a:gd name="T66" fmla="*/ 2147483647 w 467"/>
                <a:gd name="T67" fmla="*/ 2147483647 h 344"/>
                <a:gd name="T68" fmla="*/ 2147483647 w 467"/>
                <a:gd name="T69" fmla="*/ 2147483647 h 344"/>
                <a:gd name="T70" fmla="*/ 2147483647 w 467"/>
                <a:gd name="T71" fmla="*/ 2147483647 h 344"/>
                <a:gd name="T72" fmla="*/ 2147483647 w 467"/>
                <a:gd name="T73" fmla="*/ 2147483647 h 344"/>
                <a:gd name="T74" fmla="*/ 2147483647 w 467"/>
                <a:gd name="T75" fmla="*/ 2147483647 h 344"/>
                <a:gd name="T76" fmla="*/ 2147483647 w 467"/>
                <a:gd name="T77" fmla="*/ 2147483647 h 344"/>
                <a:gd name="T78" fmla="*/ 2147483647 w 467"/>
                <a:gd name="T79" fmla="*/ 2147483647 h 344"/>
                <a:gd name="T80" fmla="*/ 2147483647 w 467"/>
                <a:gd name="T81" fmla="*/ 2147483647 h 344"/>
                <a:gd name="T82" fmla="*/ 2147483647 w 467"/>
                <a:gd name="T83" fmla="*/ 2147483647 h 344"/>
                <a:gd name="T84" fmla="*/ 2147483647 w 467"/>
                <a:gd name="T85" fmla="*/ 2147483647 h 344"/>
                <a:gd name="T86" fmla="*/ 2147483647 w 467"/>
                <a:gd name="T87" fmla="*/ 2147483647 h 344"/>
                <a:gd name="T88" fmla="*/ 2147483647 w 467"/>
                <a:gd name="T89" fmla="*/ 2147483647 h 344"/>
                <a:gd name="T90" fmla="*/ 2147483647 w 467"/>
                <a:gd name="T91" fmla="*/ 2147483647 h 344"/>
                <a:gd name="T92" fmla="*/ 2147483647 w 467"/>
                <a:gd name="T93" fmla="*/ 2147483647 h 344"/>
                <a:gd name="T94" fmla="*/ 2147483647 w 467"/>
                <a:gd name="T95" fmla="*/ 2147483647 h 344"/>
                <a:gd name="T96" fmla="*/ 2147483647 w 467"/>
                <a:gd name="T97" fmla="*/ 2147483647 h 344"/>
                <a:gd name="T98" fmla="*/ 2147483647 w 467"/>
                <a:gd name="T99" fmla="*/ 2147483647 h 344"/>
                <a:gd name="T100" fmla="*/ 2147483647 w 467"/>
                <a:gd name="T101" fmla="*/ 2147483647 h 344"/>
                <a:gd name="T102" fmla="*/ 2147483647 w 467"/>
                <a:gd name="T103" fmla="*/ 2147483647 h 344"/>
                <a:gd name="T104" fmla="*/ 2147483647 w 467"/>
                <a:gd name="T105" fmla="*/ 2147483647 h 344"/>
                <a:gd name="T106" fmla="*/ 2147483647 w 467"/>
                <a:gd name="T107" fmla="*/ 2147483647 h 344"/>
                <a:gd name="T108" fmla="*/ 2147483647 w 467"/>
                <a:gd name="T109" fmla="*/ 2147483647 h 344"/>
                <a:gd name="T110" fmla="*/ 2147483647 w 467"/>
                <a:gd name="T111" fmla="*/ 2147483647 h 344"/>
                <a:gd name="T112" fmla="*/ 2147483647 w 467"/>
                <a:gd name="T113" fmla="*/ 2147483647 h 344"/>
                <a:gd name="T114" fmla="*/ 2147483647 w 467"/>
                <a:gd name="T115" fmla="*/ 2147483647 h 344"/>
                <a:gd name="T116" fmla="*/ 2147483647 w 467"/>
                <a:gd name="T117" fmla="*/ 2147483647 h 344"/>
                <a:gd name="T118" fmla="*/ 2147483647 w 467"/>
                <a:gd name="T119" fmla="*/ 2147483647 h 344"/>
                <a:gd name="T120" fmla="*/ 2147483647 w 467"/>
                <a:gd name="T121" fmla="*/ 2147483647 h 344"/>
                <a:gd name="T122" fmla="*/ 2147483647 w 467"/>
                <a:gd name="T123" fmla="*/ 2147483647 h 344"/>
                <a:gd name="T124" fmla="*/ 2147483647 w 467"/>
                <a:gd name="T125" fmla="*/ 2147483647 h 3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67"/>
                <a:gd name="T190" fmla="*/ 0 h 344"/>
                <a:gd name="T191" fmla="*/ 467 w 467"/>
                <a:gd name="T192" fmla="*/ 344 h 3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67" h="344">
                  <a:moveTo>
                    <a:pt x="86" y="172"/>
                  </a:moveTo>
                  <a:cubicBezTo>
                    <a:pt x="86" y="167"/>
                    <a:pt x="80" y="162"/>
                    <a:pt x="72" y="162"/>
                  </a:cubicBezTo>
                  <a:cubicBezTo>
                    <a:pt x="64" y="162"/>
                    <a:pt x="58" y="167"/>
                    <a:pt x="58" y="172"/>
                  </a:cubicBezTo>
                  <a:cubicBezTo>
                    <a:pt x="58" y="178"/>
                    <a:pt x="64" y="182"/>
                    <a:pt x="72" y="182"/>
                  </a:cubicBezTo>
                  <a:cubicBezTo>
                    <a:pt x="80" y="182"/>
                    <a:pt x="86" y="178"/>
                    <a:pt x="86" y="172"/>
                  </a:cubicBezTo>
                  <a:close/>
                  <a:moveTo>
                    <a:pt x="136" y="200"/>
                  </a:moveTo>
                  <a:cubicBezTo>
                    <a:pt x="128" y="200"/>
                    <a:pt x="122" y="205"/>
                    <a:pt x="122" y="210"/>
                  </a:cubicBezTo>
                  <a:cubicBezTo>
                    <a:pt x="122" y="216"/>
                    <a:pt x="128" y="220"/>
                    <a:pt x="136" y="220"/>
                  </a:cubicBezTo>
                  <a:cubicBezTo>
                    <a:pt x="144" y="220"/>
                    <a:pt x="150" y="216"/>
                    <a:pt x="150" y="210"/>
                  </a:cubicBezTo>
                  <a:cubicBezTo>
                    <a:pt x="150" y="205"/>
                    <a:pt x="144" y="200"/>
                    <a:pt x="136" y="200"/>
                  </a:cubicBezTo>
                  <a:close/>
                  <a:moveTo>
                    <a:pt x="98" y="187"/>
                  </a:moveTo>
                  <a:cubicBezTo>
                    <a:pt x="90" y="187"/>
                    <a:pt x="84" y="191"/>
                    <a:pt x="84" y="197"/>
                  </a:cubicBezTo>
                  <a:cubicBezTo>
                    <a:pt x="84" y="202"/>
                    <a:pt x="90" y="207"/>
                    <a:pt x="98" y="207"/>
                  </a:cubicBezTo>
                  <a:cubicBezTo>
                    <a:pt x="106" y="207"/>
                    <a:pt x="112" y="202"/>
                    <a:pt x="112" y="197"/>
                  </a:cubicBezTo>
                  <a:cubicBezTo>
                    <a:pt x="112" y="191"/>
                    <a:pt x="106" y="187"/>
                    <a:pt x="98" y="187"/>
                  </a:cubicBezTo>
                  <a:close/>
                  <a:moveTo>
                    <a:pt x="220" y="187"/>
                  </a:moveTo>
                  <a:cubicBezTo>
                    <a:pt x="212" y="187"/>
                    <a:pt x="206" y="191"/>
                    <a:pt x="206" y="197"/>
                  </a:cubicBezTo>
                  <a:cubicBezTo>
                    <a:pt x="206" y="202"/>
                    <a:pt x="212" y="207"/>
                    <a:pt x="220" y="207"/>
                  </a:cubicBezTo>
                  <a:cubicBezTo>
                    <a:pt x="228" y="207"/>
                    <a:pt x="234" y="202"/>
                    <a:pt x="234" y="197"/>
                  </a:cubicBezTo>
                  <a:cubicBezTo>
                    <a:pt x="234" y="191"/>
                    <a:pt x="228" y="187"/>
                    <a:pt x="220" y="187"/>
                  </a:cubicBezTo>
                  <a:close/>
                  <a:moveTo>
                    <a:pt x="465" y="242"/>
                  </a:moveTo>
                  <a:cubicBezTo>
                    <a:pt x="462" y="231"/>
                    <a:pt x="456" y="222"/>
                    <a:pt x="448" y="216"/>
                  </a:cubicBezTo>
                  <a:cubicBezTo>
                    <a:pt x="452" y="207"/>
                    <a:pt x="454" y="197"/>
                    <a:pt x="454" y="186"/>
                  </a:cubicBezTo>
                  <a:cubicBezTo>
                    <a:pt x="454" y="181"/>
                    <a:pt x="454" y="175"/>
                    <a:pt x="452" y="169"/>
                  </a:cubicBezTo>
                  <a:cubicBezTo>
                    <a:pt x="448" y="156"/>
                    <a:pt x="439" y="146"/>
                    <a:pt x="428" y="141"/>
                  </a:cubicBezTo>
                  <a:cubicBezTo>
                    <a:pt x="427" y="140"/>
                    <a:pt x="425" y="139"/>
                    <a:pt x="423" y="139"/>
                  </a:cubicBezTo>
                  <a:cubicBezTo>
                    <a:pt x="423" y="138"/>
                    <a:pt x="423" y="138"/>
                    <a:pt x="423" y="138"/>
                  </a:cubicBezTo>
                  <a:cubicBezTo>
                    <a:pt x="423" y="136"/>
                    <a:pt x="423" y="135"/>
                    <a:pt x="423" y="133"/>
                  </a:cubicBezTo>
                  <a:cubicBezTo>
                    <a:pt x="421" y="121"/>
                    <a:pt x="418" y="107"/>
                    <a:pt x="409" y="95"/>
                  </a:cubicBezTo>
                  <a:cubicBezTo>
                    <a:pt x="405" y="89"/>
                    <a:pt x="398" y="83"/>
                    <a:pt x="389" y="80"/>
                  </a:cubicBezTo>
                  <a:cubicBezTo>
                    <a:pt x="388" y="72"/>
                    <a:pt x="384" y="64"/>
                    <a:pt x="378" y="57"/>
                  </a:cubicBezTo>
                  <a:cubicBezTo>
                    <a:pt x="369" y="48"/>
                    <a:pt x="355" y="41"/>
                    <a:pt x="338" y="41"/>
                  </a:cubicBezTo>
                  <a:cubicBezTo>
                    <a:pt x="327" y="41"/>
                    <a:pt x="314" y="44"/>
                    <a:pt x="300" y="49"/>
                  </a:cubicBezTo>
                  <a:cubicBezTo>
                    <a:pt x="297" y="43"/>
                    <a:pt x="293" y="36"/>
                    <a:pt x="287" y="29"/>
                  </a:cubicBezTo>
                  <a:cubicBezTo>
                    <a:pt x="274" y="14"/>
                    <a:pt x="254" y="0"/>
                    <a:pt x="223" y="0"/>
                  </a:cubicBezTo>
                  <a:cubicBezTo>
                    <a:pt x="94" y="0"/>
                    <a:pt x="94" y="0"/>
                    <a:pt x="94" y="0"/>
                  </a:cubicBezTo>
                  <a:cubicBezTo>
                    <a:pt x="72" y="0"/>
                    <a:pt x="54" y="9"/>
                    <a:pt x="40" y="21"/>
                  </a:cubicBezTo>
                  <a:cubicBezTo>
                    <a:pt x="27" y="33"/>
                    <a:pt x="18" y="48"/>
                    <a:pt x="13" y="61"/>
                  </a:cubicBezTo>
                  <a:cubicBezTo>
                    <a:pt x="11" y="66"/>
                    <a:pt x="10" y="70"/>
                    <a:pt x="10" y="74"/>
                  </a:cubicBezTo>
                  <a:cubicBezTo>
                    <a:pt x="10" y="80"/>
                    <a:pt x="12" y="86"/>
                    <a:pt x="15" y="90"/>
                  </a:cubicBezTo>
                  <a:cubicBezTo>
                    <a:pt x="17" y="94"/>
                    <a:pt x="22" y="98"/>
                    <a:pt x="28" y="98"/>
                  </a:cubicBezTo>
                  <a:cubicBezTo>
                    <a:pt x="80" y="98"/>
                    <a:pt x="80" y="98"/>
                    <a:pt x="80" y="98"/>
                  </a:cubicBezTo>
                  <a:cubicBezTo>
                    <a:pt x="81" y="102"/>
                    <a:pt x="83" y="107"/>
                    <a:pt x="88" y="113"/>
                  </a:cubicBezTo>
                  <a:cubicBezTo>
                    <a:pt x="81" y="115"/>
                    <a:pt x="74" y="118"/>
                    <a:pt x="68" y="121"/>
                  </a:cubicBezTo>
                  <a:cubicBezTo>
                    <a:pt x="44" y="134"/>
                    <a:pt x="28" y="152"/>
                    <a:pt x="28" y="175"/>
                  </a:cubicBezTo>
                  <a:cubicBezTo>
                    <a:pt x="28" y="197"/>
                    <a:pt x="44" y="215"/>
                    <a:pt x="68" y="228"/>
                  </a:cubicBezTo>
                  <a:cubicBezTo>
                    <a:pt x="67" y="228"/>
                    <a:pt x="67" y="227"/>
                    <a:pt x="66" y="227"/>
                  </a:cubicBezTo>
                  <a:cubicBezTo>
                    <a:pt x="55" y="243"/>
                    <a:pt x="41" y="255"/>
                    <a:pt x="21" y="255"/>
                  </a:cubicBezTo>
                  <a:cubicBezTo>
                    <a:pt x="21" y="255"/>
                    <a:pt x="21" y="255"/>
                    <a:pt x="21" y="255"/>
                  </a:cubicBezTo>
                  <a:cubicBezTo>
                    <a:pt x="20" y="255"/>
                    <a:pt x="19" y="256"/>
                    <a:pt x="17" y="256"/>
                  </a:cubicBezTo>
                  <a:cubicBezTo>
                    <a:pt x="7" y="259"/>
                    <a:pt x="0" y="269"/>
                    <a:pt x="0" y="279"/>
                  </a:cubicBezTo>
                  <a:cubicBezTo>
                    <a:pt x="0" y="320"/>
                    <a:pt x="0" y="320"/>
                    <a:pt x="0" y="320"/>
                  </a:cubicBezTo>
                  <a:cubicBezTo>
                    <a:pt x="0" y="333"/>
                    <a:pt x="11" y="344"/>
                    <a:pt x="24" y="344"/>
                  </a:cubicBezTo>
                  <a:cubicBezTo>
                    <a:pt x="34" y="344"/>
                    <a:pt x="34" y="344"/>
                    <a:pt x="34" y="344"/>
                  </a:cubicBezTo>
                  <a:cubicBezTo>
                    <a:pt x="39" y="344"/>
                    <a:pt x="42" y="340"/>
                    <a:pt x="42" y="336"/>
                  </a:cubicBezTo>
                  <a:cubicBezTo>
                    <a:pt x="42" y="331"/>
                    <a:pt x="39" y="328"/>
                    <a:pt x="34" y="328"/>
                  </a:cubicBezTo>
                  <a:cubicBezTo>
                    <a:pt x="24" y="328"/>
                    <a:pt x="24" y="328"/>
                    <a:pt x="24" y="328"/>
                  </a:cubicBezTo>
                  <a:cubicBezTo>
                    <a:pt x="20" y="328"/>
                    <a:pt x="16" y="324"/>
                    <a:pt x="16" y="320"/>
                  </a:cubicBezTo>
                  <a:cubicBezTo>
                    <a:pt x="16" y="279"/>
                    <a:pt x="16" y="279"/>
                    <a:pt x="16" y="279"/>
                  </a:cubicBezTo>
                  <a:cubicBezTo>
                    <a:pt x="16" y="275"/>
                    <a:pt x="20" y="271"/>
                    <a:pt x="24" y="271"/>
                  </a:cubicBezTo>
                  <a:cubicBezTo>
                    <a:pt x="39" y="271"/>
                    <a:pt x="65" y="271"/>
                    <a:pt x="91" y="271"/>
                  </a:cubicBezTo>
                  <a:cubicBezTo>
                    <a:pt x="141" y="271"/>
                    <a:pt x="141" y="271"/>
                    <a:pt x="141" y="271"/>
                  </a:cubicBezTo>
                  <a:cubicBezTo>
                    <a:pt x="152" y="271"/>
                    <a:pt x="159" y="271"/>
                    <a:pt x="159" y="271"/>
                  </a:cubicBezTo>
                  <a:cubicBezTo>
                    <a:pt x="159" y="271"/>
                    <a:pt x="162" y="271"/>
                    <a:pt x="169" y="271"/>
                  </a:cubicBezTo>
                  <a:cubicBezTo>
                    <a:pt x="293" y="271"/>
                    <a:pt x="293" y="271"/>
                    <a:pt x="293" y="271"/>
                  </a:cubicBezTo>
                  <a:cubicBezTo>
                    <a:pt x="297" y="271"/>
                    <a:pt x="301" y="275"/>
                    <a:pt x="301" y="279"/>
                  </a:cubicBezTo>
                  <a:cubicBezTo>
                    <a:pt x="301" y="320"/>
                    <a:pt x="301" y="320"/>
                    <a:pt x="301" y="320"/>
                  </a:cubicBezTo>
                  <a:cubicBezTo>
                    <a:pt x="301" y="324"/>
                    <a:pt x="297" y="328"/>
                    <a:pt x="293" y="328"/>
                  </a:cubicBezTo>
                  <a:cubicBezTo>
                    <a:pt x="68" y="328"/>
                    <a:pt x="68" y="328"/>
                    <a:pt x="68" y="328"/>
                  </a:cubicBezTo>
                  <a:cubicBezTo>
                    <a:pt x="63" y="328"/>
                    <a:pt x="60" y="331"/>
                    <a:pt x="60" y="336"/>
                  </a:cubicBezTo>
                  <a:cubicBezTo>
                    <a:pt x="60" y="340"/>
                    <a:pt x="63" y="344"/>
                    <a:pt x="68" y="344"/>
                  </a:cubicBezTo>
                  <a:cubicBezTo>
                    <a:pt x="293" y="344"/>
                    <a:pt x="293" y="344"/>
                    <a:pt x="293" y="344"/>
                  </a:cubicBezTo>
                  <a:cubicBezTo>
                    <a:pt x="306" y="344"/>
                    <a:pt x="317" y="333"/>
                    <a:pt x="317" y="320"/>
                  </a:cubicBezTo>
                  <a:cubicBezTo>
                    <a:pt x="317" y="318"/>
                    <a:pt x="317" y="318"/>
                    <a:pt x="317" y="318"/>
                  </a:cubicBezTo>
                  <a:cubicBezTo>
                    <a:pt x="325" y="319"/>
                    <a:pt x="344" y="320"/>
                    <a:pt x="371" y="323"/>
                  </a:cubicBezTo>
                  <a:cubicBezTo>
                    <a:pt x="373" y="323"/>
                    <a:pt x="376" y="323"/>
                    <a:pt x="378" y="323"/>
                  </a:cubicBezTo>
                  <a:cubicBezTo>
                    <a:pt x="397" y="323"/>
                    <a:pt x="419" y="317"/>
                    <a:pt x="436" y="305"/>
                  </a:cubicBezTo>
                  <a:cubicBezTo>
                    <a:pt x="453" y="294"/>
                    <a:pt x="467" y="277"/>
                    <a:pt x="467" y="255"/>
                  </a:cubicBezTo>
                  <a:cubicBezTo>
                    <a:pt x="467" y="251"/>
                    <a:pt x="467" y="246"/>
                    <a:pt x="465" y="242"/>
                  </a:cubicBezTo>
                  <a:close/>
                  <a:moveTo>
                    <a:pt x="87" y="80"/>
                  </a:moveTo>
                  <a:cubicBezTo>
                    <a:pt x="86" y="81"/>
                    <a:pt x="84" y="82"/>
                    <a:pt x="81" y="82"/>
                  </a:cubicBezTo>
                  <a:cubicBezTo>
                    <a:pt x="29" y="82"/>
                    <a:pt x="29" y="82"/>
                    <a:pt x="29" y="82"/>
                  </a:cubicBezTo>
                  <a:cubicBezTo>
                    <a:pt x="28" y="81"/>
                    <a:pt x="26" y="78"/>
                    <a:pt x="26" y="74"/>
                  </a:cubicBezTo>
                  <a:cubicBezTo>
                    <a:pt x="26" y="72"/>
                    <a:pt x="26" y="70"/>
                    <a:pt x="27" y="67"/>
                  </a:cubicBezTo>
                  <a:cubicBezTo>
                    <a:pt x="32" y="56"/>
                    <a:pt x="40" y="43"/>
                    <a:pt x="51" y="33"/>
                  </a:cubicBezTo>
                  <a:cubicBezTo>
                    <a:pt x="62" y="23"/>
                    <a:pt x="76" y="16"/>
                    <a:pt x="94" y="16"/>
                  </a:cubicBezTo>
                  <a:cubicBezTo>
                    <a:pt x="223" y="16"/>
                    <a:pt x="223" y="16"/>
                    <a:pt x="223" y="16"/>
                  </a:cubicBezTo>
                  <a:cubicBezTo>
                    <a:pt x="249" y="16"/>
                    <a:pt x="264" y="27"/>
                    <a:pt x="274" y="39"/>
                  </a:cubicBezTo>
                  <a:cubicBezTo>
                    <a:pt x="285" y="51"/>
                    <a:pt x="288" y="63"/>
                    <a:pt x="290" y="67"/>
                  </a:cubicBezTo>
                  <a:cubicBezTo>
                    <a:pt x="291" y="70"/>
                    <a:pt x="291" y="72"/>
                    <a:pt x="291" y="74"/>
                  </a:cubicBezTo>
                  <a:cubicBezTo>
                    <a:pt x="291" y="77"/>
                    <a:pt x="290" y="80"/>
                    <a:pt x="289" y="81"/>
                  </a:cubicBezTo>
                  <a:cubicBezTo>
                    <a:pt x="289" y="82"/>
                    <a:pt x="289" y="82"/>
                    <a:pt x="289" y="82"/>
                  </a:cubicBezTo>
                  <a:cubicBezTo>
                    <a:pt x="236" y="82"/>
                    <a:pt x="236" y="82"/>
                    <a:pt x="236" y="82"/>
                  </a:cubicBezTo>
                  <a:cubicBezTo>
                    <a:pt x="232" y="82"/>
                    <a:pt x="231" y="81"/>
                    <a:pt x="229" y="79"/>
                  </a:cubicBezTo>
                  <a:cubicBezTo>
                    <a:pt x="226" y="75"/>
                    <a:pt x="223" y="67"/>
                    <a:pt x="220" y="60"/>
                  </a:cubicBezTo>
                  <a:cubicBezTo>
                    <a:pt x="218" y="56"/>
                    <a:pt x="215" y="51"/>
                    <a:pt x="211" y="48"/>
                  </a:cubicBezTo>
                  <a:cubicBezTo>
                    <a:pt x="207" y="45"/>
                    <a:pt x="201" y="42"/>
                    <a:pt x="195" y="43"/>
                  </a:cubicBezTo>
                  <a:cubicBezTo>
                    <a:pt x="122" y="43"/>
                    <a:pt x="122" y="43"/>
                    <a:pt x="122" y="43"/>
                  </a:cubicBezTo>
                  <a:cubicBezTo>
                    <a:pt x="114" y="42"/>
                    <a:pt x="107" y="46"/>
                    <a:pt x="103" y="52"/>
                  </a:cubicBezTo>
                  <a:cubicBezTo>
                    <a:pt x="97" y="59"/>
                    <a:pt x="94" y="68"/>
                    <a:pt x="91" y="74"/>
                  </a:cubicBezTo>
                  <a:cubicBezTo>
                    <a:pt x="90" y="77"/>
                    <a:pt x="88" y="79"/>
                    <a:pt x="87" y="80"/>
                  </a:cubicBezTo>
                  <a:close/>
                  <a:moveTo>
                    <a:pt x="213" y="108"/>
                  </a:moveTo>
                  <a:cubicBezTo>
                    <a:pt x="196" y="104"/>
                    <a:pt x="178" y="101"/>
                    <a:pt x="159" y="101"/>
                  </a:cubicBezTo>
                  <a:cubicBezTo>
                    <a:pt x="139" y="101"/>
                    <a:pt x="121" y="103"/>
                    <a:pt x="105" y="107"/>
                  </a:cubicBezTo>
                  <a:cubicBezTo>
                    <a:pt x="104" y="107"/>
                    <a:pt x="103" y="106"/>
                    <a:pt x="102" y="105"/>
                  </a:cubicBezTo>
                  <a:cubicBezTo>
                    <a:pt x="99" y="102"/>
                    <a:pt x="97" y="98"/>
                    <a:pt x="96" y="96"/>
                  </a:cubicBezTo>
                  <a:cubicBezTo>
                    <a:pt x="96" y="95"/>
                    <a:pt x="96" y="94"/>
                    <a:pt x="95" y="94"/>
                  </a:cubicBezTo>
                  <a:cubicBezTo>
                    <a:pt x="98" y="93"/>
                    <a:pt x="99" y="91"/>
                    <a:pt x="101" y="89"/>
                  </a:cubicBezTo>
                  <a:cubicBezTo>
                    <a:pt x="107" y="81"/>
                    <a:pt x="109" y="72"/>
                    <a:pt x="112" y="67"/>
                  </a:cubicBezTo>
                  <a:cubicBezTo>
                    <a:pt x="114" y="64"/>
                    <a:pt x="115" y="61"/>
                    <a:pt x="116" y="60"/>
                  </a:cubicBezTo>
                  <a:cubicBezTo>
                    <a:pt x="118" y="59"/>
                    <a:pt x="119" y="59"/>
                    <a:pt x="122" y="59"/>
                  </a:cubicBezTo>
                  <a:cubicBezTo>
                    <a:pt x="195" y="59"/>
                    <a:pt x="195" y="59"/>
                    <a:pt x="195" y="59"/>
                  </a:cubicBezTo>
                  <a:cubicBezTo>
                    <a:pt x="199" y="59"/>
                    <a:pt x="200" y="60"/>
                    <a:pt x="202" y="62"/>
                  </a:cubicBezTo>
                  <a:cubicBezTo>
                    <a:pt x="205" y="65"/>
                    <a:pt x="208" y="73"/>
                    <a:pt x="211" y="81"/>
                  </a:cubicBezTo>
                  <a:cubicBezTo>
                    <a:pt x="213" y="85"/>
                    <a:pt x="216" y="89"/>
                    <a:pt x="220" y="93"/>
                  </a:cubicBezTo>
                  <a:cubicBezTo>
                    <a:pt x="221" y="93"/>
                    <a:pt x="221" y="94"/>
                    <a:pt x="222" y="94"/>
                  </a:cubicBezTo>
                  <a:cubicBezTo>
                    <a:pt x="222" y="96"/>
                    <a:pt x="220" y="101"/>
                    <a:pt x="214" y="107"/>
                  </a:cubicBezTo>
                  <a:cubicBezTo>
                    <a:pt x="214" y="107"/>
                    <a:pt x="213" y="107"/>
                    <a:pt x="213" y="108"/>
                  </a:cubicBezTo>
                  <a:cubicBezTo>
                    <a:pt x="213" y="108"/>
                    <a:pt x="213" y="108"/>
                    <a:pt x="213" y="108"/>
                  </a:cubicBezTo>
                  <a:close/>
                  <a:moveTo>
                    <a:pt x="44" y="175"/>
                  </a:moveTo>
                  <a:cubicBezTo>
                    <a:pt x="43" y="161"/>
                    <a:pt x="54" y="147"/>
                    <a:pt x="75" y="135"/>
                  </a:cubicBezTo>
                  <a:cubicBezTo>
                    <a:pt x="96" y="124"/>
                    <a:pt x="126" y="117"/>
                    <a:pt x="159" y="117"/>
                  </a:cubicBezTo>
                  <a:cubicBezTo>
                    <a:pt x="159" y="117"/>
                    <a:pt x="159" y="117"/>
                    <a:pt x="159" y="117"/>
                  </a:cubicBezTo>
                  <a:cubicBezTo>
                    <a:pt x="191" y="117"/>
                    <a:pt x="221" y="124"/>
                    <a:pt x="242" y="135"/>
                  </a:cubicBezTo>
                  <a:cubicBezTo>
                    <a:pt x="263" y="147"/>
                    <a:pt x="274" y="161"/>
                    <a:pt x="274" y="175"/>
                  </a:cubicBezTo>
                  <a:cubicBezTo>
                    <a:pt x="274" y="188"/>
                    <a:pt x="263" y="203"/>
                    <a:pt x="242" y="214"/>
                  </a:cubicBezTo>
                  <a:cubicBezTo>
                    <a:pt x="221" y="225"/>
                    <a:pt x="191" y="232"/>
                    <a:pt x="159" y="232"/>
                  </a:cubicBezTo>
                  <a:cubicBezTo>
                    <a:pt x="126" y="232"/>
                    <a:pt x="96" y="225"/>
                    <a:pt x="75" y="214"/>
                  </a:cubicBezTo>
                  <a:cubicBezTo>
                    <a:pt x="54" y="203"/>
                    <a:pt x="43" y="188"/>
                    <a:pt x="44" y="175"/>
                  </a:cubicBezTo>
                  <a:close/>
                  <a:moveTo>
                    <a:pt x="159" y="255"/>
                  </a:moveTo>
                  <a:cubicBezTo>
                    <a:pt x="62" y="255"/>
                    <a:pt x="62" y="255"/>
                    <a:pt x="62" y="255"/>
                  </a:cubicBezTo>
                  <a:cubicBezTo>
                    <a:pt x="63" y="255"/>
                    <a:pt x="63" y="255"/>
                    <a:pt x="63" y="255"/>
                  </a:cubicBezTo>
                  <a:cubicBezTo>
                    <a:pt x="70" y="249"/>
                    <a:pt x="76" y="242"/>
                    <a:pt x="81" y="234"/>
                  </a:cubicBezTo>
                  <a:cubicBezTo>
                    <a:pt x="103" y="243"/>
                    <a:pt x="130" y="248"/>
                    <a:pt x="159" y="248"/>
                  </a:cubicBezTo>
                  <a:cubicBezTo>
                    <a:pt x="188" y="248"/>
                    <a:pt x="215" y="243"/>
                    <a:pt x="236" y="234"/>
                  </a:cubicBezTo>
                  <a:cubicBezTo>
                    <a:pt x="241" y="242"/>
                    <a:pt x="247" y="249"/>
                    <a:pt x="255" y="255"/>
                  </a:cubicBezTo>
                  <a:cubicBezTo>
                    <a:pt x="255" y="255"/>
                    <a:pt x="255" y="255"/>
                    <a:pt x="255" y="255"/>
                  </a:cubicBezTo>
                  <a:lnTo>
                    <a:pt x="159" y="255"/>
                  </a:lnTo>
                  <a:close/>
                  <a:moveTo>
                    <a:pt x="427" y="292"/>
                  </a:moveTo>
                  <a:cubicBezTo>
                    <a:pt x="413" y="302"/>
                    <a:pt x="394" y="307"/>
                    <a:pt x="378" y="307"/>
                  </a:cubicBezTo>
                  <a:cubicBezTo>
                    <a:pt x="376" y="307"/>
                    <a:pt x="374" y="307"/>
                    <a:pt x="373" y="307"/>
                  </a:cubicBezTo>
                  <a:cubicBezTo>
                    <a:pt x="344" y="304"/>
                    <a:pt x="325" y="302"/>
                    <a:pt x="317" y="302"/>
                  </a:cubicBezTo>
                  <a:cubicBezTo>
                    <a:pt x="317" y="279"/>
                    <a:pt x="317" y="279"/>
                    <a:pt x="317" y="279"/>
                  </a:cubicBezTo>
                  <a:cubicBezTo>
                    <a:pt x="317" y="269"/>
                    <a:pt x="310" y="259"/>
                    <a:pt x="300" y="256"/>
                  </a:cubicBezTo>
                  <a:cubicBezTo>
                    <a:pt x="299" y="256"/>
                    <a:pt x="297" y="255"/>
                    <a:pt x="296" y="255"/>
                  </a:cubicBezTo>
                  <a:cubicBezTo>
                    <a:pt x="284" y="255"/>
                    <a:pt x="274" y="251"/>
                    <a:pt x="265" y="243"/>
                  </a:cubicBezTo>
                  <a:cubicBezTo>
                    <a:pt x="260" y="239"/>
                    <a:pt x="255" y="233"/>
                    <a:pt x="251" y="227"/>
                  </a:cubicBezTo>
                  <a:cubicBezTo>
                    <a:pt x="250" y="227"/>
                    <a:pt x="250" y="228"/>
                    <a:pt x="249" y="228"/>
                  </a:cubicBezTo>
                  <a:cubicBezTo>
                    <a:pt x="273" y="215"/>
                    <a:pt x="290" y="197"/>
                    <a:pt x="290" y="175"/>
                  </a:cubicBezTo>
                  <a:cubicBezTo>
                    <a:pt x="290" y="152"/>
                    <a:pt x="273" y="134"/>
                    <a:pt x="249" y="121"/>
                  </a:cubicBezTo>
                  <a:cubicBezTo>
                    <a:pt x="243" y="118"/>
                    <a:pt x="237" y="115"/>
                    <a:pt x="230" y="113"/>
                  </a:cubicBezTo>
                  <a:cubicBezTo>
                    <a:pt x="235" y="107"/>
                    <a:pt x="237" y="102"/>
                    <a:pt x="238" y="98"/>
                  </a:cubicBezTo>
                  <a:cubicBezTo>
                    <a:pt x="290" y="98"/>
                    <a:pt x="290" y="98"/>
                    <a:pt x="290" y="98"/>
                  </a:cubicBezTo>
                  <a:cubicBezTo>
                    <a:pt x="296" y="98"/>
                    <a:pt x="300" y="94"/>
                    <a:pt x="303" y="90"/>
                  </a:cubicBezTo>
                  <a:cubicBezTo>
                    <a:pt x="306" y="86"/>
                    <a:pt x="307" y="80"/>
                    <a:pt x="307" y="74"/>
                  </a:cubicBezTo>
                  <a:cubicBezTo>
                    <a:pt x="307" y="71"/>
                    <a:pt x="307" y="68"/>
                    <a:pt x="306" y="64"/>
                  </a:cubicBezTo>
                  <a:cubicBezTo>
                    <a:pt x="319" y="59"/>
                    <a:pt x="329" y="57"/>
                    <a:pt x="338" y="57"/>
                  </a:cubicBezTo>
                  <a:cubicBezTo>
                    <a:pt x="352" y="57"/>
                    <a:pt x="360" y="62"/>
                    <a:pt x="366" y="68"/>
                  </a:cubicBezTo>
                  <a:cubicBezTo>
                    <a:pt x="368" y="70"/>
                    <a:pt x="370" y="73"/>
                    <a:pt x="371" y="75"/>
                  </a:cubicBezTo>
                  <a:cubicBezTo>
                    <a:pt x="370" y="75"/>
                    <a:pt x="368" y="75"/>
                    <a:pt x="366" y="75"/>
                  </a:cubicBezTo>
                  <a:cubicBezTo>
                    <a:pt x="359" y="75"/>
                    <a:pt x="351" y="76"/>
                    <a:pt x="342" y="79"/>
                  </a:cubicBezTo>
                  <a:cubicBezTo>
                    <a:pt x="325" y="83"/>
                    <a:pt x="314" y="94"/>
                    <a:pt x="314" y="106"/>
                  </a:cubicBezTo>
                  <a:cubicBezTo>
                    <a:pt x="314" y="113"/>
                    <a:pt x="318" y="120"/>
                    <a:pt x="323" y="124"/>
                  </a:cubicBezTo>
                  <a:cubicBezTo>
                    <a:pt x="328" y="129"/>
                    <a:pt x="335" y="132"/>
                    <a:pt x="344" y="132"/>
                  </a:cubicBezTo>
                  <a:cubicBezTo>
                    <a:pt x="346" y="132"/>
                    <a:pt x="348" y="132"/>
                    <a:pt x="351" y="131"/>
                  </a:cubicBezTo>
                  <a:cubicBezTo>
                    <a:pt x="372" y="127"/>
                    <a:pt x="385" y="112"/>
                    <a:pt x="389" y="98"/>
                  </a:cubicBezTo>
                  <a:cubicBezTo>
                    <a:pt x="392" y="100"/>
                    <a:pt x="394" y="102"/>
                    <a:pt x="397" y="105"/>
                  </a:cubicBezTo>
                  <a:cubicBezTo>
                    <a:pt x="403" y="113"/>
                    <a:pt x="406" y="124"/>
                    <a:pt x="407" y="134"/>
                  </a:cubicBezTo>
                  <a:cubicBezTo>
                    <a:pt x="403" y="134"/>
                    <a:pt x="399" y="133"/>
                    <a:pt x="395" y="133"/>
                  </a:cubicBezTo>
                  <a:cubicBezTo>
                    <a:pt x="378" y="134"/>
                    <a:pt x="363" y="137"/>
                    <a:pt x="354" y="146"/>
                  </a:cubicBezTo>
                  <a:cubicBezTo>
                    <a:pt x="349" y="151"/>
                    <a:pt x="346" y="158"/>
                    <a:pt x="346" y="164"/>
                  </a:cubicBezTo>
                  <a:cubicBezTo>
                    <a:pt x="346" y="171"/>
                    <a:pt x="350" y="178"/>
                    <a:pt x="354" y="181"/>
                  </a:cubicBezTo>
                  <a:cubicBezTo>
                    <a:pt x="359" y="185"/>
                    <a:pt x="365" y="188"/>
                    <a:pt x="372" y="189"/>
                  </a:cubicBezTo>
                  <a:cubicBezTo>
                    <a:pt x="372" y="189"/>
                    <a:pt x="373" y="189"/>
                    <a:pt x="374" y="189"/>
                  </a:cubicBezTo>
                  <a:cubicBezTo>
                    <a:pt x="384" y="188"/>
                    <a:pt x="394" y="183"/>
                    <a:pt x="405" y="174"/>
                  </a:cubicBezTo>
                  <a:cubicBezTo>
                    <a:pt x="411" y="169"/>
                    <a:pt x="416" y="162"/>
                    <a:pt x="420" y="155"/>
                  </a:cubicBezTo>
                  <a:cubicBezTo>
                    <a:pt x="420" y="155"/>
                    <a:pt x="420" y="155"/>
                    <a:pt x="421" y="155"/>
                  </a:cubicBezTo>
                  <a:cubicBezTo>
                    <a:pt x="428" y="159"/>
                    <a:pt x="434" y="165"/>
                    <a:pt x="437" y="174"/>
                  </a:cubicBezTo>
                  <a:cubicBezTo>
                    <a:pt x="438" y="178"/>
                    <a:pt x="438" y="182"/>
                    <a:pt x="438" y="186"/>
                  </a:cubicBezTo>
                  <a:cubicBezTo>
                    <a:pt x="438" y="194"/>
                    <a:pt x="437" y="202"/>
                    <a:pt x="434" y="209"/>
                  </a:cubicBezTo>
                  <a:cubicBezTo>
                    <a:pt x="426" y="207"/>
                    <a:pt x="418" y="206"/>
                    <a:pt x="411" y="206"/>
                  </a:cubicBezTo>
                  <a:cubicBezTo>
                    <a:pt x="401" y="206"/>
                    <a:pt x="392" y="207"/>
                    <a:pt x="385" y="209"/>
                  </a:cubicBezTo>
                  <a:cubicBezTo>
                    <a:pt x="378" y="211"/>
                    <a:pt x="372" y="213"/>
                    <a:pt x="368" y="218"/>
                  </a:cubicBezTo>
                  <a:cubicBezTo>
                    <a:pt x="362" y="223"/>
                    <a:pt x="358" y="230"/>
                    <a:pt x="358" y="239"/>
                  </a:cubicBezTo>
                  <a:cubicBezTo>
                    <a:pt x="358" y="245"/>
                    <a:pt x="360" y="252"/>
                    <a:pt x="366" y="256"/>
                  </a:cubicBezTo>
                  <a:cubicBezTo>
                    <a:pt x="371" y="260"/>
                    <a:pt x="378" y="263"/>
                    <a:pt x="387" y="264"/>
                  </a:cubicBezTo>
                  <a:cubicBezTo>
                    <a:pt x="389" y="264"/>
                    <a:pt x="390" y="264"/>
                    <a:pt x="391" y="264"/>
                  </a:cubicBezTo>
                  <a:cubicBezTo>
                    <a:pt x="407" y="264"/>
                    <a:pt x="423" y="253"/>
                    <a:pt x="434" y="239"/>
                  </a:cubicBezTo>
                  <a:cubicBezTo>
                    <a:pt x="437" y="236"/>
                    <a:pt x="439" y="233"/>
                    <a:pt x="440" y="231"/>
                  </a:cubicBezTo>
                  <a:cubicBezTo>
                    <a:pt x="445" y="234"/>
                    <a:pt x="448" y="239"/>
                    <a:pt x="450" y="246"/>
                  </a:cubicBezTo>
                  <a:cubicBezTo>
                    <a:pt x="451" y="249"/>
                    <a:pt x="451" y="252"/>
                    <a:pt x="451" y="255"/>
                  </a:cubicBezTo>
                  <a:cubicBezTo>
                    <a:pt x="451" y="269"/>
                    <a:pt x="442" y="282"/>
                    <a:pt x="427" y="292"/>
                  </a:cubicBezTo>
                  <a:close/>
                  <a:moveTo>
                    <a:pt x="374" y="92"/>
                  </a:moveTo>
                  <a:cubicBezTo>
                    <a:pt x="372" y="101"/>
                    <a:pt x="364" y="112"/>
                    <a:pt x="348" y="115"/>
                  </a:cubicBezTo>
                  <a:cubicBezTo>
                    <a:pt x="346" y="116"/>
                    <a:pt x="345" y="116"/>
                    <a:pt x="344" y="116"/>
                  </a:cubicBezTo>
                  <a:cubicBezTo>
                    <a:pt x="334" y="116"/>
                    <a:pt x="330" y="110"/>
                    <a:pt x="330" y="106"/>
                  </a:cubicBezTo>
                  <a:cubicBezTo>
                    <a:pt x="331" y="103"/>
                    <a:pt x="333" y="98"/>
                    <a:pt x="346" y="94"/>
                  </a:cubicBezTo>
                  <a:cubicBezTo>
                    <a:pt x="354" y="92"/>
                    <a:pt x="360" y="91"/>
                    <a:pt x="366" y="91"/>
                  </a:cubicBezTo>
                  <a:cubicBezTo>
                    <a:pt x="369" y="91"/>
                    <a:pt x="372" y="91"/>
                    <a:pt x="374" y="92"/>
                  </a:cubicBezTo>
                  <a:close/>
                  <a:moveTo>
                    <a:pt x="404" y="150"/>
                  </a:moveTo>
                  <a:cubicBezTo>
                    <a:pt x="402" y="155"/>
                    <a:pt x="398" y="159"/>
                    <a:pt x="394" y="162"/>
                  </a:cubicBezTo>
                  <a:cubicBezTo>
                    <a:pt x="387" y="169"/>
                    <a:pt x="377" y="173"/>
                    <a:pt x="374" y="173"/>
                  </a:cubicBezTo>
                  <a:cubicBezTo>
                    <a:pt x="373" y="173"/>
                    <a:pt x="373" y="173"/>
                    <a:pt x="373" y="173"/>
                  </a:cubicBezTo>
                  <a:cubicBezTo>
                    <a:pt x="370" y="172"/>
                    <a:pt x="367" y="171"/>
                    <a:pt x="365" y="169"/>
                  </a:cubicBezTo>
                  <a:cubicBezTo>
                    <a:pt x="362" y="167"/>
                    <a:pt x="362" y="165"/>
                    <a:pt x="362" y="164"/>
                  </a:cubicBezTo>
                  <a:cubicBezTo>
                    <a:pt x="362" y="163"/>
                    <a:pt x="362" y="161"/>
                    <a:pt x="365" y="157"/>
                  </a:cubicBezTo>
                  <a:cubicBezTo>
                    <a:pt x="368" y="154"/>
                    <a:pt x="381" y="149"/>
                    <a:pt x="395" y="149"/>
                  </a:cubicBezTo>
                  <a:cubicBezTo>
                    <a:pt x="398" y="149"/>
                    <a:pt x="401" y="150"/>
                    <a:pt x="404" y="150"/>
                  </a:cubicBezTo>
                  <a:close/>
                  <a:moveTo>
                    <a:pt x="426" y="223"/>
                  </a:moveTo>
                  <a:cubicBezTo>
                    <a:pt x="425" y="225"/>
                    <a:pt x="423" y="227"/>
                    <a:pt x="422" y="229"/>
                  </a:cubicBezTo>
                  <a:cubicBezTo>
                    <a:pt x="412" y="241"/>
                    <a:pt x="400" y="248"/>
                    <a:pt x="391" y="248"/>
                  </a:cubicBezTo>
                  <a:cubicBezTo>
                    <a:pt x="390" y="248"/>
                    <a:pt x="389" y="248"/>
                    <a:pt x="389" y="248"/>
                  </a:cubicBezTo>
                  <a:cubicBezTo>
                    <a:pt x="382" y="247"/>
                    <a:pt x="378" y="245"/>
                    <a:pt x="376" y="244"/>
                  </a:cubicBezTo>
                  <a:cubicBezTo>
                    <a:pt x="374" y="242"/>
                    <a:pt x="374" y="241"/>
                    <a:pt x="374" y="239"/>
                  </a:cubicBezTo>
                  <a:cubicBezTo>
                    <a:pt x="374" y="237"/>
                    <a:pt x="376" y="232"/>
                    <a:pt x="379" y="229"/>
                  </a:cubicBezTo>
                  <a:cubicBezTo>
                    <a:pt x="379" y="229"/>
                    <a:pt x="383" y="226"/>
                    <a:pt x="389" y="224"/>
                  </a:cubicBezTo>
                  <a:cubicBezTo>
                    <a:pt x="395" y="223"/>
                    <a:pt x="403" y="222"/>
                    <a:pt x="410" y="222"/>
                  </a:cubicBezTo>
                  <a:cubicBezTo>
                    <a:pt x="410" y="222"/>
                    <a:pt x="410" y="222"/>
                    <a:pt x="411" y="222"/>
                  </a:cubicBezTo>
                  <a:cubicBezTo>
                    <a:pt x="416" y="222"/>
                    <a:pt x="421" y="222"/>
                    <a:pt x="426" y="223"/>
                  </a:cubicBezTo>
                  <a:close/>
                  <a:moveTo>
                    <a:pt x="181" y="200"/>
                  </a:moveTo>
                  <a:cubicBezTo>
                    <a:pt x="173" y="200"/>
                    <a:pt x="167" y="205"/>
                    <a:pt x="167" y="210"/>
                  </a:cubicBezTo>
                  <a:cubicBezTo>
                    <a:pt x="167" y="216"/>
                    <a:pt x="173" y="220"/>
                    <a:pt x="181" y="220"/>
                  </a:cubicBezTo>
                  <a:cubicBezTo>
                    <a:pt x="188" y="220"/>
                    <a:pt x="195" y="216"/>
                    <a:pt x="195" y="210"/>
                  </a:cubicBezTo>
                  <a:cubicBezTo>
                    <a:pt x="195" y="205"/>
                    <a:pt x="188" y="200"/>
                    <a:pt x="181" y="200"/>
                  </a:cubicBezTo>
                  <a:close/>
                  <a:moveTo>
                    <a:pt x="136" y="146"/>
                  </a:moveTo>
                  <a:cubicBezTo>
                    <a:pt x="144" y="146"/>
                    <a:pt x="150" y="142"/>
                    <a:pt x="150" y="136"/>
                  </a:cubicBezTo>
                  <a:cubicBezTo>
                    <a:pt x="150" y="131"/>
                    <a:pt x="144" y="126"/>
                    <a:pt x="136" y="126"/>
                  </a:cubicBezTo>
                  <a:cubicBezTo>
                    <a:pt x="128" y="126"/>
                    <a:pt x="122" y="131"/>
                    <a:pt x="122" y="136"/>
                  </a:cubicBezTo>
                  <a:cubicBezTo>
                    <a:pt x="122" y="142"/>
                    <a:pt x="128" y="146"/>
                    <a:pt x="136" y="146"/>
                  </a:cubicBezTo>
                  <a:close/>
                  <a:moveTo>
                    <a:pt x="158" y="191"/>
                  </a:moveTo>
                  <a:cubicBezTo>
                    <a:pt x="186" y="191"/>
                    <a:pt x="208" y="183"/>
                    <a:pt x="208" y="172"/>
                  </a:cubicBezTo>
                  <a:cubicBezTo>
                    <a:pt x="208" y="162"/>
                    <a:pt x="186" y="154"/>
                    <a:pt x="158" y="154"/>
                  </a:cubicBezTo>
                  <a:cubicBezTo>
                    <a:pt x="131" y="154"/>
                    <a:pt x="109" y="162"/>
                    <a:pt x="109" y="172"/>
                  </a:cubicBezTo>
                  <a:cubicBezTo>
                    <a:pt x="109" y="183"/>
                    <a:pt x="131" y="191"/>
                    <a:pt x="158" y="191"/>
                  </a:cubicBezTo>
                  <a:close/>
                  <a:moveTo>
                    <a:pt x="98" y="158"/>
                  </a:moveTo>
                  <a:cubicBezTo>
                    <a:pt x="106" y="158"/>
                    <a:pt x="112" y="154"/>
                    <a:pt x="112" y="148"/>
                  </a:cubicBezTo>
                  <a:cubicBezTo>
                    <a:pt x="112" y="143"/>
                    <a:pt x="106" y="138"/>
                    <a:pt x="98" y="138"/>
                  </a:cubicBezTo>
                  <a:cubicBezTo>
                    <a:pt x="90" y="138"/>
                    <a:pt x="84" y="143"/>
                    <a:pt x="84" y="148"/>
                  </a:cubicBezTo>
                  <a:cubicBezTo>
                    <a:pt x="84" y="154"/>
                    <a:pt x="90" y="158"/>
                    <a:pt x="98" y="158"/>
                  </a:cubicBezTo>
                  <a:close/>
                  <a:moveTo>
                    <a:pt x="230" y="172"/>
                  </a:moveTo>
                  <a:cubicBezTo>
                    <a:pt x="230" y="178"/>
                    <a:pt x="236" y="182"/>
                    <a:pt x="244" y="182"/>
                  </a:cubicBezTo>
                  <a:cubicBezTo>
                    <a:pt x="252" y="182"/>
                    <a:pt x="258" y="178"/>
                    <a:pt x="258" y="172"/>
                  </a:cubicBezTo>
                  <a:cubicBezTo>
                    <a:pt x="258" y="167"/>
                    <a:pt x="252" y="162"/>
                    <a:pt x="244" y="162"/>
                  </a:cubicBezTo>
                  <a:cubicBezTo>
                    <a:pt x="236" y="162"/>
                    <a:pt x="230" y="167"/>
                    <a:pt x="230" y="172"/>
                  </a:cubicBezTo>
                  <a:close/>
                  <a:moveTo>
                    <a:pt x="220" y="158"/>
                  </a:moveTo>
                  <a:cubicBezTo>
                    <a:pt x="228" y="158"/>
                    <a:pt x="234" y="154"/>
                    <a:pt x="234" y="148"/>
                  </a:cubicBezTo>
                  <a:cubicBezTo>
                    <a:pt x="234" y="143"/>
                    <a:pt x="228" y="138"/>
                    <a:pt x="220" y="138"/>
                  </a:cubicBezTo>
                  <a:cubicBezTo>
                    <a:pt x="212" y="138"/>
                    <a:pt x="206" y="143"/>
                    <a:pt x="206" y="148"/>
                  </a:cubicBezTo>
                  <a:cubicBezTo>
                    <a:pt x="206" y="154"/>
                    <a:pt x="212" y="158"/>
                    <a:pt x="220" y="158"/>
                  </a:cubicBezTo>
                  <a:close/>
                  <a:moveTo>
                    <a:pt x="181" y="146"/>
                  </a:moveTo>
                  <a:cubicBezTo>
                    <a:pt x="188" y="146"/>
                    <a:pt x="195" y="142"/>
                    <a:pt x="195" y="136"/>
                  </a:cubicBezTo>
                  <a:cubicBezTo>
                    <a:pt x="195" y="131"/>
                    <a:pt x="188" y="126"/>
                    <a:pt x="181" y="126"/>
                  </a:cubicBezTo>
                  <a:cubicBezTo>
                    <a:pt x="173" y="126"/>
                    <a:pt x="167" y="131"/>
                    <a:pt x="167" y="136"/>
                  </a:cubicBezTo>
                  <a:cubicBezTo>
                    <a:pt x="167" y="142"/>
                    <a:pt x="173" y="146"/>
                    <a:pt x="181" y="146"/>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
            <p:cNvSpPr>
              <a:spLocks noChangeAspect="1" noEditPoints="1"/>
            </p:cNvSpPr>
            <p:nvPr/>
          </p:nvSpPr>
          <p:spPr bwMode="auto">
            <a:xfrm>
              <a:off x="6057900" y="5859463"/>
              <a:ext cx="465138" cy="765175"/>
            </a:xfrm>
            <a:custGeom>
              <a:avLst/>
              <a:gdLst>
                <a:gd name="T0" fmla="*/ 2147483647 w 250"/>
                <a:gd name="T1" fmla="*/ 2147483647 h 412"/>
                <a:gd name="T2" fmla="*/ 2147483647 w 250"/>
                <a:gd name="T3" fmla="*/ 2147483647 h 412"/>
                <a:gd name="T4" fmla="*/ 2147483647 w 250"/>
                <a:gd name="T5" fmla="*/ 2147483647 h 412"/>
                <a:gd name="T6" fmla="*/ 2147483647 w 250"/>
                <a:gd name="T7" fmla="*/ 2147483647 h 412"/>
                <a:gd name="T8" fmla="*/ 2147483647 w 250"/>
                <a:gd name="T9" fmla="*/ 2147483647 h 412"/>
                <a:gd name="T10" fmla="*/ 2147483647 w 250"/>
                <a:gd name="T11" fmla="*/ 2147483647 h 412"/>
                <a:gd name="T12" fmla="*/ 2147483647 w 250"/>
                <a:gd name="T13" fmla="*/ 2147483647 h 412"/>
                <a:gd name="T14" fmla="*/ 2147483647 w 250"/>
                <a:gd name="T15" fmla="*/ 2147483647 h 412"/>
                <a:gd name="T16" fmla="*/ 2147483647 w 250"/>
                <a:gd name="T17" fmla="*/ 2147483647 h 412"/>
                <a:gd name="T18" fmla="*/ 2147483647 w 250"/>
                <a:gd name="T19" fmla="*/ 2147483647 h 412"/>
                <a:gd name="T20" fmla="*/ 2147483647 w 250"/>
                <a:gd name="T21" fmla="*/ 2147483647 h 412"/>
                <a:gd name="T22" fmla="*/ 2147483647 w 250"/>
                <a:gd name="T23" fmla="*/ 2147483647 h 412"/>
                <a:gd name="T24" fmla="*/ 2147483647 w 250"/>
                <a:gd name="T25" fmla="*/ 0 h 412"/>
                <a:gd name="T26" fmla="*/ 2147483647 w 250"/>
                <a:gd name="T27" fmla="*/ 0 h 412"/>
                <a:gd name="T28" fmla="*/ 0 w 250"/>
                <a:gd name="T29" fmla="*/ 2147483647 h 412"/>
                <a:gd name="T30" fmla="*/ 0 w 250"/>
                <a:gd name="T31" fmla="*/ 2147483647 h 412"/>
                <a:gd name="T32" fmla="*/ 2147483647 w 250"/>
                <a:gd name="T33" fmla="*/ 2147483647 h 412"/>
                <a:gd name="T34" fmla="*/ 2147483647 w 250"/>
                <a:gd name="T35" fmla="*/ 2147483647 h 412"/>
                <a:gd name="T36" fmla="*/ 2147483647 w 250"/>
                <a:gd name="T37" fmla="*/ 2147483647 h 412"/>
                <a:gd name="T38" fmla="*/ 2147483647 w 250"/>
                <a:gd name="T39" fmla="*/ 2147483647 h 412"/>
                <a:gd name="T40" fmla="*/ 2147483647 w 250"/>
                <a:gd name="T41" fmla="*/ 2147483647 h 412"/>
                <a:gd name="T42" fmla="*/ 2147483647 w 250"/>
                <a:gd name="T43" fmla="*/ 2147483647 h 412"/>
                <a:gd name="T44" fmla="*/ 2147483647 w 250"/>
                <a:gd name="T45" fmla="*/ 2147483647 h 412"/>
                <a:gd name="T46" fmla="*/ 2147483647 w 250"/>
                <a:gd name="T47" fmla="*/ 2147483647 h 412"/>
                <a:gd name="T48" fmla="*/ 2147483647 w 250"/>
                <a:gd name="T49" fmla="*/ 2147483647 h 412"/>
                <a:gd name="T50" fmla="*/ 2147483647 w 250"/>
                <a:gd name="T51" fmla="*/ 2147483647 h 412"/>
                <a:gd name="T52" fmla="*/ 2147483647 w 250"/>
                <a:gd name="T53" fmla="*/ 2147483647 h 412"/>
                <a:gd name="T54" fmla="*/ 2147483647 w 250"/>
                <a:gd name="T55" fmla="*/ 2147483647 h 412"/>
                <a:gd name="T56" fmla="*/ 2147483647 w 250"/>
                <a:gd name="T57" fmla="*/ 2147483647 h 412"/>
                <a:gd name="T58" fmla="*/ 2147483647 w 250"/>
                <a:gd name="T59" fmla="*/ 2147483647 h 412"/>
                <a:gd name="T60" fmla="*/ 2147483647 w 250"/>
                <a:gd name="T61" fmla="*/ 2147483647 h 412"/>
                <a:gd name="T62" fmla="*/ 2147483647 w 250"/>
                <a:gd name="T63" fmla="*/ 2147483647 h 412"/>
                <a:gd name="T64" fmla="*/ 2147483647 w 250"/>
                <a:gd name="T65" fmla="*/ 2147483647 h 412"/>
                <a:gd name="T66" fmla="*/ 2147483647 w 250"/>
                <a:gd name="T67" fmla="*/ 2147483647 h 412"/>
                <a:gd name="T68" fmla="*/ 2147483647 w 250"/>
                <a:gd name="T69" fmla="*/ 2147483647 h 412"/>
                <a:gd name="T70" fmla="*/ 2147483647 w 250"/>
                <a:gd name="T71" fmla="*/ 2147483647 h 412"/>
                <a:gd name="T72" fmla="*/ 2147483647 w 250"/>
                <a:gd name="T73" fmla="*/ 2147483647 h 412"/>
                <a:gd name="T74" fmla="*/ 2147483647 w 250"/>
                <a:gd name="T75" fmla="*/ 2147483647 h 412"/>
                <a:gd name="T76" fmla="*/ 2147483647 w 250"/>
                <a:gd name="T77" fmla="*/ 2147483647 h 412"/>
                <a:gd name="T78" fmla="*/ 2147483647 w 250"/>
                <a:gd name="T79" fmla="*/ 2147483647 h 412"/>
                <a:gd name="T80" fmla="*/ 2147483647 w 250"/>
                <a:gd name="T81" fmla="*/ 2147483647 h 412"/>
                <a:gd name="T82" fmla="*/ 2147483647 w 250"/>
                <a:gd name="T83" fmla="*/ 2147483647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0"/>
                <a:gd name="T127" fmla="*/ 0 h 412"/>
                <a:gd name="T128" fmla="*/ 250 w 250"/>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0" h="412">
                  <a:moveTo>
                    <a:pt x="242" y="74"/>
                  </a:moveTo>
                  <a:cubicBezTo>
                    <a:pt x="238" y="74"/>
                    <a:pt x="234" y="78"/>
                    <a:pt x="234" y="82"/>
                  </a:cubicBezTo>
                  <a:cubicBezTo>
                    <a:pt x="234" y="198"/>
                    <a:pt x="234" y="198"/>
                    <a:pt x="234" y="198"/>
                  </a:cubicBezTo>
                  <a:cubicBezTo>
                    <a:pt x="16" y="198"/>
                    <a:pt x="16" y="198"/>
                    <a:pt x="16" y="198"/>
                  </a:cubicBezTo>
                  <a:cubicBezTo>
                    <a:pt x="16" y="31"/>
                    <a:pt x="16" y="31"/>
                    <a:pt x="16" y="31"/>
                  </a:cubicBezTo>
                  <a:cubicBezTo>
                    <a:pt x="16" y="23"/>
                    <a:pt x="23" y="16"/>
                    <a:pt x="31" y="16"/>
                  </a:cubicBezTo>
                  <a:cubicBezTo>
                    <a:pt x="220" y="16"/>
                    <a:pt x="220" y="16"/>
                    <a:pt x="220" y="16"/>
                  </a:cubicBezTo>
                  <a:cubicBezTo>
                    <a:pt x="228" y="16"/>
                    <a:pt x="234" y="23"/>
                    <a:pt x="234" y="31"/>
                  </a:cubicBezTo>
                  <a:cubicBezTo>
                    <a:pt x="234" y="51"/>
                    <a:pt x="234" y="51"/>
                    <a:pt x="234" y="51"/>
                  </a:cubicBezTo>
                  <a:cubicBezTo>
                    <a:pt x="234" y="55"/>
                    <a:pt x="238" y="59"/>
                    <a:pt x="242" y="59"/>
                  </a:cubicBezTo>
                  <a:cubicBezTo>
                    <a:pt x="247" y="59"/>
                    <a:pt x="250" y="55"/>
                    <a:pt x="250" y="51"/>
                  </a:cubicBezTo>
                  <a:cubicBezTo>
                    <a:pt x="250" y="31"/>
                    <a:pt x="250" y="31"/>
                    <a:pt x="250" y="31"/>
                  </a:cubicBezTo>
                  <a:cubicBezTo>
                    <a:pt x="250" y="14"/>
                    <a:pt x="237" y="0"/>
                    <a:pt x="220" y="0"/>
                  </a:cubicBezTo>
                  <a:cubicBezTo>
                    <a:pt x="31" y="0"/>
                    <a:pt x="31" y="0"/>
                    <a:pt x="31" y="0"/>
                  </a:cubicBezTo>
                  <a:cubicBezTo>
                    <a:pt x="14" y="0"/>
                    <a:pt x="0" y="14"/>
                    <a:pt x="0" y="31"/>
                  </a:cubicBezTo>
                  <a:cubicBezTo>
                    <a:pt x="0" y="381"/>
                    <a:pt x="0" y="381"/>
                    <a:pt x="0" y="381"/>
                  </a:cubicBezTo>
                  <a:cubicBezTo>
                    <a:pt x="0" y="398"/>
                    <a:pt x="14" y="412"/>
                    <a:pt x="31" y="412"/>
                  </a:cubicBezTo>
                  <a:cubicBezTo>
                    <a:pt x="220" y="412"/>
                    <a:pt x="220" y="412"/>
                    <a:pt x="220" y="412"/>
                  </a:cubicBezTo>
                  <a:cubicBezTo>
                    <a:pt x="237" y="412"/>
                    <a:pt x="250" y="398"/>
                    <a:pt x="250" y="381"/>
                  </a:cubicBezTo>
                  <a:cubicBezTo>
                    <a:pt x="250" y="82"/>
                    <a:pt x="250" y="82"/>
                    <a:pt x="250" y="82"/>
                  </a:cubicBezTo>
                  <a:cubicBezTo>
                    <a:pt x="250" y="78"/>
                    <a:pt x="247" y="74"/>
                    <a:pt x="242" y="74"/>
                  </a:cubicBezTo>
                  <a:close/>
                  <a:moveTo>
                    <a:pt x="234" y="381"/>
                  </a:moveTo>
                  <a:cubicBezTo>
                    <a:pt x="234" y="389"/>
                    <a:pt x="228" y="396"/>
                    <a:pt x="220" y="396"/>
                  </a:cubicBezTo>
                  <a:cubicBezTo>
                    <a:pt x="31" y="396"/>
                    <a:pt x="31" y="396"/>
                    <a:pt x="31" y="396"/>
                  </a:cubicBezTo>
                  <a:cubicBezTo>
                    <a:pt x="23" y="396"/>
                    <a:pt x="16" y="389"/>
                    <a:pt x="16" y="381"/>
                  </a:cubicBezTo>
                  <a:cubicBezTo>
                    <a:pt x="16" y="214"/>
                    <a:pt x="16" y="214"/>
                    <a:pt x="16" y="214"/>
                  </a:cubicBezTo>
                  <a:cubicBezTo>
                    <a:pt x="234" y="214"/>
                    <a:pt x="234" y="214"/>
                    <a:pt x="234" y="214"/>
                  </a:cubicBezTo>
                  <a:lnTo>
                    <a:pt x="234" y="381"/>
                  </a:lnTo>
                  <a:close/>
                  <a:moveTo>
                    <a:pt x="35" y="139"/>
                  </a:moveTo>
                  <a:cubicBezTo>
                    <a:pt x="35" y="175"/>
                    <a:pt x="35" y="175"/>
                    <a:pt x="35" y="175"/>
                  </a:cubicBezTo>
                  <a:cubicBezTo>
                    <a:pt x="35" y="179"/>
                    <a:pt x="39" y="183"/>
                    <a:pt x="43" y="183"/>
                  </a:cubicBezTo>
                  <a:cubicBezTo>
                    <a:pt x="48" y="183"/>
                    <a:pt x="51" y="179"/>
                    <a:pt x="51" y="175"/>
                  </a:cubicBezTo>
                  <a:cubicBezTo>
                    <a:pt x="51" y="139"/>
                    <a:pt x="51" y="139"/>
                    <a:pt x="51" y="139"/>
                  </a:cubicBezTo>
                  <a:cubicBezTo>
                    <a:pt x="51" y="135"/>
                    <a:pt x="48" y="131"/>
                    <a:pt x="43" y="131"/>
                  </a:cubicBezTo>
                  <a:cubicBezTo>
                    <a:pt x="39" y="131"/>
                    <a:pt x="35" y="135"/>
                    <a:pt x="35" y="139"/>
                  </a:cubicBezTo>
                  <a:close/>
                  <a:moveTo>
                    <a:pt x="43" y="280"/>
                  </a:moveTo>
                  <a:cubicBezTo>
                    <a:pt x="48" y="280"/>
                    <a:pt x="51" y="276"/>
                    <a:pt x="51" y="272"/>
                  </a:cubicBezTo>
                  <a:cubicBezTo>
                    <a:pt x="51" y="236"/>
                    <a:pt x="51" y="236"/>
                    <a:pt x="51" y="236"/>
                  </a:cubicBezTo>
                  <a:cubicBezTo>
                    <a:pt x="51" y="232"/>
                    <a:pt x="48" y="228"/>
                    <a:pt x="43" y="228"/>
                  </a:cubicBezTo>
                  <a:cubicBezTo>
                    <a:pt x="39" y="228"/>
                    <a:pt x="35" y="232"/>
                    <a:pt x="35" y="236"/>
                  </a:cubicBezTo>
                  <a:cubicBezTo>
                    <a:pt x="35" y="272"/>
                    <a:pt x="35" y="272"/>
                    <a:pt x="35" y="272"/>
                  </a:cubicBezTo>
                  <a:cubicBezTo>
                    <a:pt x="35" y="276"/>
                    <a:pt x="39" y="280"/>
                    <a:pt x="43" y="28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
            <p:cNvSpPr>
              <a:spLocks noChangeAspect="1" noEditPoints="1"/>
            </p:cNvSpPr>
            <p:nvPr/>
          </p:nvSpPr>
          <p:spPr bwMode="auto">
            <a:xfrm>
              <a:off x="6777038" y="5903913"/>
              <a:ext cx="720725" cy="668337"/>
            </a:xfrm>
            <a:custGeom>
              <a:avLst/>
              <a:gdLst>
                <a:gd name="T0" fmla="*/ 2147483647 w 370"/>
                <a:gd name="T1" fmla="*/ 2147483647 h 344"/>
                <a:gd name="T2" fmla="*/ 2147483647 w 370"/>
                <a:gd name="T3" fmla="*/ 2147483647 h 344"/>
                <a:gd name="T4" fmla="*/ 2147483647 w 370"/>
                <a:gd name="T5" fmla="*/ 2147483647 h 344"/>
                <a:gd name="T6" fmla="*/ 2147483647 w 370"/>
                <a:gd name="T7" fmla="*/ 2147483647 h 344"/>
                <a:gd name="T8" fmla="*/ 2147483647 w 370"/>
                <a:gd name="T9" fmla="*/ 2147483647 h 344"/>
                <a:gd name="T10" fmla="*/ 2147483647 w 370"/>
                <a:gd name="T11" fmla="*/ 2147483647 h 344"/>
                <a:gd name="T12" fmla="*/ 2147483647 w 370"/>
                <a:gd name="T13" fmla="*/ 2147483647 h 344"/>
                <a:gd name="T14" fmla="*/ 2147483647 w 370"/>
                <a:gd name="T15" fmla="*/ 2147483647 h 344"/>
                <a:gd name="T16" fmla="*/ 2147483647 w 370"/>
                <a:gd name="T17" fmla="*/ 2147483647 h 344"/>
                <a:gd name="T18" fmla="*/ 2147483647 w 370"/>
                <a:gd name="T19" fmla="*/ 2147483647 h 344"/>
                <a:gd name="T20" fmla="*/ 2147483647 w 370"/>
                <a:gd name="T21" fmla="*/ 2147483647 h 344"/>
                <a:gd name="T22" fmla="*/ 2147483647 w 370"/>
                <a:gd name="T23" fmla="*/ 2147483647 h 344"/>
                <a:gd name="T24" fmla="*/ 2147483647 w 370"/>
                <a:gd name="T25" fmla="*/ 2147483647 h 344"/>
                <a:gd name="T26" fmla="*/ 2147483647 w 370"/>
                <a:gd name="T27" fmla="*/ 2147483647 h 344"/>
                <a:gd name="T28" fmla="*/ 2147483647 w 370"/>
                <a:gd name="T29" fmla="*/ 0 h 344"/>
                <a:gd name="T30" fmla="*/ 0 w 370"/>
                <a:gd name="T31" fmla="*/ 2147483647 h 344"/>
                <a:gd name="T32" fmla="*/ 0 w 370"/>
                <a:gd name="T33" fmla="*/ 2147483647 h 344"/>
                <a:gd name="T34" fmla="*/ 2147483647 w 370"/>
                <a:gd name="T35" fmla="*/ 2147483647 h 344"/>
                <a:gd name="T36" fmla="*/ 2147483647 w 370"/>
                <a:gd name="T37" fmla="*/ 2147483647 h 344"/>
                <a:gd name="T38" fmla="*/ 2147483647 w 370"/>
                <a:gd name="T39" fmla="*/ 2147483647 h 344"/>
                <a:gd name="T40" fmla="*/ 2147483647 w 370"/>
                <a:gd name="T41" fmla="*/ 2147483647 h 344"/>
                <a:gd name="T42" fmla="*/ 2147483647 w 370"/>
                <a:gd name="T43" fmla="*/ 2147483647 h 344"/>
                <a:gd name="T44" fmla="*/ 2147483647 w 370"/>
                <a:gd name="T45" fmla="*/ 2147483647 h 344"/>
                <a:gd name="T46" fmla="*/ 2147483647 w 370"/>
                <a:gd name="T47" fmla="*/ 2147483647 h 344"/>
                <a:gd name="T48" fmla="*/ 2147483647 w 370"/>
                <a:gd name="T49" fmla="*/ 2147483647 h 344"/>
                <a:gd name="T50" fmla="*/ 2147483647 w 370"/>
                <a:gd name="T51" fmla="*/ 2147483647 h 344"/>
                <a:gd name="T52" fmla="*/ 2147483647 w 370"/>
                <a:gd name="T53" fmla="*/ 2147483647 h 344"/>
                <a:gd name="T54" fmla="*/ 2147483647 w 370"/>
                <a:gd name="T55" fmla="*/ 2147483647 h 344"/>
                <a:gd name="T56" fmla="*/ 2147483647 w 370"/>
                <a:gd name="T57" fmla="*/ 2147483647 h 344"/>
                <a:gd name="T58" fmla="*/ 2147483647 w 370"/>
                <a:gd name="T59" fmla="*/ 2147483647 h 344"/>
                <a:gd name="T60" fmla="*/ 2147483647 w 370"/>
                <a:gd name="T61" fmla="*/ 2147483647 h 344"/>
                <a:gd name="T62" fmla="*/ 2147483647 w 370"/>
                <a:gd name="T63" fmla="*/ 2147483647 h 344"/>
                <a:gd name="T64" fmla="*/ 2147483647 w 370"/>
                <a:gd name="T65" fmla="*/ 2147483647 h 344"/>
                <a:gd name="T66" fmla="*/ 2147483647 w 370"/>
                <a:gd name="T67" fmla="*/ 2147483647 h 344"/>
                <a:gd name="T68" fmla="*/ 2147483647 w 370"/>
                <a:gd name="T69" fmla="*/ 2147483647 h 344"/>
                <a:gd name="T70" fmla="*/ 2147483647 w 370"/>
                <a:gd name="T71" fmla="*/ 2147483647 h 344"/>
                <a:gd name="T72" fmla="*/ 2147483647 w 370"/>
                <a:gd name="T73" fmla="*/ 2147483647 h 344"/>
                <a:gd name="T74" fmla="*/ 2147483647 w 370"/>
                <a:gd name="T75" fmla="*/ 2147483647 h 344"/>
                <a:gd name="T76" fmla="*/ 2147483647 w 370"/>
                <a:gd name="T77" fmla="*/ 2147483647 h 344"/>
                <a:gd name="T78" fmla="*/ 2147483647 w 370"/>
                <a:gd name="T79" fmla="*/ 2147483647 h 344"/>
                <a:gd name="T80" fmla="*/ 2147483647 w 370"/>
                <a:gd name="T81" fmla="*/ 2147483647 h 344"/>
                <a:gd name="T82" fmla="*/ 2147483647 w 370"/>
                <a:gd name="T83" fmla="*/ 2147483647 h 344"/>
                <a:gd name="T84" fmla="*/ 2147483647 w 370"/>
                <a:gd name="T85" fmla="*/ 2147483647 h 344"/>
                <a:gd name="T86" fmla="*/ 2147483647 w 370"/>
                <a:gd name="T87" fmla="*/ 2147483647 h 3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0"/>
                <a:gd name="T133" fmla="*/ 0 h 344"/>
                <a:gd name="T134" fmla="*/ 370 w 370"/>
                <a:gd name="T135" fmla="*/ 344 h 34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0" h="344">
                  <a:moveTo>
                    <a:pt x="185" y="319"/>
                  </a:moveTo>
                  <a:cubicBezTo>
                    <a:pt x="202" y="319"/>
                    <a:pt x="202" y="319"/>
                    <a:pt x="202" y="319"/>
                  </a:cubicBezTo>
                  <a:cubicBezTo>
                    <a:pt x="207" y="319"/>
                    <a:pt x="211" y="315"/>
                    <a:pt x="211" y="309"/>
                  </a:cubicBezTo>
                  <a:cubicBezTo>
                    <a:pt x="211" y="304"/>
                    <a:pt x="211" y="304"/>
                    <a:pt x="211" y="304"/>
                  </a:cubicBezTo>
                  <a:cubicBezTo>
                    <a:pt x="211" y="298"/>
                    <a:pt x="207" y="294"/>
                    <a:pt x="202" y="294"/>
                  </a:cubicBezTo>
                  <a:cubicBezTo>
                    <a:pt x="185" y="294"/>
                    <a:pt x="185" y="294"/>
                    <a:pt x="185" y="294"/>
                  </a:cubicBezTo>
                  <a:cubicBezTo>
                    <a:pt x="179" y="294"/>
                    <a:pt x="175" y="298"/>
                    <a:pt x="175" y="304"/>
                  </a:cubicBezTo>
                  <a:cubicBezTo>
                    <a:pt x="175" y="309"/>
                    <a:pt x="175" y="309"/>
                    <a:pt x="175" y="309"/>
                  </a:cubicBezTo>
                  <a:cubicBezTo>
                    <a:pt x="175" y="315"/>
                    <a:pt x="179" y="319"/>
                    <a:pt x="185" y="319"/>
                  </a:cubicBezTo>
                  <a:close/>
                  <a:moveTo>
                    <a:pt x="89" y="319"/>
                  </a:moveTo>
                  <a:cubicBezTo>
                    <a:pt x="106" y="319"/>
                    <a:pt x="106" y="319"/>
                    <a:pt x="106" y="319"/>
                  </a:cubicBezTo>
                  <a:cubicBezTo>
                    <a:pt x="111" y="319"/>
                    <a:pt x="116" y="315"/>
                    <a:pt x="116" y="309"/>
                  </a:cubicBezTo>
                  <a:cubicBezTo>
                    <a:pt x="116" y="304"/>
                    <a:pt x="116" y="304"/>
                    <a:pt x="116" y="304"/>
                  </a:cubicBezTo>
                  <a:cubicBezTo>
                    <a:pt x="116" y="298"/>
                    <a:pt x="111" y="294"/>
                    <a:pt x="106" y="294"/>
                  </a:cubicBezTo>
                  <a:cubicBezTo>
                    <a:pt x="89" y="294"/>
                    <a:pt x="89" y="294"/>
                    <a:pt x="89" y="294"/>
                  </a:cubicBezTo>
                  <a:cubicBezTo>
                    <a:pt x="84" y="294"/>
                    <a:pt x="79" y="298"/>
                    <a:pt x="79" y="304"/>
                  </a:cubicBezTo>
                  <a:cubicBezTo>
                    <a:pt x="79" y="309"/>
                    <a:pt x="79" y="309"/>
                    <a:pt x="79" y="309"/>
                  </a:cubicBezTo>
                  <a:cubicBezTo>
                    <a:pt x="79" y="315"/>
                    <a:pt x="84" y="319"/>
                    <a:pt x="89" y="319"/>
                  </a:cubicBezTo>
                  <a:close/>
                  <a:moveTo>
                    <a:pt x="137" y="319"/>
                  </a:moveTo>
                  <a:cubicBezTo>
                    <a:pt x="154" y="319"/>
                    <a:pt x="154" y="319"/>
                    <a:pt x="154" y="319"/>
                  </a:cubicBezTo>
                  <a:cubicBezTo>
                    <a:pt x="159" y="319"/>
                    <a:pt x="164" y="315"/>
                    <a:pt x="164" y="309"/>
                  </a:cubicBezTo>
                  <a:cubicBezTo>
                    <a:pt x="164" y="304"/>
                    <a:pt x="164" y="304"/>
                    <a:pt x="164" y="304"/>
                  </a:cubicBezTo>
                  <a:cubicBezTo>
                    <a:pt x="164" y="298"/>
                    <a:pt x="159" y="294"/>
                    <a:pt x="154" y="294"/>
                  </a:cubicBezTo>
                  <a:cubicBezTo>
                    <a:pt x="137" y="294"/>
                    <a:pt x="137" y="294"/>
                    <a:pt x="137" y="294"/>
                  </a:cubicBezTo>
                  <a:cubicBezTo>
                    <a:pt x="131" y="294"/>
                    <a:pt x="127" y="298"/>
                    <a:pt x="127" y="304"/>
                  </a:cubicBezTo>
                  <a:cubicBezTo>
                    <a:pt x="127" y="309"/>
                    <a:pt x="127" y="309"/>
                    <a:pt x="127" y="309"/>
                  </a:cubicBezTo>
                  <a:cubicBezTo>
                    <a:pt x="127" y="315"/>
                    <a:pt x="131" y="319"/>
                    <a:pt x="137" y="319"/>
                  </a:cubicBezTo>
                  <a:close/>
                  <a:moveTo>
                    <a:pt x="41" y="319"/>
                  </a:moveTo>
                  <a:cubicBezTo>
                    <a:pt x="58" y="319"/>
                    <a:pt x="58" y="319"/>
                    <a:pt x="58" y="319"/>
                  </a:cubicBezTo>
                  <a:cubicBezTo>
                    <a:pt x="63" y="319"/>
                    <a:pt x="68" y="315"/>
                    <a:pt x="68" y="309"/>
                  </a:cubicBezTo>
                  <a:cubicBezTo>
                    <a:pt x="68" y="304"/>
                    <a:pt x="68" y="304"/>
                    <a:pt x="68" y="304"/>
                  </a:cubicBezTo>
                  <a:cubicBezTo>
                    <a:pt x="68" y="298"/>
                    <a:pt x="63" y="294"/>
                    <a:pt x="58" y="294"/>
                  </a:cubicBezTo>
                  <a:cubicBezTo>
                    <a:pt x="41" y="294"/>
                    <a:pt x="41" y="294"/>
                    <a:pt x="41" y="294"/>
                  </a:cubicBezTo>
                  <a:cubicBezTo>
                    <a:pt x="36" y="294"/>
                    <a:pt x="31" y="298"/>
                    <a:pt x="31" y="304"/>
                  </a:cubicBezTo>
                  <a:cubicBezTo>
                    <a:pt x="31" y="309"/>
                    <a:pt x="31" y="309"/>
                    <a:pt x="31" y="309"/>
                  </a:cubicBezTo>
                  <a:cubicBezTo>
                    <a:pt x="31" y="315"/>
                    <a:pt x="36" y="319"/>
                    <a:pt x="41" y="319"/>
                  </a:cubicBezTo>
                  <a:close/>
                  <a:moveTo>
                    <a:pt x="342" y="8"/>
                  </a:moveTo>
                  <a:cubicBezTo>
                    <a:pt x="335" y="8"/>
                    <a:pt x="328" y="11"/>
                    <a:pt x="323" y="16"/>
                  </a:cubicBezTo>
                  <a:cubicBezTo>
                    <a:pt x="322" y="16"/>
                    <a:pt x="322" y="16"/>
                    <a:pt x="322" y="17"/>
                  </a:cubicBezTo>
                  <a:cubicBezTo>
                    <a:pt x="322" y="17"/>
                    <a:pt x="322" y="17"/>
                    <a:pt x="322" y="17"/>
                  </a:cubicBezTo>
                  <a:cubicBezTo>
                    <a:pt x="244" y="94"/>
                    <a:pt x="244" y="94"/>
                    <a:pt x="244" y="94"/>
                  </a:cubicBezTo>
                  <a:cubicBezTo>
                    <a:pt x="244" y="70"/>
                    <a:pt x="244" y="70"/>
                    <a:pt x="244" y="70"/>
                  </a:cubicBezTo>
                  <a:cubicBezTo>
                    <a:pt x="244" y="70"/>
                    <a:pt x="244" y="70"/>
                    <a:pt x="244" y="70"/>
                  </a:cubicBezTo>
                  <a:cubicBezTo>
                    <a:pt x="244" y="40"/>
                    <a:pt x="244" y="40"/>
                    <a:pt x="244" y="40"/>
                  </a:cubicBezTo>
                  <a:cubicBezTo>
                    <a:pt x="244" y="19"/>
                    <a:pt x="227" y="0"/>
                    <a:pt x="204" y="0"/>
                  </a:cubicBezTo>
                  <a:cubicBezTo>
                    <a:pt x="41" y="0"/>
                    <a:pt x="41" y="0"/>
                    <a:pt x="41" y="0"/>
                  </a:cubicBezTo>
                  <a:cubicBezTo>
                    <a:pt x="18" y="0"/>
                    <a:pt x="0" y="19"/>
                    <a:pt x="0" y="40"/>
                  </a:cubicBezTo>
                  <a:cubicBezTo>
                    <a:pt x="0" y="233"/>
                    <a:pt x="0" y="233"/>
                    <a:pt x="0" y="233"/>
                  </a:cubicBezTo>
                  <a:cubicBezTo>
                    <a:pt x="0" y="251"/>
                    <a:pt x="0" y="251"/>
                    <a:pt x="0" y="251"/>
                  </a:cubicBezTo>
                  <a:cubicBezTo>
                    <a:pt x="0" y="273"/>
                    <a:pt x="0" y="273"/>
                    <a:pt x="0" y="273"/>
                  </a:cubicBezTo>
                  <a:cubicBezTo>
                    <a:pt x="0" y="273"/>
                    <a:pt x="0" y="273"/>
                    <a:pt x="0" y="273"/>
                  </a:cubicBezTo>
                  <a:cubicBezTo>
                    <a:pt x="0" y="304"/>
                    <a:pt x="0" y="304"/>
                    <a:pt x="0" y="304"/>
                  </a:cubicBezTo>
                  <a:cubicBezTo>
                    <a:pt x="0" y="326"/>
                    <a:pt x="18" y="344"/>
                    <a:pt x="41" y="344"/>
                  </a:cubicBezTo>
                  <a:cubicBezTo>
                    <a:pt x="204" y="344"/>
                    <a:pt x="204" y="344"/>
                    <a:pt x="204" y="344"/>
                  </a:cubicBezTo>
                  <a:cubicBezTo>
                    <a:pt x="227" y="344"/>
                    <a:pt x="244" y="326"/>
                    <a:pt x="244" y="298"/>
                  </a:cubicBezTo>
                  <a:cubicBezTo>
                    <a:pt x="244" y="167"/>
                    <a:pt x="244" y="167"/>
                    <a:pt x="244" y="167"/>
                  </a:cubicBezTo>
                  <a:cubicBezTo>
                    <a:pt x="314" y="104"/>
                    <a:pt x="314" y="104"/>
                    <a:pt x="314" y="104"/>
                  </a:cubicBezTo>
                  <a:cubicBezTo>
                    <a:pt x="317" y="101"/>
                    <a:pt x="317" y="97"/>
                    <a:pt x="314" y="94"/>
                  </a:cubicBezTo>
                  <a:cubicBezTo>
                    <a:pt x="311" y="91"/>
                    <a:pt x="307" y="91"/>
                    <a:pt x="304" y="94"/>
                  </a:cubicBezTo>
                  <a:cubicBezTo>
                    <a:pt x="194" y="204"/>
                    <a:pt x="194" y="204"/>
                    <a:pt x="194" y="204"/>
                  </a:cubicBezTo>
                  <a:cubicBezTo>
                    <a:pt x="192" y="199"/>
                    <a:pt x="188" y="195"/>
                    <a:pt x="184" y="190"/>
                  </a:cubicBezTo>
                  <a:cubicBezTo>
                    <a:pt x="181" y="188"/>
                    <a:pt x="177" y="186"/>
                    <a:pt x="175" y="184"/>
                  </a:cubicBezTo>
                  <a:cubicBezTo>
                    <a:pt x="333" y="26"/>
                    <a:pt x="333" y="26"/>
                    <a:pt x="333" y="26"/>
                  </a:cubicBezTo>
                  <a:cubicBezTo>
                    <a:pt x="335" y="24"/>
                    <a:pt x="338" y="22"/>
                    <a:pt x="342" y="22"/>
                  </a:cubicBezTo>
                  <a:cubicBezTo>
                    <a:pt x="350" y="22"/>
                    <a:pt x="356" y="29"/>
                    <a:pt x="356" y="36"/>
                  </a:cubicBezTo>
                  <a:cubicBezTo>
                    <a:pt x="356" y="40"/>
                    <a:pt x="355" y="43"/>
                    <a:pt x="352" y="46"/>
                  </a:cubicBezTo>
                  <a:cubicBezTo>
                    <a:pt x="352" y="46"/>
                    <a:pt x="352" y="46"/>
                    <a:pt x="352" y="46"/>
                  </a:cubicBezTo>
                  <a:cubicBezTo>
                    <a:pt x="352" y="46"/>
                    <a:pt x="352" y="47"/>
                    <a:pt x="352" y="47"/>
                  </a:cubicBezTo>
                  <a:cubicBezTo>
                    <a:pt x="352" y="47"/>
                    <a:pt x="352" y="47"/>
                    <a:pt x="352" y="47"/>
                  </a:cubicBezTo>
                  <a:cubicBezTo>
                    <a:pt x="323" y="75"/>
                    <a:pt x="323" y="75"/>
                    <a:pt x="323" y="75"/>
                  </a:cubicBezTo>
                  <a:cubicBezTo>
                    <a:pt x="320" y="78"/>
                    <a:pt x="320" y="83"/>
                    <a:pt x="323" y="85"/>
                  </a:cubicBezTo>
                  <a:cubicBezTo>
                    <a:pt x="325" y="88"/>
                    <a:pt x="330" y="88"/>
                    <a:pt x="333" y="85"/>
                  </a:cubicBezTo>
                  <a:cubicBezTo>
                    <a:pt x="362" y="56"/>
                    <a:pt x="362" y="56"/>
                    <a:pt x="362" y="56"/>
                  </a:cubicBezTo>
                  <a:cubicBezTo>
                    <a:pt x="362" y="56"/>
                    <a:pt x="362" y="56"/>
                    <a:pt x="362" y="56"/>
                  </a:cubicBezTo>
                  <a:cubicBezTo>
                    <a:pt x="367" y="51"/>
                    <a:pt x="370" y="44"/>
                    <a:pt x="370" y="36"/>
                  </a:cubicBezTo>
                  <a:cubicBezTo>
                    <a:pt x="370" y="21"/>
                    <a:pt x="358" y="8"/>
                    <a:pt x="342" y="8"/>
                  </a:cubicBezTo>
                  <a:close/>
                  <a:moveTo>
                    <a:pt x="231" y="304"/>
                  </a:moveTo>
                  <a:cubicBezTo>
                    <a:pt x="231" y="319"/>
                    <a:pt x="219" y="330"/>
                    <a:pt x="204" y="330"/>
                  </a:cubicBezTo>
                  <a:cubicBezTo>
                    <a:pt x="41" y="330"/>
                    <a:pt x="41" y="330"/>
                    <a:pt x="41" y="330"/>
                  </a:cubicBezTo>
                  <a:cubicBezTo>
                    <a:pt x="26" y="330"/>
                    <a:pt x="13" y="319"/>
                    <a:pt x="13" y="304"/>
                  </a:cubicBezTo>
                  <a:cubicBezTo>
                    <a:pt x="13" y="290"/>
                    <a:pt x="13" y="284"/>
                    <a:pt x="13" y="284"/>
                  </a:cubicBezTo>
                  <a:cubicBezTo>
                    <a:pt x="231" y="284"/>
                    <a:pt x="231" y="284"/>
                    <a:pt x="231" y="284"/>
                  </a:cubicBezTo>
                  <a:lnTo>
                    <a:pt x="231" y="304"/>
                  </a:lnTo>
                  <a:close/>
                  <a:moveTo>
                    <a:pt x="175" y="202"/>
                  </a:moveTo>
                  <a:cubicBezTo>
                    <a:pt x="180" y="207"/>
                    <a:pt x="184" y="214"/>
                    <a:pt x="184" y="214"/>
                  </a:cubicBezTo>
                  <a:cubicBezTo>
                    <a:pt x="178" y="220"/>
                    <a:pt x="178" y="220"/>
                    <a:pt x="178" y="220"/>
                  </a:cubicBezTo>
                  <a:cubicBezTo>
                    <a:pt x="171" y="222"/>
                    <a:pt x="156" y="228"/>
                    <a:pt x="150" y="231"/>
                  </a:cubicBezTo>
                  <a:cubicBezTo>
                    <a:pt x="150" y="230"/>
                    <a:pt x="150" y="230"/>
                    <a:pt x="150" y="229"/>
                  </a:cubicBezTo>
                  <a:cubicBezTo>
                    <a:pt x="152" y="222"/>
                    <a:pt x="154" y="209"/>
                    <a:pt x="155" y="204"/>
                  </a:cubicBezTo>
                  <a:cubicBezTo>
                    <a:pt x="165" y="194"/>
                    <a:pt x="165" y="194"/>
                    <a:pt x="165" y="194"/>
                  </a:cubicBezTo>
                  <a:cubicBezTo>
                    <a:pt x="165" y="194"/>
                    <a:pt x="170" y="196"/>
                    <a:pt x="175" y="202"/>
                  </a:cubicBezTo>
                  <a:close/>
                  <a:moveTo>
                    <a:pt x="231" y="62"/>
                  </a:moveTo>
                  <a:cubicBezTo>
                    <a:pt x="231" y="62"/>
                    <a:pt x="231" y="62"/>
                    <a:pt x="231" y="62"/>
                  </a:cubicBezTo>
                  <a:cubicBezTo>
                    <a:pt x="231" y="101"/>
                    <a:pt x="231" y="101"/>
                    <a:pt x="231" y="101"/>
                  </a:cubicBezTo>
                  <a:cubicBezTo>
                    <a:pt x="231" y="101"/>
                    <a:pt x="231" y="101"/>
                    <a:pt x="231" y="101"/>
                  </a:cubicBezTo>
                  <a:cubicBezTo>
                    <a:pt x="231" y="108"/>
                    <a:pt x="231" y="108"/>
                    <a:pt x="231" y="108"/>
                  </a:cubicBezTo>
                  <a:cubicBezTo>
                    <a:pt x="143" y="195"/>
                    <a:pt x="143" y="195"/>
                    <a:pt x="143" y="195"/>
                  </a:cubicBezTo>
                  <a:cubicBezTo>
                    <a:pt x="143" y="195"/>
                    <a:pt x="143" y="195"/>
                    <a:pt x="143" y="195"/>
                  </a:cubicBezTo>
                  <a:cubicBezTo>
                    <a:pt x="142" y="196"/>
                    <a:pt x="142" y="198"/>
                    <a:pt x="141" y="199"/>
                  </a:cubicBezTo>
                  <a:cubicBezTo>
                    <a:pt x="141" y="199"/>
                    <a:pt x="141" y="199"/>
                    <a:pt x="141" y="199"/>
                  </a:cubicBezTo>
                  <a:cubicBezTo>
                    <a:pt x="141" y="200"/>
                    <a:pt x="140" y="207"/>
                    <a:pt x="139" y="215"/>
                  </a:cubicBezTo>
                  <a:cubicBezTo>
                    <a:pt x="138" y="219"/>
                    <a:pt x="137" y="223"/>
                    <a:pt x="136" y="226"/>
                  </a:cubicBezTo>
                  <a:cubicBezTo>
                    <a:pt x="136" y="228"/>
                    <a:pt x="136" y="229"/>
                    <a:pt x="136" y="230"/>
                  </a:cubicBezTo>
                  <a:cubicBezTo>
                    <a:pt x="135" y="231"/>
                    <a:pt x="135" y="231"/>
                    <a:pt x="135" y="231"/>
                  </a:cubicBezTo>
                  <a:cubicBezTo>
                    <a:pt x="135" y="231"/>
                    <a:pt x="135" y="232"/>
                    <a:pt x="135" y="232"/>
                  </a:cubicBezTo>
                  <a:cubicBezTo>
                    <a:pt x="135" y="232"/>
                    <a:pt x="135" y="232"/>
                    <a:pt x="135" y="232"/>
                  </a:cubicBezTo>
                  <a:cubicBezTo>
                    <a:pt x="135" y="233"/>
                    <a:pt x="135" y="234"/>
                    <a:pt x="135" y="235"/>
                  </a:cubicBezTo>
                  <a:cubicBezTo>
                    <a:pt x="135" y="239"/>
                    <a:pt x="137" y="241"/>
                    <a:pt x="139" y="243"/>
                  </a:cubicBezTo>
                  <a:cubicBezTo>
                    <a:pt x="141" y="245"/>
                    <a:pt x="143" y="246"/>
                    <a:pt x="147" y="247"/>
                  </a:cubicBezTo>
                  <a:cubicBezTo>
                    <a:pt x="147" y="247"/>
                    <a:pt x="147" y="247"/>
                    <a:pt x="147" y="247"/>
                  </a:cubicBezTo>
                  <a:cubicBezTo>
                    <a:pt x="148" y="247"/>
                    <a:pt x="150" y="246"/>
                    <a:pt x="151" y="246"/>
                  </a:cubicBezTo>
                  <a:cubicBezTo>
                    <a:pt x="152" y="245"/>
                    <a:pt x="161" y="242"/>
                    <a:pt x="169" y="238"/>
                  </a:cubicBezTo>
                  <a:cubicBezTo>
                    <a:pt x="177" y="235"/>
                    <a:pt x="185" y="232"/>
                    <a:pt x="185" y="232"/>
                  </a:cubicBezTo>
                  <a:cubicBezTo>
                    <a:pt x="185" y="232"/>
                    <a:pt x="185" y="232"/>
                    <a:pt x="185" y="232"/>
                  </a:cubicBezTo>
                  <a:cubicBezTo>
                    <a:pt x="185" y="232"/>
                    <a:pt x="185" y="232"/>
                    <a:pt x="185" y="232"/>
                  </a:cubicBezTo>
                  <a:cubicBezTo>
                    <a:pt x="186" y="232"/>
                    <a:pt x="186" y="231"/>
                    <a:pt x="187" y="230"/>
                  </a:cubicBezTo>
                  <a:cubicBezTo>
                    <a:pt x="187" y="230"/>
                    <a:pt x="187" y="230"/>
                    <a:pt x="187" y="230"/>
                  </a:cubicBezTo>
                  <a:cubicBezTo>
                    <a:pt x="231" y="187"/>
                    <a:pt x="231" y="187"/>
                    <a:pt x="231" y="187"/>
                  </a:cubicBezTo>
                  <a:cubicBezTo>
                    <a:pt x="231" y="271"/>
                    <a:pt x="231" y="271"/>
                    <a:pt x="231" y="271"/>
                  </a:cubicBezTo>
                  <a:cubicBezTo>
                    <a:pt x="13" y="271"/>
                    <a:pt x="13" y="271"/>
                    <a:pt x="13" y="271"/>
                  </a:cubicBezTo>
                  <a:cubicBezTo>
                    <a:pt x="13" y="251"/>
                    <a:pt x="13" y="251"/>
                    <a:pt x="13" y="251"/>
                  </a:cubicBezTo>
                  <a:cubicBezTo>
                    <a:pt x="13" y="251"/>
                    <a:pt x="13" y="250"/>
                    <a:pt x="13" y="250"/>
                  </a:cubicBezTo>
                  <a:cubicBezTo>
                    <a:pt x="13" y="233"/>
                    <a:pt x="13" y="233"/>
                    <a:pt x="13" y="233"/>
                  </a:cubicBezTo>
                  <a:cubicBezTo>
                    <a:pt x="13" y="55"/>
                    <a:pt x="13" y="55"/>
                    <a:pt x="13" y="55"/>
                  </a:cubicBezTo>
                  <a:cubicBezTo>
                    <a:pt x="231" y="55"/>
                    <a:pt x="231" y="55"/>
                    <a:pt x="231" y="55"/>
                  </a:cubicBezTo>
                  <a:lnTo>
                    <a:pt x="231" y="62"/>
                  </a:lnTo>
                  <a:close/>
                  <a:moveTo>
                    <a:pt x="231" y="41"/>
                  </a:moveTo>
                  <a:cubicBezTo>
                    <a:pt x="13" y="41"/>
                    <a:pt x="13" y="41"/>
                    <a:pt x="13" y="41"/>
                  </a:cubicBezTo>
                  <a:cubicBezTo>
                    <a:pt x="13" y="40"/>
                    <a:pt x="13" y="40"/>
                    <a:pt x="13" y="40"/>
                  </a:cubicBezTo>
                  <a:cubicBezTo>
                    <a:pt x="13" y="25"/>
                    <a:pt x="26" y="14"/>
                    <a:pt x="41" y="14"/>
                  </a:cubicBezTo>
                  <a:cubicBezTo>
                    <a:pt x="204" y="14"/>
                    <a:pt x="204" y="14"/>
                    <a:pt x="204" y="14"/>
                  </a:cubicBezTo>
                  <a:cubicBezTo>
                    <a:pt x="219" y="14"/>
                    <a:pt x="231" y="25"/>
                    <a:pt x="231" y="40"/>
                  </a:cubicBezTo>
                  <a:cubicBezTo>
                    <a:pt x="231" y="41"/>
                    <a:pt x="231" y="41"/>
                    <a:pt x="231" y="4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3"/>
            <p:cNvSpPr>
              <a:spLocks noChangeAspect="1" noEditPoints="1"/>
            </p:cNvSpPr>
            <p:nvPr/>
          </p:nvSpPr>
          <p:spPr bwMode="auto">
            <a:xfrm>
              <a:off x="7542213" y="5859463"/>
              <a:ext cx="496887" cy="754062"/>
            </a:xfrm>
            <a:custGeom>
              <a:avLst/>
              <a:gdLst>
                <a:gd name="T0" fmla="*/ 2147483647 w 292"/>
                <a:gd name="T1" fmla="*/ 2147483647 h 444"/>
                <a:gd name="T2" fmla="*/ 2147483647 w 292"/>
                <a:gd name="T3" fmla="*/ 2147483647 h 444"/>
                <a:gd name="T4" fmla="*/ 2147483647 w 292"/>
                <a:gd name="T5" fmla="*/ 2147483647 h 444"/>
                <a:gd name="T6" fmla="*/ 2147483647 w 292"/>
                <a:gd name="T7" fmla="*/ 2147483647 h 444"/>
                <a:gd name="T8" fmla="*/ 2147483647 w 292"/>
                <a:gd name="T9" fmla="*/ 2147483647 h 444"/>
                <a:gd name="T10" fmla="*/ 2147483647 w 292"/>
                <a:gd name="T11" fmla="*/ 2147483647 h 444"/>
                <a:gd name="T12" fmla="*/ 2147483647 w 292"/>
                <a:gd name="T13" fmla="*/ 2147483647 h 444"/>
                <a:gd name="T14" fmla="*/ 0 w 292"/>
                <a:gd name="T15" fmla="*/ 2147483647 h 444"/>
                <a:gd name="T16" fmla="*/ 0 w 292"/>
                <a:gd name="T17" fmla="*/ 2147483647 h 444"/>
                <a:gd name="T18" fmla="*/ 2147483647 w 292"/>
                <a:gd name="T19" fmla="*/ 2147483647 h 444"/>
                <a:gd name="T20" fmla="*/ 2147483647 w 292"/>
                <a:gd name="T21" fmla="*/ 2147483647 h 444"/>
                <a:gd name="T22" fmla="*/ 2147483647 w 292"/>
                <a:gd name="T23" fmla="*/ 2147483647 h 444"/>
                <a:gd name="T24" fmla="*/ 2147483647 w 292"/>
                <a:gd name="T25" fmla="*/ 2147483647 h 444"/>
                <a:gd name="T26" fmla="*/ 2147483647 w 292"/>
                <a:gd name="T27" fmla="*/ 2147483647 h 444"/>
                <a:gd name="T28" fmla="*/ 2147483647 w 292"/>
                <a:gd name="T29" fmla="*/ 2147483647 h 444"/>
                <a:gd name="T30" fmla="*/ 2147483647 w 292"/>
                <a:gd name="T31" fmla="*/ 2147483647 h 444"/>
                <a:gd name="T32" fmla="*/ 2147483647 w 292"/>
                <a:gd name="T33" fmla="*/ 2147483647 h 444"/>
                <a:gd name="T34" fmla="*/ 2147483647 w 292"/>
                <a:gd name="T35" fmla="*/ 2147483647 h 444"/>
                <a:gd name="T36" fmla="*/ 2147483647 w 292"/>
                <a:gd name="T37" fmla="*/ 2147483647 h 444"/>
                <a:gd name="T38" fmla="*/ 2147483647 w 292"/>
                <a:gd name="T39" fmla="*/ 2147483647 h 444"/>
                <a:gd name="T40" fmla="*/ 2147483647 w 292"/>
                <a:gd name="T41" fmla="*/ 2147483647 h 444"/>
                <a:gd name="T42" fmla="*/ 2147483647 w 292"/>
                <a:gd name="T43" fmla="*/ 2147483647 h 444"/>
                <a:gd name="T44" fmla="*/ 2147483647 w 292"/>
                <a:gd name="T45" fmla="*/ 2147483647 h 444"/>
                <a:gd name="T46" fmla="*/ 2147483647 w 292"/>
                <a:gd name="T47" fmla="*/ 2147483647 h 444"/>
                <a:gd name="T48" fmla="*/ 2147483647 w 292"/>
                <a:gd name="T49" fmla="*/ 2147483647 h 444"/>
                <a:gd name="T50" fmla="*/ 2147483647 w 292"/>
                <a:gd name="T51" fmla="*/ 2147483647 h 444"/>
                <a:gd name="T52" fmla="*/ 2147483647 w 292"/>
                <a:gd name="T53" fmla="*/ 2147483647 h 444"/>
                <a:gd name="T54" fmla="*/ 2147483647 w 292"/>
                <a:gd name="T55" fmla="*/ 2147483647 h 444"/>
                <a:gd name="T56" fmla="*/ 2147483647 w 292"/>
                <a:gd name="T57" fmla="*/ 2147483647 h 444"/>
                <a:gd name="T58" fmla="*/ 2147483647 w 292"/>
                <a:gd name="T59" fmla="*/ 2147483647 h 444"/>
                <a:gd name="T60" fmla="*/ 2147483647 w 292"/>
                <a:gd name="T61" fmla="*/ 2147483647 h 444"/>
                <a:gd name="T62" fmla="*/ 2147483647 w 292"/>
                <a:gd name="T63" fmla="*/ 2147483647 h 444"/>
                <a:gd name="T64" fmla="*/ 2147483647 w 292"/>
                <a:gd name="T65" fmla="*/ 2147483647 h 444"/>
                <a:gd name="T66" fmla="*/ 2147483647 w 292"/>
                <a:gd name="T67" fmla="*/ 2147483647 h 444"/>
                <a:gd name="T68" fmla="*/ 2147483647 w 292"/>
                <a:gd name="T69" fmla="*/ 2147483647 h 444"/>
                <a:gd name="T70" fmla="*/ 2147483647 w 292"/>
                <a:gd name="T71" fmla="*/ 2147483647 h 444"/>
                <a:gd name="T72" fmla="*/ 2147483647 w 292"/>
                <a:gd name="T73" fmla="*/ 2147483647 h 444"/>
                <a:gd name="T74" fmla="*/ 2147483647 w 292"/>
                <a:gd name="T75" fmla="*/ 2147483647 h 444"/>
                <a:gd name="T76" fmla="*/ 2147483647 w 292"/>
                <a:gd name="T77" fmla="*/ 2147483647 h 444"/>
                <a:gd name="T78" fmla="*/ 2147483647 w 292"/>
                <a:gd name="T79" fmla="*/ 2147483647 h 444"/>
                <a:gd name="T80" fmla="*/ 2147483647 w 292"/>
                <a:gd name="T81" fmla="*/ 2147483647 h 444"/>
                <a:gd name="T82" fmla="*/ 2147483647 w 292"/>
                <a:gd name="T83" fmla="*/ 2147483647 h 444"/>
                <a:gd name="T84" fmla="*/ 2147483647 w 292"/>
                <a:gd name="T85" fmla="*/ 2147483647 h 444"/>
                <a:gd name="T86" fmla="*/ 2147483647 w 292"/>
                <a:gd name="T87" fmla="*/ 2147483647 h 444"/>
                <a:gd name="T88" fmla="*/ 2147483647 w 292"/>
                <a:gd name="T89" fmla="*/ 2147483647 h 444"/>
                <a:gd name="T90" fmla="*/ 2147483647 w 292"/>
                <a:gd name="T91" fmla="*/ 2147483647 h 444"/>
                <a:gd name="T92" fmla="*/ 2147483647 w 292"/>
                <a:gd name="T93" fmla="*/ 2147483647 h 444"/>
                <a:gd name="T94" fmla="*/ 2147483647 w 292"/>
                <a:gd name="T95" fmla="*/ 2147483647 h 444"/>
                <a:gd name="T96" fmla="*/ 2147483647 w 292"/>
                <a:gd name="T97" fmla="*/ 2147483647 h 444"/>
                <a:gd name="T98" fmla="*/ 2147483647 w 292"/>
                <a:gd name="T99" fmla="*/ 2147483647 h 444"/>
                <a:gd name="T100" fmla="*/ 2147483647 w 292"/>
                <a:gd name="T101" fmla="*/ 2147483647 h 44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2"/>
                <a:gd name="T154" fmla="*/ 0 h 444"/>
                <a:gd name="T155" fmla="*/ 292 w 292"/>
                <a:gd name="T156" fmla="*/ 444 h 44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2" h="444">
                  <a:moveTo>
                    <a:pt x="284" y="141"/>
                  </a:moveTo>
                  <a:cubicBezTo>
                    <a:pt x="280" y="141"/>
                    <a:pt x="276" y="144"/>
                    <a:pt x="276" y="149"/>
                  </a:cubicBezTo>
                  <a:cubicBezTo>
                    <a:pt x="276" y="396"/>
                    <a:pt x="276" y="396"/>
                    <a:pt x="276" y="396"/>
                  </a:cubicBezTo>
                  <a:cubicBezTo>
                    <a:pt x="276" y="414"/>
                    <a:pt x="262" y="428"/>
                    <a:pt x="244" y="428"/>
                  </a:cubicBezTo>
                  <a:cubicBezTo>
                    <a:pt x="49" y="428"/>
                    <a:pt x="49" y="428"/>
                    <a:pt x="49" y="428"/>
                  </a:cubicBezTo>
                  <a:cubicBezTo>
                    <a:pt x="31" y="428"/>
                    <a:pt x="16" y="414"/>
                    <a:pt x="16" y="396"/>
                  </a:cubicBezTo>
                  <a:cubicBezTo>
                    <a:pt x="16" y="333"/>
                    <a:pt x="16" y="333"/>
                    <a:pt x="16" y="333"/>
                  </a:cubicBezTo>
                  <a:cubicBezTo>
                    <a:pt x="16" y="311"/>
                    <a:pt x="16" y="311"/>
                    <a:pt x="16" y="311"/>
                  </a:cubicBezTo>
                  <a:cubicBezTo>
                    <a:pt x="16" y="81"/>
                    <a:pt x="16" y="81"/>
                    <a:pt x="16" y="81"/>
                  </a:cubicBezTo>
                  <a:cubicBezTo>
                    <a:pt x="16" y="63"/>
                    <a:pt x="31" y="49"/>
                    <a:pt x="49" y="49"/>
                  </a:cubicBezTo>
                  <a:cubicBezTo>
                    <a:pt x="244" y="49"/>
                    <a:pt x="244" y="49"/>
                    <a:pt x="244" y="49"/>
                  </a:cubicBezTo>
                  <a:cubicBezTo>
                    <a:pt x="262" y="49"/>
                    <a:pt x="276" y="63"/>
                    <a:pt x="276" y="81"/>
                  </a:cubicBezTo>
                  <a:cubicBezTo>
                    <a:pt x="276" y="116"/>
                    <a:pt x="276" y="116"/>
                    <a:pt x="276" y="116"/>
                  </a:cubicBezTo>
                  <a:cubicBezTo>
                    <a:pt x="276" y="121"/>
                    <a:pt x="280" y="124"/>
                    <a:pt x="284" y="124"/>
                  </a:cubicBezTo>
                  <a:cubicBezTo>
                    <a:pt x="289" y="124"/>
                    <a:pt x="292" y="121"/>
                    <a:pt x="292" y="116"/>
                  </a:cubicBezTo>
                  <a:cubicBezTo>
                    <a:pt x="292" y="81"/>
                    <a:pt x="292" y="81"/>
                    <a:pt x="292" y="81"/>
                  </a:cubicBezTo>
                  <a:cubicBezTo>
                    <a:pt x="292" y="62"/>
                    <a:pt x="282" y="46"/>
                    <a:pt x="266" y="38"/>
                  </a:cubicBezTo>
                  <a:cubicBezTo>
                    <a:pt x="266" y="16"/>
                    <a:pt x="266" y="16"/>
                    <a:pt x="266" y="16"/>
                  </a:cubicBezTo>
                  <a:cubicBezTo>
                    <a:pt x="266" y="7"/>
                    <a:pt x="259" y="0"/>
                    <a:pt x="250" y="0"/>
                  </a:cubicBezTo>
                  <a:cubicBezTo>
                    <a:pt x="222" y="0"/>
                    <a:pt x="222" y="0"/>
                    <a:pt x="222" y="0"/>
                  </a:cubicBezTo>
                  <a:cubicBezTo>
                    <a:pt x="213" y="0"/>
                    <a:pt x="206" y="7"/>
                    <a:pt x="206" y="16"/>
                  </a:cubicBezTo>
                  <a:cubicBezTo>
                    <a:pt x="206" y="33"/>
                    <a:pt x="206" y="33"/>
                    <a:pt x="206" y="33"/>
                  </a:cubicBezTo>
                  <a:cubicBezTo>
                    <a:pt x="49" y="33"/>
                    <a:pt x="49" y="33"/>
                    <a:pt x="49" y="33"/>
                  </a:cubicBezTo>
                  <a:cubicBezTo>
                    <a:pt x="22" y="33"/>
                    <a:pt x="0" y="55"/>
                    <a:pt x="0" y="81"/>
                  </a:cubicBezTo>
                  <a:cubicBezTo>
                    <a:pt x="0" y="311"/>
                    <a:pt x="0" y="311"/>
                    <a:pt x="0" y="311"/>
                  </a:cubicBezTo>
                  <a:cubicBezTo>
                    <a:pt x="0" y="333"/>
                    <a:pt x="0" y="333"/>
                    <a:pt x="0" y="333"/>
                  </a:cubicBezTo>
                  <a:cubicBezTo>
                    <a:pt x="0" y="396"/>
                    <a:pt x="0" y="396"/>
                    <a:pt x="0" y="396"/>
                  </a:cubicBezTo>
                  <a:cubicBezTo>
                    <a:pt x="0" y="423"/>
                    <a:pt x="22" y="444"/>
                    <a:pt x="49" y="444"/>
                  </a:cubicBezTo>
                  <a:cubicBezTo>
                    <a:pt x="244" y="444"/>
                    <a:pt x="244" y="444"/>
                    <a:pt x="244" y="444"/>
                  </a:cubicBezTo>
                  <a:cubicBezTo>
                    <a:pt x="271" y="444"/>
                    <a:pt x="292" y="423"/>
                    <a:pt x="292" y="396"/>
                  </a:cubicBezTo>
                  <a:cubicBezTo>
                    <a:pt x="292" y="149"/>
                    <a:pt x="292" y="149"/>
                    <a:pt x="292" y="149"/>
                  </a:cubicBezTo>
                  <a:cubicBezTo>
                    <a:pt x="292" y="144"/>
                    <a:pt x="289" y="141"/>
                    <a:pt x="284" y="141"/>
                  </a:cubicBezTo>
                  <a:close/>
                  <a:moveTo>
                    <a:pt x="265" y="196"/>
                  </a:moveTo>
                  <a:cubicBezTo>
                    <a:pt x="265" y="90"/>
                    <a:pt x="265" y="90"/>
                    <a:pt x="265" y="90"/>
                  </a:cubicBezTo>
                  <a:cubicBezTo>
                    <a:pt x="265" y="81"/>
                    <a:pt x="264" y="72"/>
                    <a:pt x="257" y="66"/>
                  </a:cubicBezTo>
                  <a:cubicBezTo>
                    <a:pt x="251" y="60"/>
                    <a:pt x="243" y="58"/>
                    <a:pt x="233" y="58"/>
                  </a:cubicBezTo>
                  <a:cubicBezTo>
                    <a:pt x="60" y="58"/>
                    <a:pt x="60" y="58"/>
                    <a:pt x="60" y="58"/>
                  </a:cubicBezTo>
                  <a:cubicBezTo>
                    <a:pt x="50" y="58"/>
                    <a:pt x="42" y="60"/>
                    <a:pt x="35" y="66"/>
                  </a:cubicBezTo>
                  <a:cubicBezTo>
                    <a:pt x="29" y="72"/>
                    <a:pt x="27" y="81"/>
                    <a:pt x="27" y="90"/>
                  </a:cubicBezTo>
                  <a:cubicBezTo>
                    <a:pt x="27" y="196"/>
                    <a:pt x="27" y="196"/>
                    <a:pt x="27" y="196"/>
                  </a:cubicBezTo>
                  <a:cubicBezTo>
                    <a:pt x="27" y="206"/>
                    <a:pt x="29" y="214"/>
                    <a:pt x="35" y="221"/>
                  </a:cubicBezTo>
                  <a:cubicBezTo>
                    <a:pt x="42" y="227"/>
                    <a:pt x="50" y="228"/>
                    <a:pt x="60" y="228"/>
                  </a:cubicBezTo>
                  <a:cubicBezTo>
                    <a:pt x="233" y="228"/>
                    <a:pt x="233" y="228"/>
                    <a:pt x="233" y="228"/>
                  </a:cubicBezTo>
                  <a:cubicBezTo>
                    <a:pt x="243" y="228"/>
                    <a:pt x="251" y="227"/>
                    <a:pt x="257" y="221"/>
                  </a:cubicBezTo>
                  <a:cubicBezTo>
                    <a:pt x="264" y="214"/>
                    <a:pt x="265" y="206"/>
                    <a:pt x="265" y="196"/>
                  </a:cubicBezTo>
                  <a:close/>
                  <a:moveTo>
                    <a:pt x="249" y="196"/>
                  </a:moveTo>
                  <a:cubicBezTo>
                    <a:pt x="249" y="204"/>
                    <a:pt x="248" y="208"/>
                    <a:pt x="246" y="209"/>
                  </a:cubicBezTo>
                  <a:cubicBezTo>
                    <a:pt x="245" y="211"/>
                    <a:pt x="241" y="212"/>
                    <a:pt x="233" y="212"/>
                  </a:cubicBezTo>
                  <a:cubicBezTo>
                    <a:pt x="60" y="212"/>
                    <a:pt x="60" y="212"/>
                    <a:pt x="60" y="212"/>
                  </a:cubicBezTo>
                  <a:cubicBezTo>
                    <a:pt x="52" y="212"/>
                    <a:pt x="48" y="211"/>
                    <a:pt x="47" y="209"/>
                  </a:cubicBezTo>
                  <a:cubicBezTo>
                    <a:pt x="45" y="208"/>
                    <a:pt x="43" y="204"/>
                    <a:pt x="43" y="196"/>
                  </a:cubicBezTo>
                  <a:cubicBezTo>
                    <a:pt x="43" y="90"/>
                    <a:pt x="43" y="90"/>
                    <a:pt x="43" y="90"/>
                  </a:cubicBezTo>
                  <a:cubicBezTo>
                    <a:pt x="43" y="82"/>
                    <a:pt x="45" y="79"/>
                    <a:pt x="47" y="77"/>
                  </a:cubicBezTo>
                  <a:cubicBezTo>
                    <a:pt x="48" y="76"/>
                    <a:pt x="52" y="74"/>
                    <a:pt x="60" y="74"/>
                  </a:cubicBezTo>
                  <a:cubicBezTo>
                    <a:pt x="233" y="74"/>
                    <a:pt x="233" y="74"/>
                    <a:pt x="233" y="74"/>
                  </a:cubicBezTo>
                  <a:cubicBezTo>
                    <a:pt x="241" y="74"/>
                    <a:pt x="245" y="76"/>
                    <a:pt x="246" y="77"/>
                  </a:cubicBezTo>
                  <a:cubicBezTo>
                    <a:pt x="248" y="79"/>
                    <a:pt x="249" y="82"/>
                    <a:pt x="249" y="90"/>
                  </a:cubicBezTo>
                  <a:lnTo>
                    <a:pt x="249" y="196"/>
                  </a:lnTo>
                  <a:close/>
                  <a:moveTo>
                    <a:pt x="113" y="411"/>
                  </a:moveTo>
                  <a:cubicBezTo>
                    <a:pt x="113" y="415"/>
                    <a:pt x="116" y="418"/>
                    <a:pt x="120" y="418"/>
                  </a:cubicBezTo>
                  <a:cubicBezTo>
                    <a:pt x="124" y="418"/>
                    <a:pt x="127" y="415"/>
                    <a:pt x="127" y="411"/>
                  </a:cubicBezTo>
                  <a:cubicBezTo>
                    <a:pt x="127" y="407"/>
                    <a:pt x="124" y="404"/>
                    <a:pt x="120" y="404"/>
                  </a:cubicBezTo>
                  <a:cubicBezTo>
                    <a:pt x="116" y="404"/>
                    <a:pt x="113" y="407"/>
                    <a:pt x="113" y="411"/>
                  </a:cubicBezTo>
                  <a:close/>
                  <a:moveTo>
                    <a:pt x="139" y="411"/>
                  </a:moveTo>
                  <a:cubicBezTo>
                    <a:pt x="139" y="415"/>
                    <a:pt x="142" y="418"/>
                    <a:pt x="146" y="418"/>
                  </a:cubicBezTo>
                  <a:cubicBezTo>
                    <a:pt x="150" y="418"/>
                    <a:pt x="154" y="415"/>
                    <a:pt x="154" y="411"/>
                  </a:cubicBezTo>
                  <a:cubicBezTo>
                    <a:pt x="154" y="407"/>
                    <a:pt x="150" y="404"/>
                    <a:pt x="146" y="404"/>
                  </a:cubicBezTo>
                  <a:cubicBezTo>
                    <a:pt x="142" y="404"/>
                    <a:pt x="139" y="407"/>
                    <a:pt x="139" y="411"/>
                  </a:cubicBezTo>
                  <a:close/>
                  <a:moveTo>
                    <a:pt x="173" y="418"/>
                  </a:moveTo>
                  <a:cubicBezTo>
                    <a:pt x="177" y="418"/>
                    <a:pt x="180" y="415"/>
                    <a:pt x="180" y="411"/>
                  </a:cubicBezTo>
                  <a:cubicBezTo>
                    <a:pt x="180" y="407"/>
                    <a:pt x="177" y="404"/>
                    <a:pt x="173" y="404"/>
                  </a:cubicBezTo>
                  <a:cubicBezTo>
                    <a:pt x="169" y="404"/>
                    <a:pt x="165" y="407"/>
                    <a:pt x="165" y="411"/>
                  </a:cubicBezTo>
                  <a:cubicBezTo>
                    <a:pt x="165" y="415"/>
                    <a:pt x="169" y="418"/>
                    <a:pt x="173" y="418"/>
                  </a:cubicBezTo>
                  <a:close/>
                  <a:moveTo>
                    <a:pt x="100" y="261"/>
                  </a:moveTo>
                  <a:cubicBezTo>
                    <a:pt x="100" y="252"/>
                    <a:pt x="93" y="245"/>
                    <a:pt x="84" y="245"/>
                  </a:cubicBezTo>
                  <a:cubicBezTo>
                    <a:pt x="57" y="245"/>
                    <a:pt x="57" y="245"/>
                    <a:pt x="57" y="245"/>
                  </a:cubicBezTo>
                  <a:cubicBezTo>
                    <a:pt x="48" y="245"/>
                    <a:pt x="41" y="252"/>
                    <a:pt x="41" y="261"/>
                  </a:cubicBezTo>
                  <a:cubicBezTo>
                    <a:pt x="41" y="270"/>
                    <a:pt x="41" y="270"/>
                    <a:pt x="41" y="270"/>
                  </a:cubicBezTo>
                  <a:cubicBezTo>
                    <a:pt x="41" y="279"/>
                    <a:pt x="48" y="286"/>
                    <a:pt x="57" y="286"/>
                  </a:cubicBezTo>
                  <a:cubicBezTo>
                    <a:pt x="84" y="286"/>
                    <a:pt x="84" y="286"/>
                    <a:pt x="84" y="286"/>
                  </a:cubicBezTo>
                  <a:cubicBezTo>
                    <a:pt x="93" y="286"/>
                    <a:pt x="100" y="279"/>
                    <a:pt x="100" y="270"/>
                  </a:cubicBezTo>
                  <a:lnTo>
                    <a:pt x="100" y="261"/>
                  </a:lnTo>
                  <a:close/>
                  <a:moveTo>
                    <a:pt x="133" y="286"/>
                  </a:moveTo>
                  <a:cubicBezTo>
                    <a:pt x="161" y="286"/>
                    <a:pt x="161" y="286"/>
                    <a:pt x="161" y="286"/>
                  </a:cubicBezTo>
                  <a:cubicBezTo>
                    <a:pt x="170" y="286"/>
                    <a:pt x="177" y="279"/>
                    <a:pt x="177" y="270"/>
                  </a:cubicBezTo>
                  <a:cubicBezTo>
                    <a:pt x="177" y="261"/>
                    <a:pt x="177" y="261"/>
                    <a:pt x="177" y="261"/>
                  </a:cubicBezTo>
                  <a:cubicBezTo>
                    <a:pt x="177" y="252"/>
                    <a:pt x="170" y="245"/>
                    <a:pt x="161" y="245"/>
                  </a:cubicBezTo>
                  <a:cubicBezTo>
                    <a:pt x="133" y="245"/>
                    <a:pt x="133" y="245"/>
                    <a:pt x="133" y="245"/>
                  </a:cubicBezTo>
                  <a:cubicBezTo>
                    <a:pt x="125" y="245"/>
                    <a:pt x="117" y="252"/>
                    <a:pt x="117" y="261"/>
                  </a:cubicBezTo>
                  <a:cubicBezTo>
                    <a:pt x="117" y="270"/>
                    <a:pt x="117" y="270"/>
                    <a:pt x="117" y="270"/>
                  </a:cubicBezTo>
                  <a:cubicBezTo>
                    <a:pt x="117" y="279"/>
                    <a:pt x="125" y="286"/>
                    <a:pt x="133" y="286"/>
                  </a:cubicBezTo>
                  <a:close/>
                  <a:moveTo>
                    <a:pt x="254" y="261"/>
                  </a:moveTo>
                  <a:cubicBezTo>
                    <a:pt x="254" y="252"/>
                    <a:pt x="247" y="245"/>
                    <a:pt x="238" y="245"/>
                  </a:cubicBezTo>
                  <a:cubicBezTo>
                    <a:pt x="210" y="245"/>
                    <a:pt x="210" y="245"/>
                    <a:pt x="210" y="245"/>
                  </a:cubicBezTo>
                  <a:cubicBezTo>
                    <a:pt x="201" y="245"/>
                    <a:pt x="194" y="252"/>
                    <a:pt x="194" y="261"/>
                  </a:cubicBezTo>
                  <a:cubicBezTo>
                    <a:pt x="194" y="270"/>
                    <a:pt x="194" y="270"/>
                    <a:pt x="194" y="270"/>
                  </a:cubicBezTo>
                  <a:cubicBezTo>
                    <a:pt x="194" y="279"/>
                    <a:pt x="201" y="286"/>
                    <a:pt x="210" y="286"/>
                  </a:cubicBezTo>
                  <a:cubicBezTo>
                    <a:pt x="238" y="286"/>
                    <a:pt x="238" y="286"/>
                    <a:pt x="238" y="286"/>
                  </a:cubicBezTo>
                  <a:cubicBezTo>
                    <a:pt x="247" y="286"/>
                    <a:pt x="254" y="279"/>
                    <a:pt x="254" y="270"/>
                  </a:cubicBezTo>
                  <a:lnTo>
                    <a:pt x="254" y="261"/>
                  </a:lnTo>
                  <a:close/>
                  <a:moveTo>
                    <a:pt x="100" y="313"/>
                  </a:moveTo>
                  <a:cubicBezTo>
                    <a:pt x="100" y="304"/>
                    <a:pt x="93" y="297"/>
                    <a:pt x="84" y="297"/>
                  </a:cubicBezTo>
                  <a:cubicBezTo>
                    <a:pt x="57" y="297"/>
                    <a:pt x="57" y="297"/>
                    <a:pt x="57" y="297"/>
                  </a:cubicBezTo>
                  <a:cubicBezTo>
                    <a:pt x="48" y="297"/>
                    <a:pt x="41" y="304"/>
                    <a:pt x="41" y="313"/>
                  </a:cubicBezTo>
                  <a:cubicBezTo>
                    <a:pt x="41" y="322"/>
                    <a:pt x="41" y="322"/>
                    <a:pt x="41" y="322"/>
                  </a:cubicBezTo>
                  <a:cubicBezTo>
                    <a:pt x="41" y="331"/>
                    <a:pt x="48" y="338"/>
                    <a:pt x="57" y="338"/>
                  </a:cubicBezTo>
                  <a:cubicBezTo>
                    <a:pt x="84" y="338"/>
                    <a:pt x="84" y="338"/>
                    <a:pt x="84" y="338"/>
                  </a:cubicBezTo>
                  <a:cubicBezTo>
                    <a:pt x="93" y="338"/>
                    <a:pt x="100" y="331"/>
                    <a:pt x="100" y="322"/>
                  </a:cubicBezTo>
                  <a:lnTo>
                    <a:pt x="100" y="313"/>
                  </a:lnTo>
                  <a:close/>
                  <a:moveTo>
                    <a:pt x="117" y="322"/>
                  </a:moveTo>
                  <a:cubicBezTo>
                    <a:pt x="117" y="331"/>
                    <a:pt x="125" y="338"/>
                    <a:pt x="133" y="338"/>
                  </a:cubicBezTo>
                  <a:cubicBezTo>
                    <a:pt x="161" y="338"/>
                    <a:pt x="161" y="338"/>
                    <a:pt x="161" y="338"/>
                  </a:cubicBezTo>
                  <a:cubicBezTo>
                    <a:pt x="170" y="338"/>
                    <a:pt x="177" y="331"/>
                    <a:pt x="177" y="322"/>
                  </a:cubicBezTo>
                  <a:cubicBezTo>
                    <a:pt x="177" y="313"/>
                    <a:pt x="177" y="313"/>
                    <a:pt x="177" y="313"/>
                  </a:cubicBezTo>
                  <a:cubicBezTo>
                    <a:pt x="177" y="304"/>
                    <a:pt x="170" y="297"/>
                    <a:pt x="161" y="297"/>
                  </a:cubicBezTo>
                  <a:cubicBezTo>
                    <a:pt x="133" y="297"/>
                    <a:pt x="133" y="297"/>
                    <a:pt x="133" y="297"/>
                  </a:cubicBezTo>
                  <a:cubicBezTo>
                    <a:pt x="125" y="297"/>
                    <a:pt x="117" y="304"/>
                    <a:pt x="117" y="313"/>
                  </a:cubicBezTo>
                  <a:lnTo>
                    <a:pt x="117" y="322"/>
                  </a:lnTo>
                  <a:close/>
                  <a:moveTo>
                    <a:pt x="254" y="313"/>
                  </a:moveTo>
                  <a:cubicBezTo>
                    <a:pt x="254" y="304"/>
                    <a:pt x="247" y="297"/>
                    <a:pt x="238" y="297"/>
                  </a:cubicBezTo>
                  <a:cubicBezTo>
                    <a:pt x="210" y="297"/>
                    <a:pt x="210" y="297"/>
                    <a:pt x="210" y="297"/>
                  </a:cubicBezTo>
                  <a:cubicBezTo>
                    <a:pt x="201" y="297"/>
                    <a:pt x="194" y="304"/>
                    <a:pt x="194" y="313"/>
                  </a:cubicBezTo>
                  <a:cubicBezTo>
                    <a:pt x="194" y="322"/>
                    <a:pt x="194" y="322"/>
                    <a:pt x="194" y="322"/>
                  </a:cubicBezTo>
                  <a:cubicBezTo>
                    <a:pt x="194" y="331"/>
                    <a:pt x="201" y="338"/>
                    <a:pt x="210" y="338"/>
                  </a:cubicBezTo>
                  <a:cubicBezTo>
                    <a:pt x="238" y="338"/>
                    <a:pt x="238" y="338"/>
                    <a:pt x="238" y="338"/>
                  </a:cubicBezTo>
                  <a:cubicBezTo>
                    <a:pt x="247" y="338"/>
                    <a:pt x="254" y="331"/>
                    <a:pt x="254" y="322"/>
                  </a:cubicBezTo>
                  <a:lnTo>
                    <a:pt x="254" y="313"/>
                  </a:lnTo>
                  <a:close/>
                  <a:moveTo>
                    <a:pt x="84" y="349"/>
                  </a:moveTo>
                  <a:cubicBezTo>
                    <a:pt x="57" y="349"/>
                    <a:pt x="57" y="349"/>
                    <a:pt x="57" y="349"/>
                  </a:cubicBezTo>
                  <a:cubicBezTo>
                    <a:pt x="48" y="349"/>
                    <a:pt x="41" y="356"/>
                    <a:pt x="41" y="365"/>
                  </a:cubicBezTo>
                  <a:cubicBezTo>
                    <a:pt x="41" y="374"/>
                    <a:pt x="41" y="374"/>
                    <a:pt x="41" y="374"/>
                  </a:cubicBezTo>
                  <a:cubicBezTo>
                    <a:pt x="41" y="383"/>
                    <a:pt x="48" y="390"/>
                    <a:pt x="57" y="390"/>
                  </a:cubicBezTo>
                  <a:cubicBezTo>
                    <a:pt x="84" y="390"/>
                    <a:pt x="84" y="390"/>
                    <a:pt x="84" y="390"/>
                  </a:cubicBezTo>
                  <a:cubicBezTo>
                    <a:pt x="93" y="390"/>
                    <a:pt x="100" y="383"/>
                    <a:pt x="100" y="374"/>
                  </a:cubicBezTo>
                  <a:cubicBezTo>
                    <a:pt x="100" y="365"/>
                    <a:pt x="100" y="365"/>
                    <a:pt x="100" y="365"/>
                  </a:cubicBezTo>
                  <a:cubicBezTo>
                    <a:pt x="100" y="356"/>
                    <a:pt x="93" y="349"/>
                    <a:pt x="84" y="349"/>
                  </a:cubicBezTo>
                  <a:close/>
                  <a:moveTo>
                    <a:pt x="177" y="374"/>
                  </a:moveTo>
                  <a:cubicBezTo>
                    <a:pt x="177" y="365"/>
                    <a:pt x="177" y="365"/>
                    <a:pt x="177" y="365"/>
                  </a:cubicBezTo>
                  <a:cubicBezTo>
                    <a:pt x="177" y="356"/>
                    <a:pt x="170" y="349"/>
                    <a:pt x="161" y="349"/>
                  </a:cubicBezTo>
                  <a:cubicBezTo>
                    <a:pt x="133" y="349"/>
                    <a:pt x="133" y="349"/>
                    <a:pt x="133" y="349"/>
                  </a:cubicBezTo>
                  <a:cubicBezTo>
                    <a:pt x="125" y="349"/>
                    <a:pt x="117" y="356"/>
                    <a:pt x="117" y="365"/>
                  </a:cubicBezTo>
                  <a:cubicBezTo>
                    <a:pt x="117" y="374"/>
                    <a:pt x="117" y="374"/>
                    <a:pt x="117" y="374"/>
                  </a:cubicBezTo>
                  <a:cubicBezTo>
                    <a:pt x="117" y="383"/>
                    <a:pt x="125" y="390"/>
                    <a:pt x="133" y="390"/>
                  </a:cubicBezTo>
                  <a:cubicBezTo>
                    <a:pt x="161" y="390"/>
                    <a:pt x="161" y="390"/>
                    <a:pt x="161" y="390"/>
                  </a:cubicBezTo>
                  <a:cubicBezTo>
                    <a:pt x="170" y="390"/>
                    <a:pt x="177" y="383"/>
                    <a:pt x="177" y="374"/>
                  </a:cubicBezTo>
                  <a:close/>
                  <a:moveTo>
                    <a:pt x="238" y="349"/>
                  </a:moveTo>
                  <a:cubicBezTo>
                    <a:pt x="210" y="349"/>
                    <a:pt x="210" y="349"/>
                    <a:pt x="210" y="349"/>
                  </a:cubicBezTo>
                  <a:cubicBezTo>
                    <a:pt x="201" y="349"/>
                    <a:pt x="194" y="356"/>
                    <a:pt x="194" y="365"/>
                  </a:cubicBezTo>
                  <a:cubicBezTo>
                    <a:pt x="194" y="374"/>
                    <a:pt x="194" y="374"/>
                    <a:pt x="194" y="374"/>
                  </a:cubicBezTo>
                  <a:cubicBezTo>
                    <a:pt x="194" y="383"/>
                    <a:pt x="201" y="390"/>
                    <a:pt x="210" y="390"/>
                  </a:cubicBezTo>
                  <a:cubicBezTo>
                    <a:pt x="238" y="390"/>
                    <a:pt x="238" y="390"/>
                    <a:pt x="238" y="390"/>
                  </a:cubicBezTo>
                  <a:cubicBezTo>
                    <a:pt x="247" y="390"/>
                    <a:pt x="254" y="383"/>
                    <a:pt x="254" y="374"/>
                  </a:cubicBezTo>
                  <a:cubicBezTo>
                    <a:pt x="254" y="365"/>
                    <a:pt x="254" y="365"/>
                    <a:pt x="254" y="365"/>
                  </a:cubicBezTo>
                  <a:cubicBezTo>
                    <a:pt x="254" y="356"/>
                    <a:pt x="247" y="349"/>
                    <a:pt x="238" y="349"/>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1" name="Group 3"/>
            <p:cNvGrpSpPr>
              <a:grpSpLocks noChangeAspect="1"/>
            </p:cNvGrpSpPr>
            <p:nvPr/>
          </p:nvGrpSpPr>
          <p:grpSpPr bwMode="auto">
            <a:xfrm>
              <a:off x="5827713" y="2619375"/>
              <a:ext cx="814387" cy="1173163"/>
              <a:chOff x="186" y="860"/>
              <a:chExt cx="966" cy="1391"/>
            </a:xfrm>
          </p:grpSpPr>
          <p:sp>
            <p:nvSpPr>
              <p:cNvPr id="39"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0"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1" name="Text Box 6"/>
              <p:cNvSpPr txBox="1">
                <a:spLocks noChangeAspect="1" noChangeArrowheads="1"/>
              </p:cNvSpPr>
              <p:nvPr/>
            </p:nvSpPr>
            <p:spPr bwMode="auto">
              <a:xfrm>
                <a:off x="252" y="1850"/>
                <a:ext cx="81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800">
                    <a:solidFill>
                      <a:srgbClr val="00A9D4"/>
                    </a:solidFill>
                    <a:ea typeface="MS PGothic" panose="020B0600070205080204" pitchFamily="34" charset="-128"/>
                    <a:cs typeface="Arial" panose="020B0604020202020204" pitchFamily="34" charset="0"/>
                  </a:rPr>
                  <a:t>IMS</a:t>
                </a:r>
                <a:endParaRPr lang="sv-SE" altLang="en-US" sz="1800">
                  <a:solidFill>
                    <a:srgbClr val="00A9D4"/>
                  </a:solidFill>
                  <a:ea typeface="MS PGothic" panose="020B0600070205080204" pitchFamily="34" charset="-128"/>
                  <a:cs typeface="Arial" panose="020B0604020202020204" pitchFamily="34" charset="0"/>
                </a:endParaRPr>
              </a:p>
            </p:txBody>
          </p:sp>
        </p:grpSp>
        <p:sp>
          <p:nvSpPr>
            <p:cNvPr id="32" name="Line 20"/>
            <p:cNvSpPr>
              <a:spLocks noChangeShapeType="1"/>
            </p:cNvSpPr>
            <p:nvPr/>
          </p:nvSpPr>
          <p:spPr bwMode="auto">
            <a:xfrm>
              <a:off x="6235700" y="2303463"/>
              <a:ext cx="0" cy="2698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3" name="Freeform 3" descr="bpct-blend1"/>
            <p:cNvSpPr>
              <a:spLocks noChangeAspect="1"/>
            </p:cNvSpPr>
            <p:nvPr/>
          </p:nvSpPr>
          <p:spPr bwMode="auto">
            <a:xfrm>
              <a:off x="4751388" y="1187450"/>
              <a:ext cx="2933700" cy="1206500"/>
            </a:xfrm>
            <a:custGeom>
              <a:avLst/>
              <a:gdLst>
                <a:gd name="T0" fmla="*/ 2147483647 w 522"/>
                <a:gd name="T1" fmla="*/ 2147483647 h 399"/>
                <a:gd name="T2" fmla="*/ 2147483647 w 522"/>
                <a:gd name="T3" fmla="*/ 2147483647 h 399"/>
                <a:gd name="T4" fmla="*/ 0 w 522"/>
                <a:gd name="T5" fmla="*/ 2147483647 h 399"/>
                <a:gd name="T6" fmla="*/ 2147483647 w 522"/>
                <a:gd name="T7" fmla="*/ 2147483647 h 399"/>
                <a:gd name="T8" fmla="*/ 2147483647 w 522"/>
                <a:gd name="T9" fmla="*/ 2147483647 h 399"/>
                <a:gd name="T10" fmla="*/ 2147483647 w 522"/>
                <a:gd name="T11" fmla="*/ 0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5"/>
                  </a:moveTo>
                  <a:cubicBezTo>
                    <a:pt x="105" y="356"/>
                    <a:pt x="98" y="357"/>
                    <a:pt x="91" y="357"/>
                  </a:cubicBezTo>
                  <a:cubicBezTo>
                    <a:pt x="91" y="357"/>
                    <a:pt x="91" y="357"/>
                    <a:pt x="91" y="357"/>
                  </a:cubicBezTo>
                  <a:cubicBezTo>
                    <a:pt x="53" y="357"/>
                    <a:pt x="23" y="327"/>
                    <a:pt x="23" y="289"/>
                  </a:cubicBezTo>
                  <a:cubicBezTo>
                    <a:pt x="23" y="289"/>
                    <a:pt x="23" y="289"/>
                    <a:pt x="23" y="289"/>
                  </a:cubicBezTo>
                  <a:cubicBezTo>
                    <a:pt x="23" y="282"/>
                    <a:pt x="24" y="275"/>
                    <a:pt x="26" y="269"/>
                  </a:cubicBezTo>
                  <a:cubicBezTo>
                    <a:pt x="26" y="269"/>
                    <a:pt x="26" y="269"/>
                    <a:pt x="26" y="269"/>
                  </a:cubicBezTo>
                  <a:cubicBezTo>
                    <a:pt x="10" y="252"/>
                    <a:pt x="0" y="230"/>
                    <a:pt x="0" y="206"/>
                  </a:cubicBezTo>
                  <a:cubicBezTo>
                    <a:pt x="0" y="206"/>
                    <a:pt x="0" y="206"/>
                    <a:pt x="0" y="206"/>
                  </a:cubicBezTo>
                  <a:cubicBezTo>
                    <a:pt x="0" y="159"/>
                    <a:pt x="35" y="121"/>
                    <a:pt x="81" y="115"/>
                  </a:cubicBezTo>
                  <a:cubicBezTo>
                    <a:pt x="81" y="115"/>
                    <a:pt x="81" y="115"/>
                    <a:pt x="81" y="115"/>
                  </a:cubicBezTo>
                  <a:cubicBezTo>
                    <a:pt x="81" y="114"/>
                    <a:pt x="80" y="113"/>
                    <a:pt x="80" y="111"/>
                  </a:cubicBezTo>
                  <a:cubicBezTo>
                    <a:pt x="80" y="111"/>
                    <a:pt x="80" y="111"/>
                    <a:pt x="80" y="111"/>
                  </a:cubicBezTo>
                  <a:cubicBezTo>
                    <a:pt x="80" y="73"/>
                    <a:pt x="112" y="42"/>
                    <a:pt x="150" y="42"/>
                  </a:cubicBezTo>
                  <a:cubicBezTo>
                    <a:pt x="150" y="42"/>
                    <a:pt x="150" y="42"/>
                    <a:pt x="150" y="42"/>
                  </a:cubicBezTo>
                  <a:cubicBezTo>
                    <a:pt x="164" y="42"/>
                    <a:pt x="177" y="46"/>
                    <a:pt x="188" y="54"/>
                  </a:cubicBezTo>
                  <a:cubicBezTo>
                    <a:pt x="188" y="54"/>
                    <a:pt x="188" y="54"/>
                    <a:pt x="188" y="54"/>
                  </a:cubicBezTo>
                  <a:cubicBezTo>
                    <a:pt x="206" y="22"/>
                    <a:pt x="240" y="0"/>
                    <a:pt x="279" y="0"/>
                  </a:cubicBezTo>
                  <a:cubicBezTo>
                    <a:pt x="279" y="0"/>
                    <a:pt x="279" y="0"/>
                    <a:pt x="279" y="0"/>
                  </a:cubicBezTo>
                  <a:cubicBezTo>
                    <a:pt x="325" y="0"/>
                    <a:pt x="363" y="30"/>
                    <a:pt x="376" y="72"/>
                  </a:cubicBezTo>
                  <a:cubicBezTo>
                    <a:pt x="376" y="72"/>
                    <a:pt x="376" y="72"/>
                    <a:pt x="376" y="72"/>
                  </a:cubicBezTo>
                  <a:cubicBezTo>
                    <a:pt x="379" y="72"/>
                    <a:pt x="381" y="72"/>
                    <a:pt x="383" y="72"/>
                  </a:cubicBezTo>
                  <a:cubicBezTo>
                    <a:pt x="383" y="72"/>
                    <a:pt x="383" y="72"/>
                    <a:pt x="383" y="72"/>
                  </a:cubicBezTo>
                  <a:cubicBezTo>
                    <a:pt x="400" y="72"/>
                    <a:pt x="416" y="77"/>
                    <a:pt x="430" y="85"/>
                  </a:cubicBezTo>
                  <a:cubicBezTo>
                    <a:pt x="430" y="85"/>
                    <a:pt x="430" y="85"/>
                    <a:pt x="430" y="85"/>
                  </a:cubicBezTo>
                  <a:cubicBezTo>
                    <a:pt x="430" y="85"/>
                    <a:pt x="430" y="85"/>
                    <a:pt x="430" y="85"/>
                  </a:cubicBezTo>
                  <a:cubicBezTo>
                    <a:pt x="433" y="88"/>
                    <a:pt x="435" y="92"/>
                    <a:pt x="432" y="96"/>
                  </a:cubicBezTo>
                  <a:cubicBezTo>
                    <a:pt x="432" y="96"/>
                    <a:pt x="432" y="96"/>
                    <a:pt x="432" y="96"/>
                  </a:cubicBezTo>
                  <a:cubicBezTo>
                    <a:pt x="430" y="100"/>
                    <a:pt x="425" y="101"/>
                    <a:pt x="421" y="99"/>
                  </a:cubicBezTo>
                  <a:cubicBezTo>
                    <a:pt x="421" y="99"/>
                    <a:pt x="421" y="99"/>
                    <a:pt x="421" y="99"/>
                  </a:cubicBezTo>
                  <a:cubicBezTo>
                    <a:pt x="410" y="92"/>
                    <a:pt x="397" y="88"/>
                    <a:pt x="383" y="88"/>
                  </a:cubicBezTo>
                  <a:cubicBezTo>
                    <a:pt x="383" y="88"/>
                    <a:pt x="383" y="88"/>
                    <a:pt x="383" y="88"/>
                  </a:cubicBezTo>
                  <a:cubicBezTo>
                    <a:pt x="380" y="88"/>
                    <a:pt x="376" y="88"/>
                    <a:pt x="372" y="89"/>
                  </a:cubicBezTo>
                  <a:cubicBezTo>
                    <a:pt x="372" y="89"/>
                    <a:pt x="372" y="89"/>
                    <a:pt x="372" y="89"/>
                  </a:cubicBezTo>
                  <a:cubicBezTo>
                    <a:pt x="368" y="89"/>
                    <a:pt x="364" y="87"/>
                    <a:pt x="363" y="83"/>
                  </a:cubicBezTo>
                  <a:cubicBezTo>
                    <a:pt x="363" y="83"/>
                    <a:pt x="363" y="83"/>
                    <a:pt x="363" y="83"/>
                  </a:cubicBezTo>
                  <a:cubicBezTo>
                    <a:pt x="354" y="45"/>
                    <a:pt x="319" y="16"/>
                    <a:pt x="279" y="16"/>
                  </a:cubicBezTo>
                  <a:cubicBezTo>
                    <a:pt x="279" y="16"/>
                    <a:pt x="279" y="16"/>
                    <a:pt x="279" y="16"/>
                  </a:cubicBezTo>
                  <a:cubicBezTo>
                    <a:pt x="243" y="16"/>
                    <a:pt x="212" y="38"/>
                    <a:pt x="199" y="69"/>
                  </a:cubicBezTo>
                  <a:cubicBezTo>
                    <a:pt x="199" y="69"/>
                    <a:pt x="199" y="69"/>
                    <a:pt x="199" y="69"/>
                  </a:cubicBezTo>
                  <a:cubicBezTo>
                    <a:pt x="198" y="71"/>
                    <a:pt x="195" y="73"/>
                    <a:pt x="193" y="74"/>
                  </a:cubicBezTo>
                  <a:cubicBezTo>
                    <a:pt x="193" y="74"/>
                    <a:pt x="193" y="74"/>
                    <a:pt x="193" y="74"/>
                  </a:cubicBezTo>
                  <a:cubicBezTo>
                    <a:pt x="190" y="74"/>
                    <a:pt x="188" y="74"/>
                    <a:pt x="186" y="72"/>
                  </a:cubicBezTo>
                  <a:cubicBezTo>
                    <a:pt x="186" y="72"/>
                    <a:pt x="186" y="72"/>
                    <a:pt x="186" y="72"/>
                  </a:cubicBezTo>
                  <a:cubicBezTo>
                    <a:pt x="176" y="63"/>
                    <a:pt x="164" y="58"/>
                    <a:pt x="150" y="58"/>
                  </a:cubicBezTo>
                  <a:cubicBezTo>
                    <a:pt x="150" y="58"/>
                    <a:pt x="150" y="58"/>
                    <a:pt x="150" y="58"/>
                  </a:cubicBezTo>
                  <a:cubicBezTo>
                    <a:pt x="120" y="58"/>
                    <a:pt x="97" y="82"/>
                    <a:pt x="96" y="111"/>
                  </a:cubicBezTo>
                  <a:cubicBezTo>
                    <a:pt x="96" y="111"/>
                    <a:pt x="96" y="111"/>
                    <a:pt x="96" y="111"/>
                  </a:cubicBezTo>
                  <a:cubicBezTo>
                    <a:pt x="96" y="115"/>
                    <a:pt x="97" y="118"/>
                    <a:pt x="97" y="121"/>
                  </a:cubicBezTo>
                  <a:cubicBezTo>
                    <a:pt x="97" y="121"/>
                    <a:pt x="97" y="121"/>
                    <a:pt x="97" y="121"/>
                  </a:cubicBezTo>
                  <a:cubicBezTo>
                    <a:pt x="98" y="124"/>
                    <a:pt x="97" y="126"/>
                    <a:pt x="96" y="128"/>
                  </a:cubicBezTo>
                  <a:cubicBezTo>
                    <a:pt x="96" y="128"/>
                    <a:pt x="96" y="128"/>
                    <a:pt x="96" y="128"/>
                  </a:cubicBezTo>
                  <a:cubicBezTo>
                    <a:pt x="94" y="130"/>
                    <a:pt x="92" y="131"/>
                    <a:pt x="90" y="131"/>
                  </a:cubicBezTo>
                  <a:cubicBezTo>
                    <a:pt x="90" y="131"/>
                    <a:pt x="90" y="131"/>
                    <a:pt x="90" y="131"/>
                  </a:cubicBezTo>
                  <a:cubicBezTo>
                    <a:pt x="49" y="132"/>
                    <a:pt x="16" y="165"/>
                    <a:pt x="16" y="206"/>
                  </a:cubicBezTo>
                  <a:cubicBezTo>
                    <a:pt x="16" y="206"/>
                    <a:pt x="16" y="206"/>
                    <a:pt x="16" y="206"/>
                  </a:cubicBezTo>
                  <a:cubicBezTo>
                    <a:pt x="16" y="227"/>
                    <a:pt x="25" y="247"/>
                    <a:pt x="40" y="261"/>
                  </a:cubicBezTo>
                  <a:cubicBezTo>
                    <a:pt x="40" y="261"/>
                    <a:pt x="40" y="261"/>
                    <a:pt x="40" y="261"/>
                  </a:cubicBezTo>
                  <a:cubicBezTo>
                    <a:pt x="43" y="263"/>
                    <a:pt x="44" y="266"/>
                    <a:pt x="42" y="270"/>
                  </a:cubicBezTo>
                  <a:cubicBezTo>
                    <a:pt x="42" y="270"/>
                    <a:pt x="42" y="270"/>
                    <a:pt x="42" y="270"/>
                  </a:cubicBezTo>
                  <a:cubicBezTo>
                    <a:pt x="40" y="276"/>
                    <a:pt x="39" y="282"/>
                    <a:pt x="39" y="289"/>
                  </a:cubicBezTo>
                  <a:cubicBezTo>
                    <a:pt x="39" y="289"/>
                    <a:pt x="39" y="289"/>
                    <a:pt x="39" y="289"/>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7" y="336"/>
                    <a:pt x="119" y="337"/>
                  </a:cubicBezTo>
                  <a:cubicBezTo>
                    <a:pt x="119" y="337"/>
                    <a:pt x="119" y="337"/>
                    <a:pt x="119" y="337"/>
                  </a:cubicBezTo>
                  <a:cubicBezTo>
                    <a:pt x="121" y="338"/>
                    <a:pt x="122" y="340"/>
                    <a:pt x="123" y="342"/>
                  </a:cubicBezTo>
                  <a:cubicBezTo>
                    <a:pt x="123" y="342"/>
                    <a:pt x="123" y="342"/>
                    <a:pt x="123" y="342"/>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4"/>
                  </a:cubicBezTo>
                  <a:cubicBezTo>
                    <a:pt x="242" y="354"/>
                    <a:pt x="242" y="354"/>
                    <a:pt x="242" y="354"/>
                  </a:cubicBezTo>
                  <a:cubicBezTo>
                    <a:pt x="244" y="353"/>
                    <a:pt x="246" y="354"/>
                    <a:pt x="248" y="355"/>
                  </a:cubicBezTo>
                  <a:cubicBezTo>
                    <a:pt x="248" y="355"/>
                    <a:pt x="248" y="355"/>
                    <a:pt x="248" y="355"/>
                  </a:cubicBezTo>
                  <a:cubicBezTo>
                    <a:pt x="259" y="364"/>
                    <a:pt x="273" y="369"/>
                    <a:pt x="289" y="369"/>
                  </a:cubicBezTo>
                  <a:cubicBezTo>
                    <a:pt x="289" y="369"/>
                    <a:pt x="289" y="369"/>
                    <a:pt x="289" y="369"/>
                  </a:cubicBezTo>
                  <a:cubicBezTo>
                    <a:pt x="312" y="369"/>
                    <a:pt x="333" y="357"/>
                    <a:pt x="344" y="338"/>
                  </a:cubicBezTo>
                  <a:cubicBezTo>
                    <a:pt x="344" y="338"/>
                    <a:pt x="344" y="338"/>
                    <a:pt x="344" y="338"/>
                  </a:cubicBezTo>
                  <a:cubicBezTo>
                    <a:pt x="345" y="336"/>
                    <a:pt x="347" y="335"/>
                    <a:pt x="350" y="334"/>
                  </a:cubicBezTo>
                  <a:cubicBezTo>
                    <a:pt x="350" y="334"/>
                    <a:pt x="350" y="334"/>
                    <a:pt x="350" y="334"/>
                  </a:cubicBezTo>
                  <a:cubicBezTo>
                    <a:pt x="352" y="334"/>
                    <a:pt x="354" y="334"/>
                    <a:pt x="356" y="336"/>
                  </a:cubicBezTo>
                  <a:cubicBezTo>
                    <a:pt x="356" y="336"/>
                    <a:pt x="356" y="336"/>
                    <a:pt x="356" y="336"/>
                  </a:cubicBezTo>
                  <a:cubicBezTo>
                    <a:pt x="367" y="344"/>
                    <a:pt x="380" y="350"/>
                    <a:pt x="395" y="350"/>
                  </a:cubicBezTo>
                  <a:cubicBezTo>
                    <a:pt x="395" y="350"/>
                    <a:pt x="395" y="350"/>
                    <a:pt x="395" y="350"/>
                  </a:cubicBezTo>
                  <a:cubicBezTo>
                    <a:pt x="428" y="350"/>
                    <a:pt x="455" y="323"/>
                    <a:pt x="455" y="289"/>
                  </a:cubicBezTo>
                  <a:cubicBezTo>
                    <a:pt x="455" y="289"/>
                    <a:pt x="455" y="289"/>
                    <a:pt x="455" y="289"/>
                  </a:cubicBezTo>
                  <a:cubicBezTo>
                    <a:pt x="455" y="289"/>
                    <a:pt x="455" y="289"/>
                    <a:pt x="455" y="288"/>
                  </a:cubicBezTo>
                  <a:cubicBezTo>
                    <a:pt x="455" y="288"/>
                    <a:pt x="455" y="288"/>
                    <a:pt x="455" y="288"/>
                  </a:cubicBezTo>
                  <a:cubicBezTo>
                    <a:pt x="455" y="284"/>
                    <a:pt x="458" y="281"/>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4"/>
                    <a:pt x="453" y="171"/>
                    <a:pt x="453" y="169"/>
                  </a:cubicBezTo>
                  <a:cubicBezTo>
                    <a:pt x="453" y="169"/>
                    <a:pt x="453" y="169"/>
                    <a:pt x="453" y="169"/>
                  </a:cubicBezTo>
                  <a:cubicBezTo>
                    <a:pt x="454" y="166"/>
                    <a:pt x="454" y="162"/>
                    <a:pt x="454" y="158"/>
                  </a:cubicBezTo>
                  <a:cubicBezTo>
                    <a:pt x="454" y="158"/>
                    <a:pt x="454" y="158"/>
                    <a:pt x="454" y="158"/>
                  </a:cubicBezTo>
                  <a:cubicBezTo>
                    <a:pt x="454" y="144"/>
                    <a:pt x="450" y="130"/>
                    <a:pt x="442" y="119"/>
                  </a:cubicBezTo>
                  <a:cubicBezTo>
                    <a:pt x="442" y="119"/>
                    <a:pt x="442" y="119"/>
                    <a:pt x="442" y="119"/>
                  </a:cubicBezTo>
                  <a:cubicBezTo>
                    <a:pt x="439" y="115"/>
                    <a:pt x="440" y="110"/>
                    <a:pt x="444" y="108"/>
                  </a:cubicBezTo>
                  <a:cubicBezTo>
                    <a:pt x="444" y="108"/>
                    <a:pt x="444" y="108"/>
                    <a:pt x="444" y="108"/>
                  </a:cubicBezTo>
                  <a:cubicBezTo>
                    <a:pt x="448" y="105"/>
                    <a:pt x="453" y="106"/>
                    <a:pt x="455" y="110"/>
                  </a:cubicBezTo>
                  <a:cubicBezTo>
                    <a:pt x="455" y="110"/>
                    <a:pt x="455" y="110"/>
                    <a:pt x="455" y="110"/>
                  </a:cubicBezTo>
                  <a:cubicBezTo>
                    <a:pt x="464" y="124"/>
                    <a:pt x="470" y="140"/>
                    <a:pt x="470" y="158"/>
                  </a:cubicBezTo>
                  <a:cubicBezTo>
                    <a:pt x="470" y="158"/>
                    <a:pt x="470" y="158"/>
                    <a:pt x="470" y="158"/>
                  </a:cubicBezTo>
                  <a:cubicBezTo>
                    <a:pt x="470" y="160"/>
                    <a:pt x="470" y="162"/>
                    <a:pt x="470" y="164"/>
                  </a:cubicBezTo>
                  <a:cubicBezTo>
                    <a:pt x="470" y="164"/>
                    <a:pt x="470" y="164"/>
                    <a:pt x="470" y="164"/>
                  </a:cubicBezTo>
                  <a:cubicBezTo>
                    <a:pt x="500" y="171"/>
                    <a:pt x="522" y="197"/>
                    <a:pt x="522" y="229"/>
                  </a:cubicBezTo>
                  <a:cubicBezTo>
                    <a:pt x="522" y="229"/>
                    <a:pt x="522" y="229"/>
                    <a:pt x="522" y="229"/>
                  </a:cubicBezTo>
                  <a:cubicBezTo>
                    <a:pt x="522" y="261"/>
                    <a:pt x="500" y="287"/>
                    <a:pt x="471" y="295"/>
                  </a:cubicBezTo>
                  <a:cubicBezTo>
                    <a:pt x="471" y="295"/>
                    <a:pt x="471" y="295"/>
                    <a:pt x="471" y="295"/>
                  </a:cubicBezTo>
                  <a:cubicBezTo>
                    <a:pt x="468" y="334"/>
                    <a:pt x="435" y="366"/>
                    <a:pt x="395" y="366"/>
                  </a:cubicBezTo>
                  <a:cubicBezTo>
                    <a:pt x="395" y="366"/>
                    <a:pt x="395" y="366"/>
                    <a:pt x="395" y="366"/>
                  </a:cubicBezTo>
                  <a:cubicBezTo>
                    <a:pt x="379" y="366"/>
                    <a:pt x="365" y="361"/>
                    <a:pt x="353" y="353"/>
                  </a:cubicBezTo>
                  <a:cubicBezTo>
                    <a:pt x="353" y="353"/>
                    <a:pt x="353" y="353"/>
                    <a:pt x="353" y="353"/>
                  </a:cubicBezTo>
                  <a:cubicBezTo>
                    <a:pt x="338" y="373"/>
                    <a:pt x="315" y="385"/>
                    <a:pt x="289" y="385"/>
                  </a:cubicBezTo>
                  <a:cubicBezTo>
                    <a:pt x="289" y="385"/>
                    <a:pt x="289" y="385"/>
                    <a:pt x="289" y="385"/>
                  </a:cubicBezTo>
                  <a:cubicBezTo>
                    <a:pt x="272" y="385"/>
                    <a:pt x="257" y="381"/>
                    <a:pt x="245" y="372"/>
                  </a:cubicBezTo>
                  <a:cubicBezTo>
                    <a:pt x="245" y="372"/>
                    <a:pt x="245" y="372"/>
                    <a:pt x="245" y="372"/>
                  </a:cubicBezTo>
                  <a:cubicBezTo>
                    <a:pt x="230" y="389"/>
                    <a:pt x="208" y="399"/>
                    <a:pt x="184" y="399"/>
                  </a:cubicBezTo>
                  <a:cubicBezTo>
                    <a:pt x="184" y="399"/>
                    <a:pt x="184" y="399"/>
                    <a:pt x="184" y="399"/>
                  </a:cubicBezTo>
                  <a:cubicBezTo>
                    <a:pt x="152" y="399"/>
                    <a:pt x="125" y="381"/>
                    <a:pt x="111" y="355"/>
                  </a:cubicBezTo>
                  <a:close/>
                </a:path>
              </a:pathLst>
            </a:cu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3" descr="bpct-blend3"/>
            <p:cNvSpPr>
              <a:spLocks noChangeAspect="1" noEditPoints="1"/>
            </p:cNvSpPr>
            <p:nvPr/>
          </p:nvSpPr>
          <p:spPr bwMode="auto">
            <a:xfrm>
              <a:off x="5021263" y="3968750"/>
              <a:ext cx="2609850" cy="1497013"/>
            </a:xfrm>
            <a:custGeom>
              <a:avLst/>
              <a:gdLst>
                <a:gd name="T0" fmla="*/ 2147483647 w 522"/>
                <a:gd name="T1" fmla="*/ 2147483647 h 399"/>
                <a:gd name="T2" fmla="*/ 2147483647 w 522"/>
                <a:gd name="T3" fmla="*/ 2147483647 h 399"/>
                <a:gd name="T4" fmla="*/ 2147483647 w 522"/>
                <a:gd name="T5" fmla="*/ 2147483647 h 399"/>
                <a:gd name="T6" fmla="*/ 2147483647 w 522"/>
                <a:gd name="T7" fmla="*/ 2147483647 h 399"/>
                <a:gd name="T8" fmla="*/ 2147483647 w 522"/>
                <a:gd name="T9" fmla="*/ 2147483647 h 399"/>
                <a:gd name="T10" fmla="*/ 2147483647 w 522"/>
                <a:gd name="T11" fmla="*/ 2147483647 h 399"/>
                <a:gd name="T12" fmla="*/ 2147483647 w 522"/>
                <a:gd name="T13" fmla="*/ 2147483647 h 399"/>
                <a:gd name="T14" fmla="*/ 2147483647 w 522"/>
                <a:gd name="T15" fmla="*/ 2147483647 h 399"/>
                <a:gd name="T16" fmla="*/ 2147483647 w 522"/>
                <a:gd name="T17" fmla="*/ 2147483647 h 399"/>
                <a:gd name="T18" fmla="*/ 2147483647 w 522"/>
                <a:gd name="T19" fmla="*/ 2147483647 h 399"/>
                <a:gd name="T20" fmla="*/ 2147483647 w 522"/>
                <a:gd name="T21" fmla="*/ 2147483647 h 399"/>
                <a:gd name="T22" fmla="*/ 2147483647 w 522"/>
                <a:gd name="T23" fmla="*/ 2147483647 h 399"/>
                <a:gd name="T24" fmla="*/ 2147483647 w 522"/>
                <a:gd name="T25" fmla="*/ 2147483647 h 399"/>
                <a:gd name="T26" fmla="*/ 2147483647 w 522"/>
                <a:gd name="T27" fmla="*/ 2147483647 h 399"/>
                <a:gd name="T28" fmla="*/ 2147483647 w 522"/>
                <a:gd name="T29" fmla="*/ 2147483647 h 399"/>
                <a:gd name="T30" fmla="*/ 2147483647 w 522"/>
                <a:gd name="T31" fmla="*/ 2147483647 h 399"/>
                <a:gd name="T32" fmla="*/ 2147483647 w 522"/>
                <a:gd name="T33" fmla="*/ 2147483647 h 399"/>
                <a:gd name="T34" fmla="*/ 2147483647 w 522"/>
                <a:gd name="T35" fmla="*/ 2147483647 h 399"/>
                <a:gd name="T36" fmla="*/ 2147483647 w 522"/>
                <a:gd name="T37" fmla="*/ 2147483647 h 399"/>
                <a:gd name="T38" fmla="*/ 2147483647 w 522"/>
                <a:gd name="T39" fmla="*/ 2147483647 h 399"/>
                <a:gd name="T40" fmla="*/ 2147483647 w 522"/>
                <a:gd name="T41" fmla="*/ 2147483647 h 399"/>
                <a:gd name="T42" fmla="*/ 2147483647 w 522"/>
                <a:gd name="T43" fmla="*/ 2147483647 h 399"/>
                <a:gd name="T44" fmla="*/ 2147483647 w 522"/>
                <a:gd name="T45" fmla="*/ 2147483647 h 399"/>
                <a:gd name="T46" fmla="*/ 2147483647 w 522"/>
                <a:gd name="T47" fmla="*/ 2147483647 h 399"/>
                <a:gd name="T48" fmla="*/ 2147483647 w 522"/>
                <a:gd name="T49" fmla="*/ 2147483647 h 399"/>
                <a:gd name="T50" fmla="*/ 2147483647 w 522"/>
                <a:gd name="T51" fmla="*/ 2147483647 h 399"/>
                <a:gd name="T52" fmla="*/ 2147483647 w 522"/>
                <a:gd name="T53" fmla="*/ 2147483647 h 399"/>
                <a:gd name="T54" fmla="*/ 2147483647 w 522"/>
                <a:gd name="T55" fmla="*/ 2147483647 h 399"/>
                <a:gd name="T56" fmla="*/ 2147483647 w 522"/>
                <a:gd name="T57" fmla="*/ 2147483647 h 399"/>
                <a:gd name="T58" fmla="*/ 2147483647 w 522"/>
                <a:gd name="T59" fmla="*/ 2147483647 h 399"/>
                <a:gd name="T60" fmla="*/ 2147483647 w 522"/>
                <a:gd name="T61" fmla="*/ 2147483647 h 399"/>
                <a:gd name="T62" fmla="*/ 2147483647 w 522"/>
                <a:gd name="T63" fmla="*/ 2147483647 h 399"/>
                <a:gd name="T64" fmla="*/ 2147483647 w 522"/>
                <a:gd name="T65" fmla="*/ 2147483647 h 399"/>
                <a:gd name="T66" fmla="*/ 2147483647 w 522"/>
                <a:gd name="T67" fmla="*/ 2147483647 h 399"/>
                <a:gd name="T68" fmla="*/ 2147483647 w 522"/>
                <a:gd name="T69" fmla="*/ 2147483647 h 399"/>
                <a:gd name="T70" fmla="*/ 2147483647 w 522"/>
                <a:gd name="T71" fmla="*/ 2147483647 h 399"/>
                <a:gd name="T72" fmla="*/ 2147483647 w 522"/>
                <a:gd name="T73" fmla="*/ 2147483647 h 399"/>
                <a:gd name="T74" fmla="*/ 2147483647 w 522"/>
                <a:gd name="T75" fmla="*/ 2147483647 h 399"/>
                <a:gd name="T76" fmla="*/ 2147483647 w 522"/>
                <a:gd name="T77" fmla="*/ 2147483647 h 399"/>
                <a:gd name="T78" fmla="*/ 2147483647 w 522"/>
                <a:gd name="T79" fmla="*/ 2147483647 h 399"/>
                <a:gd name="T80" fmla="*/ 2147483647 w 522"/>
                <a:gd name="T81" fmla="*/ 2147483647 h 399"/>
                <a:gd name="T82" fmla="*/ 2147483647 w 522"/>
                <a:gd name="T83" fmla="*/ 2147483647 h 399"/>
                <a:gd name="T84" fmla="*/ 2147483647 w 522"/>
                <a:gd name="T85" fmla="*/ 2147483647 h 399"/>
                <a:gd name="T86" fmla="*/ 2147483647 w 522"/>
                <a:gd name="T87" fmla="*/ 2147483647 h 399"/>
                <a:gd name="T88" fmla="*/ 2147483647 w 522"/>
                <a:gd name="T89" fmla="*/ 2147483647 h 399"/>
                <a:gd name="T90" fmla="*/ 2147483647 w 522"/>
                <a:gd name="T91" fmla="*/ 2147483647 h 399"/>
                <a:gd name="T92" fmla="*/ 2147483647 w 522"/>
                <a:gd name="T93" fmla="*/ 2147483647 h 399"/>
                <a:gd name="T94" fmla="*/ 2147483647 w 522"/>
                <a:gd name="T95" fmla="*/ 2147483647 h 399"/>
                <a:gd name="T96" fmla="*/ 2147483647 w 522"/>
                <a:gd name="T97" fmla="*/ 2147483647 h 399"/>
                <a:gd name="T98" fmla="*/ 2147483647 w 522"/>
                <a:gd name="T99" fmla="*/ 2147483647 h 399"/>
                <a:gd name="T100" fmla="*/ 2147483647 w 522"/>
                <a:gd name="T101" fmla="*/ 2147483647 h 399"/>
                <a:gd name="T102" fmla="*/ 2147483647 w 522"/>
                <a:gd name="T103" fmla="*/ 2147483647 h 399"/>
                <a:gd name="T104" fmla="*/ 2147483647 w 522"/>
                <a:gd name="T105" fmla="*/ 2147483647 h 3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2"/>
                <a:gd name="T160" fmla="*/ 0 h 399"/>
                <a:gd name="T161" fmla="*/ 522 w 522"/>
                <a:gd name="T162" fmla="*/ 399 h 3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2" h="399">
                  <a:moveTo>
                    <a:pt x="388" y="161"/>
                  </a:moveTo>
                  <a:cubicBezTo>
                    <a:pt x="388" y="147"/>
                    <a:pt x="376" y="135"/>
                    <a:pt x="362" y="135"/>
                  </a:cubicBezTo>
                  <a:cubicBezTo>
                    <a:pt x="356" y="135"/>
                    <a:pt x="351" y="137"/>
                    <a:pt x="347" y="140"/>
                  </a:cubicBezTo>
                  <a:cubicBezTo>
                    <a:pt x="307" y="111"/>
                    <a:pt x="307" y="111"/>
                    <a:pt x="307" y="111"/>
                  </a:cubicBezTo>
                  <a:cubicBezTo>
                    <a:pt x="308" y="109"/>
                    <a:pt x="309" y="106"/>
                    <a:pt x="309" y="103"/>
                  </a:cubicBezTo>
                  <a:cubicBezTo>
                    <a:pt x="309" y="89"/>
                    <a:pt x="297" y="78"/>
                    <a:pt x="283" y="78"/>
                  </a:cubicBezTo>
                  <a:cubicBezTo>
                    <a:pt x="269" y="78"/>
                    <a:pt x="258" y="88"/>
                    <a:pt x="257" y="101"/>
                  </a:cubicBezTo>
                  <a:cubicBezTo>
                    <a:pt x="187" y="115"/>
                    <a:pt x="187" y="115"/>
                    <a:pt x="187" y="115"/>
                  </a:cubicBezTo>
                  <a:cubicBezTo>
                    <a:pt x="182" y="108"/>
                    <a:pt x="174" y="103"/>
                    <a:pt x="164" y="103"/>
                  </a:cubicBezTo>
                  <a:cubicBezTo>
                    <a:pt x="150" y="103"/>
                    <a:pt x="138" y="114"/>
                    <a:pt x="138" y="128"/>
                  </a:cubicBezTo>
                  <a:cubicBezTo>
                    <a:pt x="138" y="140"/>
                    <a:pt x="146" y="150"/>
                    <a:pt x="157" y="153"/>
                  </a:cubicBezTo>
                  <a:cubicBezTo>
                    <a:pt x="158" y="226"/>
                    <a:pt x="158" y="226"/>
                    <a:pt x="158" y="226"/>
                  </a:cubicBezTo>
                  <a:cubicBezTo>
                    <a:pt x="148" y="230"/>
                    <a:pt x="141" y="239"/>
                    <a:pt x="141" y="251"/>
                  </a:cubicBezTo>
                  <a:cubicBezTo>
                    <a:pt x="141" y="265"/>
                    <a:pt x="152" y="277"/>
                    <a:pt x="166" y="277"/>
                  </a:cubicBezTo>
                  <a:cubicBezTo>
                    <a:pt x="170" y="277"/>
                    <a:pt x="173" y="276"/>
                    <a:pt x="175" y="275"/>
                  </a:cubicBezTo>
                  <a:cubicBezTo>
                    <a:pt x="195" y="300"/>
                    <a:pt x="195" y="300"/>
                    <a:pt x="195" y="300"/>
                  </a:cubicBezTo>
                  <a:cubicBezTo>
                    <a:pt x="192" y="304"/>
                    <a:pt x="191" y="309"/>
                    <a:pt x="191" y="314"/>
                  </a:cubicBezTo>
                  <a:cubicBezTo>
                    <a:pt x="191" y="329"/>
                    <a:pt x="202" y="340"/>
                    <a:pt x="216" y="340"/>
                  </a:cubicBezTo>
                  <a:cubicBezTo>
                    <a:pt x="230" y="340"/>
                    <a:pt x="241" y="329"/>
                    <a:pt x="242" y="316"/>
                  </a:cubicBezTo>
                  <a:cubicBezTo>
                    <a:pt x="328" y="293"/>
                    <a:pt x="328" y="293"/>
                    <a:pt x="328" y="293"/>
                  </a:cubicBezTo>
                  <a:cubicBezTo>
                    <a:pt x="333" y="300"/>
                    <a:pt x="341" y="305"/>
                    <a:pt x="350" y="305"/>
                  </a:cubicBezTo>
                  <a:cubicBezTo>
                    <a:pt x="364" y="305"/>
                    <a:pt x="376" y="293"/>
                    <a:pt x="376" y="279"/>
                  </a:cubicBezTo>
                  <a:cubicBezTo>
                    <a:pt x="376" y="268"/>
                    <a:pt x="370" y="259"/>
                    <a:pt x="361" y="255"/>
                  </a:cubicBezTo>
                  <a:cubicBezTo>
                    <a:pt x="368" y="186"/>
                    <a:pt x="368" y="186"/>
                    <a:pt x="368" y="186"/>
                  </a:cubicBezTo>
                  <a:cubicBezTo>
                    <a:pt x="379" y="184"/>
                    <a:pt x="388" y="173"/>
                    <a:pt x="388" y="161"/>
                  </a:cubicBezTo>
                  <a:close/>
                  <a:moveTo>
                    <a:pt x="291" y="193"/>
                  </a:moveTo>
                  <a:cubicBezTo>
                    <a:pt x="283" y="193"/>
                    <a:pt x="276" y="197"/>
                    <a:pt x="271" y="203"/>
                  </a:cubicBezTo>
                  <a:cubicBezTo>
                    <a:pt x="245" y="193"/>
                    <a:pt x="245" y="193"/>
                    <a:pt x="245" y="193"/>
                  </a:cubicBezTo>
                  <a:cubicBezTo>
                    <a:pt x="330" y="173"/>
                    <a:pt x="330" y="173"/>
                    <a:pt x="330" y="173"/>
                  </a:cubicBezTo>
                  <a:cubicBezTo>
                    <a:pt x="304" y="196"/>
                    <a:pt x="304" y="196"/>
                    <a:pt x="304" y="196"/>
                  </a:cubicBezTo>
                  <a:cubicBezTo>
                    <a:pt x="300" y="194"/>
                    <a:pt x="296" y="193"/>
                    <a:pt x="291" y="193"/>
                  </a:cubicBezTo>
                  <a:close/>
                  <a:moveTo>
                    <a:pt x="301" y="219"/>
                  </a:moveTo>
                  <a:cubicBezTo>
                    <a:pt x="301" y="224"/>
                    <a:pt x="296" y="229"/>
                    <a:pt x="291" y="229"/>
                  </a:cubicBezTo>
                  <a:cubicBezTo>
                    <a:pt x="286" y="229"/>
                    <a:pt x="281" y="224"/>
                    <a:pt x="281" y="219"/>
                  </a:cubicBezTo>
                  <a:cubicBezTo>
                    <a:pt x="281" y="213"/>
                    <a:pt x="286" y="209"/>
                    <a:pt x="291" y="209"/>
                  </a:cubicBezTo>
                  <a:cubicBezTo>
                    <a:pt x="296" y="209"/>
                    <a:pt x="301" y="213"/>
                    <a:pt x="301" y="219"/>
                  </a:cubicBezTo>
                  <a:close/>
                  <a:moveTo>
                    <a:pt x="208" y="192"/>
                  </a:moveTo>
                  <a:cubicBezTo>
                    <a:pt x="208" y="186"/>
                    <a:pt x="212" y="182"/>
                    <a:pt x="218" y="182"/>
                  </a:cubicBezTo>
                  <a:cubicBezTo>
                    <a:pt x="223" y="182"/>
                    <a:pt x="228" y="186"/>
                    <a:pt x="228" y="192"/>
                  </a:cubicBezTo>
                  <a:cubicBezTo>
                    <a:pt x="228" y="192"/>
                    <a:pt x="228" y="192"/>
                    <a:pt x="228" y="192"/>
                  </a:cubicBezTo>
                  <a:cubicBezTo>
                    <a:pt x="228" y="197"/>
                    <a:pt x="223" y="202"/>
                    <a:pt x="218" y="202"/>
                  </a:cubicBezTo>
                  <a:cubicBezTo>
                    <a:pt x="212" y="202"/>
                    <a:pt x="208" y="197"/>
                    <a:pt x="208" y="192"/>
                  </a:cubicBezTo>
                  <a:close/>
                  <a:moveTo>
                    <a:pt x="209" y="216"/>
                  </a:moveTo>
                  <a:cubicBezTo>
                    <a:pt x="209" y="249"/>
                    <a:pt x="209" y="249"/>
                    <a:pt x="209" y="249"/>
                  </a:cubicBezTo>
                  <a:cubicBezTo>
                    <a:pt x="192" y="247"/>
                    <a:pt x="192" y="247"/>
                    <a:pt x="192" y="247"/>
                  </a:cubicBezTo>
                  <a:cubicBezTo>
                    <a:pt x="191" y="243"/>
                    <a:pt x="190" y="240"/>
                    <a:pt x="189" y="237"/>
                  </a:cubicBezTo>
                  <a:cubicBezTo>
                    <a:pt x="208" y="216"/>
                    <a:pt x="208" y="216"/>
                    <a:pt x="208" y="216"/>
                  </a:cubicBezTo>
                  <a:cubicBezTo>
                    <a:pt x="208" y="216"/>
                    <a:pt x="209" y="216"/>
                    <a:pt x="209" y="216"/>
                  </a:cubicBezTo>
                  <a:close/>
                  <a:moveTo>
                    <a:pt x="225" y="216"/>
                  </a:moveTo>
                  <a:cubicBezTo>
                    <a:pt x="230" y="215"/>
                    <a:pt x="235" y="212"/>
                    <a:pt x="238" y="208"/>
                  </a:cubicBezTo>
                  <a:cubicBezTo>
                    <a:pt x="265" y="218"/>
                    <a:pt x="265" y="218"/>
                    <a:pt x="265" y="218"/>
                  </a:cubicBezTo>
                  <a:cubicBezTo>
                    <a:pt x="265" y="218"/>
                    <a:pt x="265" y="218"/>
                    <a:pt x="265" y="219"/>
                  </a:cubicBezTo>
                  <a:cubicBezTo>
                    <a:pt x="265" y="224"/>
                    <a:pt x="267" y="229"/>
                    <a:pt x="270" y="233"/>
                  </a:cubicBezTo>
                  <a:cubicBezTo>
                    <a:pt x="252" y="256"/>
                    <a:pt x="252" y="256"/>
                    <a:pt x="252" y="256"/>
                  </a:cubicBezTo>
                  <a:cubicBezTo>
                    <a:pt x="225" y="252"/>
                    <a:pt x="225" y="252"/>
                    <a:pt x="225" y="252"/>
                  </a:cubicBezTo>
                  <a:lnTo>
                    <a:pt x="225" y="216"/>
                  </a:lnTo>
                  <a:close/>
                  <a:moveTo>
                    <a:pt x="283" y="94"/>
                  </a:moveTo>
                  <a:cubicBezTo>
                    <a:pt x="288" y="94"/>
                    <a:pt x="293" y="98"/>
                    <a:pt x="293" y="103"/>
                  </a:cubicBezTo>
                  <a:cubicBezTo>
                    <a:pt x="293" y="109"/>
                    <a:pt x="288" y="113"/>
                    <a:pt x="283" y="113"/>
                  </a:cubicBezTo>
                  <a:cubicBezTo>
                    <a:pt x="277" y="113"/>
                    <a:pt x="273" y="109"/>
                    <a:pt x="273" y="103"/>
                  </a:cubicBezTo>
                  <a:cubicBezTo>
                    <a:pt x="273" y="98"/>
                    <a:pt x="277" y="94"/>
                    <a:pt x="283" y="94"/>
                  </a:cubicBezTo>
                  <a:close/>
                  <a:moveTo>
                    <a:pt x="275" y="128"/>
                  </a:moveTo>
                  <a:cubicBezTo>
                    <a:pt x="277" y="129"/>
                    <a:pt x="280" y="129"/>
                    <a:pt x="283" y="129"/>
                  </a:cubicBezTo>
                  <a:cubicBezTo>
                    <a:pt x="288" y="129"/>
                    <a:pt x="294" y="127"/>
                    <a:pt x="298" y="124"/>
                  </a:cubicBezTo>
                  <a:cubicBezTo>
                    <a:pt x="326" y="145"/>
                    <a:pt x="326" y="145"/>
                    <a:pt x="326" y="145"/>
                  </a:cubicBezTo>
                  <a:cubicBezTo>
                    <a:pt x="269" y="136"/>
                    <a:pt x="269" y="136"/>
                    <a:pt x="269" y="136"/>
                  </a:cubicBezTo>
                  <a:lnTo>
                    <a:pt x="275" y="128"/>
                  </a:lnTo>
                  <a:close/>
                  <a:moveTo>
                    <a:pt x="318" y="160"/>
                  </a:moveTo>
                  <a:cubicBezTo>
                    <a:pt x="240" y="178"/>
                    <a:pt x="240" y="178"/>
                    <a:pt x="240" y="178"/>
                  </a:cubicBezTo>
                  <a:cubicBezTo>
                    <a:pt x="239" y="178"/>
                    <a:pt x="239" y="177"/>
                    <a:pt x="239" y="177"/>
                  </a:cubicBezTo>
                  <a:cubicBezTo>
                    <a:pt x="258" y="151"/>
                    <a:pt x="258" y="151"/>
                    <a:pt x="258" y="151"/>
                  </a:cubicBezTo>
                  <a:lnTo>
                    <a:pt x="318" y="160"/>
                  </a:lnTo>
                  <a:close/>
                  <a:moveTo>
                    <a:pt x="260" y="116"/>
                  </a:moveTo>
                  <a:cubicBezTo>
                    <a:pt x="261" y="117"/>
                    <a:pt x="261" y="118"/>
                    <a:pt x="262" y="118"/>
                  </a:cubicBezTo>
                  <a:cubicBezTo>
                    <a:pt x="251" y="133"/>
                    <a:pt x="251" y="133"/>
                    <a:pt x="251" y="133"/>
                  </a:cubicBezTo>
                  <a:cubicBezTo>
                    <a:pt x="209" y="127"/>
                    <a:pt x="209" y="127"/>
                    <a:pt x="209" y="127"/>
                  </a:cubicBezTo>
                  <a:lnTo>
                    <a:pt x="260" y="116"/>
                  </a:lnTo>
                  <a:close/>
                  <a:moveTo>
                    <a:pt x="187" y="140"/>
                  </a:moveTo>
                  <a:cubicBezTo>
                    <a:pt x="240" y="148"/>
                    <a:pt x="240" y="148"/>
                    <a:pt x="240" y="148"/>
                  </a:cubicBezTo>
                  <a:cubicBezTo>
                    <a:pt x="226" y="167"/>
                    <a:pt x="226" y="167"/>
                    <a:pt x="226" y="167"/>
                  </a:cubicBezTo>
                  <a:cubicBezTo>
                    <a:pt x="223" y="166"/>
                    <a:pt x="221" y="166"/>
                    <a:pt x="218" y="166"/>
                  </a:cubicBezTo>
                  <a:cubicBezTo>
                    <a:pt x="214" y="166"/>
                    <a:pt x="211" y="167"/>
                    <a:pt x="208" y="168"/>
                  </a:cubicBezTo>
                  <a:cubicBezTo>
                    <a:pt x="186" y="142"/>
                    <a:pt x="186" y="142"/>
                    <a:pt x="186" y="142"/>
                  </a:cubicBezTo>
                  <a:cubicBezTo>
                    <a:pt x="187" y="141"/>
                    <a:pt x="187" y="141"/>
                    <a:pt x="187" y="140"/>
                  </a:cubicBezTo>
                  <a:close/>
                  <a:moveTo>
                    <a:pt x="154" y="128"/>
                  </a:moveTo>
                  <a:cubicBezTo>
                    <a:pt x="154" y="123"/>
                    <a:pt x="159" y="119"/>
                    <a:pt x="164" y="119"/>
                  </a:cubicBezTo>
                  <a:cubicBezTo>
                    <a:pt x="170" y="119"/>
                    <a:pt x="174" y="123"/>
                    <a:pt x="174" y="128"/>
                  </a:cubicBezTo>
                  <a:cubicBezTo>
                    <a:pt x="174" y="134"/>
                    <a:pt x="170" y="138"/>
                    <a:pt x="164" y="138"/>
                  </a:cubicBezTo>
                  <a:cubicBezTo>
                    <a:pt x="159" y="138"/>
                    <a:pt x="154" y="134"/>
                    <a:pt x="154" y="128"/>
                  </a:cubicBezTo>
                  <a:close/>
                  <a:moveTo>
                    <a:pt x="166" y="261"/>
                  </a:moveTo>
                  <a:cubicBezTo>
                    <a:pt x="161" y="261"/>
                    <a:pt x="157" y="256"/>
                    <a:pt x="157" y="251"/>
                  </a:cubicBezTo>
                  <a:cubicBezTo>
                    <a:pt x="157" y="245"/>
                    <a:pt x="161" y="241"/>
                    <a:pt x="166" y="241"/>
                  </a:cubicBezTo>
                  <a:cubicBezTo>
                    <a:pt x="172" y="241"/>
                    <a:pt x="176" y="245"/>
                    <a:pt x="176" y="251"/>
                  </a:cubicBezTo>
                  <a:cubicBezTo>
                    <a:pt x="176" y="256"/>
                    <a:pt x="172" y="261"/>
                    <a:pt x="166" y="261"/>
                  </a:cubicBezTo>
                  <a:close/>
                  <a:moveTo>
                    <a:pt x="174" y="226"/>
                  </a:moveTo>
                  <a:cubicBezTo>
                    <a:pt x="173" y="153"/>
                    <a:pt x="173" y="153"/>
                    <a:pt x="173" y="153"/>
                  </a:cubicBezTo>
                  <a:cubicBezTo>
                    <a:pt x="173" y="153"/>
                    <a:pt x="173" y="152"/>
                    <a:pt x="174" y="152"/>
                  </a:cubicBezTo>
                  <a:cubicBezTo>
                    <a:pt x="196" y="178"/>
                    <a:pt x="196" y="178"/>
                    <a:pt x="196" y="178"/>
                  </a:cubicBezTo>
                  <a:cubicBezTo>
                    <a:pt x="193" y="182"/>
                    <a:pt x="192" y="187"/>
                    <a:pt x="192" y="192"/>
                  </a:cubicBezTo>
                  <a:cubicBezTo>
                    <a:pt x="192" y="197"/>
                    <a:pt x="193" y="201"/>
                    <a:pt x="196" y="205"/>
                  </a:cubicBezTo>
                  <a:cubicBezTo>
                    <a:pt x="176" y="227"/>
                    <a:pt x="176" y="227"/>
                    <a:pt x="176" y="227"/>
                  </a:cubicBezTo>
                  <a:cubicBezTo>
                    <a:pt x="176" y="227"/>
                    <a:pt x="175" y="226"/>
                    <a:pt x="174" y="226"/>
                  </a:cubicBezTo>
                  <a:close/>
                  <a:moveTo>
                    <a:pt x="188" y="265"/>
                  </a:moveTo>
                  <a:cubicBezTo>
                    <a:pt x="188" y="264"/>
                    <a:pt x="189" y="263"/>
                    <a:pt x="189" y="262"/>
                  </a:cubicBezTo>
                  <a:cubicBezTo>
                    <a:pt x="209" y="265"/>
                    <a:pt x="209" y="265"/>
                    <a:pt x="209" y="265"/>
                  </a:cubicBezTo>
                  <a:cubicBezTo>
                    <a:pt x="209" y="290"/>
                    <a:pt x="209" y="290"/>
                    <a:pt x="209" y="290"/>
                  </a:cubicBezTo>
                  <a:cubicBezTo>
                    <a:pt x="208" y="290"/>
                    <a:pt x="208" y="290"/>
                    <a:pt x="208" y="290"/>
                  </a:cubicBezTo>
                  <a:lnTo>
                    <a:pt x="188" y="265"/>
                  </a:lnTo>
                  <a:close/>
                  <a:moveTo>
                    <a:pt x="216" y="324"/>
                  </a:moveTo>
                  <a:cubicBezTo>
                    <a:pt x="211" y="324"/>
                    <a:pt x="207" y="320"/>
                    <a:pt x="207" y="314"/>
                  </a:cubicBezTo>
                  <a:cubicBezTo>
                    <a:pt x="207" y="309"/>
                    <a:pt x="211" y="304"/>
                    <a:pt x="216" y="304"/>
                  </a:cubicBezTo>
                  <a:cubicBezTo>
                    <a:pt x="222" y="304"/>
                    <a:pt x="226" y="309"/>
                    <a:pt x="226" y="314"/>
                  </a:cubicBezTo>
                  <a:cubicBezTo>
                    <a:pt x="226" y="320"/>
                    <a:pt x="222" y="324"/>
                    <a:pt x="216" y="324"/>
                  </a:cubicBezTo>
                  <a:close/>
                  <a:moveTo>
                    <a:pt x="225" y="290"/>
                  </a:moveTo>
                  <a:cubicBezTo>
                    <a:pt x="225" y="290"/>
                    <a:pt x="225" y="290"/>
                    <a:pt x="225" y="290"/>
                  </a:cubicBezTo>
                  <a:cubicBezTo>
                    <a:pt x="225" y="268"/>
                    <a:pt x="225" y="268"/>
                    <a:pt x="225" y="268"/>
                  </a:cubicBezTo>
                  <a:cubicBezTo>
                    <a:pt x="241" y="270"/>
                    <a:pt x="241" y="270"/>
                    <a:pt x="241" y="270"/>
                  </a:cubicBezTo>
                  <a:lnTo>
                    <a:pt x="225" y="290"/>
                  </a:lnTo>
                  <a:close/>
                  <a:moveTo>
                    <a:pt x="238" y="300"/>
                  </a:moveTo>
                  <a:cubicBezTo>
                    <a:pt x="238" y="300"/>
                    <a:pt x="238" y="300"/>
                    <a:pt x="238" y="300"/>
                  </a:cubicBezTo>
                  <a:cubicBezTo>
                    <a:pt x="259" y="273"/>
                    <a:pt x="259" y="273"/>
                    <a:pt x="259" y="273"/>
                  </a:cubicBezTo>
                  <a:cubicBezTo>
                    <a:pt x="311" y="281"/>
                    <a:pt x="311" y="281"/>
                    <a:pt x="311" y="281"/>
                  </a:cubicBezTo>
                  <a:lnTo>
                    <a:pt x="238" y="300"/>
                  </a:lnTo>
                  <a:close/>
                  <a:moveTo>
                    <a:pt x="327" y="267"/>
                  </a:moveTo>
                  <a:cubicBezTo>
                    <a:pt x="270" y="259"/>
                    <a:pt x="270" y="259"/>
                    <a:pt x="270" y="259"/>
                  </a:cubicBezTo>
                  <a:cubicBezTo>
                    <a:pt x="282" y="243"/>
                    <a:pt x="282" y="243"/>
                    <a:pt x="282" y="243"/>
                  </a:cubicBezTo>
                  <a:cubicBezTo>
                    <a:pt x="285" y="244"/>
                    <a:pt x="288" y="245"/>
                    <a:pt x="291" y="245"/>
                  </a:cubicBezTo>
                  <a:cubicBezTo>
                    <a:pt x="295" y="245"/>
                    <a:pt x="299" y="244"/>
                    <a:pt x="303" y="242"/>
                  </a:cubicBezTo>
                  <a:cubicBezTo>
                    <a:pt x="327" y="267"/>
                    <a:pt x="327" y="267"/>
                    <a:pt x="327" y="267"/>
                  </a:cubicBezTo>
                  <a:cubicBezTo>
                    <a:pt x="327" y="267"/>
                    <a:pt x="327" y="267"/>
                    <a:pt x="327" y="267"/>
                  </a:cubicBezTo>
                  <a:close/>
                  <a:moveTo>
                    <a:pt x="314" y="231"/>
                  </a:moveTo>
                  <a:cubicBezTo>
                    <a:pt x="316" y="227"/>
                    <a:pt x="317" y="223"/>
                    <a:pt x="317" y="219"/>
                  </a:cubicBezTo>
                  <a:cubicBezTo>
                    <a:pt x="317" y="215"/>
                    <a:pt x="316" y="211"/>
                    <a:pt x="315" y="208"/>
                  </a:cubicBezTo>
                  <a:cubicBezTo>
                    <a:pt x="345" y="181"/>
                    <a:pt x="345" y="181"/>
                    <a:pt x="345" y="181"/>
                  </a:cubicBezTo>
                  <a:cubicBezTo>
                    <a:pt x="347" y="182"/>
                    <a:pt x="349" y="184"/>
                    <a:pt x="352" y="185"/>
                  </a:cubicBezTo>
                  <a:cubicBezTo>
                    <a:pt x="345" y="254"/>
                    <a:pt x="345" y="254"/>
                    <a:pt x="345" y="254"/>
                  </a:cubicBezTo>
                  <a:cubicBezTo>
                    <a:pt x="343" y="254"/>
                    <a:pt x="341" y="255"/>
                    <a:pt x="339" y="256"/>
                  </a:cubicBezTo>
                  <a:lnTo>
                    <a:pt x="314" y="231"/>
                  </a:lnTo>
                  <a:close/>
                  <a:moveTo>
                    <a:pt x="350" y="289"/>
                  </a:moveTo>
                  <a:cubicBezTo>
                    <a:pt x="345" y="289"/>
                    <a:pt x="340" y="284"/>
                    <a:pt x="340" y="279"/>
                  </a:cubicBezTo>
                  <a:cubicBezTo>
                    <a:pt x="340" y="274"/>
                    <a:pt x="345" y="269"/>
                    <a:pt x="350" y="269"/>
                  </a:cubicBezTo>
                  <a:cubicBezTo>
                    <a:pt x="356" y="269"/>
                    <a:pt x="360" y="274"/>
                    <a:pt x="360" y="279"/>
                  </a:cubicBezTo>
                  <a:cubicBezTo>
                    <a:pt x="360" y="284"/>
                    <a:pt x="356" y="289"/>
                    <a:pt x="350" y="289"/>
                  </a:cubicBezTo>
                  <a:close/>
                  <a:moveTo>
                    <a:pt x="352" y="161"/>
                  </a:moveTo>
                  <a:cubicBezTo>
                    <a:pt x="352" y="155"/>
                    <a:pt x="357" y="151"/>
                    <a:pt x="362" y="151"/>
                  </a:cubicBezTo>
                  <a:cubicBezTo>
                    <a:pt x="367" y="151"/>
                    <a:pt x="372" y="155"/>
                    <a:pt x="372" y="161"/>
                  </a:cubicBezTo>
                  <a:cubicBezTo>
                    <a:pt x="372" y="166"/>
                    <a:pt x="367" y="171"/>
                    <a:pt x="362" y="171"/>
                  </a:cubicBezTo>
                  <a:cubicBezTo>
                    <a:pt x="357" y="171"/>
                    <a:pt x="352" y="166"/>
                    <a:pt x="352" y="161"/>
                  </a:cubicBezTo>
                  <a:close/>
                  <a:moveTo>
                    <a:pt x="469" y="164"/>
                  </a:moveTo>
                  <a:cubicBezTo>
                    <a:pt x="469" y="162"/>
                    <a:pt x="469" y="160"/>
                    <a:pt x="469" y="158"/>
                  </a:cubicBezTo>
                  <a:cubicBezTo>
                    <a:pt x="469" y="140"/>
                    <a:pt x="464" y="123"/>
                    <a:pt x="454" y="109"/>
                  </a:cubicBezTo>
                  <a:cubicBezTo>
                    <a:pt x="452" y="105"/>
                    <a:pt x="447" y="104"/>
                    <a:pt x="443" y="107"/>
                  </a:cubicBezTo>
                  <a:cubicBezTo>
                    <a:pt x="439" y="109"/>
                    <a:pt x="438" y="114"/>
                    <a:pt x="441" y="118"/>
                  </a:cubicBezTo>
                  <a:cubicBezTo>
                    <a:pt x="449" y="129"/>
                    <a:pt x="453" y="143"/>
                    <a:pt x="453" y="158"/>
                  </a:cubicBezTo>
                  <a:cubicBezTo>
                    <a:pt x="453" y="162"/>
                    <a:pt x="453" y="165"/>
                    <a:pt x="453" y="169"/>
                  </a:cubicBezTo>
                  <a:cubicBezTo>
                    <a:pt x="452" y="171"/>
                    <a:pt x="453" y="173"/>
                    <a:pt x="454" y="175"/>
                  </a:cubicBezTo>
                  <a:cubicBezTo>
                    <a:pt x="456" y="177"/>
                    <a:pt x="457" y="178"/>
                    <a:pt x="460" y="178"/>
                  </a:cubicBezTo>
                  <a:cubicBezTo>
                    <a:pt x="485" y="181"/>
                    <a:pt x="506" y="203"/>
                    <a:pt x="506" y="229"/>
                  </a:cubicBezTo>
                  <a:cubicBezTo>
                    <a:pt x="506" y="255"/>
                    <a:pt x="487" y="276"/>
                    <a:pt x="462" y="280"/>
                  </a:cubicBezTo>
                  <a:cubicBezTo>
                    <a:pt x="458" y="281"/>
                    <a:pt x="455" y="284"/>
                    <a:pt x="455" y="288"/>
                  </a:cubicBezTo>
                  <a:cubicBezTo>
                    <a:pt x="455" y="288"/>
                    <a:pt x="455" y="289"/>
                    <a:pt x="455" y="289"/>
                  </a:cubicBezTo>
                  <a:cubicBezTo>
                    <a:pt x="455" y="289"/>
                    <a:pt x="455" y="289"/>
                    <a:pt x="455" y="289"/>
                  </a:cubicBezTo>
                  <a:cubicBezTo>
                    <a:pt x="455" y="322"/>
                    <a:pt x="428" y="349"/>
                    <a:pt x="394" y="349"/>
                  </a:cubicBezTo>
                  <a:cubicBezTo>
                    <a:pt x="380" y="349"/>
                    <a:pt x="366" y="344"/>
                    <a:pt x="356" y="336"/>
                  </a:cubicBezTo>
                  <a:cubicBezTo>
                    <a:pt x="354" y="334"/>
                    <a:pt x="352" y="334"/>
                    <a:pt x="349" y="334"/>
                  </a:cubicBezTo>
                  <a:cubicBezTo>
                    <a:pt x="347" y="334"/>
                    <a:pt x="345" y="336"/>
                    <a:pt x="344" y="338"/>
                  </a:cubicBezTo>
                  <a:cubicBezTo>
                    <a:pt x="332" y="357"/>
                    <a:pt x="312" y="369"/>
                    <a:pt x="288" y="369"/>
                  </a:cubicBezTo>
                  <a:cubicBezTo>
                    <a:pt x="273" y="369"/>
                    <a:pt x="259" y="364"/>
                    <a:pt x="248" y="355"/>
                  </a:cubicBezTo>
                  <a:cubicBezTo>
                    <a:pt x="246" y="354"/>
                    <a:pt x="244" y="353"/>
                    <a:pt x="242" y="353"/>
                  </a:cubicBezTo>
                  <a:cubicBezTo>
                    <a:pt x="240" y="354"/>
                    <a:pt x="238" y="355"/>
                    <a:pt x="236" y="357"/>
                  </a:cubicBezTo>
                  <a:cubicBezTo>
                    <a:pt x="224" y="373"/>
                    <a:pt x="205" y="383"/>
                    <a:pt x="184" y="383"/>
                  </a:cubicBezTo>
                  <a:cubicBezTo>
                    <a:pt x="156" y="383"/>
                    <a:pt x="132" y="366"/>
                    <a:pt x="122" y="341"/>
                  </a:cubicBezTo>
                  <a:cubicBezTo>
                    <a:pt x="122" y="339"/>
                    <a:pt x="120" y="338"/>
                    <a:pt x="118" y="337"/>
                  </a:cubicBezTo>
                  <a:cubicBezTo>
                    <a:pt x="116" y="336"/>
                    <a:pt x="114" y="336"/>
                    <a:pt x="112" y="337"/>
                  </a:cubicBezTo>
                  <a:cubicBezTo>
                    <a:pt x="105" y="340"/>
                    <a:pt x="98" y="341"/>
                    <a:pt x="91" y="341"/>
                  </a:cubicBezTo>
                  <a:cubicBezTo>
                    <a:pt x="62" y="341"/>
                    <a:pt x="38" y="318"/>
                    <a:pt x="38" y="289"/>
                  </a:cubicBezTo>
                  <a:cubicBezTo>
                    <a:pt x="38" y="282"/>
                    <a:pt x="39" y="275"/>
                    <a:pt x="42" y="269"/>
                  </a:cubicBezTo>
                  <a:cubicBezTo>
                    <a:pt x="43" y="266"/>
                    <a:pt x="42" y="263"/>
                    <a:pt x="40" y="260"/>
                  </a:cubicBezTo>
                  <a:cubicBezTo>
                    <a:pt x="25" y="247"/>
                    <a:pt x="16" y="227"/>
                    <a:pt x="16" y="205"/>
                  </a:cubicBezTo>
                  <a:cubicBezTo>
                    <a:pt x="16" y="165"/>
                    <a:pt x="49" y="131"/>
                    <a:pt x="89" y="130"/>
                  </a:cubicBezTo>
                  <a:cubicBezTo>
                    <a:pt x="92" y="130"/>
                    <a:pt x="94" y="129"/>
                    <a:pt x="95" y="128"/>
                  </a:cubicBezTo>
                  <a:cubicBezTo>
                    <a:pt x="97" y="126"/>
                    <a:pt x="97" y="123"/>
                    <a:pt x="97" y="121"/>
                  </a:cubicBezTo>
                  <a:cubicBezTo>
                    <a:pt x="96" y="118"/>
                    <a:pt x="96" y="114"/>
                    <a:pt x="96" y="111"/>
                  </a:cubicBezTo>
                  <a:cubicBezTo>
                    <a:pt x="96" y="81"/>
                    <a:pt x="120" y="58"/>
                    <a:pt x="149" y="58"/>
                  </a:cubicBezTo>
                  <a:cubicBezTo>
                    <a:pt x="163" y="58"/>
                    <a:pt x="176" y="63"/>
                    <a:pt x="185" y="72"/>
                  </a:cubicBezTo>
                  <a:cubicBezTo>
                    <a:pt x="187" y="73"/>
                    <a:pt x="190" y="74"/>
                    <a:pt x="192" y="74"/>
                  </a:cubicBezTo>
                  <a:cubicBezTo>
                    <a:pt x="195" y="73"/>
                    <a:pt x="197" y="71"/>
                    <a:pt x="198" y="69"/>
                  </a:cubicBezTo>
                  <a:cubicBezTo>
                    <a:pt x="211" y="38"/>
                    <a:pt x="242" y="16"/>
                    <a:pt x="278" y="16"/>
                  </a:cubicBezTo>
                  <a:cubicBezTo>
                    <a:pt x="319" y="16"/>
                    <a:pt x="353" y="44"/>
                    <a:pt x="362" y="82"/>
                  </a:cubicBezTo>
                  <a:cubicBezTo>
                    <a:pt x="363" y="87"/>
                    <a:pt x="367" y="89"/>
                    <a:pt x="371" y="89"/>
                  </a:cubicBezTo>
                  <a:cubicBezTo>
                    <a:pt x="375" y="88"/>
                    <a:pt x="379" y="88"/>
                    <a:pt x="383" y="88"/>
                  </a:cubicBezTo>
                  <a:cubicBezTo>
                    <a:pt x="395" y="88"/>
                    <a:pt x="406" y="91"/>
                    <a:pt x="416" y="96"/>
                  </a:cubicBezTo>
                  <a:cubicBezTo>
                    <a:pt x="420" y="98"/>
                    <a:pt x="425" y="97"/>
                    <a:pt x="427" y="93"/>
                  </a:cubicBezTo>
                  <a:cubicBezTo>
                    <a:pt x="429" y="89"/>
                    <a:pt x="428" y="84"/>
                    <a:pt x="424" y="82"/>
                  </a:cubicBezTo>
                  <a:cubicBezTo>
                    <a:pt x="424" y="82"/>
                    <a:pt x="424" y="82"/>
                    <a:pt x="424" y="82"/>
                  </a:cubicBezTo>
                  <a:cubicBezTo>
                    <a:pt x="412" y="75"/>
                    <a:pt x="398" y="72"/>
                    <a:pt x="383" y="72"/>
                  </a:cubicBezTo>
                  <a:cubicBezTo>
                    <a:pt x="381" y="72"/>
                    <a:pt x="378" y="72"/>
                    <a:pt x="376" y="72"/>
                  </a:cubicBezTo>
                  <a:cubicBezTo>
                    <a:pt x="363" y="30"/>
                    <a:pt x="324" y="0"/>
                    <a:pt x="278" y="0"/>
                  </a:cubicBezTo>
                  <a:cubicBezTo>
                    <a:pt x="239" y="0"/>
                    <a:pt x="205" y="21"/>
                    <a:pt x="188" y="53"/>
                  </a:cubicBezTo>
                  <a:cubicBezTo>
                    <a:pt x="177" y="46"/>
                    <a:pt x="164" y="41"/>
                    <a:pt x="149" y="42"/>
                  </a:cubicBezTo>
                  <a:cubicBezTo>
                    <a:pt x="111" y="42"/>
                    <a:pt x="80" y="73"/>
                    <a:pt x="80" y="111"/>
                  </a:cubicBezTo>
                  <a:cubicBezTo>
                    <a:pt x="80" y="112"/>
                    <a:pt x="80" y="114"/>
                    <a:pt x="80" y="115"/>
                  </a:cubicBezTo>
                  <a:cubicBezTo>
                    <a:pt x="35" y="120"/>
                    <a:pt x="0" y="159"/>
                    <a:pt x="0" y="205"/>
                  </a:cubicBezTo>
                  <a:cubicBezTo>
                    <a:pt x="0" y="230"/>
                    <a:pt x="9" y="252"/>
                    <a:pt x="25" y="268"/>
                  </a:cubicBezTo>
                  <a:cubicBezTo>
                    <a:pt x="23" y="275"/>
                    <a:pt x="22" y="282"/>
                    <a:pt x="22" y="289"/>
                  </a:cubicBezTo>
                  <a:cubicBezTo>
                    <a:pt x="22" y="326"/>
                    <a:pt x="53" y="357"/>
                    <a:pt x="91" y="357"/>
                  </a:cubicBezTo>
                  <a:cubicBezTo>
                    <a:pt x="98" y="357"/>
                    <a:pt x="104" y="356"/>
                    <a:pt x="111" y="354"/>
                  </a:cubicBezTo>
                  <a:cubicBezTo>
                    <a:pt x="124" y="381"/>
                    <a:pt x="152" y="399"/>
                    <a:pt x="184" y="399"/>
                  </a:cubicBezTo>
                  <a:cubicBezTo>
                    <a:pt x="208" y="399"/>
                    <a:pt x="229" y="389"/>
                    <a:pt x="244" y="372"/>
                  </a:cubicBezTo>
                  <a:cubicBezTo>
                    <a:pt x="257" y="380"/>
                    <a:pt x="272" y="385"/>
                    <a:pt x="288" y="385"/>
                  </a:cubicBezTo>
                  <a:cubicBezTo>
                    <a:pt x="314" y="385"/>
                    <a:pt x="338" y="373"/>
                    <a:pt x="353" y="353"/>
                  </a:cubicBezTo>
                  <a:cubicBezTo>
                    <a:pt x="365" y="361"/>
                    <a:pt x="379" y="365"/>
                    <a:pt x="394" y="365"/>
                  </a:cubicBezTo>
                  <a:cubicBezTo>
                    <a:pt x="435" y="365"/>
                    <a:pt x="468" y="334"/>
                    <a:pt x="471" y="294"/>
                  </a:cubicBezTo>
                  <a:cubicBezTo>
                    <a:pt x="500" y="287"/>
                    <a:pt x="521" y="261"/>
                    <a:pt x="522" y="229"/>
                  </a:cubicBezTo>
                  <a:cubicBezTo>
                    <a:pt x="522" y="197"/>
                    <a:pt x="499" y="170"/>
                    <a:pt x="469" y="164"/>
                  </a:cubicBezTo>
                  <a:close/>
                </a:path>
              </a:pathLst>
            </a:cu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23"/>
            <p:cNvSpPr>
              <a:spLocks noChangeShapeType="1"/>
            </p:cNvSpPr>
            <p:nvPr/>
          </p:nvSpPr>
          <p:spPr bwMode="auto">
            <a:xfrm>
              <a:off x="5967413" y="3833813"/>
              <a:ext cx="0" cy="31591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6" name="Line 24"/>
            <p:cNvSpPr>
              <a:spLocks noChangeShapeType="1"/>
            </p:cNvSpPr>
            <p:nvPr/>
          </p:nvSpPr>
          <p:spPr bwMode="auto">
            <a:xfrm>
              <a:off x="6102350" y="3833813"/>
              <a:ext cx="0" cy="2698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7" name="Line 25"/>
            <p:cNvSpPr>
              <a:spLocks noChangeShapeType="1"/>
            </p:cNvSpPr>
            <p:nvPr/>
          </p:nvSpPr>
          <p:spPr bwMode="auto">
            <a:xfrm>
              <a:off x="6281738" y="3833813"/>
              <a:ext cx="0" cy="1809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38" name="Line 26"/>
            <p:cNvSpPr>
              <a:spLocks noChangeShapeType="1"/>
            </p:cNvSpPr>
            <p:nvPr/>
          </p:nvSpPr>
          <p:spPr bwMode="auto">
            <a:xfrm>
              <a:off x="6462713" y="3833813"/>
              <a:ext cx="0" cy="1809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grpSp>
      <p:sp>
        <p:nvSpPr>
          <p:cNvPr id="42" name="Rectangle 3"/>
          <p:cNvSpPr>
            <a:spLocks noChangeArrowheads="1"/>
          </p:cNvSpPr>
          <p:nvPr/>
        </p:nvSpPr>
        <p:spPr bwMode="auto">
          <a:xfrm>
            <a:off x="352407" y="2429667"/>
            <a:ext cx="360045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buClr>
                <a:srgbClr val="990033"/>
              </a:buClr>
              <a:buFont typeface="Wingdings" panose="05000000000000000000" pitchFamily="2" charset="2"/>
              <a:buNone/>
            </a:pPr>
            <a:r>
              <a:rPr lang="en-US" altLang="en-US" b="1" dirty="0">
                <a:cs typeface="Arial" panose="020B0604020202020204" pitchFamily="34" charset="0"/>
              </a:rPr>
              <a:t>IMS </a:t>
            </a:r>
            <a:r>
              <a:rPr lang="en-US" altLang="en-US" b="1" dirty="0" err="1" smtClean="0">
                <a:cs typeface="Arial" panose="020B0604020202020204" pitchFamily="34" charset="0"/>
              </a:rPr>
              <a:t>hỗ</a:t>
            </a:r>
            <a:r>
              <a:rPr lang="en-US" altLang="en-US" b="1" dirty="0" smtClean="0">
                <a:cs typeface="Arial" panose="020B0604020202020204" pitchFamily="34" charset="0"/>
              </a:rPr>
              <a:t> </a:t>
            </a:r>
            <a:r>
              <a:rPr lang="en-US" altLang="en-US" b="1" dirty="0" err="1" smtClean="0">
                <a:cs typeface="Arial" panose="020B0604020202020204" pitchFamily="34" charset="0"/>
              </a:rPr>
              <a:t>trợ</a:t>
            </a:r>
            <a:r>
              <a:rPr lang="en-US" altLang="en-US" b="1" dirty="0" smtClean="0">
                <a:cs typeface="Arial" panose="020B0604020202020204" pitchFamily="34" charset="0"/>
              </a:rPr>
              <a:t>:</a:t>
            </a:r>
            <a:endParaRPr lang="en-US" altLang="en-US" b="1" dirty="0">
              <a:cs typeface="Arial" panose="020B0604020202020204" pitchFamily="34" charset="0"/>
            </a:endParaRP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Multi-Media</a:t>
            </a: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Multi-Service</a:t>
            </a: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Multi-Access</a:t>
            </a:r>
            <a:endParaRPr lang="en-US" altLang="en-US" sz="1800" dirty="0">
              <a:cs typeface="Times New Roman" panose="02020603050405020304" pitchFamily="18" charset="0"/>
            </a:endParaRPr>
          </a:p>
          <a:p>
            <a:pPr lvl="1">
              <a:spcBef>
                <a:spcPct val="50000"/>
              </a:spcBef>
              <a:buClr>
                <a:schemeClr val="hlink"/>
              </a:buClr>
              <a:buFont typeface="Wingdings" panose="05000000000000000000" pitchFamily="2" charset="2"/>
              <a:buChar char="Ø"/>
            </a:pPr>
            <a:r>
              <a:rPr lang="en-US" altLang="en-US" sz="1800" dirty="0">
                <a:cs typeface="Arial" panose="020B0604020202020204" pitchFamily="34" charset="0"/>
              </a:rPr>
              <a:t>Multi-Terminal</a:t>
            </a:r>
          </a:p>
        </p:txBody>
      </p:sp>
      <p:sp>
        <p:nvSpPr>
          <p:cNvPr id="44" name="Text Box 27"/>
          <p:cNvSpPr txBox="1">
            <a:spLocks noChangeArrowheads="1"/>
          </p:cNvSpPr>
          <p:nvPr/>
        </p:nvSpPr>
        <p:spPr bwMode="auto">
          <a:xfrm>
            <a:off x="389082" y="805278"/>
            <a:ext cx="4005262"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buClr>
                <a:schemeClr val="hlink"/>
              </a:buClr>
              <a:buFont typeface="Wingdings" panose="05000000000000000000" pitchFamily="2" charset="2"/>
              <a:buNone/>
            </a:pPr>
            <a:r>
              <a:rPr lang="en-US" altLang="en-US" b="1" dirty="0">
                <a:cs typeface="Arial" panose="020B0604020202020204" pitchFamily="34" charset="0"/>
              </a:rPr>
              <a:t>IMS</a:t>
            </a:r>
            <a:r>
              <a:rPr lang="en-US" altLang="en-US" dirty="0">
                <a:cs typeface="Arial" panose="020B0604020202020204" pitchFamily="34" charset="0"/>
              </a:rPr>
              <a:t> </a:t>
            </a:r>
            <a:r>
              <a:rPr lang="en-US" altLang="en-US" dirty="0" err="1" smtClean="0">
                <a:cs typeface="Arial" panose="020B0604020202020204" pitchFamily="34" charset="0"/>
              </a:rPr>
              <a:t>là</a:t>
            </a:r>
            <a:r>
              <a:rPr lang="en-US" altLang="en-US" dirty="0" smtClean="0">
                <a:cs typeface="Arial" panose="020B0604020202020204" pitchFamily="34" charset="0"/>
              </a:rPr>
              <a:t>: </a:t>
            </a:r>
            <a:endParaRPr lang="en-US" altLang="en-US" dirty="0">
              <a:cs typeface="Arial" panose="020B0604020202020204" pitchFamily="34" charset="0"/>
            </a:endParaRPr>
          </a:p>
          <a:p>
            <a:pPr>
              <a:buClr>
                <a:schemeClr val="hlink"/>
              </a:buClr>
            </a:pPr>
            <a:r>
              <a:rPr lang="en-US" altLang="en-US" sz="1800" dirty="0">
                <a:cs typeface="Arial" panose="020B0604020202020204" pitchFamily="34" charset="0"/>
              </a:rPr>
              <a:t>– </a:t>
            </a:r>
            <a:r>
              <a:rPr lang="en-US" altLang="en-US" sz="1800" dirty="0" err="1" smtClean="0">
                <a:cs typeface="Arial" panose="020B0604020202020204" pitchFamily="34" charset="0"/>
              </a:rPr>
              <a:t>một</a:t>
            </a:r>
            <a:r>
              <a:rPr lang="en-US" altLang="en-US" sz="1800" dirty="0" smtClean="0">
                <a:cs typeface="Arial" panose="020B0604020202020204" pitchFamily="34" charset="0"/>
              </a:rPr>
              <a:t> </a:t>
            </a:r>
            <a:r>
              <a:rPr lang="en-US" altLang="en-US" sz="1800" dirty="0" err="1" smtClean="0">
                <a:cs typeface="Arial" panose="020B0604020202020204" pitchFamily="34" charset="0"/>
              </a:rPr>
              <a:t>kiến</a:t>
            </a:r>
            <a:r>
              <a:rPr lang="en-US" altLang="en-US" sz="1800" dirty="0" smtClean="0">
                <a:cs typeface="Arial" panose="020B0604020202020204" pitchFamily="34" charset="0"/>
              </a:rPr>
              <a:t> </a:t>
            </a:r>
            <a:r>
              <a:rPr lang="en-US" altLang="en-US" sz="1800" dirty="0" err="1" smtClean="0">
                <a:cs typeface="Arial" panose="020B0604020202020204" pitchFamily="34" charset="0"/>
              </a:rPr>
              <a:t>trúc</a:t>
            </a:r>
            <a:r>
              <a:rPr lang="en-US" altLang="en-US" sz="1800" dirty="0" smtClean="0">
                <a:cs typeface="Arial" panose="020B0604020202020204" pitchFamily="34" charset="0"/>
              </a:rPr>
              <a:t> </a:t>
            </a:r>
            <a:r>
              <a:rPr lang="en-US" altLang="en-US" sz="1800" dirty="0" err="1" smtClean="0">
                <a:cs typeface="Arial" panose="020B0604020202020204" pitchFamily="34" charset="0"/>
              </a:rPr>
              <a:t>mạng</a:t>
            </a:r>
            <a:endParaRPr lang="en-US" altLang="en-US" sz="1800" dirty="0">
              <a:cs typeface="Arial" panose="020B0604020202020204" pitchFamily="34" charset="0"/>
            </a:endParaRPr>
          </a:p>
          <a:p>
            <a:pPr>
              <a:buClr>
                <a:schemeClr val="hlink"/>
              </a:buClr>
            </a:pPr>
            <a:r>
              <a:rPr lang="en-US" altLang="en-US" sz="1800" dirty="0">
                <a:cs typeface="Arial" panose="020B0604020202020204" pitchFamily="34" charset="0"/>
              </a:rPr>
              <a:t>– </a:t>
            </a:r>
            <a:r>
              <a:rPr lang="en-US" altLang="en-US" sz="1800" dirty="0" err="1" smtClean="0">
                <a:cs typeface="Arial" panose="020B0604020202020204" pitchFamily="34" charset="0"/>
              </a:rPr>
              <a:t>cung</a:t>
            </a:r>
            <a:r>
              <a:rPr lang="en-US" altLang="en-US" sz="1800" dirty="0" smtClean="0">
                <a:cs typeface="Arial" panose="020B0604020202020204" pitchFamily="34" charset="0"/>
              </a:rPr>
              <a:t> </a:t>
            </a:r>
            <a:r>
              <a:rPr lang="en-US" altLang="en-US" sz="1800" dirty="0" err="1" smtClean="0">
                <a:cs typeface="Arial" panose="020B0604020202020204" pitchFamily="34" charset="0"/>
              </a:rPr>
              <a:t>cấp</a:t>
            </a:r>
            <a:r>
              <a:rPr lang="en-US" altLang="en-US" sz="1800" dirty="0" smtClean="0">
                <a:cs typeface="Arial" panose="020B0604020202020204" pitchFamily="34" charset="0"/>
              </a:rPr>
              <a:t> </a:t>
            </a:r>
            <a:r>
              <a:rPr lang="en-US" altLang="en-US" sz="1800" dirty="0" err="1" smtClean="0">
                <a:cs typeface="Arial" panose="020B0604020202020204" pitchFamily="34" charset="0"/>
              </a:rPr>
              <a:t>các</a:t>
            </a:r>
            <a:r>
              <a:rPr lang="en-US" altLang="en-US" sz="1800" dirty="0" smtClean="0">
                <a:cs typeface="Arial" panose="020B0604020202020204" pitchFamily="34" charset="0"/>
              </a:rPr>
              <a:t> </a:t>
            </a:r>
            <a:r>
              <a:rPr lang="en-US" altLang="en-US" sz="1800" dirty="0" err="1" smtClean="0">
                <a:cs typeface="Arial" panose="020B0604020202020204" pitchFamily="34" charset="0"/>
              </a:rPr>
              <a:t>dịch</a:t>
            </a:r>
            <a:r>
              <a:rPr lang="en-US" altLang="en-US" sz="1800" dirty="0" smtClean="0">
                <a:cs typeface="Arial" panose="020B0604020202020204" pitchFamily="34" charset="0"/>
              </a:rPr>
              <a:t> </a:t>
            </a:r>
            <a:r>
              <a:rPr lang="en-US" altLang="en-US" sz="1800" dirty="0" err="1" smtClean="0">
                <a:cs typeface="Arial" panose="020B0604020202020204" pitchFamily="34" charset="0"/>
              </a:rPr>
              <a:t>vụ</a:t>
            </a:r>
            <a:r>
              <a:rPr lang="en-US" altLang="en-US" sz="1800" dirty="0" smtClean="0">
                <a:cs typeface="Arial" panose="020B0604020202020204" pitchFamily="34" charset="0"/>
              </a:rPr>
              <a:t> </a:t>
            </a:r>
            <a:r>
              <a:rPr lang="en-US" altLang="en-US" sz="1800" dirty="0" err="1" smtClean="0">
                <a:cs typeface="Arial" panose="020B0604020202020204" pitchFamily="34" charset="0"/>
              </a:rPr>
              <a:t>tới</a:t>
            </a:r>
            <a:r>
              <a:rPr lang="en-US" altLang="en-US" sz="1800" dirty="0" smtClean="0">
                <a:cs typeface="Arial" panose="020B0604020202020204" pitchFamily="34" charset="0"/>
              </a:rPr>
              <a:t> </a:t>
            </a:r>
            <a:r>
              <a:rPr lang="en-US" altLang="en-US" sz="1800" dirty="0" err="1" smtClean="0">
                <a:cs typeface="Arial" panose="020B0604020202020204" pitchFamily="34" charset="0"/>
              </a:rPr>
              <a:t>người</a:t>
            </a:r>
            <a:r>
              <a:rPr lang="en-US" altLang="en-US" sz="1800" dirty="0" smtClean="0">
                <a:cs typeface="Arial" panose="020B0604020202020204" pitchFamily="34" charset="0"/>
              </a:rPr>
              <a:t> </a:t>
            </a:r>
            <a:r>
              <a:rPr lang="en-US" altLang="en-US" sz="1800" dirty="0" err="1" smtClean="0">
                <a:cs typeface="Arial" panose="020B0604020202020204" pitchFamily="34" charset="0"/>
              </a:rPr>
              <a:t>dùng</a:t>
            </a:r>
            <a:r>
              <a:rPr lang="en-US" altLang="en-US" sz="1800" dirty="0" smtClean="0">
                <a:cs typeface="Arial" panose="020B0604020202020204" pitchFamily="34" charset="0"/>
              </a:rPr>
              <a:t> </a:t>
            </a:r>
            <a:r>
              <a:rPr lang="en-US" altLang="en-US" sz="1800" dirty="0" err="1" smtClean="0">
                <a:cs typeface="Arial" panose="020B0604020202020204" pitchFamily="34" charset="0"/>
              </a:rPr>
              <a:t>đầu</a:t>
            </a:r>
            <a:r>
              <a:rPr lang="en-US" altLang="en-US" sz="1800" dirty="0" smtClean="0">
                <a:cs typeface="Arial" panose="020B0604020202020204" pitchFamily="34" charset="0"/>
              </a:rPr>
              <a:t> </a:t>
            </a:r>
            <a:r>
              <a:rPr lang="en-US" altLang="en-US" sz="1800" dirty="0" err="1" smtClean="0">
                <a:cs typeface="Arial" panose="020B0604020202020204" pitchFamily="34" charset="0"/>
              </a:rPr>
              <a:t>cuối</a:t>
            </a:r>
            <a:r>
              <a:rPr lang="en-US" altLang="en-US" sz="1800" dirty="0" smtClean="0">
                <a:cs typeface="Arial" panose="020B0604020202020204" pitchFamily="34" charset="0"/>
              </a:rPr>
              <a:t> </a:t>
            </a:r>
            <a:r>
              <a:rPr lang="en-US" altLang="en-US" sz="1800" dirty="0" err="1" smtClean="0">
                <a:cs typeface="Arial" panose="020B0604020202020204" pitchFamily="34" charset="0"/>
              </a:rPr>
              <a:t>trên</a:t>
            </a:r>
            <a:r>
              <a:rPr lang="en-US" altLang="en-US" sz="1800" dirty="0" smtClean="0">
                <a:cs typeface="Arial" panose="020B0604020202020204" pitchFamily="34" charset="0"/>
              </a:rPr>
              <a:t> </a:t>
            </a:r>
            <a:r>
              <a:rPr lang="en-US" altLang="en-US" sz="1800" dirty="0" err="1" smtClean="0">
                <a:cs typeface="Arial" panose="020B0604020202020204" pitchFamily="34" charset="0"/>
              </a:rPr>
              <a:t>mạng</a:t>
            </a:r>
            <a:r>
              <a:rPr lang="en-US" altLang="en-US" sz="1800" dirty="0" smtClean="0">
                <a:cs typeface="Arial" panose="020B0604020202020204" pitchFamily="34" charset="0"/>
              </a:rPr>
              <a:t> IP</a:t>
            </a:r>
            <a:endParaRPr lang="en-US" altLang="en-US" sz="3200" b="1" dirty="0">
              <a:cs typeface="Arial" panose="020B0604020202020204" pitchFamily="34" charset="0"/>
            </a:endParaRPr>
          </a:p>
        </p:txBody>
      </p:sp>
      <p:pic>
        <p:nvPicPr>
          <p:cNvPr id="45" name="Picture 44">
            <a:extLst>
              <a:ext uri="{FF2B5EF4-FFF2-40B4-BE49-F238E27FC236}">
                <a16:creationId xmlns:a16="http://schemas.microsoft.com/office/drawing/2014/main" xmlns="" id="{93965EAD-EC16-4082-891D-27529868CF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96302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Line 2"/>
          <p:cNvSpPr>
            <a:spLocks noChangeShapeType="1"/>
          </p:cNvSpPr>
          <p:nvPr/>
        </p:nvSpPr>
        <p:spPr bwMode="auto">
          <a:xfrm>
            <a:off x="4521200" y="1493763"/>
            <a:ext cx="1851025" cy="1865312"/>
          </a:xfrm>
          <a:prstGeom prst="line">
            <a:avLst/>
          </a:prstGeom>
          <a:noFill/>
          <a:ln w="12700">
            <a:solidFill>
              <a:srgbClr val="E95C3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118" name="Line 3"/>
          <p:cNvSpPr>
            <a:spLocks noChangeShapeType="1"/>
          </p:cNvSpPr>
          <p:nvPr/>
        </p:nvSpPr>
        <p:spPr bwMode="auto">
          <a:xfrm flipH="1">
            <a:off x="2816225" y="1693788"/>
            <a:ext cx="1620838" cy="171132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119" name="Line 4"/>
          <p:cNvSpPr>
            <a:spLocks noChangeShapeType="1"/>
          </p:cNvSpPr>
          <p:nvPr/>
        </p:nvSpPr>
        <p:spPr bwMode="auto">
          <a:xfrm>
            <a:off x="4513263" y="1763638"/>
            <a:ext cx="14287" cy="1550987"/>
          </a:xfrm>
          <a:prstGeom prst="line">
            <a:avLst/>
          </a:prstGeom>
          <a:noFill/>
          <a:ln w="12700">
            <a:solidFill>
              <a:srgbClr val="A5C75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sp>
        <p:nvSpPr>
          <p:cNvPr id="120" name="Line 5"/>
          <p:cNvSpPr>
            <a:spLocks noChangeShapeType="1"/>
          </p:cNvSpPr>
          <p:nvPr/>
        </p:nvSpPr>
        <p:spPr bwMode="auto">
          <a:xfrm>
            <a:off x="4886325" y="1649338"/>
            <a:ext cx="2925763" cy="1665287"/>
          </a:xfrm>
          <a:prstGeom prst="line">
            <a:avLst/>
          </a:prstGeom>
          <a:noFill/>
          <a:ln w="12700">
            <a:solidFill>
              <a:srgbClr val="5FBA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p>
            <a:endParaRPr lang="en-US"/>
          </a:p>
        </p:txBody>
      </p:sp>
      <p:cxnSp>
        <p:nvCxnSpPr>
          <p:cNvPr id="121" name="AutoShape 6"/>
          <p:cNvCxnSpPr>
            <a:cxnSpLocks noChangeShapeType="1"/>
            <a:stCxn id="156" idx="51"/>
          </p:cNvCxnSpPr>
          <p:nvPr/>
        </p:nvCxnSpPr>
        <p:spPr bwMode="auto">
          <a:xfrm flipV="1">
            <a:off x="811213" y="1717600"/>
            <a:ext cx="3349625" cy="1622425"/>
          </a:xfrm>
          <a:prstGeom prst="straightConnector1">
            <a:avLst/>
          </a:prstGeom>
          <a:noFill/>
          <a:ln w="12700">
            <a:solidFill>
              <a:srgbClr val="8F3F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Rectangle 7"/>
          <p:cNvSpPr>
            <a:spLocks noChangeArrowheads="1"/>
          </p:cNvSpPr>
          <p:nvPr/>
        </p:nvSpPr>
        <p:spPr bwMode="auto">
          <a:xfrm>
            <a:off x="2951163" y="998463"/>
            <a:ext cx="3016250" cy="9906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n-US" altLang="en-US" sz="1200">
              <a:cs typeface="Arial" panose="020B0604020202020204" pitchFamily="34" charset="0"/>
            </a:endParaRPr>
          </a:p>
        </p:txBody>
      </p:sp>
      <p:sp>
        <p:nvSpPr>
          <p:cNvPr id="124" name="Rectangle 9"/>
          <p:cNvSpPr txBox="1">
            <a:spLocks noChangeArrowheads="1"/>
          </p:cNvSpPr>
          <p:nvPr/>
        </p:nvSpPr>
        <p:spPr>
          <a:xfrm>
            <a:off x="396875" y="168061"/>
            <a:ext cx="6424613" cy="42846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en-US" sz="2000" dirty="0" smtClean="0">
              <a:latin typeface="Roboto Condensed"/>
            </a:endParaRPr>
          </a:p>
        </p:txBody>
      </p:sp>
      <p:sp>
        <p:nvSpPr>
          <p:cNvPr id="125" name="Freeform 10"/>
          <p:cNvSpPr>
            <a:spLocks noChangeAspect="1"/>
          </p:cNvSpPr>
          <p:nvPr/>
        </p:nvSpPr>
        <p:spPr bwMode="auto">
          <a:xfrm>
            <a:off x="3037333" y="907975"/>
            <a:ext cx="2720975" cy="1146175"/>
          </a:xfrm>
          <a:custGeom>
            <a:avLst/>
            <a:gdLst>
              <a:gd name="T0" fmla="*/ 2147483647 w 545"/>
              <a:gd name="T1" fmla="*/ 2147483647 h 227"/>
              <a:gd name="T2" fmla="*/ 0 w 545"/>
              <a:gd name="T3" fmla="*/ 2147483647 h 227"/>
              <a:gd name="T4" fmla="*/ 0 w 545"/>
              <a:gd name="T5" fmla="*/ 2147483647 h 227"/>
              <a:gd name="T6" fmla="*/ 0 w 545"/>
              <a:gd name="T7" fmla="*/ 2147483647 h 227"/>
              <a:gd name="T8" fmla="*/ 2147483647 w 545"/>
              <a:gd name="T9" fmla="*/ 0 h 227"/>
              <a:gd name="T10" fmla="*/ 2147483647 w 545"/>
              <a:gd name="T11" fmla="*/ 0 h 227"/>
              <a:gd name="T12" fmla="*/ 2147483647 w 545"/>
              <a:gd name="T13" fmla="*/ 0 h 227"/>
              <a:gd name="T14" fmla="*/ 2147483647 w 545"/>
              <a:gd name="T15" fmla="*/ 2147483647 h 227"/>
              <a:gd name="T16" fmla="*/ 2147483647 w 545"/>
              <a:gd name="T17" fmla="*/ 2147483647 h 227"/>
              <a:gd name="T18" fmla="*/ 2147483647 w 545"/>
              <a:gd name="T19" fmla="*/ 2147483647 h 227"/>
              <a:gd name="T20" fmla="*/ 2147483647 w 545"/>
              <a:gd name="T21" fmla="*/ 2147483647 h 227"/>
              <a:gd name="T22" fmla="*/ 2147483647 w 545"/>
              <a:gd name="T23" fmla="*/ 2147483647 h 227"/>
              <a:gd name="T24" fmla="*/ 2147483647 w 545"/>
              <a:gd name="T25" fmla="*/ 2147483647 h 227"/>
              <a:gd name="T26" fmla="*/ 2147483647 w 545"/>
              <a:gd name="T27" fmla="*/ 2147483647 h 227"/>
              <a:gd name="T28" fmla="*/ 2147483647 w 545"/>
              <a:gd name="T29" fmla="*/ 2147483647 h 227"/>
              <a:gd name="T30" fmla="*/ 2147483647 w 545"/>
              <a:gd name="T31" fmla="*/ 2147483647 h 227"/>
              <a:gd name="T32" fmla="*/ 2147483647 w 545"/>
              <a:gd name="T33" fmla="*/ 2147483647 h 227"/>
              <a:gd name="T34" fmla="*/ 2147483647 w 545"/>
              <a:gd name="T35" fmla="*/ 2147483647 h 227"/>
              <a:gd name="T36" fmla="*/ 2147483647 w 545"/>
              <a:gd name="T37" fmla="*/ 2147483647 h 227"/>
              <a:gd name="T38" fmla="*/ 2147483647 w 545"/>
              <a:gd name="T39" fmla="*/ 2147483647 h 227"/>
              <a:gd name="T40" fmla="*/ 2147483647 w 545"/>
              <a:gd name="T41" fmla="*/ 2147483647 h 227"/>
              <a:gd name="T42" fmla="*/ 2147483647 w 545"/>
              <a:gd name="T43" fmla="*/ 2147483647 h 227"/>
              <a:gd name="T44" fmla="*/ 2147483647 w 545"/>
              <a:gd name="T45" fmla="*/ 2147483647 h 227"/>
              <a:gd name="T46" fmla="*/ 2147483647 w 545"/>
              <a:gd name="T47" fmla="*/ 2147483647 h 227"/>
              <a:gd name="T48" fmla="*/ 2147483647 w 545"/>
              <a:gd name="T49" fmla="*/ 2147483647 h 227"/>
              <a:gd name="T50" fmla="*/ 2147483647 w 545"/>
              <a:gd name="T51" fmla="*/ 2147483647 h 227"/>
              <a:gd name="T52" fmla="*/ 2147483647 w 545"/>
              <a:gd name="T53" fmla="*/ 2147483647 h 227"/>
              <a:gd name="T54" fmla="*/ 2147483647 w 545"/>
              <a:gd name="T55" fmla="*/ 2147483647 h 227"/>
              <a:gd name="T56" fmla="*/ 2147483647 w 545"/>
              <a:gd name="T57" fmla="*/ 2147483647 h 227"/>
              <a:gd name="T58" fmla="*/ 2147483647 w 545"/>
              <a:gd name="T59" fmla="*/ 2147483647 h 227"/>
              <a:gd name="T60" fmla="*/ 2147483647 w 545"/>
              <a:gd name="T61" fmla="*/ 2147483647 h 227"/>
              <a:gd name="T62" fmla="*/ 2147483647 w 545"/>
              <a:gd name="T63" fmla="*/ 2147483647 h 227"/>
              <a:gd name="T64" fmla="*/ 2147483647 w 545"/>
              <a:gd name="T65" fmla="*/ 2147483647 h 227"/>
              <a:gd name="T66" fmla="*/ 2147483647 w 545"/>
              <a:gd name="T67" fmla="*/ 2147483647 h 227"/>
              <a:gd name="T68" fmla="*/ 2147483647 w 545"/>
              <a:gd name="T69" fmla="*/ 2147483647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45" h="227">
                <a:moveTo>
                  <a:pt x="31" y="227"/>
                </a:moveTo>
                <a:cubicBezTo>
                  <a:pt x="14" y="227"/>
                  <a:pt x="0" y="213"/>
                  <a:pt x="0" y="196"/>
                </a:cubicBezTo>
                <a:cubicBezTo>
                  <a:pt x="0" y="196"/>
                  <a:pt x="0" y="196"/>
                  <a:pt x="0" y="196"/>
                </a:cubicBezTo>
                <a:cubicBezTo>
                  <a:pt x="0" y="30"/>
                  <a:pt x="0" y="30"/>
                  <a:pt x="0" y="30"/>
                </a:cubicBezTo>
                <a:cubicBezTo>
                  <a:pt x="0" y="13"/>
                  <a:pt x="14" y="0"/>
                  <a:pt x="31" y="0"/>
                </a:cubicBezTo>
                <a:cubicBezTo>
                  <a:pt x="31" y="0"/>
                  <a:pt x="31" y="0"/>
                  <a:pt x="31" y="0"/>
                </a:cubicBezTo>
                <a:cubicBezTo>
                  <a:pt x="514" y="0"/>
                  <a:pt x="514" y="0"/>
                  <a:pt x="514" y="0"/>
                </a:cubicBezTo>
                <a:cubicBezTo>
                  <a:pt x="531" y="0"/>
                  <a:pt x="545" y="13"/>
                  <a:pt x="545" y="30"/>
                </a:cubicBezTo>
                <a:cubicBezTo>
                  <a:pt x="545" y="30"/>
                  <a:pt x="545" y="30"/>
                  <a:pt x="545" y="30"/>
                </a:cubicBezTo>
                <a:cubicBezTo>
                  <a:pt x="545" y="52"/>
                  <a:pt x="545" y="52"/>
                  <a:pt x="545" y="52"/>
                </a:cubicBezTo>
                <a:cubicBezTo>
                  <a:pt x="545" y="57"/>
                  <a:pt x="542" y="60"/>
                  <a:pt x="537" y="60"/>
                </a:cubicBezTo>
                <a:cubicBezTo>
                  <a:pt x="537" y="60"/>
                  <a:pt x="537" y="60"/>
                  <a:pt x="537" y="60"/>
                </a:cubicBezTo>
                <a:cubicBezTo>
                  <a:pt x="533" y="60"/>
                  <a:pt x="529" y="57"/>
                  <a:pt x="529" y="52"/>
                </a:cubicBezTo>
                <a:cubicBezTo>
                  <a:pt x="529" y="52"/>
                  <a:pt x="529" y="52"/>
                  <a:pt x="529" y="52"/>
                </a:cubicBezTo>
                <a:cubicBezTo>
                  <a:pt x="529" y="30"/>
                  <a:pt x="529" y="30"/>
                  <a:pt x="529" y="30"/>
                </a:cubicBezTo>
                <a:cubicBezTo>
                  <a:pt x="529" y="22"/>
                  <a:pt x="523" y="16"/>
                  <a:pt x="514" y="16"/>
                </a:cubicBezTo>
                <a:cubicBezTo>
                  <a:pt x="514" y="16"/>
                  <a:pt x="514" y="16"/>
                  <a:pt x="514" y="16"/>
                </a:cubicBezTo>
                <a:cubicBezTo>
                  <a:pt x="31" y="16"/>
                  <a:pt x="31" y="16"/>
                  <a:pt x="31" y="16"/>
                </a:cubicBezTo>
                <a:cubicBezTo>
                  <a:pt x="23" y="16"/>
                  <a:pt x="16" y="22"/>
                  <a:pt x="16" y="30"/>
                </a:cubicBezTo>
                <a:cubicBezTo>
                  <a:pt x="16" y="30"/>
                  <a:pt x="16" y="30"/>
                  <a:pt x="16" y="30"/>
                </a:cubicBezTo>
                <a:cubicBezTo>
                  <a:pt x="16" y="196"/>
                  <a:pt x="16" y="196"/>
                  <a:pt x="16" y="196"/>
                </a:cubicBezTo>
                <a:cubicBezTo>
                  <a:pt x="16" y="204"/>
                  <a:pt x="23" y="211"/>
                  <a:pt x="31" y="211"/>
                </a:cubicBezTo>
                <a:cubicBezTo>
                  <a:pt x="31" y="211"/>
                  <a:pt x="31" y="211"/>
                  <a:pt x="31" y="211"/>
                </a:cubicBezTo>
                <a:cubicBezTo>
                  <a:pt x="514" y="211"/>
                  <a:pt x="514" y="211"/>
                  <a:pt x="514" y="211"/>
                </a:cubicBezTo>
                <a:cubicBezTo>
                  <a:pt x="523" y="211"/>
                  <a:pt x="529" y="204"/>
                  <a:pt x="529" y="196"/>
                </a:cubicBezTo>
                <a:cubicBezTo>
                  <a:pt x="529" y="196"/>
                  <a:pt x="529" y="196"/>
                  <a:pt x="529" y="196"/>
                </a:cubicBezTo>
                <a:cubicBezTo>
                  <a:pt x="529" y="82"/>
                  <a:pt x="529" y="82"/>
                  <a:pt x="529" y="82"/>
                </a:cubicBezTo>
                <a:cubicBezTo>
                  <a:pt x="529" y="78"/>
                  <a:pt x="533" y="74"/>
                  <a:pt x="537" y="74"/>
                </a:cubicBezTo>
                <a:cubicBezTo>
                  <a:pt x="537" y="74"/>
                  <a:pt x="537" y="74"/>
                  <a:pt x="537" y="74"/>
                </a:cubicBezTo>
                <a:cubicBezTo>
                  <a:pt x="542" y="74"/>
                  <a:pt x="545" y="78"/>
                  <a:pt x="545" y="82"/>
                </a:cubicBezTo>
                <a:cubicBezTo>
                  <a:pt x="545" y="82"/>
                  <a:pt x="545" y="82"/>
                  <a:pt x="545" y="82"/>
                </a:cubicBezTo>
                <a:cubicBezTo>
                  <a:pt x="545" y="196"/>
                  <a:pt x="545" y="196"/>
                  <a:pt x="545" y="196"/>
                </a:cubicBezTo>
                <a:cubicBezTo>
                  <a:pt x="545" y="213"/>
                  <a:pt x="531" y="227"/>
                  <a:pt x="514" y="227"/>
                </a:cubicBezTo>
                <a:cubicBezTo>
                  <a:pt x="514" y="227"/>
                  <a:pt x="514" y="227"/>
                  <a:pt x="514" y="227"/>
                </a:cubicBezTo>
                <a:cubicBezTo>
                  <a:pt x="31" y="227"/>
                  <a:pt x="31" y="227"/>
                  <a:pt x="31" y="22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Text Box 11"/>
          <p:cNvSpPr txBox="1">
            <a:spLocks noChangeArrowheads="1"/>
          </p:cNvSpPr>
          <p:nvPr/>
        </p:nvSpPr>
        <p:spPr bwMode="auto">
          <a:xfrm>
            <a:off x="3751532" y="973063"/>
            <a:ext cx="1261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de-DE" altLang="en-US" sz="1800" dirty="0" smtClean="0">
                <a:solidFill>
                  <a:srgbClr val="007B78"/>
                </a:solidFill>
                <a:latin typeface="Ericsson Capital TT" pitchFamily="2" charset="0"/>
                <a:cs typeface="Arial" panose="020B0604020202020204" pitchFamily="34" charset="0"/>
              </a:rPr>
              <a:t>Viettel IMS</a:t>
            </a:r>
            <a:endParaRPr lang="en-US" altLang="en-US" sz="1800" dirty="0">
              <a:solidFill>
                <a:srgbClr val="007B78"/>
              </a:solidFill>
              <a:latin typeface="Ericsson Capital TT" pitchFamily="2" charset="0"/>
              <a:cs typeface="Arial" panose="020B0604020202020204" pitchFamily="34" charset="0"/>
            </a:endParaRPr>
          </a:p>
        </p:txBody>
      </p:sp>
      <p:grpSp>
        <p:nvGrpSpPr>
          <p:cNvPr id="131" name="Group 16"/>
          <p:cNvGrpSpPr>
            <a:grpSpLocks noChangeAspect="1"/>
          </p:cNvGrpSpPr>
          <p:nvPr/>
        </p:nvGrpSpPr>
        <p:grpSpPr bwMode="auto">
          <a:xfrm>
            <a:off x="4200794" y="1336600"/>
            <a:ext cx="407988" cy="585788"/>
            <a:chOff x="1275" y="860"/>
            <a:chExt cx="966" cy="1391"/>
          </a:xfrm>
        </p:grpSpPr>
        <p:sp>
          <p:nvSpPr>
            <p:cNvPr id="132" name="Freeform 17"/>
            <p:cNvSpPr>
              <a:spLocks noChangeAspect="1"/>
            </p:cNvSpPr>
            <p:nvPr/>
          </p:nvSpPr>
          <p:spPr bwMode="auto">
            <a:xfrm>
              <a:off x="1294"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3" name="Freeform 18"/>
            <p:cNvSpPr>
              <a:spLocks noChangeAspect="1" noEditPoints="1"/>
            </p:cNvSpPr>
            <p:nvPr/>
          </p:nvSpPr>
          <p:spPr bwMode="auto">
            <a:xfrm>
              <a:off x="1275"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4" name="Text Box 19"/>
            <p:cNvSpPr txBox="1">
              <a:spLocks noChangeAspect="1" noChangeArrowheads="1"/>
            </p:cNvSpPr>
            <p:nvPr/>
          </p:nvSpPr>
          <p:spPr bwMode="auto">
            <a:xfrm>
              <a:off x="1350" y="1874"/>
              <a:ext cx="81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700" dirty="0" smtClean="0">
                  <a:solidFill>
                    <a:srgbClr val="7B0663"/>
                  </a:solidFill>
                  <a:cs typeface="Arial" panose="020B0604020202020204" pitchFamily="34" charset="0"/>
                </a:rPr>
                <a:t>DNS</a:t>
              </a:r>
              <a:endParaRPr lang="sv-SE" altLang="en-US" sz="700" dirty="0">
                <a:solidFill>
                  <a:srgbClr val="7B0663"/>
                </a:solidFill>
                <a:cs typeface="Arial" panose="020B0604020202020204" pitchFamily="34" charset="0"/>
              </a:endParaRPr>
            </a:p>
          </p:txBody>
        </p:sp>
      </p:grpSp>
      <p:grpSp>
        <p:nvGrpSpPr>
          <p:cNvPr id="135" name="Group 20"/>
          <p:cNvGrpSpPr>
            <a:grpSpLocks noChangeAspect="1"/>
          </p:cNvGrpSpPr>
          <p:nvPr/>
        </p:nvGrpSpPr>
        <p:grpSpPr bwMode="auto">
          <a:xfrm>
            <a:off x="4650229" y="1336600"/>
            <a:ext cx="407987" cy="585788"/>
            <a:chOff x="186" y="860"/>
            <a:chExt cx="966" cy="1391"/>
          </a:xfrm>
        </p:grpSpPr>
        <p:sp>
          <p:nvSpPr>
            <p:cNvPr id="136" name="Freeform 21"/>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7" name="Freeform 22"/>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8" name="Text Box 23"/>
            <p:cNvSpPr txBox="1">
              <a:spLocks noChangeAspect="1" noChangeArrowheads="1"/>
            </p:cNvSpPr>
            <p:nvPr/>
          </p:nvSpPr>
          <p:spPr bwMode="auto">
            <a:xfrm>
              <a:off x="254" y="1847"/>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dirty="0">
                  <a:solidFill>
                    <a:srgbClr val="00285F"/>
                  </a:solidFill>
                  <a:cs typeface="Arial" panose="020B0604020202020204" pitchFamily="34" charset="0"/>
                </a:rPr>
                <a:t>MTAS</a:t>
              </a:r>
              <a:endParaRPr lang="sv-SE" altLang="en-US" sz="900" dirty="0">
                <a:solidFill>
                  <a:srgbClr val="00285F"/>
                </a:solidFill>
                <a:cs typeface="Arial" panose="020B0604020202020204" pitchFamily="34" charset="0"/>
              </a:endParaRPr>
            </a:p>
          </p:txBody>
        </p:sp>
      </p:grpSp>
      <p:grpSp>
        <p:nvGrpSpPr>
          <p:cNvPr id="139" name="Group 24"/>
          <p:cNvGrpSpPr>
            <a:grpSpLocks noChangeAspect="1"/>
          </p:cNvGrpSpPr>
          <p:nvPr/>
        </p:nvGrpSpPr>
        <p:grpSpPr bwMode="auto">
          <a:xfrm>
            <a:off x="3751532" y="1333425"/>
            <a:ext cx="407987" cy="585788"/>
            <a:chOff x="186" y="860"/>
            <a:chExt cx="966" cy="1391"/>
          </a:xfrm>
        </p:grpSpPr>
        <p:sp>
          <p:nvSpPr>
            <p:cNvPr id="140" name="Freeform 25"/>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1" name="Freeform 26"/>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2" name="Text Box 27"/>
            <p:cNvSpPr txBox="1">
              <a:spLocks noChangeAspect="1" noChangeArrowheads="1"/>
            </p:cNvSpPr>
            <p:nvPr/>
          </p:nvSpPr>
          <p:spPr bwMode="auto">
            <a:xfrm>
              <a:off x="254" y="1847"/>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a:solidFill>
                    <a:srgbClr val="00285F"/>
                  </a:solidFill>
                  <a:cs typeface="Arial" panose="020B0604020202020204" pitchFamily="34" charset="0"/>
                </a:rPr>
                <a:t>CSCF</a:t>
              </a:r>
              <a:endParaRPr lang="sv-SE" altLang="en-US" sz="900">
                <a:solidFill>
                  <a:srgbClr val="00285F"/>
                </a:solidFill>
                <a:cs typeface="Arial" panose="020B0604020202020204" pitchFamily="34" charset="0"/>
              </a:endParaRPr>
            </a:p>
          </p:txBody>
        </p:sp>
      </p:grpSp>
      <p:grpSp>
        <p:nvGrpSpPr>
          <p:cNvPr id="143" name="Group 28"/>
          <p:cNvGrpSpPr>
            <a:grpSpLocks noChangeAspect="1"/>
          </p:cNvGrpSpPr>
          <p:nvPr/>
        </p:nvGrpSpPr>
        <p:grpSpPr bwMode="auto">
          <a:xfrm>
            <a:off x="3300682" y="1336600"/>
            <a:ext cx="407987" cy="585788"/>
            <a:chOff x="186" y="860"/>
            <a:chExt cx="966" cy="1391"/>
          </a:xfrm>
        </p:grpSpPr>
        <p:sp>
          <p:nvSpPr>
            <p:cNvPr id="144" name="Freeform 29"/>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5" name="Freeform 30"/>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6" name="Text Box 31"/>
            <p:cNvSpPr txBox="1">
              <a:spLocks noChangeAspect="1" noChangeArrowheads="1"/>
            </p:cNvSpPr>
            <p:nvPr/>
          </p:nvSpPr>
          <p:spPr bwMode="auto">
            <a:xfrm>
              <a:off x="254" y="1848"/>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a:solidFill>
                    <a:srgbClr val="00285F"/>
                  </a:solidFill>
                  <a:cs typeface="Arial" panose="020B0604020202020204" pitchFamily="34" charset="0"/>
                </a:rPr>
                <a:t>SBG </a:t>
              </a:r>
              <a:endParaRPr lang="sv-SE" altLang="en-US" sz="900">
                <a:solidFill>
                  <a:srgbClr val="00285F"/>
                </a:solidFill>
                <a:cs typeface="Arial" panose="020B0604020202020204" pitchFamily="34" charset="0"/>
              </a:endParaRPr>
            </a:p>
          </p:txBody>
        </p:sp>
      </p:grpSp>
      <p:grpSp>
        <p:nvGrpSpPr>
          <p:cNvPr id="147" name="Group 32"/>
          <p:cNvGrpSpPr>
            <a:grpSpLocks noChangeAspect="1"/>
          </p:cNvGrpSpPr>
          <p:nvPr/>
        </p:nvGrpSpPr>
        <p:grpSpPr bwMode="auto">
          <a:xfrm>
            <a:off x="5125171" y="1336464"/>
            <a:ext cx="407987" cy="585788"/>
            <a:chOff x="186" y="860"/>
            <a:chExt cx="966" cy="1391"/>
          </a:xfrm>
        </p:grpSpPr>
        <p:sp>
          <p:nvSpPr>
            <p:cNvPr id="148" name="Freeform 33"/>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49" name="Freeform 34"/>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50" name="Text Box 35"/>
            <p:cNvSpPr txBox="1">
              <a:spLocks noChangeAspect="1" noChangeArrowheads="1"/>
            </p:cNvSpPr>
            <p:nvPr/>
          </p:nvSpPr>
          <p:spPr bwMode="auto">
            <a:xfrm>
              <a:off x="254" y="1848"/>
              <a:ext cx="81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900" dirty="0">
                  <a:solidFill>
                    <a:srgbClr val="00285F"/>
                  </a:solidFill>
                  <a:cs typeface="Arial" panose="020B0604020202020204" pitchFamily="34" charset="0"/>
                </a:rPr>
                <a:t>MRFC</a:t>
              </a:r>
              <a:endParaRPr lang="sv-SE" altLang="en-US" sz="900" dirty="0">
                <a:solidFill>
                  <a:srgbClr val="00285F"/>
                </a:solidFill>
                <a:cs typeface="Arial" panose="020B0604020202020204" pitchFamily="34" charset="0"/>
              </a:endParaRPr>
            </a:p>
          </p:txBody>
        </p:sp>
      </p:grpSp>
      <p:sp>
        <p:nvSpPr>
          <p:cNvPr id="154" name="Freeform 3"/>
          <p:cNvSpPr>
            <a:spLocks noChangeAspect="1" noEditPoints="1"/>
          </p:cNvSpPr>
          <p:nvPr/>
        </p:nvSpPr>
        <p:spPr bwMode="auto">
          <a:xfrm>
            <a:off x="4071938" y="3290813"/>
            <a:ext cx="927100" cy="960437"/>
          </a:xfrm>
          <a:custGeom>
            <a:avLst/>
            <a:gdLst>
              <a:gd name="T0" fmla="*/ 2147483647 w 428"/>
              <a:gd name="T1" fmla="*/ 2147483647 h 443"/>
              <a:gd name="T2" fmla="*/ 2147483647 w 428"/>
              <a:gd name="T3" fmla="*/ 2147483647 h 443"/>
              <a:gd name="T4" fmla="*/ 2147483647 w 428"/>
              <a:gd name="T5" fmla="*/ 2147483647 h 443"/>
              <a:gd name="T6" fmla="*/ 2147483647 w 428"/>
              <a:gd name="T7" fmla="*/ 2147483647 h 443"/>
              <a:gd name="T8" fmla="*/ 2147483647 w 428"/>
              <a:gd name="T9" fmla="*/ 2147483647 h 443"/>
              <a:gd name="T10" fmla="*/ 2147483647 w 428"/>
              <a:gd name="T11" fmla="*/ 2147483647 h 443"/>
              <a:gd name="T12" fmla="*/ 2147483647 w 428"/>
              <a:gd name="T13" fmla="*/ 2147483647 h 443"/>
              <a:gd name="T14" fmla="*/ 2147483647 w 428"/>
              <a:gd name="T15" fmla="*/ 2147483647 h 443"/>
              <a:gd name="T16" fmla="*/ 2147483647 w 428"/>
              <a:gd name="T17" fmla="*/ 2147483647 h 443"/>
              <a:gd name="T18" fmla="*/ 2147483647 w 428"/>
              <a:gd name="T19" fmla="*/ 2147483647 h 443"/>
              <a:gd name="T20" fmla="*/ 2147483647 w 428"/>
              <a:gd name="T21" fmla="*/ 2147483647 h 443"/>
              <a:gd name="T22" fmla="*/ 2147483647 w 428"/>
              <a:gd name="T23" fmla="*/ 2147483647 h 443"/>
              <a:gd name="T24" fmla="*/ 2147483647 w 428"/>
              <a:gd name="T25" fmla="*/ 2147483647 h 443"/>
              <a:gd name="T26" fmla="*/ 2147483647 w 428"/>
              <a:gd name="T27" fmla="*/ 2147483647 h 443"/>
              <a:gd name="T28" fmla="*/ 2147483647 w 428"/>
              <a:gd name="T29" fmla="*/ 2147483647 h 443"/>
              <a:gd name="T30" fmla="*/ 2147483647 w 428"/>
              <a:gd name="T31" fmla="*/ 2147483647 h 443"/>
              <a:gd name="T32" fmla="*/ 2147483647 w 428"/>
              <a:gd name="T33" fmla="*/ 2147483647 h 443"/>
              <a:gd name="T34" fmla="*/ 2147483647 w 428"/>
              <a:gd name="T35" fmla="*/ 2147483647 h 443"/>
              <a:gd name="T36" fmla="*/ 2147483647 w 428"/>
              <a:gd name="T37" fmla="*/ 2147483647 h 443"/>
              <a:gd name="T38" fmla="*/ 2147483647 w 428"/>
              <a:gd name="T39" fmla="*/ 2147483647 h 443"/>
              <a:gd name="T40" fmla="*/ 2147483647 w 428"/>
              <a:gd name="T41" fmla="*/ 2147483647 h 443"/>
              <a:gd name="T42" fmla="*/ 2147483647 w 428"/>
              <a:gd name="T43" fmla="*/ 2147483647 h 443"/>
              <a:gd name="T44" fmla="*/ 2147483647 w 428"/>
              <a:gd name="T45" fmla="*/ 2147483647 h 443"/>
              <a:gd name="T46" fmla="*/ 2147483647 w 428"/>
              <a:gd name="T47" fmla="*/ 2147483647 h 443"/>
              <a:gd name="T48" fmla="*/ 2147483647 w 428"/>
              <a:gd name="T49" fmla="*/ 2147483647 h 443"/>
              <a:gd name="T50" fmla="*/ 2147483647 w 428"/>
              <a:gd name="T51" fmla="*/ 2147483647 h 443"/>
              <a:gd name="T52" fmla="*/ 2147483647 w 428"/>
              <a:gd name="T53" fmla="*/ 2147483647 h 443"/>
              <a:gd name="T54" fmla="*/ 2147483647 w 428"/>
              <a:gd name="T55" fmla="*/ 2147483647 h 443"/>
              <a:gd name="T56" fmla="*/ 2147483647 w 428"/>
              <a:gd name="T57" fmla="*/ 2147483647 h 443"/>
              <a:gd name="T58" fmla="*/ 2147483647 w 428"/>
              <a:gd name="T59" fmla="*/ 2147483647 h 443"/>
              <a:gd name="T60" fmla="*/ 2147483647 w 428"/>
              <a:gd name="T61" fmla="*/ 2147483647 h 443"/>
              <a:gd name="T62" fmla="*/ 2147483647 w 428"/>
              <a:gd name="T63" fmla="*/ 2147483647 h 443"/>
              <a:gd name="T64" fmla="*/ 2147483647 w 428"/>
              <a:gd name="T65" fmla="*/ 2147483647 h 443"/>
              <a:gd name="T66" fmla="*/ 2147483647 w 428"/>
              <a:gd name="T67" fmla="*/ 0 h 443"/>
              <a:gd name="T68" fmla="*/ 2147483647 w 428"/>
              <a:gd name="T69" fmla="*/ 2147483647 h 443"/>
              <a:gd name="T70" fmla="*/ 2147483647 w 428"/>
              <a:gd name="T71" fmla="*/ 2147483647 h 443"/>
              <a:gd name="T72" fmla="*/ 2147483647 w 428"/>
              <a:gd name="T73" fmla="*/ 2147483647 h 443"/>
              <a:gd name="T74" fmla="*/ 2147483647 w 428"/>
              <a:gd name="T75" fmla="*/ 2147483647 h 443"/>
              <a:gd name="T76" fmla="*/ 2147483647 w 428"/>
              <a:gd name="T77" fmla="*/ 2147483647 h 443"/>
              <a:gd name="T78" fmla="*/ 2147483647 w 428"/>
              <a:gd name="T79" fmla="*/ 2147483647 h 443"/>
              <a:gd name="T80" fmla="*/ 2147483647 w 428"/>
              <a:gd name="T81" fmla="*/ 2147483647 h 443"/>
              <a:gd name="T82" fmla="*/ 2147483647 w 428"/>
              <a:gd name="T83" fmla="*/ 2147483647 h 443"/>
              <a:gd name="T84" fmla="*/ 2147483647 w 428"/>
              <a:gd name="T85" fmla="*/ 2147483647 h 443"/>
              <a:gd name="T86" fmla="*/ 2147483647 w 428"/>
              <a:gd name="T87" fmla="*/ 2147483647 h 443"/>
              <a:gd name="T88" fmla="*/ 2147483647 w 428"/>
              <a:gd name="T89" fmla="*/ 2147483647 h 443"/>
              <a:gd name="T90" fmla="*/ 2147483647 w 428"/>
              <a:gd name="T91" fmla="*/ 2147483647 h 443"/>
              <a:gd name="T92" fmla="*/ 2147483647 w 428"/>
              <a:gd name="T93" fmla="*/ 2147483647 h 443"/>
              <a:gd name="T94" fmla="*/ 2147483647 w 428"/>
              <a:gd name="T95" fmla="*/ 2147483647 h 443"/>
              <a:gd name="T96" fmla="*/ 2147483647 w 428"/>
              <a:gd name="T97" fmla="*/ 2147483647 h 443"/>
              <a:gd name="T98" fmla="*/ 2147483647 w 428"/>
              <a:gd name="T99" fmla="*/ 2147483647 h 443"/>
              <a:gd name="T100" fmla="*/ 2147483647 w 428"/>
              <a:gd name="T101" fmla="*/ 2147483647 h 443"/>
              <a:gd name="T102" fmla="*/ 2147483647 w 428"/>
              <a:gd name="T103" fmla="*/ 2147483647 h 443"/>
              <a:gd name="T104" fmla="*/ 2147483647 w 428"/>
              <a:gd name="T105" fmla="*/ 2147483647 h 443"/>
              <a:gd name="T106" fmla="*/ 2147483647 w 428"/>
              <a:gd name="T107" fmla="*/ 2147483647 h 443"/>
              <a:gd name="T108" fmla="*/ 2147483647 w 428"/>
              <a:gd name="T109" fmla="*/ 2147483647 h 443"/>
              <a:gd name="T110" fmla="*/ 2147483647 w 428"/>
              <a:gd name="T111" fmla="*/ 2147483647 h 443"/>
              <a:gd name="T112" fmla="*/ 2147483647 w 428"/>
              <a:gd name="T113" fmla="*/ 2147483647 h 443"/>
              <a:gd name="T114" fmla="*/ 2147483647 w 428"/>
              <a:gd name="T115" fmla="*/ 2147483647 h 443"/>
              <a:gd name="T116" fmla="*/ 2147483647 w 428"/>
              <a:gd name="T117" fmla="*/ 2147483647 h 443"/>
              <a:gd name="T118" fmla="*/ 2147483647 w 428"/>
              <a:gd name="T119" fmla="*/ 2147483647 h 4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8"/>
              <a:gd name="T181" fmla="*/ 0 h 443"/>
              <a:gd name="T182" fmla="*/ 428 w 428"/>
              <a:gd name="T183" fmla="*/ 443 h 4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8" h="443">
                <a:moveTo>
                  <a:pt x="318" y="294"/>
                </a:moveTo>
                <a:cubicBezTo>
                  <a:pt x="318" y="298"/>
                  <a:pt x="322" y="302"/>
                  <a:pt x="326" y="302"/>
                </a:cubicBezTo>
                <a:cubicBezTo>
                  <a:pt x="330" y="302"/>
                  <a:pt x="333" y="298"/>
                  <a:pt x="333" y="294"/>
                </a:cubicBezTo>
                <a:cubicBezTo>
                  <a:pt x="333" y="290"/>
                  <a:pt x="330" y="287"/>
                  <a:pt x="326" y="287"/>
                </a:cubicBezTo>
                <a:cubicBezTo>
                  <a:pt x="322" y="287"/>
                  <a:pt x="318" y="290"/>
                  <a:pt x="318" y="294"/>
                </a:cubicBezTo>
                <a:close/>
                <a:moveTo>
                  <a:pt x="345" y="294"/>
                </a:moveTo>
                <a:cubicBezTo>
                  <a:pt x="345" y="298"/>
                  <a:pt x="348" y="302"/>
                  <a:pt x="352" y="302"/>
                </a:cubicBezTo>
                <a:cubicBezTo>
                  <a:pt x="356" y="302"/>
                  <a:pt x="359" y="298"/>
                  <a:pt x="359" y="294"/>
                </a:cubicBezTo>
                <a:cubicBezTo>
                  <a:pt x="359" y="290"/>
                  <a:pt x="356" y="287"/>
                  <a:pt x="352" y="287"/>
                </a:cubicBezTo>
                <a:cubicBezTo>
                  <a:pt x="348" y="287"/>
                  <a:pt x="345" y="290"/>
                  <a:pt x="345" y="294"/>
                </a:cubicBezTo>
                <a:close/>
                <a:moveTo>
                  <a:pt x="371" y="294"/>
                </a:moveTo>
                <a:cubicBezTo>
                  <a:pt x="371" y="298"/>
                  <a:pt x="374" y="302"/>
                  <a:pt x="378" y="302"/>
                </a:cubicBezTo>
                <a:cubicBezTo>
                  <a:pt x="383" y="302"/>
                  <a:pt x="386" y="298"/>
                  <a:pt x="386" y="294"/>
                </a:cubicBezTo>
                <a:cubicBezTo>
                  <a:pt x="386" y="290"/>
                  <a:pt x="383" y="287"/>
                  <a:pt x="378" y="287"/>
                </a:cubicBezTo>
                <a:cubicBezTo>
                  <a:pt x="374" y="287"/>
                  <a:pt x="371" y="290"/>
                  <a:pt x="371" y="294"/>
                </a:cubicBezTo>
                <a:close/>
                <a:moveTo>
                  <a:pt x="386" y="260"/>
                </a:moveTo>
                <a:cubicBezTo>
                  <a:pt x="386" y="46"/>
                  <a:pt x="386" y="46"/>
                  <a:pt x="386" y="46"/>
                </a:cubicBezTo>
                <a:cubicBezTo>
                  <a:pt x="386" y="37"/>
                  <a:pt x="379" y="30"/>
                  <a:pt x="370" y="30"/>
                </a:cubicBezTo>
                <a:cubicBezTo>
                  <a:pt x="58" y="30"/>
                  <a:pt x="58" y="30"/>
                  <a:pt x="58" y="30"/>
                </a:cubicBezTo>
                <a:cubicBezTo>
                  <a:pt x="49" y="30"/>
                  <a:pt x="42" y="37"/>
                  <a:pt x="42" y="46"/>
                </a:cubicBezTo>
                <a:cubicBezTo>
                  <a:pt x="42" y="260"/>
                  <a:pt x="42" y="260"/>
                  <a:pt x="42" y="260"/>
                </a:cubicBezTo>
                <a:cubicBezTo>
                  <a:pt x="42" y="269"/>
                  <a:pt x="49" y="276"/>
                  <a:pt x="58" y="276"/>
                </a:cubicBezTo>
                <a:cubicBezTo>
                  <a:pt x="370" y="276"/>
                  <a:pt x="370" y="276"/>
                  <a:pt x="370" y="276"/>
                </a:cubicBezTo>
                <a:cubicBezTo>
                  <a:pt x="379" y="276"/>
                  <a:pt x="386" y="269"/>
                  <a:pt x="386" y="260"/>
                </a:cubicBezTo>
                <a:close/>
                <a:moveTo>
                  <a:pt x="370" y="260"/>
                </a:moveTo>
                <a:cubicBezTo>
                  <a:pt x="370" y="260"/>
                  <a:pt x="370" y="260"/>
                  <a:pt x="370" y="260"/>
                </a:cubicBezTo>
                <a:cubicBezTo>
                  <a:pt x="58" y="260"/>
                  <a:pt x="58" y="260"/>
                  <a:pt x="58" y="260"/>
                </a:cubicBezTo>
                <a:cubicBezTo>
                  <a:pt x="58" y="260"/>
                  <a:pt x="58" y="260"/>
                  <a:pt x="58" y="260"/>
                </a:cubicBezTo>
                <a:cubicBezTo>
                  <a:pt x="58" y="46"/>
                  <a:pt x="58" y="46"/>
                  <a:pt x="58" y="46"/>
                </a:cubicBezTo>
                <a:cubicBezTo>
                  <a:pt x="58" y="46"/>
                  <a:pt x="58" y="46"/>
                  <a:pt x="58" y="46"/>
                </a:cubicBezTo>
                <a:cubicBezTo>
                  <a:pt x="370" y="46"/>
                  <a:pt x="370" y="46"/>
                  <a:pt x="370" y="46"/>
                </a:cubicBezTo>
                <a:cubicBezTo>
                  <a:pt x="370" y="46"/>
                  <a:pt x="370" y="46"/>
                  <a:pt x="370" y="46"/>
                </a:cubicBezTo>
                <a:lnTo>
                  <a:pt x="370" y="260"/>
                </a:lnTo>
                <a:close/>
                <a:moveTo>
                  <a:pt x="423" y="421"/>
                </a:moveTo>
                <a:cubicBezTo>
                  <a:pt x="423" y="420"/>
                  <a:pt x="423" y="420"/>
                  <a:pt x="423" y="420"/>
                </a:cubicBezTo>
                <a:cubicBezTo>
                  <a:pt x="383" y="393"/>
                  <a:pt x="383" y="393"/>
                  <a:pt x="383" y="393"/>
                </a:cubicBezTo>
                <a:cubicBezTo>
                  <a:pt x="379" y="391"/>
                  <a:pt x="376" y="388"/>
                  <a:pt x="373" y="386"/>
                </a:cubicBezTo>
                <a:cubicBezTo>
                  <a:pt x="369" y="384"/>
                  <a:pt x="364" y="383"/>
                  <a:pt x="359" y="383"/>
                </a:cubicBezTo>
                <a:cubicBezTo>
                  <a:pt x="316" y="383"/>
                  <a:pt x="316" y="383"/>
                  <a:pt x="316" y="383"/>
                </a:cubicBezTo>
                <a:cubicBezTo>
                  <a:pt x="316" y="379"/>
                  <a:pt x="315" y="376"/>
                  <a:pt x="313" y="372"/>
                </a:cubicBezTo>
                <a:cubicBezTo>
                  <a:pt x="312" y="371"/>
                  <a:pt x="311" y="369"/>
                  <a:pt x="309" y="367"/>
                </a:cubicBezTo>
                <a:cubicBezTo>
                  <a:pt x="307" y="366"/>
                  <a:pt x="305" y="365"/>
                  <a:pt x="302" y="364"/>
                </a:cubicBezTo>
                <a:cubicBezTo>
                  <a:pt x="302" y="364"/>
                  <a:pt x="300" y="364"/>
                  <a:pt x="299" y="363"/>
                </a:cubicBezTo>
                <a:cubicBezTo>
                  <a:pt x="295" y="362"/>
                  <a:pt x="289" y="360"/>
                  <a:pt x="285" y="357"/>
                </a:cubicBezTo>
                <a:cubicBezTo>
                  <a:pt x="283" y="356"/>
                  <a:pt x="281" y="355"/>
                  <a:pt x="280" y="354"/>
                </a:cubicBezTo>
                <a:cubicBezTo>
                  <a:pt x="280" y="353"/>
                  <a:pt x="279" y="353"/>
                  <a:pt x="279" y="353"/>
                </a:cubicBezTo>
                <a:cubicBezTo>
                  <a:pt x="279" y="353"/>
                  <a:pt x="279" y="353"/>
                  <a:pt x="279" y="353"/>
                </a:cubicBezTo>
                <a:cubicBezTo>
                  <a:pt x="279" y="328"/>
                  <a:pt x="279" y="328"/>
                  <a:pt x="279" y="328"/>
                </a:cubicBezTo>
                <a:cubicBezTo>
                  <a:pt x="396" y="328"/>
                  <a:pt x="396" y="328"/>
                  <a:pt x="396" y="328"/>
                </a:cubicBezTo>
                <a:cubicBezTo>
                  <a:pt x="406" y="328"/>
                  <a:pt x="414" y="320"/>
                  <a:pt x="414" y="310"/>
                </a:cubicBezTo>
                <a:cubicBezTo>
                  <a:pt x="414" y="108"/>
                  <a:pt x="414" y="108"/>
                  <a:pt x="414" y="108"/>
                </a:cubicBezTo>
                <a:cubicBezTo>
                  <a:pt x="414" y="104"/>
                  <a:pt x="411" y="100"/>
                  <a:pt x="406" y="100"/>
                </a:cubicBezTo>
                <a:cubicBezTo>
                  <a:pt x="402" y="100"/>
                  <a:pt x="398" y="104"/>
                  <a:pt x="398" y="108"/>
                </a:cubicBezTo>
                <a:cubicBezTo>
                  <a:pt x="398" y="310"/>
                  <a:pt x="398" y="310"/>
                  <a:pt x="398" y="310"/>
                </a:cubicBezTo>
                <a:cubicBezTo>
                  <a:pt x="398" y="311"/>
                  <a:pt x="397" y="312"/>
                  <a:pt x="396" y="312"/>
                </a:cubicBezTo>
                <a:cubicBezTo>
                  <a:pt x="32" y="312"/>
                  <a:pt x="32" y="312"/>
                  <a:pt x="32" y="312"/>
                </a:cubicBezTo>
                <a:cubicBezTo>
                  <a:pt x="31" y="312"/>
                  <a:pt x="30" y="311"/>
                  <a:pt x="30" y="310"/>
                </a:cubicBezTo>
                <a:cubicBezTo>
                  <a:pt x="30" y="18"/>
                  <a:pt x="30" y="18"/>
                  <a:pt x="30" y="18"/>
                </a:cubicBezTo>
                <a:cubicBezTo>
                  <a:pt x="30" y="17"/>
                  <a:pt x="31" y="16"/>
                  <a:pt x="32" y="16"/>
                </a:cubicBezTo>
                <a:cubicBezTo>
                  <a:pt x="396" y="16"/>
                  <a:pt x="396" y="16"/>
                  <a:pt x="396" y="16"/>
                </a:cubicBezTo>
                <a:cubicBezTo>
                  <a:pt x="397" y="16"/>
                  <a:pt x="398" y="17"/>
                  <a:pt x="398" y="18"/>
                </a:cubicBezTo>
                <a:cubicBezTo>
                  <a:pt x="398" y="76"/>
                  <a:pt x="398" y="76"/>
                  <a:pt x="398" y="76"/>
                </a:cubicBezTo>
                <a:cubicBezTo>
                  <a:pt x="398" y="80"/>
                  <a:pt x="402" y="84"/>
                  <a:pt x="406" y="84"/>
                </a:cubicBezTo>
                <a:cubicBezTo>
                  <a:pt x="411" y="84"/>
                  <a:pt x="414" y="80"/>
                  <a:pt x="414" y="76"/>
                </a:cubicBezTo>
                <a:cubicBezTo>
                  <a:pt x="414" y="76"/>
                  <a:pt x="414" y="76"/>
                  <a:pt x="414" y="76"/>
                </a:cubicBezTo>
                <a:cubicBezTo>
                  <a:pt x="414" y="18"/>
                  <a:pt x="414" y="18"/>
                  <a:pt x="414" y="18"/>
                </a:cubicBezTo>
                <a:cubicBezTo>
                  <a:pt x="414" y="8"/>
                  <a:pt x="406" y="0"/>
                  <a:pt x="396" y="0"/>
                </a:cubicBezTo>
                <a:cubicBezTo>
                  <a:pt x="32" y="0"/>
                  <a:pt x="32" y="0"/>
                  <a:pt x="32" y="0"/>
                </a:cubicBezTo>
                <a:cubicBezTo>
                  <a:pt x="22" y="0"/>
                  <a:pt x="14" y="8"/>
                  <a:pt x="14" y="18"/>
                </a:cubicBezTo>
                <a:cubicBezTo>
                  <a:pt x="14" y="310"/>
                  <a:pt x="14" y="310"/>
                  <a:pt x="14" y="310"/>
                </a:cubicBezTo>
                <a:cubicBezTo>
                  <a:pt x="14" y="320"/>
                  <a:pt x="22" y="328"/>
                  <a:pt x="32" y="328"/>
                </a:cubicBezTo>
                <a:cubicBezTo>
                  <a:pt x="152" y="328"/>
                  <a:pt x="152" y="328"/>
                  <a:pt x="152" y="328"/>
                </a:cubicBezTo>
                <a:cubicBezTo>
                  <a:pt x="152" y="353"/>
                  <a:pt x="152" y="353"/>
                  <a:pt x="152" y="353"/>
                </a:cubicBezTo>
                <a:cubicBezTo>
                  <a:pt x="152" y="353"/>
                  <a:pt x="152" y="353"/>
                  <a:pt x="151" y="354"/>
                </a:cubicBezTo>
                <a:cubicBezTo>
                  <a:pt x="150" y="356"/>
                  <a:pt x="144" y="359"/>
                  <a:pt x="139" y="361"/>
                </a:cubicBezTo>
                <a:cubicBezTo>
                  <a:pt x="136" y="362"/>
                  <a:pt x="134" y="363"/>
                  <a:pt x="132" y="364"/>
                </a:cubicBezTo>
                <a:cubicBezTo>
                  <a:pt x="131" y="364"/>
                  <a:pt x="130" y="364"/>
                  <a:pt x="130" y="364"/>
                </a:cubicBezTo>
                <a:cubicBezTo>
                  <a:pt x="127" y="365"/>
                  <a:pt x="125" y="366"/>
                  <a:pt x="123" y="367"/>
                </a:cubicBezTo>
                <a:cubicBezTo>
                  <a:pt x="118" y="372"/>
                  <a:pt x="117" y="377"/>
                  <a:pt x="116" y="383"/>
                </a:cubicBezTo>
                <a:cubicBezTo>
                  <a:pt x="67" y="383"/>
                  <a:pt x="67" y="383"/>
                  <a:pt x="67" y="383"/>
                </a:cubicBezTo>
                <a:cubicBezTo>
                  <a:pt x="62" y="383"/>
                  <a:pt x="58" y="385"/>
                  <a:pt x="55" y="387"/>
                </a:cubicBezTo>
                <a:cubicBezTo>
                  <a:pt x="52" y="388"/>
                  <a:pt x="49" y="391"/>
                  <a:pt x="45" y="393"/>
                </a:cubicBezTo>
                <a:cubicBezTo>
                  <a:pt x="5" y="420"/>
                  <a:pt x="5" y="420"/>
                  <a:pt x="5" y="420"/>
                </a:cubicBezTo>
                <a:cubicBezTo>
                  <a:pt x="5" y="421"/>
                  <a:pt x="5" y="421"/>
                  <a:pt x="5" y="421"/>
                </a:cubicBezTo>
                <a:cubicBezTo>
                  <a:pt x="2" y="422"/>
                  <a:pt x="0" y="426"/>
                  <a:pt x="0" y="430"/>
                </a:cubicBezTo>
                <a:cubicBezTo>
                  <a:pt x="0" y="434"/>
                  <a:pt x="2" y="436"/>
                  <a:pt x="3" y="438"/>
                </a:cubicBezTo>
                <a:cubicBezTo>
                  <a:pt x="8" y="442"/>
                  <a:pt x="13" y="443"/>
                  <a:pt x="18" y="443"/>
                </a:cubicBezTo>
                <a:cubicBezTo>
                  <a:pt x="410" y="443"/>
                  <a:pt x="410" y="443"/>
                  <a:pt x="410" y="443"/>
                </a:cubicBezTo>
                <a:cubicBezTo>
                  <a:pt x="413" y="443"/>
                  <a:pt x="417" y="443"/>
                  <a:pt x="420" y="441"/>
                </a:cubicBezTo>
                <a:cubicBezTo>
                  <a:pt x="421" y="440"/>
                  <a:pt x="423" y="440"/>
                  <a:pt x="425" y="438"/>
                </a:cubicBezTo>
                <a:cubicBezTo>
                  <a:pt x="426" y="436"/>
                  <a:pt x="428" y="434"/>
                  <a:pt x="428" y="430"/>
                </a:cubicBezTo>
                <a:cubicBezTo>
                  <a:pt x="428" y="425"/>
                  <a:pt x="426" y="422"/>
                  <a:pt x="423" y="421"/>
                </a:cubicBezTo>
                <a:close/>
                <a:moveTo>
                  <a:pt x="133" y="380"/>
                </a:moveTo>
                <a:cubicBezTo>
                  <a:pt x="133" y="380"/>
                  <a:pt x="133" y="380"/>
                  <a:pt x="134" y="380"/>
                </a:cubicBezTo>
                <a:cubicBezTo>
                  <a:pt x="134" y="380"/>
                  <a:pt x="134" y="380"/>
                  <a:pt x="134" y="380"/>
                </a:cubicBezTo>
                <a:cubicBezTo>
                  <a:pt x="134" y="380"/>
                  <a:pt x="141" y="378"/>
                  <a:pt x="149" y="374"/>
                </a:cubicBezTo>
                <a:cubicBezTo>
                  <a:pt x="153" y="372"/>
                  <a:pt x="157" y="370"/>
                  <a:pt x="161" y="367"/>
                </a:cubicBezTo>
                <a:cubicBezTo>
                  <a:pt x="164" y="364"/>
                  <a:pt x="168" y="359"/>
                  <a:pt x="168" y="353"/>
                </a:cubicBezTo>
                <a:cubicBezTo>
                  <a:pt x="168" y="328"/>
                  <a:pt x="168" y="328"/>
                  <a:pt x="168" y="328"/>
                </a:cubicBezTo>
                <a:cubicBezTo>
                  <a:pt x="263" y="328"/>
                  <a:pt x="263" y="328"/>
                  <a:pt x="263" y="328"/>
                </a:cubicBezTo>
                <a:cubicBezTo>
                  <a:pt x="263" y="353"/>
                  <a:pt x="263" y="353"/>
                  <a:pt x="263" y="353"/>
                </a:cubicBezTo>
                <a:cubicBezTo>
                  <a:pt x="263" y="360"/>
                  <a:pt x="267" y="364"/>
                  <a:pt x="271" y="367"/>
                </a:cubicBezTo>
                <a:cubicBezTo>
                  <a:pt x="282" y="376"/>
                  <a:pt x="298" y="380"/>
                  <a:pt x="299" y="380"/>
                </a:cubicBezTo>
                <a:cubicBezTo>
                  <a:pt x="299" y="380"/>
                  <a:pt x="299" y="380"/>
                  <a:pt x="299" y="380"/>
                </a:cubicBezTo>
                <a:cubicBezTo>
                  <a:pt x="299" y="381"/>
                  <a:pt x="300" y="382"/>
                  <a:pt x="300" y="383"/>
                </a:cubicBezTo>
                <a:cubicBezTo>
                  <a:pt x="258" y="383"/>
                  <a:pt x="258" y="383"/>
                  <a:pt x="258" y="383"/>
                </a:cubicBezTo>
                <a:cubicBezTo>
                  <a:pt x="132" y="383"/>
                  <a:pt x="132" y="383"/>
                  <a:pt x="132" y="383"/>
                </a:cubicBezTo>
                <a:cubicBezTo>
                  <a:pt x="132" y="382"/>
                  <a:pt x="133" y="381"/>
                  <a:pt x="133" y="380"/>
                </a:cubicBezTo>
                <a:close/>
                <a:moveTo>
                  <a:pt x="23" y="427"/>
                </a:moveTo>
                <a:cubicBezTo>
                  <a:pt x="54" y="406"/>
                  <a:pt x="54" y="406"/>
                  <a:pt x="54" y="406"/>
                </a:cubicBezTo>
                <a:cubicBezTo>
                  <a:pt x="58" y="404"/>
                  <a:pt x="61" y="402"/>
                  <a:pt x="63" y="400"/>
                </a:cubicBezTo>
                <a:cubicBezTo>
                  <a:pt x="65" y="399"/>
                  <a:pt x="66" y="399"/>
                  <a:pt x="67" y="399"/>
                </a:cubicBezTo>
                <a:cubicBezTo>
                  <a:pt x="131" y="399"/>
                  <a:pt x="131" y="399"/>
                  <a:pt x="131" y="399"/>
                </a:cubicBezTo>
                <a:cubicBezTo>
                  <a:pt x="132" y="399"/>
                  <a:pt x="132" y="399"/>
                  <a:pt x="132" y="399"/>
                </a:cubicBezTo>
                <a:cubicBezTo>
                  <a:pt x="301" y="399"/>
                  <a:pt x="301" y="399"/>
                  <a:pt x="301" y="399"/>
                </a:cubicBezTo>
                <a:cubicBezTo>
                  <a:pt x="301" y="399"/>
                  <a:pt x="301" y="399"/>
                  <a:pt x="301" y="399"/>
                </a:cubicBezTo>
                <a:cubicBezTo>
                  <a:pt x="359" y="399"/>
                  <a:pt x="359" y="399"/>
                  <a:pt x="359" y="399"/>
                </a:cubicBezTo>
                <a:cubicBezTo>
                  <a:pt x="362" y="399"/>
                  <a:pt x="363" y="400"/>
                  <a:pt x="365" y="401"/>
                </a:cubicBezTo>
                <a:cubicBezTo>
                  <a:pt x="367" y="402"/>
                  <a:pt x="370" y="404"/>
                  <a:pt x="374" y="406"/>
                </a:cubicBezTo>
                <a:cubicBezTo>
                  <a:pt x="405" y="427"/>
                  <a:pt x="405" y="427"/>
                  <a:pt x="405" y="427"/>
                </a:cubicBezTo>
                <a:lnTo>
                  <a:pt x="23" y="427"/>
                </a:lnTo>
                <a:close/>
              </a:path>
            </a:pathLst>
          </a:custGeom>
          <a:solidFill>
            <a:srgbClr val="A5C7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
          <p:cNvSpPr>
            <a:spLocks noChangeAspect="1" noEditPoints="1"/>
          </p:cNvSpPr>
          <p:nvPr/>
        </p:nvSpPr>
        <p:spPr bwMode="auto">
          <a:xfrm>
            <a:off x="5867400" y="3344788"/>
            <a:ext cx="1128713" cy="741362"/>
          </a:xfrm>
          <a:custGeom>
            <a:avLst/>
            <a:gdLst>
              <a:gd name="T0" fmla="*/ 2147483647 w 451"/>
              <a:gd name="T1" fmla="*/ 2147483647 h 296"/>
              <a:gd name="T2" fmla="*/ 2147483647 w 451"/>
              <a:gd name="T3" fmla="*/ 2147483647 h 296"/>
              <a:gd name="T4" fmla="*/ 2147483647 w 451"/>
              <a:gd name="T5" fmla="*/ 2147483647 h 296"/>
              <a:gd name="T6" fmla="*/ 2147483647 w 451"/>
              <a:gd name="T7" fmla="*/ 2147483647 h 296"/>
              <a:gd name="T8" fmla="*/ 2147483647 w 451"/>
              <a:gd name="T9" fmla="*/ 2147483647 h 296"/>
              <a:gd name="T10" fmla="*/ 2147483647 w 451"/>
              <a:gd name="T11" fmla="*/ 2147483647 h 296"/>
              <a:gd name="T12" fmla="*/ 2147483647 w 451"/>
              <a:gd name="T13" fmla="*/ 2147483647 h 296"/>
              <a:gd name="T14" fmla="*/ 2147483647 w 451"/>
              <a:gd name="T15" fmla="*/ 2147483647 h 296"/>
              <a:gd name="T16" fmla="*/ 2147483647 w 451"/>
              <a:gd name="T17" fmla="*/ 2147483647 h 296"/>
              <a:gd name="T18" fmla="*/ 2147483647 w 451"/>
              <a:gd name="T19" fmla="*/ 2147483647 h 296"/>
              <a:gd name="T20" fmla="*/ 2147483647 w 451"/>
              <a:gd name="T21" fmla="*/ 2147483647 h 296"/>
              <a:gd name="T22" fmla="*/ 2147483647 w 451"/>
              <a:gd name="T23" fmla="*/ 2147483647 h 296"/>
              <a:gd name="T24" fmla="*/ 2147483647 w 451"/>
              <a:gd name="T25" fmla="*/ 2147483647 h 296"/>
              <a:gd name="T26" fmla="*/ 2147483647 w 451"/>
              <a:gd name="T27" fmla="*/ 2147483647 h 296"/>
              <a:gd name="T28" fmla="*/ 2147483647 w 451"/>
              <a:gd name="T29" fmla="*/ 2147483647 h 296"/>
              <a:gd name="T30" fmla="*/ 2147483647 w 451"/>
              <a:gd name="T31" fmla="*/ 2147483647 h 296"/>
              <a:gd name="T32" fmla="*/ 2147483647 w 451"/>
              <a:gd name="T33" fmla="*/ 2147483647 h 296"/>
              <a:gd name="T34" fmla="*/ 2147483647 w 451"/>
              <a:gd name="T35" fmla="*/ 2147483647 h 296"/>
              <a:gd name="T36" fmla="*/ 2147483647 w 451"/>
              <a:gd name="T37" fmla="*/ 2147483647 h 296"/>
              <a:gd name="T38" fmla="*/ 2147483647 w 451"/>
              <a:gd name="T39" fmla="*/ 2147483647 h 296"/>
              <a:gd name="T40" fmla="*/ 2147483647 w 451"/>
              <a:gd name="T41" fmla="*/ 2147483647 h 296"/>
              <a:gd name="T42" fmla="*/ 2147483647 w 451"/>
              <a:gd name="T43" fmla="*/ 2147483647 h 296"/>
              <a:gd name="T44" fmla="*/ 2147483647 w 451"/>
              <a:gd name="T45" fmla="*/ 2147483647 h 296"/>
              <a:gd name="T46" fmla="*/ 2147483647 w 451"/>
              <a:gd name="T47" fmla="*/ 2147483647 h 296"/>
              <a:gd name="T48" fmla="*/ 2147483647 w 451"/>
              <a:gd name="T49" fmla="*/ 2147483647 h 296"/>
              <a:gd name="T50" fmla="*/ 2147483647 w 451"/>
              <a:gd name="T51" fmla="*/ 2147483647 h 296"/>
              <a:gd name="T52" fmla="*/ 2147483647 w 451"/>
              <a:gd name="T53" fmla="*/ 2147483647 h 296"/>
              <a:gd name="T54" fmla="*/ 2147483647 w 451"/>
              <a:gd name="T55" fmla="*/ 0 h 296"/>
              <a:gd name="T56" fmla="*/ 2147483647 w 451"/>
              <a:gd name="T57" fmla="*/ 2147483647 h 296"/>
              <a:gd name="T58" fmla="*/ 2147483647 w 451"/>
              <a:gd name="T59" fmla="*/ 2147483647 h 296"/>
              <a:gd name="T60" fmla="*/ 2147483647 w 451"/>
              <a:gd name="T61" fmla="*/ 2147483647 h 296"/>
              <a:gd name="T62" fmla="*/ 0 w 451"/>
              <a:gd name="T63" fmla="*/ 2147483647 h 296"/>
              <a:gd name="T64" fmla="*/ 2147483647 w 451"/>
              <a:gd name="T65" fmla="*/ 2147483647 h 296"/>
              <a:gd name="T66" fmla="*/ 2147483647 w 451"/>
              <a:gd name="T67" fmla="*/ 2147483647 h 296"/>
              <a:gd name="T68" fmla="*/ 2147483647 w 451"/>
              <a:gd name="T69" fmla="*/ 2147483647 h 296"/>
              <a:gd name="T70" fmla="*/ 2147483647 w 451"/>
              <a:gd name="T71" fmla="*/ 2147483647 h 296"/>
              <a:gd name="T72" fmla="*/ 2147483647 w 451"/>
              <a:gd name="T73" fmla="*/ 2147483647 h 296"/>
              <a:gd name="T74" fmla="*/ 2147483647 w 451"/>
              <a:gd name="T75" fmla="*/ 2147483647 h 296"/>
              <a:gd name="T76" fmla="*/ 2147483647 w 451"/>
              <a:gd name="T77" fmla="*/ 2147483647 h 2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51"/>
              <a:gd name="T118" fmla="*/ 0 h 296"/>
              <a:gd name="T119" fmla="*/ 451 w 451"/>
              <a:gd name="T120" fmla="*/ 296 h 2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51" h="296">
                <a:moveTo>
                  <a:pt x="322" y="100"/>
                </a:moveTo>
                <a:cubicBezTo>
                  <a:pt x="324" y="100"/>
                  <a:pt x="326" y="99"/>
                  <a:pt x="328" y="98"/>
                </a:cubicBezTo>
                <a:cubicBezTo>
                  <a:pt x="331" y="95"/>
                  <a:pt x="331" y="90"/>
                  <a:pt x="328" y="87"/>
                </a:cubicBezTo>
                <a:cubicBezTo>
                  <a:pt x="300" y="58"/>
                  <a:pt x="262" y="44"/>
                  <a:pt x="225" y="44"/>
                </a:cubicBezTo>
                <a:cubicBezTo>
                  <a:pt x="188" y="44"/>
                  <a:pt x="151" y="58"/>
                  <a:pt x="123" y="87"/>
                </a:cubicBezTo>
                <a:cubicBezTo>
                  <a:pt x="120" y="90"/>
                  <a:pt x="120" y="95"/>
                  <a:pt x="123" y="98"/>
                </a:cubicBezTo>
                <a:cubicBezTo>
                  <a:pt x="126" y="101"/>
                  <a:pt x="131" y="101"/>
                  <a:pt x="134" y="98"/>
                </a:cubicBezTo>
                <a:cubicBezTo>
                  <a:pt x="134" y="98"/>
                  <a:pt x="134" y="98"/>
                  <a:pt x="134" y="98"/>
                </a:cubicBezTo>
                <a:cubicBezTo>
                  <a:pt x="160" y="73"/>
                  <a:pt x="192" y="60"/>
                  <a:pt x="225" y="60"/>
                </a:cubicBezTo>
                <a:cubicBezTo>
                  <a:pt x="258" y="60"/>
                  <a:pt x="291" y="73"/>
                  <a:pt x="317" y="98"/>
                </a:cubicBezTo>
                <a:cubicBezTo>
                  <a:pt x="318" y="99"/>
                  <a:pt x="320" y="100"/>
                  <a:pt x="322" y="100"/>
                </a:cubicBezTo>
                <a:close/>
                <a:moveTo>
                  <a:pt x="293" y="129"/>
                </a:moveTo>
                <a:cubicBezTo>
                  <a:pt x="295" y="129"/>
                  <a:pt x="297" y="128"/>
                  <a:pt x="299" y="127"/>
                </a:cubicBezTo>
                <a:cubicBezTo>
                  <a:pt x="302" y="124"/>
                  <a:pt x="302" y="119"/>
                  <a:pt x="299" y="116"/>
                </a:cubicBezTo>
                <a:cubicBezTo>
                  <a:pt x="279" y="95"/>
                  <a:pt x="252" y="85"/>
                  <a:pt x="225" y="85"/>
                </a:cubicBezTo>
                <a:cubicBezTo>
                  <a:pt x="199" y="85"/>
                  <a:pt x="172" y="95"/>
                  <a:pt x="152" y="116"/>
                </a:cubicBezTo>
                <a:cubicBezTo>
                  <a:pt x="149" y="119"/>
                  <a:pt x="149" y="124"/>
                  <a:pt x="152" y="127"/>
                </a:cubicBezTo>
                <a:cubicBezTo>
                  <a:pt x="155" y="130"/>
                  <a:pt x="160" y="130"/>
                  <a:pt x="163" y="127"/>
                </a:cubicBezTo>
                <a:cubicBezTo>
                  <a:pt x="163" y="127"/>
                  <a:pt x="163" y="127"/>
                  <a:pt x="163" y="127"/>
                </a:cubicBezTo>
                <a:cubicBezTo>
                  <a:pt x="181" y="110"/>
                  <a:pt x="203" y="101"/>
                  <a:pt x="225" y="101"/>
                </a:cubicBezTo>
                <a:cubicBezTo>
                  <a:pt x="248" y="101"/>
                  <a:pt x="270" y="110"/>
                  <a:pt x="288" y="127"/>
                </a:cubicBezTo>
                <a:cubicBezTo>
                  <a:pt x="289" y="128"/>
                  <a:pt x="291" y="129"/>
                  <a:pt x="293" y="129"/>
                </a:cubicBezTo>
                <a:close/>
                <a:moveTo>
                  <a:pt x="264" y="158"/>
                </a:moveTo>
                <a:cubicBezTo>
                  <a:pt x="266" y="158"/>
                  <a:pt x="268" y="157"/>
                  <a:pt x="270" y="156"/>
                </a:cubicBezTo>
                <a:cubicBezTo>
                  <a:pt x="273" y="153"/>
                  <a:pt x="273" y="148"/>
                  <a:pt x="270" y="144"/>
                </a:cubicBezTo>
                <a:cubicBezTo>
                  <a:pt x="258" y="132"/>
                  <a:pt x="242" y="126"/>
                  <a:pt x="225" y="126"/>
                </a:cubicBezTo>
                <a:cubicBezTo>
                  <a:pt x="209" y="126"/>
                  <a:pt x="193" y="132"/>
                  <a:pt x="181" y="144"/>
                </a:cubicBezTo>
                <a:cubicBezTo>
                  <a:pt x="178" y="148"/>
                  <a:pt x="178" y="153"/>
                  <a:pt x="181" y="156"/>
                </a:cubicBezTo>
                <a:cubicBezTo>
                  <a:pt x="184" y="159"/>
                  <a:pt x="189" y="159"/>
                  <a:pt x="192" y="156"/>
                </a:cubicBezTo>
                <a:cubicBezTo>
                  <a:pt x="201" y="147"/>
                  <a:pt x="213" y="142"/>
                  <a:pt x="225" y="142"/>
                </a:cubicBezTo>
                <a:cubicBezTo>
                  <a:pt x="237" y="142"/>
                  <a:pt x="249" y="147"/>
                  <a:pt x="259" y="156"/>
                </a:cubicBezTo>
                <a:cubicBezTo>
                  <a:pt x="260" y="157"/>
                  <a:pt x="262" y="158"/>
                  <a:pt x="264" y="158"/>
                </a:cubicBezTo>
                <a:close/>
                <a:moveTo>
                  <a:pt x="207" y="178"/>
                </a:moveTo>
                <a:cubicBezTo>
                  <a:pt x="197" y="188"/>
                  <a:pt x="197" y="204"/>
                  <a:pt x="207" y="214"/>
                </a:cubicBezTo>
                <a:cubicBezTo>
                  <a:pt x="217" y="224"/>
                  <a:pt x="234" y="224"/>
                  <a:pt x="243" y="214"/>
                </a:cubicBezTo>
                <a:cubicBezTo>
                  <a:pt x="253" y="204"/>
                  <a:pt x="253" y="188"/>
                  <a:pt x="243" y="178"/>
                </a:cubicBezTo>
                <a:cubicBezTo>
                  <a:pt x="234" y="168"/>
                  <a:pt x="217" y="168"/>
                  <a:pt x="207" y="178"/>
                </a:cubicBezTo>
                <a:close/>
                <a:moveTo>
                  <a:pt x="437" y="250"/>
                </a:moveTo>
                <a:cubicBezTo>
                  <a:pt x="437" y="249"/>
                  <a:pt x="437" y="249"/>
                  <a:pt x="437" y="249"/>
                </a:cubicBezTo>
                <a:cubicBezTo>
                  <a:pt x="421" y="249"/>
                  <a:pt x="421" y="249"/>
                  <a:pt x="421" y="249"/>
                </a:cubicBezTo>
                <a:cubicBezTo>
                  <a:pt x="421" y="249"/>
                  <a:pt x="421" y="249"/>
                  <a:pt x="421" y="248"/>
                </a:cubicBezTo>
                <a:cubicBezTo>
                  <a:pt x="421" y="70"/>
                  <a:pt x="421" y="70"/>
                  <a:pt x="421" y="70"/>
                </a:cubicBezTo>
                <a:cubicBezTo>
                  <a:pt x="421" y="66"/>
                  <a:pt x="417" y="62"/>
                  <a:pt x="413" y="62"/>
                </a:cubicBezTo>
                <a:cubicBezTo>
                  <a:pt x="408" y="62"/>
                  <a:pt x="405" y="66"/>
                  <a:pt x="405" y="70"/>
                </a:cubicBezTo>
                <a:cubicBezTo>
                  <a:pt x="405" y="248"/>
                  <a:pt x="405" y="248"/>
                  <a:pt x="405" y="248"/>
                </a:cubicBezTo>
                <a:cubicBezTo>
                  <a:pt x="405" y="249"/>
                  <a:pt x="405" y="249"/>
                  <a:pt x="405" y="249"/>
                </a:cubicBezTo>
                <a:cubicBezTo>
                  <a:pt x="46" y="249"/>
                  <a:pt x="46" y="249"/>
                  <a:pt x="46" y="249"/>
                </a:cubicBezTo>
                <a:cubicBezTo>
                  <a:pt x="46" y="229"/>
                  <a:pt x="46" y="229"/>
                  <a:pt x="46" y="229"/>
                </a:cubicBezTo>
                <a:cubicBezTo>
                  <a:pt x="46" y="211"/>
                  <a:pt x="46" y="211"/>
                  <a:pt x="46" y="211"/>
                </a:cubicBezTo>
                <a:cubicBezTo>
                  <a:pt x="46" y="16"/>
                  <a:pt x="46" y="16"/>
                  <a:pt x="46" y="16"/>
                </a:cubicBezTo>
                <a:cubicBezTo>
                  <a:pt x="405" y="16"/>
                  <a:pt x="405" y="16"/>
                  <a:pt x="405" y="16"/>
                </a:cubicBezTo>
                <a:cubicBezTo>
                  <a:pt x="405" y="38"/>
                  <a:pt x="405" y="38"/>
                  <a:pt x="405" y="38"/>
                </a:cubicBezTo>
                <a:cubicBezTo>
                  <a:pt x="405" y="42"/>
                  <a:pt x="408" y="46"/>
                  <a:pt x="413" y="46"/>
                </a:cubicBezTo>
                <a:cubicBezTo>
                  <a:pt x="417" y="46"/>
                  <a:pt x="421" y="42"/>
                  <a:pt x="421" y="38"/>
                </a:cubicBezTo>
                <a:cubicBezTo>
                  <a:pt x="421" y="14"/>
                  <a:pt x="421" y="14"/>
                  <a:pt x="421" y="14"/>
                </a:cubicBezTo>
                <a:cubicBezTo>
                  <a:pt x="421" y="7"/>
                  <a:pt x="415" y="0"/>
                  <a:pt x="407" y="0"/>
                </a:cubicBezTo>
                <a:cubicBezTo>
                  <a:pt x="44" y="0"/>
                  <a:pt x="44" y="0"/>
                  <a:pt x="44" y="0"/>
                </a:cubicBezTo>
                <a:cubicBezTo>
                  <a:pt x="36" y="0"/>
                  <a:pt x="30" y="7"/>
                  <a:pt x="30" y="14"/>
                </a:cubicBezTo>
                <a:cubicBezTo>
                  <a:pt x="30" y="211"/>
                  <a:pt x="30" y="211"/>
                  <a:pt x="30" y="211"/>
                </a:cubicBezTo>
                <a:cubicBezTo>
                  <a:pt x="30" y="229"/>
                  <a:pt x="30" y="229"/>
                  <a:pt x="30" y="229"/>
                </a:cubicBezTo>
                <a:cubicBezTo>
                  <a:pt x="30" y="249"/>
                  <a:pt x="30" y="249"/>
                  <a:pt x="30" y="249"/>
                </a:cubicBezTo>
                <a:cubicBezTo>
                  <a:pt x="14" y="249"/>
                  <a:pt x="14" y="249"/>
                  <a:pt x="14" y="249"/>
                </a:cubicBezTo>
                <a:cubicBezTo>
                  <a:pt x="6" y="250"/>
                  <a:pt x="0" y="256"/>
                  <a:pt x="0" y="263"/>
                </a:cubicBezTo>
                <a:cubicBezTo>
                  <a:pt x="0" y="282"/>
                  <a:pt x="0" y="282"/>
                  <a:pt x="0" y="282"/>
                </a:cubicBezTo>
                <a:cubicBezTo>
                  <a:pt x="0" y="290"/>
                  <a:pt x="6" y="296"/>
                  <a:pt x="14" y="296"/>
                </a:cubicBezTo>
                <a:cubicBezTo>
                  <a:pt x="437" y="296"/>
                  <a:pt x="437" y="296"/>
                  <a:pt x="437" y="296"/>
                </a:cubicBezTo>
                <a:cubicBezTo>
                  <a:pt x="445" y="296"/>
                  <a:pt x="451" y="290"/>
                  <a:pt x="451" y="282"/>
                </a:cubicBezTo>
                <a:cubicBezTo>
                  <a:pt x="451" y="263"/>
                  <a:pt x="451" y="263"/>
                  <a:pt x="451" y="263"/>
                </a:cubicBezTo>
                <a:cubicBezTo>
                  <a:pt x="451" y="256"/>
                  <a:pt x="445" y="250"/>
                  <a:pt x="437" y="250"/>
                </a:cubicBezTo>
                <a:close/>
                <a:moveTo>
                  <a:pt x="435" y="280"/>
                </a:moveTo>
                <a:cubicBezTo>
                  <a:pt x="16" y="280"/>
                  <a:pt x="16" y="280"/>
                  <a:pt x="16" y="280"/>
                </a:cubicBezTo>
                <a:cubicBezTo>
                  <a:pt x="16" y="265"/>
                  <a:pt x="16" y="265"/>
                  <a:pt x="16" y="265"/>
                </a:cubicBezTo>
                <a:cubicBezTo>
                  <a:pt x="183" y="265"/>
                  <a:pt x="183" y="265"/>
                  <a:pt x="183" y="265"/>
                </a:cubicBezTo>
                <a:cubicBezTo>
                  <a:pt x="184" y="269"/>
                  <a:pt x="187" y="271"/>
                  <a:pt x="190" y="271"/>
                </a:cubicBezTo>
                <a:cubicBezTo>
                  <a:pt x="260" y="271"/>
                  <a:pt x="260" y="271"/>
                  <a:pt x="260" y="271"/>
                </a:cubicBezTo>
                <a:cubicBezTo>
                  <a:pt x="263" y="271"/>
                  <a:pt x="266" y="269"/>
                  <a:pt x="267" y="265"/>
                </a:cubicBezTo>
                <a:cubicBezTo>
                  <a:pt x="435" y="266"/>
                  <a:pt x="435" y="266"/>
                  <a:pt x="435" y="266"/>
                </a:cubicBezTo>
                <a:lnTo>
                  <a:pt x="435" y="280"/>
                </a:lnTo>
                <a:close/>
              </a:path>
            </a:pathLst>
          </a:custGeom>
          <a:solidFill>
            <a:srgbClr val="E95C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41"/>
          <p:cNvSpPr>
            <a:spLocks noChangeAspect="1" noEditPoints="1"/>
          </p:cNvSpPr>
          <p:nvPr/>
        </p:nvSpPr>
        <p:spPr bwMode="auto">
          <a:xfrm>
            <a:off x="560388" y="3290813"/>
            <a:ext cx="503237" cy="920750"/>
          </a:xfrm>
          <a:custGeom>
            <a:avLst/>
            <a:gdLst>
              <a:gd name="T0" fmla="*/ 2147483647 w 275"/>
              <a:gd name="T1" fmla="*/ 2147483647 h 503"/>
              <a:gd name="T2" fmla="*/ 2147483647 w 275"/>
              <a:gd name="T3" fmla="*/ 2147483647 h 503"/>
              <a:gd name="T4" fmla="*/ 2147483647 w 275"/>
              <a:gd name="T5" fmla="*/ 2147483647 h 503"/>
              <a:gd name="T6" fmla="*/ 2147483647 w 275"/>
              <a:gd name="T7" fmla="*/ 2147483647 h 503"/>
              <a:gd name="T8" fmla="*/ 2147483647 w 275"/>
              <a:gd name="T9" fmla="*/ 2147483647 h 503"/>
              <a:gd name="T10" fmla="*/ 2147483647 w 275"/>
              <a:gd name="T11" fmla="*/ 2147483647 h 503"/>
              <a:gd name="T12" fmla="*/ 2147483647 w 275"/>
              <a:gd name="T13" fmla="*/ 2147483647 h 503"/>
              <a:gd name="T14" fmla="*/ 2147483647 w 275"/>
              <a:gd name="T15" fmla="*/ 2147483647 h 503"/>
              <a:gd name="T16" fmla="*/ 2147483647 w 275"/>
              <a:gd name="T17" fmla="*/ 2147483647 h 503"/>
              <a:gd name="T18" fmla="*/ 2147483647 w 275"/>
              <a:gd name="T19" fmla="*/ 2147483647 h 503"/>
              <a:gd name="T20" fmla="*/ 2147483647 w 275"/>
              <a:gd name="T21" fmla="*/ 2147483647 h 503"/>
              <a:gd name="T22" fmla="*/ 2147483647 w 275"/>
              <a:gd name="T23" fmla="*/ 2147483647 h 503"/>
              <a:gd name="T24" fmla="*/ 2147483647 w 275"/>
              <a:gd name="T25" fmla="*/ 2147483647 h 503"/>
              <a:gd name="T26" fmla="*/ 2147483647 w 275"/>
              <a:gd name="T27" fmla="*/ 2147483647 h 503"/>
              <a:gd name="T28" fmla="*/ 2147483647 w 275"/>
              <a:gd name="T29" fmla="*/ 2147483647 h 503"/>
              <a:gd name="T30" fmla="*/ 2147483647 w 275"/>
              <a:gd name="T31" fmla="*/ 2147483647 h 503"/>
              <a:gd name="T32" fmla="*/ 2147483647 w 275"/>
              <a:gd name="T33" fmla="*/ 2147483647 h 503"/>
              <a:gd name="T34" fmla="*/ 2147483647 w 275"/>
              <a:gd name="T35" fmla="*/ 2147483647 h 503"/>
              <a:gd name="T36" fmla="*/ 2147483647 w 275"/>
              <a:gd name="T37" fmla="*/ 2147483647 h 503"/>
              <a:gd name="T38" fmla="*/ 2147483647 w 275"/>
              <a:gd name="T39" fmla="*/ 2147483647 h 503"/>
              <a:gd name="T40" fmla="*/ 2147483647 w 275"/>
              <a:gd name="T41" fmla="*/ 2147483647 h 503"/>
              <a:gd name="T42" fmla="*/ 2147483647 w 275"/>
              <a:gd name="T43" fmla="*/ 2147483647 h 503"/>
              <a:gd name="T44" fmla="*/ 2147483647 w 275"/>
              <a:gd name="T45" fmla="*/ 2147483647 h 503"/>
              <a:gd name="T46" fmla="*/ 2147483647 w 275"/>
              <a:gd name="T47" fmla="*/ 2147483647 h 503"/>
              <a:gd name="T48" fmla="*/ 2147483647 w 275"/>
              <a:gd name="T49" fmla="*/ 2147483647 h 503"/>
              <a:gd name="T50" fmla="*/ 2147483647 w 275"/>
              <a:gd name="T51" fmla="*/ 2147483647 h 503"/>
              <a:gd name="T52" fmla="*/ 2147483647 w 275"/>
              <a:gd name="T53" fmla="*/ 2147483647 h 503"/>
              <a:gd name="T54" fmla="*/ 2147483647 w 275"/>
              <a:gd name="T55" fmla="*/ 2147483647 h 503"/>
              <a:gd name="T56" fmla="*/ 2147483647 w 275"/>
              <a:gd name="T57" fmla="*/ 2147483647 h 503"/>
              <a:gd name="T58" fmla="*/ 2147483647 w 275"/>
              <a:gd name="T59" fmla="*/ 2147483647 h 503"/>
              <a:gd name="T60" fmla="*/ 2147483647 w 275"/>
              <a:gd name="T61" fmla="*/ 2147483647 h 503"/>
              <a:gd name="T62" fmla="*/ 2147483647 w 275"/>
              <a:gd name="T63" fmla="*/ 2147483647 h 503"/>
              <a:gd name="T64" fmla="*/ 2147483647 w 275"/>
              <a:gd name="T65" fmla="*/ 2147483647 h 503"/>
              <a:gd name="T66" fmla="*/ 2147483647 w 275"/>
              <a:gd name="T67" fmla="*/ 2147483647 h 503"/>
              <a:gd name="T68" fmla="*/ 2147483647 w 275"/>
              <a:gd name="T69" fmla="*/ 2147483647 h 503"/>
              <a:gd name="T70" fmla="*/ 2147483647 w 275"/>
              <a:gd name="T71" fmla="*/ 2147483647 h 503"/>
              <a:gd name="T72" fmla="*/ 2147483647 w 275"/>
              <a:gd name="T73" fmla="*/ 2147483647 h 503"/>
              <a:gd name="T74" fmla="*/ 2147483647 w 275"/>
              <a:gd name="T75" fmla="*/ 2147483647 h 503"/>
              <a:gd name="T76" fmla="*/ 2147483647 w 275"/>
              <a:gd name="T77" fmla="*/ 2147483647 h 503"/>
              <a:gd name="T78" fmla="*/ 2147483647 w 275"/>
              <a:gd name="T79" fmla="*/ 2147483647 h 503"/>
              <a:gd name="T80" fmla="*/ 2147483647 w 275"/>
              <a:gd name="T81" fmla="*/ 2147483647 h 503"/>
              <a:gd name="T82" fmla="*/ 2147483647 w 275"/>
              <a:gd name="T83" fmla="*/ 2147483647 h 503"/>
              <a:gd name="T84" fmla="*/ 2147483647 w 275"/>
              <a:gd name="T85" fmla="*/ 2147483647 h 503"/>
              <a:gd name="T86" fmla="*/ 2147483647 w 275"/>
              <a:gd name="T87" fmla="*/ 0 h 503"/>
              <a:gd name="T88" fmla="*/ 2147483647 w 275"/>
              <a:gd name="T89" fmla="*/ 2147483647 h 503"/>
              <a:gd name="T90" fmla="*/ 0 w 275"/>
              <a:gd name="T91" fmla="*/ 2147483647 h 503"/>
              <a:gd name="T92" fmla="*/ 2147483647 w 275"/>
              <a:gd name="T93" fmla="*/ 2147483647 h 503"/>
              <a:gd name="T94" fmla="*/ 2147483647 w 275"/>
              <a:gd name="T95" fmla="*/ 2147483647 h 503"/>
              <a:gd name="T96" fmla="*/ 2147483647 w 275"/>
              <a:gd name="T97" fmla="*/ 2147483647 h 503"/>
              <a:gd name="T98" fmla="*/ 2147483647 w 275"/>
              <a:gd name="T99" fmla="*/ 2147483647 h 503"/>
              <a:gd name="T100" fmla="*/ 2147483647 w 275"/>
              <a:gd name="T101" fmla="*/ 2147483647 h 503"/>
              <a:gd name="T102" fmla="*/ 2147483647 w 275"/>
              <a:gd name="T103" fmla="*/ 2147483647 h 503"/>
              <a:gd name="T104" fmla="*/ 2147483647 w 275"/>
              <a:gd name="T105" fmla="*/ 2147483647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5" h="503">
                <a:moveTo>
                  <a:pt x="244" y="77"/>
                </a:moveTo>
                <a:cubicBezTo>
                  <a:pt x="244" y="70"/>
                  <a:pt x="240" y="66"/>
                  <a:pt x="236" y="64"/>
                </a:cubicBezTo>
                <a:cubicBezTo>
                  <a:pt x="233" y="62"/>
                  <a:pt x="230" y="61"/>
                  <a:pt x="230" y="61"/>
                </a:cubicBezTo>
                <a:cubicBezTo>
                  <a:pt x="229" y="61"/>
                  <a:pt x="229" y="61"/>
                  <a:pt x="229" y="61"/>
                </a:cubicBezTo>
                <a:cubicBezTo>
                  <a:pt x="228" y="61"/>
                  <a:pt x="178" y="57"/>
                  <a:pt x="137" y="57"/>
                </a:cubicBezTo>
                <a:cubicBezTo>
                  <a:pt x="97" y="57"/>
                  <a:pt x="46" y="61"/>
                  <a:pt x="46" y="61"/>
                </a:cubicBezTo>
                <a:cubicBezTo>
                  <a:pt x="45" y="61"/>
                  <a:pt x="45" y="61"/>
                  <a:pt x="45" y="61"/>
                </a:cubicBezTo>
                <a:cubicBezTo>
                  <a:pt x="44" y="61"/>
                  <a:pt x="41" y="62"/>
                  <a:pt x="38" y="64"/>
                </a:cubicBezTo>
                <a:cubicBezTo>
                  <a:pt x="35" y="66"/>
                  <a:pt x="30" y="70"/>
                  <a:pt x="30" y="77"/>
                </a:cubicBezTo>
                <a:cubicBezTo>
                  <a:pt x="30" y="84"/>
                  <a:pt x="30" y="389"/>
                  <a:pt x="30" y="400"/>
                </a:cubicBezTo>
                <a:cubicBezTo>
                  <a:pt x="30" y="409"/>
                  <a:pt x="35" y="415"/>
                  <a:pt x="40" y="417"/>
                </a:cubicBezTo>
                <a:cubicBezTo>
                  <a:pt x="45" y="420"/>
                  <a:pt x="48" y="420"/>
                  <a:pt x="49" y="420"/>
                </a:cubicBezTo>
                <a:cubicBezTo>
                  <a:pt x="49" y="420"/>
                  <a:pt x="90" y="421"/>
                  <a:pt x="137" y="421"/>
                </a:cubicBezTo>
                <a:cubicBezTo>
                  <a:pt x="184" y="421"/>
                  <a:pt x="225" y="420"/>
                  <a:pt x="225" y="420"/>
                </a:cubicBezTo>
                <a:cubicBezTo>
                  <a:pt x="226" y="420"/>
                  <a:pt x="230" y="420"/>
                  <a:pt x="234" y="417"/>
                </a:cubicBezTo>
                <a:cubicBezTo>
                  <a:pt x="239" y="415"/>
                  <a:pt x="245" y="409"/>
                  <a:pt x="244" y="400"/>
                </a:cubicBezTo>
                <a:cubicBezTo>
                  <a:pt x="244" y="389"/>
                  <a:pt x="244" y="84"/>
                  <a:pt x="244" y="77"/>
                </a:cubicBezTo>
                <a:close/>
                <a:moveTo>
                  <a:pt x="228" y="400"/>
                </a:moveTo>
                <a:cubicBezTo>
                  <a:pt x="228" y="403"/>
                  <a:pt x="228" y="402"/>
                  <a:pt x="227" y="403"/>
                </a:cubicBezTo>
                <a:cubicBezTo>
                  <a:pt x="226" y="403"/>
                  <a:pt x="226" y="404"/>
                  <a:pt x="225" y="404"/>
                </a:cubicBezTo>
                <a:cubicBezTo>
                  <a:pt x="225" y="404"/>
                  <a:pt x="224" y="404"/>
                  <a:pt x="224" y="404"/>
                </a:cubicBezTo>
                <a:cubicBezTo>
                  <a:pt x="223" y="404"/>
                  <a:pt x="183" y="405"/>
                  <a:pt x="137" y="405"/>
                </a:cubicBezTo>
                <a:cubicBezTo>
                  <a:pt x="92" y="405"/>
                  <a:pt x="52" y="404"/>
                  <a:pt x="50" y="404"/>
                </a:cubicBezTo>
                <a:cubicBezTo>
                  <a:pt x="49" y="404"/>
                  <a:pt x="48" y="403"/>
                  <a:pt x="47" y="403"/>
                </a:cubicBezTo>
                <a:cubicBezTo>
                  <a:pt x="46" y="402"/>
                  <a:pt x="46" y="402"/>
                  <a:pt x="46" y="400"/>
                </a:cubicBezTo>
                <a:cubicBezTo>
                  <a:pt x="46" y="389"/>
                  <a:pt x="46" y="91"/>
                  <a:pt x="46" y="78"/>
                </a:cubicBezTo>
                <a:cubicBezTo>
                  <a:pt x="46" y="78"/>
                  <a:pt x="47" y="77"/>
                  <a:pt x="47" y="77"/>
                </a:cubicBezTo>
                <a:cubicBezTo>
                  <a:pt x="47" y="77"/>
                  <a:pt x="48" y="77"/>
                  <a:pt x="48" y="77"/>
                </a:cubicBezTo>
                <a:cubicBezTo>
                  <a:pt x="54" y="76"/>
                  <a:pt x="100" y="73"/>
                  <a:pt x="137" y="73"/>
                </a:cubicBezTo>
                <a:cubicBezTo>
                  <a:pt x="157" y="73"/>
                  <a:pt x="179" y="74"/>
                  <a:pt x="197" y="75"/>
                </a:cubicBezTo>
                <a:cubicBezTo>
                  <a:pt x="212" y="76"/>
                  <a:pt x="223" y="77"/>
                  <a:pt x="226" y="77"/>
                </a:cubicBezTo>
                <a:cubicBezTo>
                  <a:pt x="227" y="77"/>
                  <a:pt x="228" y="77"/>
                  <a:pt x="228" y="78"/>
                </a:cubicBezTo>
                <a:cubicBezTo>
                  <a:pt x="228" y="78"/>
                  <a:pt x="228" y="78"/>
                  <a:pt x="228" y="78"/>
                </a:cubicBezTo>
                <a:cubicBezTo>
                  <a:pt x="228" y="91"/>
                  <a:pt x="228" y="389"/>
                  <a:pt x="228" y="400"/>
                </a:cubicBezTo>
                <a:close/>
                <a:moveTo>
                  <a:pt x="111" y="457"/>
                </a:moveTo>
                <a:cubicBezTo>
                  <a:pt x="106" y="457"/>
                  <a:pt x="103" y="461"/>
                  <a:pt x="103" y="465"/>
                </a:cubicBezTo>
                <a:cubicBezTo>
                  <a:pt x="103" y="470"/>
                  <a:pt x="106" y="473"/>
                  <a:pt x="111" y="473"/>
                </a:cubicBezTo>
                <a:cubicBezTo>
                  <a:pt x="164" y="473"/>
                  <a:pt x="164" y="473"/>
                  <a:pt x="164" y="473"/>
                </a:cubicBezTo>
                <a:cubicBezTo>
                  <a:pt x="168" y="473"/>
                  <a:pt x="172" y="470"/>
                  <a:pt x="172" y="465"/>
                </a:cubicBezTo>
                <a:cubicBezTo>
                  <a:pt x="172" y="461"/>
                  <a:pt x="168" y="457"/>
                  <a:pt x="164" y="457"/>
                </a:cubicBezTo>
                <a:lnTo>
                  <a:pt x="111" y="457"/>
                </a:lnTo>
                <a:close/>
                <a:moveTo>
                  <a:pt x="235" y="448"/>
                </a:moveTo>
                <a:cubicBezTo>
                  <a:pt x="189" y="455"/>
                  <a:pt x="189" y="455"/>
                  <a:pt x="189" y="455"/>
                </a:cubicBezTo>
                <a:cubicBezTo>
                  <a:pt x="184" y="456"/>
                  <a:pt x="181" y="460"/>
                  <a:pt x="182" y="465"/>
                </a:cubicBezTo>
                <a:cubicBezTo>
                  <a:pt x="183" y="468"/>
                  <a:pt x="186" y="471"/>
                  <a:pt x="190" y="471"/>
                </a:cubicBezTo>
                <a:cubicBezTo>
                  <a:pt x="190" y="471"/>
                  <a:pt x="191" y="471"/>
                  <a:pt x="191" y="471"/>
                </a:cubicBezTo>
                <a:cubicBezTo>
                  <a:pt x="238" y="463"/>
                  <a:pt x="238" y="463"/>
                  <a:pt x="238" y="463"/>
                </a:cubicBezTo>
                <a:cubicBezTo>
                  <a:pt x="242" y="463"/>
                  <a:pt x="245" y="459"/>
                  <a:pt x="244" y="454"/>
                </a:cubicBezTo>
                <a:cubicBezTo>
                  <a:pt x="244" y="450"/>
                  <a:pt x="239" y="447"/>
                  <a:pt x="235" y="448"/>
                </a:cubicBezTo>
                <a:close/>
                <a:moveTo>
                  <a:pt x="39" y="448"/>
                </a:moveTo>
                <a:cubicBezTo>
                  <a:pt x="35" y="447"/>
                  <a:pt x="31" y="450"/>
                  <a:pt x="30" y="454"/>
                </a:cubicBezTo>
                <a:cubicBezTo>
                  <a:pt x="29" y="459"/>
                  <a:pt x="32" y="463"/>
                  <a:pt x="37" y="463"/>
                </a:cubicBezTo>
                <a:cubicBezTo>
                  <a:pt x="83" y="471"/>
                  <a:pt x="83" y="471"/>
                  <a:pt x="83" y="471"/>
                </a:cubicBezTo>
                <a:cubicBezTo>
                  <a:pt x="84" y="471"/>
                  <a:pt x="84" y="471"/>
                  <a:pt x="84" y="471"/>
                </a:cubicBezTo>
                <a:cubicBezTo>
                  <a:pt x="88" y="471"/>
                  <a:pt x="92" y="468"/>
                  <a:pt x="92" y="465"/>
                </a:cubicBezTo>
                <a:cubicBezTo>
                  <a:pt x="93" y="460"/>
                  <a:pt x="90" y="456"/>
                  <a:pt x="86" y="455"/>
                </a:cubicBezTo>
                <a:lnTo>
                  <a:pt x="39" y="448"/>
                </a:lnTo>
                <a:close/>
                <a:moveTo>
                  <a:pt x="266" y="99"/>
                </a:moveTo>
                <a:cubicBezTo>
                  <a:pt x="262" y="99"/>
                  <a:pt x="258" y="102"/>
                  <a:pt x="258" y="107"/>
                </a:cubicBezTo>
                <a:cubicBezTo>
                  <a:pt x="258" y="234"/>
                  <a:pt x="258" y="467"/>
                  <a:pt x="258" y="477"/>
                </a:cubicBezTo>
                <a:cubicBezTo>
                  <a:pt x="258" y="482"/>
                  <a:pt x="257" y="482"/>
                  <a:pt x="255" y="483"/>
                </a:cubicBezTo>
                <a:cubicBezTo>
                  <a:pt x="254" y="484"/>
                  <a:pt x="253" y="484"/>
                  <a:pt x="252" y="484"/>
                </a:cubicBezTo>
                <a:cubicBezTo>
                  <a:pt x="251" y="485"/>
                  <a:pt x="251" y="485"/>
                  <a:pt x="251" y="485"/>
                </a:cubicBezTo>
                <a:cubicBezTo>
                  <a:pt x="251" y="485"/>
                  <a:pt x="251" y="485"/>
                  <a:pt x="251" y="485"/>
                </a:cubicBezTo>
                <a:cubicBezTo>
                  <a:pt x="249" y="485"/>
                  <a:pt x="197" y="487"/>
                  <a:pt x="137" y="486"/>
                </a:cubicBezTo>
                <a:cubicBezTo>
                  <a:pt x="77" y="487"/>
                  <a:pt x="25" y="485"/>
                  <a:pt x="23" y="485"/>
                </a:cubicBezTo>
                <a:cubicBezTo>
                  <a:pt x="23" y="485"/>
                  <a:pt x="20" y="484"/>
                  <a:pt x="19" y="483"/>
                </a:cubicBezTo>
                <a:cubicBezTo>
                  <a:pt x="17" y="482"/>
                  <a:pt x="16" y="481"/>
                  <a:pt x="16" y="477"/>
                </a:cubicBezTo>
                <a:cubicBezTo>
                  <a:pt x="16" y="463"/>
                  <a:pt x="16" y="34"/>
                  <a:pt x="16" y="25"/>
                </a:cubicBezTo>
                <a:cubicBezTo>
                  <a:pt x="16" y="25"/>
                  <a:pt x="16" y="24"/>
                  <a:pt x="18" y="23"/>
                </a:cubicBezTo>
                <a:cubicBezTo>
                  <a:pt x="18" y="23"/>
                  <a:pt x="19" y="22"/>
                  <a:pt x="20" y="22"/>
                </a:cubicBezTo>
                <a:cubicBezTo>
                  <a:pt x="20" y="22"/>
                  <a:pt x="20" y="22"/>
                  <a:pt x="20" y="22"/>
                </a:cubicBezTo>
                <a:cubicBezTo>
                  <a:pt x="24" y="21"/>
                  <a:pt x="39" y="20"/>
                  <a:pt x="59" y="19"/>
                </a:cubicBezTo>
                <a:cubicBezTo>
                  <a:pt x="68" y="19"/>
                  <a:pt x="78" y="18"/>
                  <a:pt x="88" y="18"/>
                </a:cubicBezTo>
                <a:cubicBezTo>
                  <a:pt x="96" y="33"/>
                  <a:pt x="115" y="43"/>
                  <a:pt x="137" y="43"/>
                </a:cubicBezTo>
                <a:cubicBezTo>
                  <a:pt x="159" y="43"/>
                  <a:pt x="178" y="33"/>
                  <a:pt x="186" y="18"/>
                </a:cubicBezTo>
                <a:cubicBezTo>
                  <a:pt x="220" y="19"/>
                  <a:pt x="249" y="21"/>
                  <a:pt x="254" y="22"/>
                </a:cubicBezTo>
                <a:cubicBezTo>
                  <a:pt x="255" y="22"/>
                  <a:pt x="256" y="23"/>
                  <a:pt x="257" y="23"/>
                </a:cubicBezTo>
                <a:cubicBezTo>
                  <a:pt x="258" y="24"/>
                  <a:pt x="258" y="24"/>
                  <a:pt x="258" y="25"/>
                </a:cubicBezTo>
                <a:cubicBezTo>
                  <a:pt x="258" y="27"/>
                  <a:pt x="258" y="43"/>
                  <a:pt x="258" y="69"/>
                </a:cubicBezTo>
                <a:cubicBezTo>
                  <a:pt x="258" y="73"/>
                  <a:pt x="262" y="77"/>
                  <a:pt x="266" y="77"/>
                </a:cubicBezTo>
                <a:cubicBezTo>
                  <a:pt x="271" y="77"/>
                  <a:pt x="274" y="73"/>
                  <a:pt x="274" y="69"/>
                </a:cubicBezTo>
                <a:cubicBezTo>
                  <a:pt x="274" y="69"/>
                  <a:pt x="274" y="69"/>
                  <a:pt x="274" y="69"/>
                </a:cubicBezTo>
                <a:cubicBezTo>
                  <a:pt x="274" y="43"/>
                  <a:pt x="274" y="27"/>
                  <a:pt x="274" y="25"/>
                </a:cubicBezTo>
                <a:cubicBezTo>
                  <a:pt x="274" y="17"/>
                  <a:pt x="269" y="12"/>
                  <a:pt x="265" y="9"/>
                </a:cubicBezTo>
                <a:cubicBezTo>
                  <a:pt x="261" y="7"/>
                  <a:pt x="257" y="6"/>
                  <a:pt x="257" y="6"/>
                </a:cubicBezTo>
                <a:cubicBezTo>
                  <a:pt x="256" y="6"/>
                  <a:pt x="256" y="6"/>
                  <a:pt x="256" y="6"/>
                </a:cubicBezTo>
                <a:cubicBezTo>
                  <a:pt x="256" y="6"/>
                  <a:pt x="190" y="0"/>
                  <a:pt x="137" y="0"/>
                </a:cubicBezTo>
                <a:cubicBezTo>
                  <a:pt x="84" y="0"/>
                  <a:pt x="19" y="6"/>
                  <a:pt x="18" y="6"/>
                </a:cubicBezTo>
                <a:cubicBezTo>
                  <a:pt x="17" y="6"/>
                  <a:pt x="17" y="6"/>
                  <a:pt x="17" y="6"/>
                </a:cubicBezTo>
                <a:cubicBezTo>
                  <a:pt x="17" y="6"/>
                  <a:pt x="13" y="7"/>
                  <a:pt x="9" y="9"/>
                </a:cubicBezTo>
                <a:cubicBezTo>
                  <a:pt x="5" y="12"/>
                  <a:pt x="0" y="17"/>
                  <a:pt x="0" y="25"/>
                </a:cubicBezTo>
                <a:cubicBezTo>
                  <a:pt x="0" y="34"/>
                  <a:pt x="0" y="463"/>
                  <a:pt x="0" y="477"/>
                </a:cubicBezTo>
                <a:cubicBezTo>
                  <a:pt x="0" y="488"/>
                  <a:pt x="6" y="495"/>
                  <a:pt x="12" y="498"/>
                </a:cubicBezTo>
                <a:cubicBezTo>
                  <a:pt x="17" y="500"/>
                  <a:pt x="22" y="501"/>
                  <a:pt x="23" y="501"/>
                </a:cubicBezTo>
                <a:cubicBezTo>
                  <a:pt x="23" y="501"/>
                  <a:pt x="76" y="502"/>
                  <a:pt x="137" y="503"/>
                </a:cubicBezTo>
                <a:cubicBezTo>
                  <a:pt x="198" y="502"/>
                  <a:pt x="251" y="501"/>
                  <a:pt x="251" y="501"/>
                </a:cubicBezTo>
                <a:cubicBezTo>
                  <a:pt x="252" y="501"/>
                  <a:pt x="257" y="500"/>
                  <a:pt x="262" y="498"/>
                </a:cubicBezTo>
                <a:cubicBezTo>
                  <a:pt x="268" y="495"/>
                  <a:pt x="275" y="488"/>
                  <a:pt x="274" y="477"/>
                </a:cubicBezTo>
                <a:cubicBezTo>
                  <a:pt x="274" y="467"/>
                  <a:pt x="274" y="234"/>
                  <a:pt x="274" y="107"/>
                </a:cubicBezTo>
                <a:cubicBezTo>
                  <a:pt x="274" y="102"/>
                  <a:pt x="271" y="99"/>
                  <a:pt x="266" y="99"/>
                </a:cubicBezTo>
                <a:close/>
                <a:moveTo>
                  <a:pt x="137" y="16"/>
                </a:moveTo>
                <a:cubicBezTo>
                  <a:pt x="147" y="16"/>
                  <a:pt x="157" y="17"/>
                  <a:pt x="167" y="17"/>
                </a:cubicBezTo>
                <a:cubicBezTo>
                  <a:pt x="160" y="22"/>
                  <a:pt x="150" y="27"/>
                  <a:pt x="137" y="27"/>
                </a:cubicBezTo>
                <a:cubicBezTo>
                  <a:pt x="124" y="27"/>
                  <a:pt x="114" y="22"/>
                  <a:pt x="107" y="17"/>
                </a:cubicBezTo>
                <a:cubicBezTo>
                  <a:pt x="117" y="17"/>
                  <a:pt x="128" y="16"/>
                  <a:pt x="137" y="16"/>
                </a:cubicBezTo>
                <a:close/>
              </a:path>
            </a:pathLst>
          </a:custGeom>
          <a:solidFill>
            <a:srgbClr val="8F3F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
          <p:cNvSpPr>
            <a:spLocks noChangeAspect="1" noEditPoints="1"/>
          </p:cNvSpPr>
          <p:nvPr/>
        </p:nvSpPr>
        <p:spPr bwMode="auto">
          <a:xfrm>
            <a:off x="2308225" y="3352544"/>
            <a:ext cx="547688" cy="831850"/>
          </a:xfrm>
          <a:custGeom>
            <a:avLst/>
            <a:gdLst>
              <a:gd name="T0" fmla="*/ 2147483647 w 292"/>
              <a:gd name="T1" fmla="*/ 2147483647 h 444"/>
              <a:gd name="T2" fmla="*/ 2147483647 w 292"/>
              <a:gd name="T3" fmla="*/ 2147483647 h 444"/>
              <a:gd name="T4" fmla="*/ 2147483647 w 292"/>
              <a:gd name="T5" fmla="*/ 2147483647 h 444"/>
              <a:gd name="T6" fmla="*/ 2147483647 w 292"/>
              <a:gd name="T7" fmla="*/ 2147483647 h 444"/>
              <a:gd name="T8" fmla="*/ 2147483647 w 292"/>
              <a:gd name="T9" fmla="*/ 2147483647 h 444"/>
              <a:gd name="T10" fmla="*/ 2147483647 w 292"/>
              <a:gd name="T11" fmla="*/ 2147483647 h 444"/>
              <a:gd name="T12" fmla="*/ 2147483647 w 292"/>
              <a:gd name="T13" fmla="*/ 2147483647 h 444"/>
              <a:gd name="T14" fmla="*/ 0 w 292"/>
              <a:gd name="T15" fmla="*/ 2147483647 h 444"/>
              <a:gd name="T16" fmla="*/ 0 w 292"/>
              <a:gd name="T17" fmla="*/ 2147483647 h 444"/>
              <a:gd name="T18" fmla="*/ 2147483647 w 292"/>
              <a:gd name="T19" fmla="*/ 2147483647 h 444"/>
              <a:gd name="T20" fmla="*/ 2147483647 w 292"/>
              <a:gd name="T21" fmla="*/ 2147483647 h 444"/>
              <a:gd name="T22" fmla="*/ 2147483647 w 292"/>
              <a:gd name="T23" fmla="*/ 2147483647 h 444"/>
              <a:gd name="T24" fmla="*/ 2147483647 w 292"/>
              <a:gd name="T25" fmla="*/ 2147483647 h 444"/>
              <a:gd name="T26" fmla="*/ 2147483647 w 292"/>
              <a:gd name="T27" fmla="*/ 2147483647 h 444"/>
              <a:gd name="T28" fmla="*/ 2147483647 w 292"/>
              <a:gd name="T29" fmla="*/ 2147483647 h 444"/>
              <a:gd name="T30" fmla="*/ 2147483647 w 292"/>
              <a:gd name="T31" fmla="*/ 2147483647 h 444"/>
              <a:gd name="T32" fmla="*/ 2147483647 w 292"/>
              <a:gd name="T33" fmla="*/ 2147483647 h 444"/>
              <a:gd name="T34" fmla="*/ 2147483647 w 292"/>
              <a:gd name="T35" fmla="*/ 2147483647 h 444"/>
              <a:gd name="T36" fmla="*/ 2147483647 w 292"/>
              <a:gd name="T37" fmla="*/ 2147483647 h 444"/>
              <a:gd name="T38" fmla="*/ 2147483647 w 292"/>
              <a:gd name="T39" fmla="*/ 2147483647 h 444"/>
              <a:gd name="T40" fmla="*/ 2147483647 w 292"/>
              <a:gd name="T41" fmla="*/ 2147483647 h 444"/>
              <a:gd name="T42" fmla="*/ 2147483647 w 292"/>
              <a:gd name="T43" fmla="*/ 2147483647 h 444"/>
              <a:gd name="T44" fmla="*/ 2147483647 w 292"/>
              <a:gd name="T45" fmla="*/ 2147483647 h 444"/>
              <a:gd name="T46" fmla="*/ 2147483647 w 292"/>
              <a:gd name="T47" fmla="*/ 2147483647 h 444"/>
              <a:gd name="T48" fmla="*/ 2147483647 w 292"/>
              <a:gd name="T49" fmla="*/ 2147483647 h 444"/>
              <a:gd name="T50" fmla="*/ 2147483647 w 292"/>
              <a:gd name="T51" fmla="*/ 2147483647 h 444"/>
              <a:gd name="T52" fmla="*/ 2147483647 w 292"/>
              <a:gd name="T53" fmla="*/ 2147483647 h 444"/>
              <a:gd name="T54" fmla="*/ 2147483647 w 292"/>
              <a:gd name="T55" fmla="*/ 2147483647 h 444"/>
              <a:gd name="T56" fmla="*/ 2147483647 w 292"/>
              <a:gd name="T57" fmla="*/ 2147483647 h 444"/>
              <a:gd name="T58" fmla="*/ 2147483647 w 292"/>
              <a:gd name="T59" fmla="*/ 2147483647 h 444"/>
              <a:gd name="T60" fmla="*/ 2147483647 w 292"/>
              <a:gd name="T61" fmla="*/ 2147483647 h 444"/>
              <a:gd name="T62" fmla="*/ 2147483647 w 292"/>
              <a:gd name="T63" fmla="*/ 2147483647 h 444"/>
              <a:gd name="T64" fmla="*/ 2147483647 w 292"/>
              <a:gd name="T65" fmla="*/ 2147483647 h 444"/>
              <a:gd name="T66" fmla="*/ 2147483647 w 292"/>
              <a:gd name="T67" fmla="*/ 2147483647 h 444"/>
              <a:gd name="T68" fmla="*/ 2147483647 w 292"/>
              <a:gd name="T69" fmla="*/ 2147483647 h 444"/>
              <a:gd name="T70" fmla="*/ 2147483647 w 292"/>
              <a:gd name="T71" fmla="*/ 2147483647 h 444"/>
              <a:gd name="T72" fmla="*/ 2147483647 w 292"/>
              <a:gd name="T73" fmla="*/ 2147483647 h 444"/>
              <a:gd name="T74" fmla="*/ 2147483647 w 292"/>
              <a:gd name="T75" fmla="*/ 2147483647 h 444"/>
              <a:gd name="T76" fmla="*/ 2147483647 w 292"/>
              <a:gd name="T77" fmla="*/ 2147483647 h 444"/>
              <a:gd name="T78" fmla="*/ 2147483647 w 292"/>
              <a:gd name="T79" fmla="*/ 2147483647 h 444"/>
              <a:gd name="T80" fmla="*/ 2147483647 w 292"/>
              <a:gd name="T81" fmla="*/ 2147483647 h 444"/>
              <a:gd name="T82" fmla="*/ 2147483647 w 292"/>
              <a:gd name="T83" fmla="*/ 2147483647 h 444"/>
              <a:gd name="T84" fmla="*/ 2147483647 w 292"/>
              <a:gd name="T85" fmla="*/ 2147483647 h 444"/>
              <a:gd name="T86" fmla="*/ 2147483647 w 292"/>
              <a:gd name="T87" fmla="*/ 2147483647 h 444"/>
              <a:gd name="T88" fmla="*/ 2147483647 w 292"/>
              <a:gd name="T89" fmla="*/ 2147483647 h 444"/>
              <a:gd name="T90" fmla="*/ 2147483647 w 292"/>
              <a:gd name="T91" fmla="*/ 2147483647 h 444"/>
              <a:gd name="T92" fmla="*/ 2147483647 w 292"/>
              <a:gd name="T93" fmla="*/ 2147483647 h 444"/>
              <a:gd name="T94" fmla="*/ 2147483647 w 292"/>
              <a:gd name="T95" fmla="*/ 2147483647 h 444"/>
              <a:gd name="T96" fmla="*/ 2147483647 w 292"/>
              <a:gd name="T97" fmla="*/ 2147483647 h 444"/>
              <a:gd name="T98" fmla="*/ 2147483647 w 292"/>
              <a:gd name="T99" fmla="*/ 2147483647 h 444"/>
              <a:gd name="T100" fmla="*/ 2147483647 w 292"/>
              <a:gd name="T101" fmla="*/ 2147483647 h 44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2"/>
              <a:gd name="T154" fmla="*/ 0 h 444"/>
              <a:gd name="T155" fmla="*/ 292 w 292"/>
              <a:gd name="T156" fmla="*/ 444 h 44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2" h="444">
                <a:moveTo>
                  <a:pt x="284" y="141"/>
                </a:moveTo>
                <a:cubicBezTo>
                  <a:pt x="280" y="141"/>
                  <a:pt x="276" y="144"/>
                  <a:pt x="276" y="149"/>
                </a:cubicBezTo>
                <a:cubicBezTo>
                  <a:pt x="276" y="396"/>
                  <a:pt x="276" y="396"/>
                  <a:pt x="276" y="396"/>
                </a:cubicBezTo>
                <a:cubicBezTo>
                  <a:pt x="276" y="414"/>
                  <a:pt x="262" y="428"/>
                  <a:pt x="244" y="428"/>
                </a:cubicBezTo>
                <a:cubicBezTo>
                  <a:pt x="49" y="428"/>
                  <a:pt x="49" y="428"/>
                  <a:pt x="49" y="428"/>
                </a:cubicBezTo>
                <a:cubicBezTo>
                  <a:pt x="31" y="428"/>
                  <a:pt x="16" y="414"/>
                  <a:pt x="16" y="396"/>
                </a:cubicBezTo>
                <a:cubicBezTo>
                  <a:pt x="16" y="333"/>
                  <a:pt x="16" y="333"/>
                  <a:pt x="16" y="333"/>
                </a:cubicBezTo>
                <a:cubicBezTo>
                  <a:pt x="16" y="311"/>
                  <a:pt x="16" y="311"/>
                  <a:pt x="16" y="311"/>
                </a:cubicBezTo>
                <a:cubicBezTo>
                  <a:pt x="16" y="81"/>
                  <a:pt x="16" y="81"/>
                  <a:pt x="16" y="81"/>
                </a:cubicBezTo>
                <a:cubicBezTo>
                  <a:pt x="16" y="63"/>
                  <a:pt x="31" y="49"/>
                  <a:pt x="49" y="49"/>
                </a:cubicBezTo>
                <a:cubicBezTo>
                  <a:pt x="244" y="49"/>
                  <a:pt x="244" y="49"/>
                  <a:pt x="244" y="49"/>
                </a:cubicBezTo>
                <a:cubicBezTo>
                  <a:pt x="262" y="49"/>
                  <a:pt x="276" y="63"/>
                  <a:pt x="276" y="81"/>
                </a:cubicBezTo>
                <a:cubicBezTo>
                  <a:pt x="276" y="116"/>
                  <a:pt x="276" y="116"/>
                  <a:pt x="276" y="116"/>
                </a:cubicBezTo>
                <a:cubicBezTo>
                  <a:pt x="276" y="121"/>
                  <a:pt x="280" y="124"/>
                  <a:pt x="284" y="124"/>
                </a:cubicBezTo>
                <a:cubicBezTo>
                  <a:pt x="289" y="124"/>
                  <a:pt x="292" y="121"/>
                  <a:pt x="292" y="116"/>
                </a:cubicBezTo>
                <a:cubicBezTo>
                  <a:pt x="292" y="81"/>
                  <a:pt x="292" y="81"/>
                  <a:pt x="292" y="81"/>
                </a:cubicBezTo>
                <a:cubicBezTo>
                  <a:pt x="292" y="62"/>
                  <a:pt x="282" y="46"/>
                  <a:pt x="266" y="38"/>
                </a:cubicBezTo>
                <a:cubicBezTo>
                  <a:pt x="266" y="16"/>
                  <a:pt x="266" y="16"/>
                  <a:pt x="266" y="16"/>
                </a:cubicBezTo>
                <a:cubicBezTo>
                  <a:pt x="266" y="7"/>
                  <a:pt x="259" y="0"/>
                  <a:pt x="250" y="0"/>
                </a:cubicBezTo>
                <a:cubicBezTo>
                  <a:pt x="222" y="0"/>
                  <a:pt x="222" y="0"/>
                  <a:pt x="222" y="0"/>
                </a:cubicBezTo>
                <a:cubicBezTo>
                  <a:pt x="213" y="0"/>
                  <a:pt x="206" y="7"/>
                  <a:pt x="206" y="16"/>
                </a:cubicBezTo>
                <a:cubicBezTo>
                  <a:pt x="206" y="33"/>
                  <a:pt x="206" y="33"/>
                  <a:pt x="206" y="33"/>
                </a:cubicBezTo>
                <a:cubicBezTo>
                  <a:pt x="49" y="33"/>
                  <a:pt x="49" y="33"/>
                  <a:pt x="49" y="33"/>
                </a:cubicBezTo>
                <a:cubicBezTo>
                  <a:pt x="22" y="33"/>
                  <a:pt x="0" y="55"/>
                  <a:pt x="0" y="81"/>
                </a:cubicBezTo>
                <a:cubicBezTo>
                  <a:pt x="0" y="311"/>
                  <a:pt x="0" y="311"/>
                  <a:pt x="0" y="311"/>
                </a:cubicBezTo>
                <a:cubicBezTo>
                  <a:pt x="0" y="333"/>
                  <a:pt x="0" y="333"/>
                  <a:pt x="0" y="333"/>
                </a:cubicBezTo>
                <a:cubicBezTo>
                  <a:pt x="0" y="396"/>
                  <a:pt x="0" y="396"/>
                  <a:pt x="0" y="396"/>
                </a:cubicBezTo>
                <a:cubicBezTo>
                  <a:pt x="0" y="423"/>
                  <a:pt x="22" y="444"/>
                  <a:pt x="49" y="444"/>
                </a:cubicBezTo>
                <a:cubicBezTo>
                  <a:pt x="244" y="444"/>
                  <a:pt x="244" y="444"/>
                  <a:pt x="244" y="444"/>
                </a:cubicBezTo>
                <a:cubicBezTo>
                  <a:pt x="271" y="444"/>
                  <a:pt x="292" y="423"/>
                  <a:pt x="292" y="396"/>
                </a:cubicBezTo>
                <a:cubicBezTo>
                  <a:pt x="292" y="149"/>
                  <a:pt x="292" y="149"/>
                  <a:pt x="292" y="149"/>
                </a:cubicBezTo>
                <a:cubicBezTo>
                  <a:pt x="292" y="144"/>
                  <a:pt x="289" y="141"/>
                  <a:pt x="284" y="141"/>
                </a:cubicBezTo>
                <a:close/>
                <a:moveTo>
                  <a:pt x="265" y="196"/>
                </a:moveTo>
                <a:cubicBezTo>
                  <a:pt x="265" y="90"/>
                  <a:pt x="265" y="90"/>
                  <a:pt x="265" y="90"/>
                </a:cubicBezTo>
                <a:cubicBezTo>
                  <a:pt x="265" y="81"/>
                  <a:pt x="264" y="72"/>
                  <a:pt x="257" y="66"/>
                </a:cubicBezTo>
                <a:cubicBezTo>
                  <a:pt x="251" y="60"/>
                  <a:pt x="243" y="58"/>
                  <a:pt x="233" y="58"/>
                </a:cubicBezTo>
                <a:cubicBezTo>
                  <a:pt x="60" y="58"/>
                  <a:pt x="60" y="58"/>
                  <a:pt x="60" y="58"/>
                </a:cubicBezTo>
                <a:cubicBezTo>
                  <a:pt x="50" y="58"/>
                  <a:pt x="42" y="60"/>
                  <a:pt x="35" y="66"/>
                </a:cubicBezTo>
                <a:cubicBezTo>
                  <a:pt x="29" y="72"/>
                  <a:pt x="27" y="81"/>
                  <a:pt x="27" y="90"/>
                </a:cubicBezTo>
                <a:cubicBezTo>
                  <a:pt x="27" y="196"/>
                  <a:pt x="27" y="196"/>
                  <a:pt x="27" y="196"/>
                </a:cubicBezTo>
                <a:cubicBezTo>
                  <a:pt x="27" y="206"/>
                  <a:pt x="29" y="214"/>
                  <a:pt x="35" y="221"/>
                </a:cubicBezTo>
                <a:cubicBezTo>
                  <a:pt x="42" y="227"/>
                  <a:pt x="50" y="228"/>
                  <a:pt x="60" y="228"/>
                </a:cubicBezTo>
                <a:cubicBezTo>
                  <a:pt x="233" y="228"/>
                  <a:pt x="233" y="228"/>
                  <a:pt x="233" y="228"/>
                </a:cubicBezTo>
                <a:cubicBezTo>
                  <a:pt x="243" y="228"/>
                  <a:pt x="251" y="227"/>
                  <a:pt x="257" y="221"/>
                </a:cubicBezTo>
                <a:cubicBezTo>
                  <a:pt x="264" y="214"/>
                  <a:pt x="265" y="206"/>
                  <a:pt x="265" y="196"/>
                </a:cubicBezTo>
                <a:close/>
                <a:moveTo>
                  <a:pt x="249" y="196"/>
                </a:moveTo>
                <a:cubicBezTo>
                  <a:pt x="249" y="204"/>
                  <a:pt x="248" y="208"/>
                  <a:pt x="246" y="209"/>
                </a:cubicBezTo>
                <a:cubicBezTo>
                  <a:pt x="245" y="211"/>
                  <a:pt x="241" y="212"/>
                  <a:pt x="233" y="212"/>
                </a:cubicBezTo>
                <a:cubicBezTo>
                  <a:pt x="60" y="212"/>
                  <a:pt x="60" y="212"/>
                  <a:pt x="60" y="212"/>
                </a:cubicBezTo>
                <a:cubicBezTo>
                  <a:pt x="52" y="212"/>
                  <a:pt x="48" y="211"/>
                  <a:pt x="47" y="209"/>
                </a:cubicBezTo>
                <a:cubicBezTo>
                  <a:pt x="45" y="208"/>
                  <a:pt x="43" y="204"/>
                  <a:pt x="43" y="196"/>
                </a:cubicBezTo>
                <a:cubicBezTo>
                  <a:pt x="43" y="90"/>
                  <a:pt x="43" y="90"/>
                  <a:pt x="43" y="90"/>
                </a:cubicBezTo>
                <a:cubicBezTo>
                  <a:pt x="43" y="82"/>
                  <a:pt x="45" y="79"/>
                  <a:pt x="47" y="77"/>
                </a:cubicBezTo>
                <a:cubicBezTo>
                  <a:pt x="48" y="76"/>
                  <a:pt x="52" y="74"/>
                  <a:pt x="60" y="74"/>
                </a:cubicBezTo>
                <a:cubicBezTo>
                  <a:pt x="233" y="74"/>
                  <a:pt x="233" y="74"/>
                  <a:pt x="233" y="74"/>
                </a:cubicBezTo>
                <a:cubicBezTo>
                  <a:pt x="241" y="74"/>
                  <a:pt x="245" y="76"/>
                  <a:pt x="246" y="77"/>
                </a:cubicBezTo>
                <a:cubicBezTo>
                  <a:pt x="248" y="79"/>
                  <a:pt x="249" y="82"/>
                  <a:pt x="249" y="90"/>
                </a:cubicBezTo>
                <a:lnTo>
                  <a:pt x="249" y="196"/>
                </a:lnTo>
                <a:close/>
                <a:moveTo>
                  <a:pt x="113" y="411"/>
                </a:moveTo>
                <a:cubicBezTo>
                  <a:pt x="113" y="415"/>
                  <a:pt x="116" y="418"/>
                  <a:pt x="120" y="418"/>
                </a:cubicBezTo>
                <a:cubicBezTo>
                  <a:pt x="124" y="418"/>
                  <a:pt x="127" y="415"/>
                  <a:pt x="127" y="411"/>
                </a:cubicBezTo>
                <a:cubicBezTo>
                  <a:pt x="127" y="407"/>
                  <a:pt x="124" y="404"/>
                  <a:pt x="120" y="404"/>
                </a:cubicBezTo>
                <a:cubicBezTo>
                  <a:pt x="116" y="404"/>
                  <a:pt x="113" y="407"/>
                  <a:pt x="113" y="411"/>
                </a:cubicBezTo>
                <a:close/>
                <a:moveTo>
                  <a:pt x="139" y="411"/>
                </a:moveTo>
                <a:cubicBezTo>
                  <a:pt x="139" y="415"/>
                  <a:pt x="142" y="418"/>
                  <a:pt x="146" y="418"/>
                </a:cubicBezTo>
                <a:cubicBezTo>
                  <a:pt x="150" y="418"/>
                  <a:pt x="154" y="415"/>
                  <a:pt x="154" y="411"/>
                </a:cubicBezTo>
                <a:cubicBezTo>
                  <a:pt x="154" y="407"/>
                  <a:pt x="150" y="404"/>
                  <a:pt x="146" y="404"/>
                </a:cubicBezTo>
                <a:cubicBezTo>
                  <a:pt x="142" y="404"/>
                  <a:pt x="139" y="407"/>
                  <a:pt x="139" y="411"/>
                </a:cubicBezTo>
                <a:close/>
                <a:moveTo>
                  <a:pt x="173" y="418"/>
                </a:moveTo>
                <a:cubicBezTo>
                  <a:pt x="177" y="418"/>
                  <a:pt x="180" y="415"/>
                  <a:pt x="180" y="411"/>
                </a:cubicBezTo>
                <a:cubicBezTo>
                  <a:pt x="180" y="407"/>
                  <a:pt x="177" y="404"/>
                  <a:pt x="173" y="404"/>
                </a:cubicBezTo>
                <a:cubicBezTo>
                  <a:pt x="169" y="404"/>
                  <a:pt x="165" y="407"/>
                  <a:pt x="165" y="411"/>
                </a:cubicBezTo>
                <a:cubicBezTo>
                  <a:pt x="165" y="415"/>
                  <a:pt x="169" y="418"/>
                  <a:pt x="173" y="418"/>
                </a:cubicBezTo>
                <a:close/>
                <a:moveTo>
                  <a:pt x="100" y="261"/>
                </a:moveTo>
                <a:cubicBezTo>
                  <a:pt x="100" y="252"/>
                  <a:pt x="93" y="245"/>
                  <a:pt x="84" y="245"/>
                </a:cubicBezTo>
                <a:cubicBezTo>
                  <a:pt x="57" y="245"/>
                  <a:pt x="57" y="245"/>
                  <a:pt x="57" y="245"/>
                </a:cubicBezTo>
                <a:cubicBezTo>
                  <a:pt x="48" y="245"/>
                  <a:pt x="41" y="252"/>
                  <a:pt x="41" y="261"/>
                </a:cubicBezTo>
                <a:cubicBezTo>
                  <a:pt x="41" y="270"/>
                  <a:pt x="41" y="270"/>
                  <a:pt x="41" y="270"/>
                </a:cubicBezTo>
                <a:cubicBezTo>
                  <a:pt x="41" y="279"/>
                  <a:pt x="48" y="286"/>
                  <a:pt x="57" y="286"/>
                </a:cubicBezTo>
                <a:cubicBezTo>
                  <a:pt x="84" y="286"/>
                  <a:pt x="84" y="286"/>
                  <a:pt x="84" y="286"/>
                </a:cubicBezTo>
                <a:cubicBezTo>
                  <a:pt x="93" y="286"/>
                  <a:pt x="100" y="279"/>
                  <a:pt x="100" y="270"/>
                </a:cubicBezTo>
                <a:lnTo>
                  <a:pt x="100" y="261"/>
                </a:lnTo>
                <a:close/>
                <a:moveTo>
                  <a:pt x="133" y="286"/>
                </a:moveTo>
                <a:cubicBezTo>
                  <a:pt x="161" y="286"/>
                  <a:pt x="161" y="286"/>
                  <a:pt x="161" y="286"/>
                </a:cubicBezTo>
                <a:cubicBezTo>
                  <a:pt x="170" y="286"/>
                  <a:pt x="177" y="279"/>
                  <a:pt x="177" y="270"/>
                </a:cubicBezTo>
                <a:cubicBezTo>
                  <a:pt x="177" y="261"/>
                  <a:pt x="177" y="261"/>
                  <a:pt x="177" y="261"/>
                </a:cubicBezTo>
                <a:cubicBezTo>
                  <a:pt x="177" y="252"/>
                  <a:pt x="170" y="245"/>
                  <a:pt x="161" y="245"/>
                </a:cubicBezTo>
                <a:cubicBezTo>
                  <a:pt x="133" y="245"/>
                  <a:pt x="133" y="245"/>
                  <a:pt x="133" y="245"/>
                </a:cubicBezTo>
                <a:cubicBezTo>
                  <a:pt x="125" y="245"/>
                  <a:pt x="117" y="252"/>
                  <a:pt x="117" y="261"/>
                </a:cubicBezTo>
                <a:cubicBezTo>
                  <a:pt x="117" y="270"/>
                  <a:pt x="117" y="270"/>
                  <a:pt x="117" y="270"/>
                </a:cubicBezTo>
                <a:cubicBezTo>
                  <a:pt x="117" y="279"/>
                  <a:pt x="125" y="286"/>
                  <a:pt x="133" y="286"/>
                </a:cubicBezTo>
                <a:close/>
                <a:moveTo>
                  <a:pt x="254" y="261"/>
                </a:moveTo>
                <a:cubicBezTo>
                  <a:pt x="254" y="252"/>
                  <a:pt x="247" y="245"/>
                  <a:pt x="238" y="245"/>
                </a:cubicBezTo>
                <a:cubicBezTo>
                  <a:pt x="210" y="245"/>
                  <a:pt x="210" y="245"/>
                  <a:pt x="210" y="245"/>
                </a:cubicBezTo>
                <a:cubicBezTo>
                  <a:pt x="201" y="245"/>
                  <a:pt x="194" y="252"/>
                  <a:pt x="194" y="261"/>
                </a:cubicBezTo>
                <a:cubicBezTo>
                  <a:pt x="194" y="270"/>
                  <a:pt x="194" y="270"/>
                  <a:pt x="194" y="270"/>
                </a:cubicBezTo>
                <a:cubicBezTo>
                  <a:pt x="194" y="279"/>
                  <a:pt x="201" y="286"/>
                  <a:pt x="210" y="286"/>
                </a:cubicBezTo>
                <a:cubicBezTo>
                  <a:pt x="238" y="286"/>
                  <a:pt x="238" y="286"/>
                  <a:pt x="238" y="286"/>
                </a:cubicBezTo>
                <a:cubicBezTo>
                  <a:pt x="247" y="286"/>
                  <a:pt x="254" y="279"/>
                  <a:pt x="254" y="270"/>
                </a:cubicBezTo>
                <a:lnTo>
                  <a:pt x="254" y="261"/>
                </a:lnTo>
                <a:close/>
                <a:moveTo>
                  <a:pt x="100" y="313"/>
                </a:moveTo>
                <a:cubicBezTo>
                  <a:pt x="100" y="304"/>
                  <a:pt x="93" y="297"/>
                  <a:pt x="84" y="297"/>
                </a:cubicBezTo>
                <a:cubicBezTo>
                  <a:pt x="57" y="297"/>
                  <a:pt x="57" y="297"/>
                  <a:pt x="57" y="297"/>
                </a:cubicBezTo>
                <a:cubicBezTo>
                  <a:pt x="48" y="297"/>
                  <a:pt x="41" y="304"/>
                  <a:pt x="41" y="313"/>
                </a:cubicBezTo>
                <a:cubicBezTo>
                  <a:pt x="41" y="322"/>
                  <a:pt x="41" y="322"/>
                  <a:pt x="41" y="322"/>
                </a:cubicBezTo>
                <a:cubicBezTo>
                  <a:pt x="41" y="331"/>
                  <a:pt x="48" y="338"/>
                  <a:pt x="57" y="338"/>
                </a:cubicBezTo>
                <a:cubicBezTo>
                  <a:pt x="84" y="338"/>
                  <a:pt x="84" y="338"/>
                  <a:pt x="84" y="338"/>
                </a:cubicBezTo>
                <a:cubicBezTo>
                  <a:pt x="93" y="338"/>
                  <a:pt x="100" y="331"/>
                  <a:pt x="100" y="322"/>
                </a:cubicBezTo>
                <a:lnTo>
                  <a:pt x="100" y="313"/>
                </a:lnTo>
                <a:close/>
                <a:moveTo>
                  <a:pt x="117" y="322"/>
                </a:moveTo>
                <a:cubicBezTo>
                  <a:pt x="117" y="331"/>
                  <a:pt x="125" y="338"/>
                  <a:pt x="133" y="338"/>
                </a:cubicBezTo>
                <a:cubicBezTo>
                  <a:pt x="161" y="338"/>
                  <a:pt x="161" y="338"/>
                  <a:pt x="161" y="338"/>
                </a:cubicBezTo>
                <a:cubicBezTo>
                  <a:pt x="170" y="338"/>
                  <a:pt x="177" y="331"/>
                  <a:pt x="177" y="322"/>
                </a:cubicBezTo>
                <a:cubicBezTo>
                  <a:pt x="177" y="313"/>
                  <a:pt x="177" y="313"/>
                  <a:pt x="177" y="313"/>
                </a:cubicBezTo>
                <a:cubicBezTo>
                  <a:pt x="177" y="304"/>
                  <a:pt x="170" y="297"/>
                  <a:pt x="161" y="297"/>
                </a:cubicBezTo>
                <a:cubicBezTo>
                  <a:pt x="133" y="297"/>
                  <a:pt x="133" y="297"/>
                  <a:pt x="133" y="297"/>
                </a:cubicBezTo>
                <a:cubicBezTo>
                  <a:pt x="125" y="297"/>
                  <a:pt x="117" y="304"/>
                  <a:pt x="117" y="313"/>
                </a:cubicBezTo>
                <a:lnTo>
                  <a:pt x="117" y="322"/>
                </a:lnTo>
                <a:close/>
                <a:moveTo>
                  <a:pt x="254" y="313"/>
                </a:moveTo>
                <a:cubicBezTo>
                  <a:pt x="254" y="304"/>
                  <a:pt x="247" y="297"/>
                  <a:pt x="238" y="297"/>
                </a:cubicBezTo>
                <a:cubicBezTo>
                  <a:pt x="210" y="297"/>
                  <a:pt x="210" y="297"/>
                  <a:pt x="210" y="297"/>
                </a:cubicBezTo>
                <a:cubicBezTo>
                  <a:pt x="201" y="297"/>
                  <a:pt x="194" y="304"/>
                  <a:pt x="194" y="313"/>
                </a:cubicBezTo>
                <a:cubicBezTo>
                  <a:pt x="194" y="322"/>
                  <a:pt x="194" y="322"/>
                  <a:pt x="194" y="322"/>
                </a:cubicBezTo>
                <a:cubicBezTo>
                  <a:pt x="194" y="331"/>
                  <a:pt x="201" y="338"/>
                  <a:pt x="210" y="338"/>
                </a:cubicBezTo>
                <a:cubicBezTo>
                  <a:pt x="238" y="338"/>
                  <a:pt x="238" y="338"/>
                  <a:pt x="238" y="338"/>
                </a:cubicBezTo>
                <a:cubicBezTo>
                  <a:pt x="247" y="338"/>
                  <a:pt x="254" y="331"/>
                  <a:pt x="254" y="322"/>
                </a:cubicBezTo>
                <a:lnTo>
                  <a:pt x="254" y="313"/>
                </a:lnTo>
                <a:close/>
                <a:moveTo>
                  <a:pt x="84" y="349"/>
                </a:moveTo>
                <a:cubicBezTo>
                  <a:pt x="57" y="349"/>
                  <a:pt x="57" y="349"/>
                  <a:pt x="57" y="349"/>
                </a:cubicBezTo>
                <a:cubicBezTo>
                  <a:pt x="48" y="349"/>
                  <a:pt x="41" y="356"/>
                  <a:pt x="41" y="365"/>
                </a:cubicBezTo>
                <a:cubicBezTo>
                  <a:pt x="41" y="374"/>
                  <a:pt x="41" y="374"/>
                  <a:pt x="41" y="374"/>
                </a:cubicBezTo>
                <a:cubicBezTo>
                  <a:pt x="41" y="383"/>
                  <a:pt x="48" y="390"/>
                  <a:pt x="57" y="390"/>
                </a:cubicBezTo>
                <a:cubicBezTo>
                  <a:pt x="84" y="390"/>
                  <a:pt x="84" y="390"/>
                  <a:pt x="84" y="390"/>
                </a:cubicBezTo>
                <a:cubicBezTo>
                  <a:pt x="93" y="390"/>
                  <a:pt x="100" y="383"/>
                  <a:pt x="100" y="374"/>
                </a:cubicBezTo>
                <a:cubicBezTo>
                  <a:pt x="100" y="365"/>
                  <a:pt x="100" y="365"/>
                  <a:pt x="100" y="365"/>
                </a:cubicBezTo>
                <a:cubicBezTo>
                  <a:pt x="100" y="356"/>
                  <a:pt x="93" y="349"/>
                  <a:pt x="84" y="349"/>
                </a:cubicBezTo>
                <a:close/>
                <a:moveTo>
                  <a:pt x="177" y="374"/>
                </a:moveTo>
                <a:cubicBezTo>
                  <a:pt x="177" y="365"/>
                  <a:pt x="177" y="365"/>
                  <a:pt x="177" y="365"/>
                </a:cubicBezTo>
                <a:cubicBezTo>
                  <a:pt x="177" y="356"/>
                  <a:pt x="170" y="349"/>
                  <a:pt x="161" y="349"/>
                </a:cubicBezTo>
                <a:cubicBezTo>
                  <a:pt x="133" y="349"/>
                  <a:pt x="133" y="349"/>
                  <a:pt x="133" y="349"/>
                </a:cubicBezTo>
                <a:cubicBezTo>
                  <a:pt x="125" y="349"/>
                  <a:pt x="117" y="356"/>
                  <a:pt x="117" y="365"/>
                </a:cubicBezTo>
                <a:cubicBezTo>
                  <a:pt x="117" y="374"/>
                  <a:pt x="117" y="374"/>
                  <a:pt x="117" y="374"/>
                </a:cubicBezTo>
                <a:cubicBezTo>
                  <a:pt x="117" y="383"/>
                  <a:pt x="125" y="390"/>
                  <a:pt x="133" y="390"/>
                </a:cubicBezTo>
                <a:cubicBezTo>
                  <a:pt x="161" y="390"/>
                  <a:pt x="161" y="390"/>
                  <a:pt x="161" y="390"/>
                </a:cubicBezTo>
                <a:cubicBezTo>
                  <a:pt x="170" y="390"/>
                  <a:pt x="177" y="383"/>
                  <a:pt x="177" y="374"/>
                </a:cubicBezTo>
                <a:close/>
                <a:moveTo>
                  <a:pt x="238" y="349"/>
                </a:moveTo>
                <a:cubicBezTo>
                  <a:pt x="210" y="349"/>
                  <a:pt x="210" y="349"/>
                  <a:pt x="210" y="349"/>
                </a:cubicBezTo>
                <a:cubicBezTo>
                  <a:pt x="201" y="349"/>
                  <a:pt x="194" y="356"/>
                  <a:pt x="194" y="365"/>
                </a:cubicBezTo>
                <a:cubicBezTo>
                  <a:pt x="194" y="374"/>
                  <a:pt x="194" y="374"/>
                  <a:pt x="194" y="374"/>
                </a:cubicBezTo>
                <a:cubicBezTo>
                  <a:pt x="194" y="383"/>
                  <a:pt x="201" y="390"/>
                  <a:pt x="210" y="390"/>
                </a:cubicBezTo>
                <a:cubicBezTo>
                  <a:pt x="238" y="390"/>
                  <a:pt x="238" y="390"/>
                  <a:pt x="238" y="390"/>
                </a:cubicBezTo>
                <a:cubicBezTo>
                  <a:pt x="247" y="390"/>
                  <a:pt x="254" y="383"/>
                  <a:pt x="254" y="374"/>
                </a:cubicBezTo>
                <a:cubicBezTo>
                  <a:pt x="254" y="365"/>
                  <a:pt x="254" y="365"/>
                  <a:pt x="254" y="365"/>
                </a:cubicBezTo>
                <a:cubicBezTo>
                  <a:pt x="254" y="356"/>
                  <a:pt x="247" y="349"/>
                  <a:pt x="238" y="349"/>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8" name="Group 43"/>
          <p:cNvGrpSpPr>
            <a:grpSpLocks/>
          </p:cNvGrpSpPr>
          <p:nvPr/>
        </p:nvGrpSpPr>
        <p:grpSpPr bwMode="auto">
          <a:xfrm>
            <a:off x="2754215" y="2274311"/>
            <a:ext cx="1123950" cy="858838"/>
            <a:chOff x="1697" y="1874"/>
            <a:chExt cx="708" cy="541"/>
          </a:xfrm>
        </p:grpSpPr>
        <p:grpSp>
          <p:nvGrpSpPr>
            <p:cNvPr id="159" name="Group 44"/>
            <p:cNvGrpSpPr>
              <a:grpSpLocks/>
            </p:cNvGrpSpPr>
            <p:nvPr/>
          </p:nvGrpSpPr>
          <p:grpSpPr bwMode="auto">
            <a:xfrm>
              <a:off x="1709" y="1890"/>
              <a:ext cx="677" cy="508"/>
              <a:chOff x="851" y="1014"/>
              <a:chExt cx="677" cy="508"/>
            </a:xfrm>
          </p:grpSpPr>
          <p:sp>
            <p:nvSpPr>
              <p:cNvPr id="162" name="Oval 45"/>
              <p:cNvSpPr>
                <a:spLocks noChangeArrowheads="1"/>
              </p:cNvSpPr>
              <p:nvPr/>
            </p:nvSpPr>
            <p:spPr bwMode="auto">
              <a:xfrm>
                <a:off x="1104" y="101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3" name="Oval 46"/>
              <p:cNvSpPr>
                <a:spLocks noChangeArrowheads="1"/>
              </p:cNvSpPr>
              <p:nvPr/>
            </p:nvSpPr>
            <p:spPr bwMode="auto">
              <a:xfrm>
                <a:off x="851" y="1170"/>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4" name="Oval 47"/>
              <p:cNvSpPr>
                <a:spLocks noChangeArrowheads="1"/>
              </p:cNvSpPr>
              <p:nvPr/>
            </p:nvSpPr>
            <p:spPr bwMode="auto">
              <a:xfrm>
                <a:off x="998" y="132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5" name="Oval 48"/>
              <p:cNvSpPr>
                <a:spLocks noChangeArrowheads="1"/>
              </p:cNvSpPr>
              <p:nvPr/>
            </p:nvSpPr>
            <p:spPr bwMode="auto">
              <a:xfrm>
                <a:off x="1145" y="130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6" name="Oval 49"/>
              <p:cNvSpPr>
                <a:spLocks noChangeArrowheads="1"/>
              </p:cNvSpPr>
              <p:nvPr/>
            </p:nvSpPr>
            <p:spPr bwMode="auto">
              <a:xfrm>
                <a:off x="1284" y="127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7" name="Oval 50"/>
              <p:cNvSpPr>
                <a:spLocks noChangeArrowheads="1"/>
              </p:cNvSpPr>
              <p:nvPr/>
            </p:nvSpPr>
            <p:spPr bwMode="auto">
              <a:xfrm>
                <a:off x="1278" y="111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8" name="Oval 51"/>
              <p:cNvSpPr>
                <a:spLocks noChangeArrowheads="1"/>
              </p:cNvSpPr>
              <p:nvPr/>
            </p:nvSpPr>
            <p:spPr bwMode="auto">
              <a:xfrm>
                <a:off x="1349" y="1224"/>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69" name="Oval 52"/>
              <p:cNvSpPr>
                <a:spLocks noChangeArrowheads="1"/>
              </p:cNvSpPr>
              <p:nvPr/>
            </p:nvSpPr>
            <p:spPr bwMode="auto">
              <a:xfrm>
                <a:off x="958" y="1064"/>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0" name="Oval 53"/>
              <p:cNvSpPr>
                <a:spLocks noChangeArrowheads="1"/>
              </p:cNvSpPr>
              <p:nvPr/>
            </p:nvSpPr>
            <p:spPr bwMode="auto">
              <a:xfrm>
                <a:off x="881" y="1325"/>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1" name="Oval 54"/>
              <p:cNvSpPr>
                <a:spLocks noChangeArrowheads="1"/>
              </p:cNvSpPr>
              <p:nvPr/>
            </p:nvSpPr>
            <p:spPr bwMode="auto">
              <a:xfrm>
                <a:off x="981" y="1168"/>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grpSp>
        <p:sp>
          <p:nvSpPr>
            <p:cNvPr id="160" name="Freeform 55"/>
            <p:cNvSpPr>
              <a:spLocks noChangeAspect="1"/>
            </p:cNvSpPr>
            <p:nvPr/>
          </p:nvSpPr>
          <p:spPr bwMode="auto">
            <a:xfrm>
              <a:off x="1697" y="1874"/>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Text Box 56"/>
            <p:cNvSpPr txBox="1">
              <a:spLocks noChangeAspect="1" noChangeArrowheads="1"/>
            </p:cNvSpPr>
            <p:nvPr/>
          </p:nvSpPr>
          <p:spPr bwMode="auto">
            <a:xfrm>
              <a:off x="1789" y="1960"/>
              <a:ext cx="49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dirty="0">
                  <a:solidFill>
                    <a:srgbClr val="F5A241"/>
                  </a:solidFill>
                  <a:cs typeface="Arial" panose="020B0604020202020204" pitchFamily="34" charset="0"/>
                </a:rPr>
                <a:t>GSM/</a:t>
              </a:r>
              <a:br>
                <a:rPr lang="de-DE" altLang="en-US" sz="1600" dirty="0">
                  <a:solidFill>
                    <a:srgbClr val="F5A241"/>
                  </a:solidFill>
                  <a:cs typeface="Arial" panose="020B0604020202020204" pitchFamily="34" charset="0"/>
                </a:rPr>
              </a:br>
              <a:r>
                <a:rPr lang="de-DE" altLang="en-US" sz="1600" dirty="0">
                  <a:solidFill>
                    <a:srgbClr val="F5A241"/>
                  </a:solidFill>
                  <a:cs typeface="Arial" panose="020B0604020202020204" pitchFamily="34" charset="0"/>
                </a:rPr>
                <a:t>WCDMA</a:t>
              </a:r>
              <a:endParaRPr lang="sv-SE" altLang="en-US" sz="1600" dirty="0">
                <a:solidFill>
                  <a:srgbClr val="F5A241"/>
                </a:solidFill>
                <a:cs typeface="Arial" panose="020B0604020202020204" pitchFamily="34" charset="0"/>
              </a:endParaRPr>
            </a:p>
          </p:txBody>
        </p:sp>
      </p:grpSp>
      <p:grpSp>
        <p:nvGrpSpPr>
          <p:cNvPr id="172" name="Group 57"/>
          <p:cNvGrpSpPr>
            <a:grpSpLocks/>
          </p:cNvGrpSpPr>
          <p:nvPr/>
        </p:nvGrpSpPr>
        <p:grpSpPr bwMode="auto">
          <a:xfrm>
            <a:off x="3978818" y="2241475"/>
            <a:ext cx="1123950" cy="858838"/>
            <a:chOff x="2526" y="1878"/>
            <a:chExt cx="708" cy="541"/>
          </a:xfrm>
        </p:grpSpPr>
        <p:sp>
          <p:nvSpPr>
            <p:cNvPr id="173" name="Oval 58"/>
            <p:cNvSpPr>
              <a:spLocks noChangeArrowheads="1"/>
            </p:cNvSpPr>
            <p:nvPr/>
          </p:nvSpPr>
          <p:spPr bwMode="auto">
            <a:xfrm>
              <a:off x="2791" y="189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4" name="Oval 59"/>
            <p:cNvSpPr>
              <a:spLocks noChangeArrowheads="1"/>
            </p:cNvSpPr>
            <p:nvPr/>
          </p:nvSpPr>
          <p:spPr bwMode="auto">
            <a:xfrm>
              <a:off x="2538" y="2050"/>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5" name="Oval 60"/>
            <p:cNvSpPr>
              <a:spLocks noChangeArrowheads="1"/>
            </p:cNvSpPr>
            <p:nvPr/>
          </p:nvSpPr>
          <p:spPr bwMode="auto">
            <a:xfrm>
              <a:off x="2685" y="220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6" name="Oval 61"/>
            <p:cNvSpPr>
              <a:spLocks noChangeArrowheads="1"/>
            </p:cNvSpPr>
            <p:nvPr/>
          </p:nvSpPr>
          <p:spPr bwMode="auto">
            <a:xfrm>
              <a:off x="2832" y="218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7" name="Oval 62"/>
            <p:cNvSpPr>
              <a:spLocks noChangeArrowheads="1"/>
            </p:cNvSpPr>
            <p:nvPr/>
          </p:nvSpPr>
          <p:spPr bwMode="auto">
            <a:xfrm>
              <a:off x="2971" y="215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8" name="Oval 63"/>
            <p:cNvSpPr>
              <a:spLocks noChangeArrowheads="1"/>
            </p:cNvSpPr>
            <p:nvPr/>
          </p:nvSpPr>
          <p:spPr bwMode="auto">
            <a:xfrm>
              <a:off x="2965" y="199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79" name="Oval 64"/>
            <p:cNvSpPr>
              <a:spLocks noChangeArrowheads="1"/>
            </p:cNvSpPr>
            <p:nvPr/>
          </p:nvSpPr>
          <p:spPr bwMode="auto">
            <a:xfrm>
              <a:off x="3036" y="2104"/>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0" name="Oval 65"/>
            <p:cNvSpPr>
              <a:spLocks noChangeArrowheads="1"/>
            </p:cNvSpPr>
            <p:nvPr/>
          </p:nvSpPr>
          <p:spPr bwMode="auto">
            <a:xfrm>
              <a:off x="2645" y="1944"/>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1" name="Oval 66"/>
            <p:cNvSpPr>
              <a:spLocks noChangeArrowheads="1"/>
            </p:cNvSpPr>
            <p:nvPr/>
          </p:nvSpPr>
          <p:spPr bwMode="auto">
            <a:xfrm>
              <a:off x="2568" y="2205"/>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2" name="Oval 67"/>
            <p:cNvSpPr>
              <a:spLocks noChangeArrowheads="1"/>
            </p:cNvSpPr>
            <p:nvPr/>
          </p:nvSpPr>
          <p:spPr bwMode="auto">
            <a:xfrm>
              <a:off x="2668" y="2048"/>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3" name="Freeform 68"/>
            <p:cNvSpPr>
              <a:spLocks noChangeAspect="1"/>
            </p:cNvSpPr>
            <p:nvPr/>
          </p:nvSpPr>
          <p:spPr bwMode="auto">
            <a:xfrm>
              <a:off x="2526" y="1878"/>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A5C7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Text Box 69"/>
            <p:cNvSpPr txBox="1">
              <a:spLocks noChangeAspect="1" noChangeArrowheads="1"/>
            </p:cNvSpPr>
            <p:nvPr/>
          </p:nvSpPr>
          <p:spPr bwMode="auto">
            <a:xfrm>
              <a:off x="2745" y="2055"/>
              <a:ext cx="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a:solidFill>
                    <a:srgbClr val="A5C753"/>
                  </a:solidFill>
                  <a:cs typeface="Arial" panose="020B0604020202020204" pitchFamily="34" charset="0"/>
                </a:rPr>
                <a:t>DSL</a:t>
              </a:r>
              <a:endParaRPr lang="sv-SE" altLang="en-US" sz="1600">
                <a:solidFill>
                  <a:srgbClr val="A5C753"/>
                </a:solidFill>
                <a:cs typeface="Arial" panose="020B0604020202020204" pitchFamily="34" charset="0"/>
              </a:endParaRPr>
            </a:p>
          </p:txBody>
        </p:sp>
      </p:grpSp>
      <p:grpSp>
        <p:nvGrpSpPr>
          <p:cNvPr id="185" name="Group 70"/>
          <p:cNvGrpSpPr>
            <a:grpSpLocks/>
          </p:cNvGrpSpPr>
          <p:nvPr/>
        </p:nvGrpSpPr>
        <p:grpSpPr bwMode="auto">
          <a:xfrm>
            <a:off x="5225828" y="2238300"/>
            <a:ext cx="1123950" cy="858838"/>
            <a:chOff x="3365" y="1876"/>
            <a:chExt cx="708" cy="541"/>
          </a:xfrm>
        </p:grpSpPr>
        <p:sp>
          <p:nvSpPr>
            <p:cNvPr id="186" name="Oval 71"/>
            <p:cNvSpPr>
              <a:spLocks noChangeArrowheads="1"/>
            </p:cNvSpPr>
            <p:nvPr/>
          </p:nvSpPr>
          <p:spPr bwMode="auto">
            <a:xfrm>
              <a:off x="3630" y="1892"/>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7" name="Oval 72"/>
            <p:cNvSpPr>
              <a:spLocks noChangeArrowheads="1"/>
            </p:cNvSpPr>
            <p:nvPr/>
          </p:nvSpPr>
          <p:spPr bwMode="auto">
            <a:xfrm>
              <a:off x="3377" y="2048"/>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8" name="Oval 73"/>
            <p:cNvSpPr>
              <a:spLocks noChangeArrowheads="1"/>
            </p:cNvSpPr>
            <p:nvPr/>
          </p:nvSpPr>
          <p:spPr bwMode="auto">
            <a:xfrm>
              <a:off x="3524" y="2201"/>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89" name="Oval 74"/>
            <p:cNvSpPr>
              <a:spLocks noChangeArrowheads="1"/>
            </p:cNvSpPr>
            <p:nvPr/>
          </p:nvSpPr>
          <p:spPr bwMode="auto">
            <a:xfrm>
              <a:off x="3671" y="218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0" name="Oval 75"/>
            <p:cNvSpPr>
              <a:spLocks noChangeArrowheads="1"/>
            </p:cNvSpPr>
            <p:nvPr/>
          </p:nvSpPr>
          <p:spPr bwMode="auto">
            <a:xfrm>
              <a:off x="3810" y="215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1" name="Oval 76"/>
            <p:cNvSpPr>
              <a:spLocks noChangeArrowheads="1"/>
            </p:cNvSpPr>
            <p:nvPr/>
          </p:nvSpPr>
          <p:spPr bwMode="auto">
            <a:xfrm>
              <a:off x="3804" y="1991"/>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2" name="Oval 77"/>
            <p:cNvSpPr>
              <a:spLocks noChangeArrowheads="1"/>
            </p:cNvSpPr>
            <p:nvPr/>
          </p:nvSpPr>
          <p:spPr bwMode="auto">
            <a:xfrm>
              <a:off x="3875" y="2102"/>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3" name="Oval 78"/>
            <p:cNvSpPr>
              <a:spLocks noChangeArrowheads="1"/>
            </p:cNvSpPr>
            <p:nvPr/>
          </p:nvSpPr>
          <p:spPr bwMode="auto">
            <a:xfrm>
              <a:off x="3484" y="1942"/>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4" name="Oval 79"/>
            <p:cNvSpPr>
              <a:spLocks noChangeArrowheads="1"/>
            </p:cNvSpPr>
            <p:nvPr/>
          </p:nvSpPr>
          <p:spPr bwMode="auto">
            <a:xfrm>
              <a:off x="3407" y="2203"/>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5" name="Oval 80"/>
            <p:cNvSpPr>
              <a:spLocks noChangeArrowheads="1"/>
            </p:cNvSpPr>
            <p:nvPr/>
          </p:nvSpPr>
          <p:spPr bwMode="auto">
            <a:xfrm>
              <a:off x="3507" y="2046"/>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196" name="Freeform 81"/>
            <p:cNvSpPr>
              <a:spLocks noChangeAspect="1"/>
            </p:cNvSpPr>
            <p:nvPr/>
          </p:nvSpPr>
          <p:spPr bwMode="auto">
            <a:xfrm>
              <a:off x="3365" y="1876"/>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E95C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Text Box 82"/>
            <p:cNvSpPr txBox="1">
              <a:spLocks noChangeAspect="1" noChangeArrowheads="1"/>
            </p:cNvSpPr>
            <p:nvPr/>
          </p:nvSpPr>
          <p:spPr bwMode="auto">
            <a:xfrm>
              <a:off x="3524" y="2057"/>
              <a:ext cx="36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a:solidFill>
                    <a:srgbClr val="E95C38"/>
                  </a:solidFill>
                  <a:cs typeface="Arial" panose="020B0604020202020204" pitchFamily="34" charset="0"/>
                </a:rPr>
                <a:t>WLAN</a:t>
              </a:r>
              <a:endParaRPr lang="sv-SE" altLang="en-US" sz="1600">
                <a:solidFill>
                  <a:srgbClr val="E95C38"/>
                </a:solidFill>
                <a:cs typeface="Arial" panose="020B0604020202020204" pitchFamily="34" charset="0"/>
              </a:endParaRPr>
            </a:p>
          </p:txBody>
        </p:sp>
      </p:grpSp>
      <p:grpSp>
        <p:nvGrpSpPr>
          <p:cNvPr id="198" name="Group 83"/>
          <p:cNvGrpSpPr>
            <a:grpSpLocks/>
          </p:cNvGrpSpPr>
          <p:nvPr/>
        </p:nvGrpSpPr>
        <p:grpSpPr bwMode="auto">
          <a:xfrm>
            <a:off x="6586538" y="2247825"/>
            <a:ext cx="1123950" cy="858838"/>
            <a:chOff x="4181" y="1882"/>
            <a:chExt cx="708" cy="541"/>
          </a:xfrm>
        </p:grpSpPr>
        <p:sp>
          <p:nvSpPr>
            <p:cNvPr id="199" name="Oval 84"/>
            <p:cNvSpPr>
              <a:spLocks noChangeArrowheads="1"/>
            </p:cNvSpPr>
            <p:nvPr/>
          </p:nvSpPr>
          <p:spPr bwMode="auto">
            <a:xfrm>
              <a:off x="4446" y="1898"/>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0" name="Oval 85"/>
            <p:cNvSpPr>
              <a:spLocks noChangeArrowheads="1"/>
            </p:cNvSpPr>
            <p:nvPr/>
          </p:nvSpPr>
          <p:spPr bwMode="auto">
            <a:xfrm>
              <a:off x="4193" y="205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1" name="Oval 86"/>
            <p:cNvSpPr>
              <a:spLocks noChangeArrowheads="1"/>
            </p:cNvSpPr>
            <p:nvPr/>
          </p:nvSpPr>
          <p:spPr bwMode="auto">
            <a:xfrm>
              <a:off x="4340" y="220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2" name="Oval 87"/>
            <p:cNvSpPr>
              <a:spLocks noChangeArrowheads="1"/>
            </p:cNvSpPr>
            <p:nvPr/>
          </p:nvSpPr>
          <p:spPr bwMode="auto">
            <a:xfrm>
              <a:off x="4487" y="2189"/>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3" name="Oval 88"/>
            <p:cNvSpPr>
              <a:spLocks noChangeArrowheads="1"/>
            </p:cNvSpPr>
            <p:nvPr/>
          </p:nvSpPr>
          <p:spPr bwMode="auto">
            <a:xfrm>
              <a:off x="4626" y="2161"/>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4" name="Oval 89"/>
            <p:cNvSpPr>
              <a:spLocks noChangeArrowheads="1"/>
            </p:cNvSpPr>
            <p:nvPr/>
          </p:nvSpPr>
          <p:spPr bwMode="auto">
            <a:xfrm>
              <a:off x="4620" y="199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5" name="Oval 90"/>
            <p:cNvSpPr>
              <a:spLocks noChangeArrowheads="1"/>
            </p:cNvSpPr>
            <p:nvPr/>
          </p:nvSpPr>
          <p:spPr bwMode="auto">
            <a:xfrm>
              <a:off x="4691" y="2108"/>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6" name="Oval 91"/>
            <p:cNvSpPr>
              <a:spLocks noChangeArrowheads="1"/>
            </p:cNvSpPr>
            <p:nvPr/>
          </p:nvSpPr>
          <p:spPr bwMode="auto">
            <a:xfrm>
              <a:off x="4300" y="1948"/>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7" name="Oval 92"/>
            <p:cNvSpPr>
              <a:spLocks noChangeArrowheads="1"/>
            </p:cNvSpPr>
            <p:nvPr/>
          </p:nvSpPr>
          <p:spPr bwMode="auto">
            <a:xfrm>
              <a:off x="4223" y="2209"/>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8" name="Oval 93"/>
            <p:cNvSpPr>
              <a:spLocks noChangeArrowheads="1"/>
            </p:cNvSpPr>
            <p:nvPr/>
          </p:nvSpPr>
          <p:spPr bwMode="auto">
            <a:xfrm>
              <a:off x="4323" y="2052"/>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09" name="Freeform 94"/>
            <p:cNvSpPr>
              <a:spLocks noChangeAspect="1"/>
            </p:cNvSpPr>
            <p:nvPr/>
          </p:nvSpPr>
          <p:spPr bwMode="auto">
            <a:xfrm>
              <a:off x="4181" y="1882"/>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5FB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Text Box 95"/>
            <p:cNvSpPr txBox="1">
              <a:spLocks noChangeAspect="1" noChangeArrowheads="1"/>
            </p:cNvSpPr>
            <p:nvPr/>
          </p:nvSpPr>
          <p:spPr bwMode="auto">
            <a:xfrm>
              <a:off x="4355" y="2053"/>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1600">
                  <a:solidFill>
                    <a:srgbClr val="5FBADD"/>
                  </a:solidFill>
                  <a:cs typeface="Arial" panose="020B0604020202020204" pitchFamily="34" charset="0"/>
                </a:rPr>
                <a:t>PSTN</a:t>
              </a:r>
              <a:endParaRPr lang="sv-SE" altLang="en-US" sz="1600">
                <a:solidFill>
                  <a:srgbClr val="5FBADD"/>
                </a:solidFill>
                <a:cs typeface="Arial" panose="020B0604020202020204" pitchFamily="34" charset="0"/>
              </a:endParaRPr>
            </a:p>
          </p:txBody>
        </p:sp>
      </p:grpSp>
      <p:grpSp>
        <p:nvGrpSpPr>
          <p:cNvPr id="211" name="Group 96"/>
          <p:cNvGrpSpPr>
            <a:grpSpLocks/>
          </p:cNvGrpSpPr>
          <p:nvPr/>
        </p:nvGrpSpPr>
        <p:grpSpPr bwMode="auto">
          <a:xfrm>
            <a:off x="1325563" y="2247825"/>
            <a:ext cx="1123950" cy="858838"/>
            <a:chOff x="867" y="1882"/>
            <a:chExt cx="708" cy="541"/>
          </a:xfrm>
        </p:grpSpPr>
        <p:grpSp>
          <p:nvGrpSpPr>
            <p:cNvPr id="212" name="Group 97"/>
            <p:cNvGrpSpPr>
              <a:grpSpLocks/>
            </p:cNvGrpSpPr>
            <p:nvPr/>
          </p:nvGrpSpPr>
          <p:grpSpPr bwMode="auto">
            <a:xfrm>
              <a:off x="879" y="1898"/>
              <a:ext cx="677" cy="508"/>
              <a:chOff x="851" y="1014"/>
              <a:chExt cx="677" cy="508"/>
            </a:xfrm>
          </p:grpSpPr>
          <p:sp>
            <p:nvSpPr>
              <p:cNvPr id="215" name="Oval 98"/>
              <p:cNvSpPr>
                <a:spLocks noChangeArrowheads="1"/>
              </p:cNvSpPr>
              <p:nvPr/>
            </p:nvSpPr>
            <p:spPr bwMode="auto">
              <a:xfrm>
                <a:off x="1104" y="1014"/>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6" name="Oval 99"/>
              <p:cNvSpPr>
                <a:spLocks noChangeArrowheads="1"/>
              </p:cNvSpPr>
              <p:nvPr/>
            </p:nvSpPr>
            <p:spPr bwMode="auto">
              <a:xfrm>
                <a:off x="851" y="1170"/>
                <a:ext cx="227"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7" name="Oval 100"/>
              <p:cNvSpPr>
                <a:spLocks noChangeArrowheads="1"/>
              </p:cNvSpPr>
              <p:nvPr/>
            </p:nvSpPr>
            <p:spPr bwMode="auto">
              <a:xfrm>
                <a:off x="998" y="132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8" name="Oval 101"/>
              <p:cNvSpPr>
                <a:spLocks noChangeArrowheads="1"/>
              </p:cNvSpPr>
              <p:nvPr/>
            </p:nvSpPr>
            <p:spPr bwMode="auto">
              <a:xfrm>
                <a:off x="1145" y="1305"/>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19" name="Oval 102"/>
              <p:cNvSpPr>
                <a:spLocks noChangeArrowheads="1"/>
              </p:cNvSpPr>
              <p:nvPr/>
            </p:nvSpPr>
            <p:spPr bwMode="auto">
              <a:xfrm>
                <a:off x="1284" y="1277"/>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0" name="Oval 103"/>
              <p:cNvSpPr>
                <a:spLocks noChangeArrowheads="1"/>
              </p:cNvSpPr>
              <p:nvPr/>
            </p:nvSpPr>
            <p:spPr bwMode="auto">
              <a:xfrm>
                <a:off x="1278" y="1113"/>
                <a:ext cx="179" cy="199"/>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1" name="Oval 104"/>
              <p:cNvSpPr>
                <a:spLocks noChangeArrowheads="1"/>
              </p:cNvSpPr>
              <p:nvPr/>
            </p:nvSpPr>
            <p:spPr bwMode="auto">
              <a:xfrm>
                <a:off x="1349" y="1224"/>
                <a:ext cx="179" cy="171"/>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2" name="Oval 105"/>
              <p:cNvSpPr>
                <a:spLocks noChangeArrowheads="1"/>
              </p:cNvSpPr>
              <p:nvPr/>
            </p:nvSpPr>
            <p:spPr bwMode="auto">
              <a:xfrm>
                <a:off x="958" y="1064"/>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3" name="Oval 106"/>
              <p:cNvSpPr>
                <a:spLocks noChangeArrowheads="1"/>
              </p:cNvSpPr>
              <p:nvPr/>
            </p:nvSpPr>
            <p:spPr bwMode="auto">
              <a:xfrm>
                <a:off x="881" y="1325"/>
                <a:ext cx="170" cy="143"/>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sp>
            <p:nvSpPr>
              <p:cNvPr id="224" name="Oval 107"/>
              <p:cNvSpPr>
                <a:spLocks noChangeArrowheads="1"/>
              </p:cNvSpPr>
              <p:nvPr/>
            </p:nvSpPr>
            <p:spPr bwMode="auto">
              <a:xfrm>
                <a:off x="981" y="1168"/>
                <a:ext cx="396" cy="227"/>
              </a:xfrm>
              <a:prstGeom prst="ellipse">
                <a:avLst/>
              </a:prstGeom>
              <a:solidFill>
                <a:srgbClr val="FFFFFF"/>
              </a:solid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endParaRPr lang="en-US" altLang="en-US">
                  <a:cs typeface="Arial" panose="020B0604020202020204" pitchFamily="34" charset="0"/>
                </a:endParaRPr>
              </a:p>
            </p:txBody>
          </p:sp>
        </p:grpSp>
        <p:sp>
          <p:nvSpPr>
            <p:cNvPr id="213" name="Freeform 108"/>
            <p:cNvSpPr>
              <a:spLocks noChangeAspect="1"/>
            </p:cNvSpPr>
            <p:nvPr/>
          </p:nvSpPr>
          <p:spPr bwMode="auto">
            <a:xfrm>
              <a:off x="867" y="1882"/>
              <a:ext cx="708" cy="541"/>
            </a:xfrm>
            <a:custGeom>
              <a:avLst/>
              <a:gdLst>
                <a:gd name="T0" fmla="*/ 1155398 w 522"/>
                <a:gd name="T1" fmla="*/ 4479350 h 399"/>
                <a:gd name="T2" fmla="*/ 325905 w 522"/>
                <a:gd name="T3" fmla="*/ 3358513 h 399"/>
                <a:gd name="T4" fmla="*/ 0 w 522"/>
                <a:gd name="T5" fmla="*/ 2576863 h 399"/>
                <a:gd name="T6" fmla="*/ 1022657 w 522"/>
                <a:gd name="T7" fmla="*/ 1401660 h 399"/>
                <a:gd name="T8" fmla="*/ 1893494 w 522"/>
                <a:gd name="T9" fmla="*/ 522008 h 399"/>
                <a:gd name="T10" fmla="*/ 3522654 w 522"/>
                <a:gd name="T11" fmla="*/ 0 h 399"/>
                <a:gd name="T12" fmla="*/ 4775007 w 522"/>
                <a:gd name="T13" fmla="*/ 908507 h 399"/>
                <a:gd name="T14" fmla="*/ 5451985 w 522"/>
                <a:gd name="T15" fmla="*/ 1065808 h 399"/>
                <a:gd name="T16" fmla="*/ 5480962 w 522"/>
                <a:gd name="T17" fmla="*/ 1202803 h 399"/>
                <a:gd name="T18" fmla="*/ 5336181 w 522"/>
                <a:gd name="T19" fmla="*/ 1231835 h 399"/>
                <a:gd name="T20" fmla="*/ 4722451 w 522"/>
                <a:gd name="T21" fmla="*/ 1100329 h 399"/>
                <a:gd name="T22" fmla="*/ 4597730 w 522"/>
                <a:gd name="T23" fmla="*/ 1033757 h 399"/>
                <a:gd name="T24" fmla="*/ 2521183 w 522"/>
                <a:gd name="T25" fmla="*/ 863981 h 399"/>
                <a:gd name="T26" fmla="*/ 2442755 w 522"/>
                <a:gd name="T27" fmla="*/ 917878 h 399"/>
                <a:gd name="T28" fmla="*/ 1893494 w 522"/>
                <a:gd name="T29" fmla="*/ 709083 h 399"/>
                <a:gd name="T30" fmla="*/ 1212561 w 522"/>
                <a:gd name="T31" fmla="*/ 1401660 h 399"/>
                <a:gd name="T32" fmla="*/ 1212561 w 522"/>
                <a:gd name="T33" fmla="*/ 1588375 h 399"/>
                <a:gd name="T34" fmla="*/ 1138503 w 522"/>
                <a:gd name="T35" fmla="*/ 1630868 h 399"/>
                <a:gd name="T36" fmla="*/ 503168 w 522"/>
                <a:gd name="T37" fmla="*/ 3271374 h 399"/>
                <a:gd name="T38" fmla="*/ 527236 w 522"/>
                <a:gd name="T39" fmla="*/ 3380662 h 399"/>
                <a:gd name="T40" fmla="*/ 1155398 w 522"/>
                <a:gd name="T41" fmla="*/ 4278267 h 399"/>
                <a:gd name="T42" fmla="*/ 1417843 w 522"/>
                <a:gd name="T43" fmla="*/ 4235783 h 399"/>
                <a:gd name="T44" fmla="*/ 1567092 w 522"/>
                <a:gd name="T45" fmla="*/ 4278267 h 399"/>
                <a:gd name="T46" fmla="*/ 2336945 w 522"/>
                <a:gd name="T47" fmla="*/ 4812225 h 399"/>
                <a:gd name="T48" fmla="*/ 3070298 w 522"/>
                <a:gd name="T49" fmla="*/ 4435622 h 399"/>
                <a:gd name="T50" fmla="*/ 3141304 w 522"/>
                <a:gd name="T51" fmla="*/ 4456631 h 399"/>
                <a:gd name="T52" fmla="*/ 4367107 w 522"/>
                <a:gd name="T53" fmla="*/ 4242686 h 399"/>
                <a:gd name="T54" fmla="*/ 4438167 w 522"/>
                <a:gd name="T55" fmla="*/ 4196178 h 399"/>
                <a:gd name="T56" fmla="*/ 5009413 w 522"/>
                <a:gd name="T57" fmla="*/ 4377030 h 399"/>
                <a:gd name="T58" fmla="*/ 5767953 w 522"/>
                <a:gd name="T59" fmla="*/ 3634750 h 399"/>
                <a:gd name="T60" fmla="*/ 5861303 w 522"/>
                <a:gd name="T61" fmla="*/ 3516825 h 399"/>
                <a:gd name="T62" fmla="*/ 6407888 w 522"/>
                <a:gd name="T63" fmla="*/ 2869213 h 399"/>
                <a:gd name="T64" fmla="*/ 5767953 w 522"/>
                <a:gd name="T65" fmla="*/ 2193481 h 399"/>
                <a:gd name="T66" fmla="*/ 5745904 w 522"/>
                <a:gd name="T67" fmla="*/ 2116111 h 399"/>
                <a:gd name="T68" fmla="*/ 5597775 w 522"/>
                <a:gd name="T69" fmla="*/ 1491925 h 399"/>
                <a:gd name="T70" fmla="*/ 5635694 w 522"/>
                <a:gd name="T71" fmla="*/ 1346107 h 399"/>
                <a:gd name="T72" fmla="*/ 5961732 w 522"/>
                <a:gd name="T73" fmla="*/ 1980673 h 399"/>
                <a:gd name="T74" fmla="*/ 5961732 w 522"/>
                <a:gd name="T75" fmla="*/ 2056689 h 399"/>
                <a:gd name="T76" fmla="*/ 5977191 w 522"/>
                <a:gd name="T77" fmla="*/ 3697250 h 399"/>
                <a:gd name="T78" fmla="*/ 5009413 w 522"/>
                <a:gd name="T79" fmla="*/ 4583805 h 399"/>
                <a:gd name="T80" fmla="*/ 3654563 w 522"/>
                <a:gd name="T81" fmla="*/ 4837194 h 399"/>
                <a:gd name="T82" fmla="*/ 3100034 w 522"/>
                <a:gd name="T83" fmla="*/ 4667490 h 399"/>
                <a:gd name="T84" fmla="*/ 1411828 w 522"/>
                <a:gd name="T85" fmla="*/ 4447730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8F3F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Text Box 109"/>
            <p:cNvSpPr txBox="1">
              <a:spLocks noChangeAspect="1" noChangeArrowheads="1"/>
            </p:cNvSpPr>
            <p:nvPr/>
          </p:nvSpPr>
          <p:spPr bwMode="auto">
            <a:xfrm>
              <a:off x="1074" y="2056"/>
              <a:ext cx="2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sz="1600">
                  <a:solidFill>
                    <a:srgbClr val="8F3F7B"/>
                  </a:solidFill>
                  <a:cs typeface="Arial" panose="020B0604020202020204" pitchFamily="34" charset="0"/>
                </a:rPr>
                <a:t>LTE</a:t>
              </a:r>
              <a:endParaRPr lang="sv-SE" altLang="en-US" sz="1600">
                <a:solidFill>
                  <a:srgbClr val="8F3F7B"/>
                </a:solidFill>
                <a:cs typeface="Arial" panose="020B0604020202020204" pitchFamily="34" charset="0"/>
              </a:endParaRPr>
            </a:p>
          </p:txBody>
        </p:sp>
      </p:grpSp>
      <p:sp>
        <p:nvSpPr>
          <p:cNvPr id="225" name="Text Box 110"/>
          <p:cNvSpPr txBox="1">
            <a:spLocks noChangeArrowheads="1"/>
          </p:cNvSpPr>
          <p:nvPr/>
        </p:nvSpPr>
        <p:spPr bwMode="auto">
          <a:xfrm>
            <a:off x="588963" y="3589263"/>
            <a:ext cx="422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de-DE" altLang="en-US" sz="1200">
                <a:solidFill>
                  <a:srgbClr val="8F3F7B"/>
                </a:solidFill>
                <a:cs typeface="Arial" panose="020B0604020202020204" pitchFamily="34" charset="0"/>
              </a:rPr>
              <a:t>LTE</a:t>
            </a:r>
            <a:endParaRPr lang="en-US" altLang="en-US" sz="1200">
              <a:solidFill>
                <a:srgbClr val="8F3F7B"/>
              </a:solidFill>
              <a:cs typeface="Arial" panose="020B0604020202020204" pitchFamily="34" charset="0"/>
            </a:endParaRPr>
          </a:p>
        </p:txBody>
      </p:sp>
      <p:sp>
        <p:nvSpPr>
          <p:cNvPr id="226" name="Text Box 111"/>
          <p:cNvSpPr txBox="1">
            <a:spLocks noChangeArrowheads="1"/>
          </p:cNvSpPr>
          <p:nvPr/>
        </p:nvSpPr>
        <p:spPr bwMode="auto">
          <a:xfrm>
            <a:off x="2341563" y="3479725"/>
            <a:ext cx="487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de-DE" altLang="en-US" sz="700">
                <a:solidFill>
                  <a:srgbClr val="F5A241"/>
                </a:solidFill>
                <a:cs typeface="Arial" panose="020B0604020202020204" pitchFamily="34" charset="0"/>
              </a:rPr>
              <a:t>GSM</a:t>
            </a:r>
            <a:br>
              <a:rPr lang="de-DE" altLang="en-US" sz="700">
                <a:solidFill>
                  <a:srgbClr val="F5A241"/>
                </a:solidFill>
                <a:cs typeface="Arial" panose="020B0604020202020204" pitchFamily="34" charset="0"/>
              </a:rPr>
            </a:br>
            <a:r>
              <a:rPr lang="de-DE" altLang="en-US" sz="700">
                <a:solidFill>
                  <a:srgbClr val="F5A241"/>
                </a:solidFill>
                <a:cs typeface="Arial" panose="020B0604020202020204" pitchFamily="34" charset="0"/>
              </a:rPr>
              <a:t>WCDMA</a:t>
            </a:r>
            <a:endParaRPr lang="en-US" altLang="en-US" sz="700">
              <a:solidFill>
                <a:srgbClr val="F5A241"/>
              </a:solidFill>
              <a:cs typeface="Arial" panose="020B0604020202020204" pitchFamily="34" charset="0"/>
            </a:endParaRPr>
          </a:p>
        </p:txBody>
      </p:sp>
      <p:sp>
        <p:nvSpPr>
          <p:cNvPr id="227" name="Freeform 9"/>
          <p:cNvSpPr>
            <a:spLocks noChangeAspect="1" noEditPoints="1"/>
          </p:cNvSpPr>
          <p:nvPr/>
        </p:nvSpPr>
        <p:spPr bwMode="auto">
          <a:xfrm>
            <a:off x="7563714" y="3179688"/>
            <a:ext cx="976312" cy="1089025"/>
          </a:xfrm>
          <a:custGeom>
            <a:avLst/>
            <a:gdLst>
              <a:gd name="T0" fmla="*/ 2147483647 w 409"/>
              <a:gd name="T1" fmla="*/ 2147483647 h 456"/>
              <a:gd name="T2" fmla="*/ 2147483647 w 409"/>
              <a:gd name="T3" fmla="*/ 2147483647 h 456"/>
              <a:gd name="T4" fmla="*/ 2147483647 w 409"/>
              <a:gd name="T5" fmla="*/ 2147483647 h 456"/>
              <a:gd name="T6" fmla="*/ 2147483647 w 409"/>
              <a:gd name="T7" fmla="*/ 2147483647 h 456"/>
              <a:gd name="T8" fmla="*/ 2147483647 w 409"/>
              <a:gd name="T9" fmla="*/ 2147483647 h 456"/>
              <a:gd name="T10" fmla="*/ 2147483647 w 409"/>
              <a:gd name="T11" fmla="*/ 2147483647 h 456"/>
              <a:gd name="T12" fmla="*/ 2147483647 w 409"/>
              <a:gd name="T13" fmla="*/ 2147483647 h 456"/>
              <a:gd name="T14" fmla="*/ 2147483647 w 409"/>
              <a:gd name="T15" fmla="*/ 2147483647 h 456"/>
              <a:gd name="T16" fmla="*/ 2147483647 w 409"/>
              <a:gd name="T17" fmla="*/ 2147483647 h 456"/>
              <a:gd name="T18" fmla="*/ 2147483647 w 409"/>
              <a:gd name="T19" fmla="*/ 2147483647 h 456"/>
              <a:gd name="T20" fmla="*/ 2147483647 w 409"/>
              <a:gd name="T21" fmla="*/ 2147483647 h 456"/>
              <a:gd name="T22" fmla="*/ 2147483647 w 409"/>
              <a:gd name="T23" fmla="*/ 2147483647 h 456"/>
              <a:gd name="T24" fmla="*/ 2147483647 w 409"/>
              <a:gd name="T25" fmla="*/ 2147483647 h 456"/>
              <a:gd name="T26" fmla="*/ 2147483647 w 409"/>
              <a:gd name="T27" fmla="*/ 2147483647 h 456"/>
              <a:gd name="T28" fmla="*/ 2147483647 w 409"/>
              <a:gd name="T29" fmla="*/ 2147483647 h 456"/>
              <a:gd name="T30" fmla="*/ 2147483647 w 409"/>
              <a:gd name="T31" fmla="*/ 2147483647 h 456"/>
              <a:gd name="T32" fmla="*/ 2147483647 w 409"/>
              <a:gd name="T33" fmla="*/ 2147483647 h 456"/>
              <a:gd name="T34" fmla="*/ 2147483647 w 409"/>
              <a:gd name="T35" fmla="*/ 2147483647 h 456"/>
              <a:gd name="T36" fmla="*/ 2147483647 w 409"/>
              <a:gd name="T37" fmla="*/ 2147483647 h 456"/>
              <a:gd name="T38" fmla="*/ 2147483647 w 409"/>
              <a:gd name="T39" fmla="*/ 2147483647 h 456"/>
              <a:gd name="T40" fmla="*/ 2147483647 w 409"/>
              <a:gd name="T41" fmla="*/ 2147483647 h 456"/>
              <a:gd name="T42" fmla="*/ 2147483647 w 409"/>
              <a:gd name="T43" fmla="*/ 2147483647 h 456"/>
              <a:gd name="T44" fmla="*/ 2147483647 w 409"/>
              <a:gd name="T45" fmla="*/ 2147483647 h 456"/>
              <a:gd name="T46" fmla="*/ 2147483647 w 409"/>
              <a:gd name="T47" fmla="*/ 2147483647 h 456"/>
              <a:gd name="T48" fmla="*/ 2147483647 w 409"/>
              <a:gd name="T49" fmla="*/ 2147483647 h 456"/>
              <a:gd name="T50" fmla="*/ 2147483647 w 409"/>
              <a:gd name="T51" fmla="*/ 2147483647 h 456"/>
              <a:gd name="T52" fmla="*/ 2147483647 w 409"/>
              <a:gd name="T53" fmla="*/ 2147483647 h 456"/>
              <a:gd name="T54" fmla="*/ 2147483647 w 409"/>
              <a:gd name="T55" fmla="*/ 2147483647 h 456"/>
              <a:gd name="T56" fmla="*/ 2147483647 w 409"/>
              <a:gd name="T57" fmla="*/ 2147483647 h 456"/>
              <a:gd name="T58" fmla="*/ 2147483647 w 409"/>
              <a:gd name="T59" fmla="*/ 2147483647 h 456"/>
              <a:gd name="T60" fmla="*/ 2147483647 w 409"/>
              <a:gd name="T61" fmla="*/ 2147483647 h 456"/>
              <a:gd name="T62" fmla="*/ 2147483647 w 409"/>
              <a:gd name="T63" fmla="*/ 2147483647 h 456"/>
              <a:gd name="T64" fmla="*/ 2147483647 w 409"/>
              <a:gd name="T65" fmla="*/ 2147483647 h 456"/>
              <a:gd name="T66" fmla="*/ 2147483647 w 409"/>
              <a:gd name="T67" fmla="*/ 2147483647 h 456"/>
              <a:gd name="T68" fmla="*/ 2147483647 w 409"/>
              <a:gd name="T69" fmla="*/ 2147483647 h 456"/>
              <a:gd name="T70" fmla="*/ 2147483647 w 409"/>
              <a:gd name="T71" fmla="*/ 2147483647 h 456"/>
              <a:gd name="T72" fmla="*/ 2147483647 w 409"/>
              <a:gd name="T73" fmla="*/ 2147483647 h 456"/>
              <a:gd name="T74" fmla="*/ 2147483647 w 409"/>
              <a:gd name="T75" fmla="*/ 2147483647 h 456"/>
              <a:gd name="T76" fmla="*/ 2147483647 w 409"/>
              <a:gd name="T77" fmla="*/ 2147483647 h 456"/>
              <a:gd name="T78" fmla="*/ 2147483647 w 409"/>
              <a:gd name="T79" fmla="*/ 2147483647 h 456"/>
              <a:gd name="T80" fmla="*/ 2147483647 w 409"/>
              <a:gd name="T81" fmla="*/ 2147483647 h 456"/>
              <a:gd name="T82" fmla="*/ 2147483647 w 409"/>
              <a:gd name="T83" fmla="*/ 2147483647 h 456"/>
              <a:gd name="T84" fmla="*/ 2147483647 w 409"/>
              <a:gd name="T85" fmla="*/ 2147483647 h 456"/>
              <a:gd name="T86" fmla="*/ 2147483647 w 409"/>
              <a:gd name="T87" fmla="*/ 2147483647 h 456"/>
              <a:gd name="T88" fmla="*/ 2147483647 w 409"/>
              <a:gd name="T89" fmla="*/ 2147483647 h 456"/>
              <a:gd name="T90" fmla="*/ 2147483647 w 409"/>
              <a:gd name="T91" fmla="*/ 2147483647 h 456"/>
              <a:gd name="T92" fmla="*/ 2147483647 w 409"/>
              <a:gd name="T93" fmla="*/ 2147483647 h 456"/>
              <a:gd name="T94" fmla="*/ 2147483647 w 409"/>
              <a:gd name="T95" fmla="*/ 2147483647 h 456"/>
              <a:gd name="T96" fmla="*/ 2147483647 w 409"/>
              <a:gd name="T97" fmla="*/ 2147483647 h 456"/>
              <a:gd name="T98" fmla="*/ 2147483647 w 409"/>
              <a:gd name="T99" fmla="*/ 2147483647 h 456"/>
              <a:gd name="T100" fmla="*/ 2147483647 w 409"/>
              <a:gd name="T101" fmla="*/ 2147483647 h 456"/>
              <a:gd name="T102" fmla="*/ 2147483647 w 409"/>
              <a:gd name="T103" fmla="*/ 2147483647 h 456"/>
              <a:gd name="T104" fmla="*/ 2147483647 w 409"/>
              <a:gd name="T105" fmla="*/ 2147483647 h 456"/>
              <a:gd name="T106" fmla="*/ 2147483647 w 409"/>
              <a:gd name="T107" fmla="*/ 2147483647 h 456"/>
              <a:gd name="T108" fmla="*/ 2147483647 w 409"/>
              <a:gd name="T109" fmla="*/ 2147483647 h 456"/>
              <a:gd name="T110" fmla="*/ 2147483647 w 409"/>
              <a:gd name="T111" fmla="*/ 2147483647 h 456"/>
              <a:gd name="T112" fmla="*/ 2147483647 w 409"/>
              <a:gd name="T113" fmla="*/ 2147483647 h 456"/>
              <a:gd name="T114" fmla="*/ 2147483647 w 409"/>
              <a:gd name="T115" fmla="*/ 2147483647 h 456"/>
              <a:gd name="T116" fmla="*/ 2147483647 w 409"/>
              <a:gd name="T117" fmla="*/ 2147483647 h 456"/>
              <a:gd name="T118" fmla="*/ 2147483647 w 409"/>
              <a:gd name="T119" fmla="*/ 2147483647 h 456"/>
              <a:gd name="T120" fmla="*/ 2147483647 w 409"/>
              <a:gd name="T121" fmla="*/ 2147483647 h 4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9"/>
              <a:gd name="T184" fmla="*/ 0 h 456"/>
              <a:gd name="T185" fmla="*/ 409 w 409"/>
              <a:gd name="T186" fmla="*/ 456 h 4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9" h="456">
                <a:moveTo>
                  <a:pt x="194" y="139"/>
                </a:moveTo>
                <a:cubicBezTo>
                  <a:pt x="250" y="139"/>
                  <a:pt x="250" y="139"/>
                  <a:pt x="250" y="139"/>
                </a:cubicBezTo>
                <a:cubicBezTo>
                  <a:pt x="255" y="139"/>
                  <a:pt x="258" y="135"/>
                  <a:pt x="258" y="131"/>
                </a:cubicBezTo>
                <a:cubicBezTo>
                  <a:pt x="258" y="131"/>
                  <a:pt x="258" y="110"/>
                  <a:pt x="258" y="100"/>
                </a:cubicBezTo>
                <a:cubicBezTo>
                  <a:pt x="258" y="95"/>
                  <a:pt x="256" y="90"/>
                  <a:pt x="252" y="86"/>
                </a:cubicBezTo>
                <a:cubicBezTo>
                  <a:pt x="250" y="83"/>
                  <a:pt x="247" y="80"/>
                  <a:pt x="244" y="78"/>
                </a:cubicBezTo>
                <a:cubicBezTo>
                  <a:pt x="239" y="85"/>
                  <a:pt x="231" y="87"/>
                  <a:pt x="222" y="87"/>
                </a:cubicBezTo>
                <a:cubicBezTo>
                  <a:pt x="214" y="87"/>
                  <a:pt x="206" y="85"/>
                  <a:pt x="201" y="78"/>
                </a:cubicBezTo>
                <a:cubicBezTo>
                  <a:pt x="198" y="80"/>
                  <a:pt x="195" y="83"/>
                  <a:pt x="193" y="86"/>
                </a:cubicBezTo>
                <a:cubicBezTo>
                  <a:pt x="189" y="90"/>
                  <a:pt x="187" y="95"/>
                  <a:pt x="187" y="100"/>
                </a:cubicBezTo>
                <a:cubicBezTo>
                  <a:pt x="187" y="110"/>
                  <a:pt x="187" y="131"/>
                  <a:pt x="187" y="131"/>
                </a:cubicBezTo>
                <a:cubicBezTo>
                  <a:pt x="187" y="135"/>
                  <a:pt x="190" y="139"/>
                  <a:pt x="194" y="139"/>
                </a:cubicBezTo>
                <a:close/>
                <a:moveTo>
                  <a:pt x="239" y="100"/>
                </a:moveTo>
                <a:cubicBezTo>
                  <a:pt x="239" y="98"/>
                  <a:pt x="240" y="96"/>
                  <a:pt x="243" y="96"/>
                </a:cubicBezTo>
                <a:cubicBezTo>
                  <a:pt x="245" y="96"/>
                  <a:pt x="247" y="98"/>
                  <a:pt x="247" y="100"/>
                </a:cubicBezTo>
                <a:cubicBezTo>
                  <a:pt x="247" y="128"/>
                  <a:pt x="247" y="128"/>
                  <a:pt x="247" y="128"/>
                </a:cubicBezTo>
                <a:cubicBezTo>
                  <a:pt x="247" y="130"/>
                  <a:pt x="245" y="132"/>
                  <a:pt x="243" y="132"/>
                </a:cubicBezTo>
                <a:cubicBezTo>
                  <a:pt x="240" y="132"/>
                  <a:pt x="239" y="130"/>
                  <a:pt x="239" y="128"/>
                </a:cubicBezTo>
                <a:lnTo>
                  <a:pt x="239" y="100"/>
                </a:lnTo>
                <a:close/>
                <a:moveTo>
                  <a:pt x="198" y="100"/>
                </a:moveTo>
                <a:cubicBezTo>
                  <a:pt x="198" y="98"/>
                  <a:pt x="200" y="96"/>
                  <a:pt x="202" y="96"/>
                </a:cubicBezTo>
                <a:cubicBezTo>
                  <a:pt x="204" y="96"/>
                  <a:pt x="206" y="98"/>
                  <a:pt x="206" y="100"/>
                </a:cubicBezTo>
                <a:cubicBezTo>
                  <a:pt x="206" y="128"/>
                  <a:pt x="206" y="128"/>
                  <a:pt x="206" y="128"/>
                </a:cubicBezTo>
                <a:cubicBezTo>
                  <a:pt x="206" y="130"/>
                  <a:pt x="204" y="132"/>
                  <a:pt x="202" y="132"/>
                </a:cubicBezTo>
                <a:cubicBezTo>
                  <a:pt x="200" y="132"/>
                  <a:pt x="198" y="130"/>
                  <a:pt x="198" y="128"/>
                </a:cubicBezTo>
                <a:lnTo>
                  <a:pt x="198" y="100"/>
                </a:lnTo>
                <a:close/>
                <a:moveTo>
                  <a:pt x="222" y="79"/>
                </a:moveTo>
                <a:cubicBezTo>
                  <a:pt x="236" y="79"/>
                  <a:pt x="247" y="68"/>
                  <a:pt x="247" y="54"/>
                </a:cubicBezTo>
                <a:cubicBezTo>
                  <a:pt x="247" y="50"/>
                  <a:pt x="246" y="47"/>
                  <a:pt x="245" y="43"/>
                </a:cubicBezTo>
                <a:cubicBezTo>
                  <a:pt x="242" y="38"/>
                  <a:pt x="238" y="34"/>
                  <a:pt x="233" y="31"/>
                </a:cubicBezTo>
                <a:cubicBezTo>
                  <a:pt x="230" y="30"/>
                  <a:pt x="226" y="29"/>
                  <a:pt x="222" y="29"/>
                </a:cubicBezTo>
                <a:cubicBezTo>
                  <a:pt x="209" y="29"/>
                  <a:pt x="197" y="40"/>
                  <a:pt x="197" y="54"/>
                </a:cubicBezTo>
                <a:cubicBezTo>
                  <a:pt x="197" y="68"/>
                  <a:pt x="209" y="79"/>
                  <a:pt x="222" y="79"/>
                </a:cubicBezTo>
                <a:close/>
                <a:moveTo>
                  <a:pt x="120" y="307"/>
                </a:moveTo>
                <a:cubicBezTo>
                  <a:pt x="112" y="307"/>
                  <a:pt x="112" y="307"/>
                  <a:pt x="112" y="307"/>
                </a:cubicBezTo>
                <a:cubicBezTo>
                  <a:pt x="108" y="307"/>
                  <a:pt x="105" y="311"/>
                  <a:pt x="105" y="315"/>
                </a:cubicBezTo>
                <a:cubicBezTo>
                  <a:pt x="105" y="323"/>
                  <a:pt x="105" y="323"/>
                  <a:pt x="105" y="323"/>
                </a:cubicBezTo>
                <a:cubicBezTo>
                  <a:pt x="105" y="327"/>
                  <a:pt x="108" y="330"/>
                  <a:pt x="112" y="330"/>
                </a:cubicBezTo>
                <a:cubicBezTo>
                  <a:pt x="120" y="330"/>
                  <a:pt x="120" y="330"/>
                  <a:pt x="120" y="330"/>
                </a:cubicBezTo>
                <a:cubicBezTo>
                  <a:pt x="124" y="330"/>
                  <a:pt x="127" y="327"/>
                  <a:pt x="127" y="323"/>
                </a:cubicBezTo>
                <a:cubicBezTo>
                  <a:pt x="127" y="315"/>
                  <a:pt x="127" y="315"/>
                  <a:pt x="127" y="315"/>
                </a:cubicBezTo>
                <a:cubicBezTo>
                  <a:pt x="127" y="311"/>
                  <a:pt x="124" y="307"/>
                  <a:pt x="120" y="307"/>
                </a:cubicBezTo>
                <a:close/>
                <a:moveTo>
                  <a:pt x="156" y="307"/>
                </a:moveTo>
                <a:cubicBezTo>
                  <a:pt x="147" y="307"/>
                  <a:pt x="147" y="307"/>
                  <a:pt x="147" y="307"/>
                </a:cubicBezTo>
                <a:cubicBezTo>
                  <a:pt x="143" y="307"/>
                  <a:pt x="140" y="311"/>
                  <a:pt x="140" y="315"/>
                </a:cubicBezTo>
                <a:cubicBezTo>
                  <a:pt x="140" y="323"/>
                  <a:pt x="140" y="323"/>
                  <a:pt x="140" y="323"/>
                </a:cubicBezTo>
                <a:cubicBezTo>
                  <a:pt x="140" y="327"/>
                  <a:pt x="143" y="330"/>
                  <a:pt x="147" y="330"/>
                </a:cubicBezTo>
                <a:cubicBezTo>
                  <a:pt x="156" y="330"/>
                  <a:pt x="156" y="330"/>
                  <a:pt x="156" y="330"/>
                </a:cubicBezTo>
                <a:cubicBezTo>
                  <a:pt x="160" y="330"/>
                  <a:pt x="163" y="327"/>
                  <a:pt x="163" y="323"/>
                </a:cubicBezTo>
                <a:cubicBezTo>
                  <a:pt x="163" y="315"/>
                  <a:pt x="163" y="315"/>
                  <a:pt x="163" y="315"/>
                </a:cubicBezTo>
                <a:cubicBezTo>
                  <a:pt x="163" y="311"/>
                  <a:pt x="160" y="307"/>
                  <a:pt x="156" y="307"/>
                </a:cubicBezTo>
                <a:close/>
                <a:moveTo>
                  <a:pt x="227" y="273"/>
                </a:moveTo>
                <a:cubicBezTo>
                  <a:pt x="218" y="273"/>
                  <a:pt x="218" y="273"/>
                  <a:pt x="218" y="273"/>
                </a:cubicBezTo>
                <a:cubicBezTo>
                  <a:pt x="214" y="273"/>
                  <a:pt x="211" y="276"/>
                  <a:pt x="211" y="280"/>
                </a:cubicBezTo>
                <a:cubicBezTo>
                  <a:pt x="211" y="288"/>
                  <a:pt x="211" y="288"/>
                  <a:pt x="211" y="288"/>
                </a:cubicBezTo>
                <a:cubicBezTo>
                  <a:pt x="211" y="292"/>
                  <a:pt x="214" y="296"/>
                  <a:pt x="218" y="296"/>
                </a:cubicBezTo>
                <a:cubicBezTo>
                  <a:pt x="227" y="296"/>
                  <a:pt x="227" y="296"/>
                  <a:pt x="227" y="296"/>
                </a:cubicBezTo>
                <a:cubicBezTo>
                  <a:pt x="231" y="296"/>
                  <a:pt x="234" y="292"/>
                  <a:pt x="234" y="288"/>
                </a:cubicBezTo>
                <a:cubicBezTo>
                  <a:pt x="234" y="280"/>
                  <a:pt x="234" y="280"/>
                  <a:pt x="234" y="280"/>
                </a:cubicBezTo>
                <a:cubicBezTo>
                  <a:pt x="234" y="276"/>
                  <a:pt x="231" y="273"/>
                  <a:pt x="227" y="273"/>
                </a:cubicBezTo>
                <a:close/>
                <a:moveTo>
                  <a:pt x="297" y="307"/>
                </a:moveTo>
                <a:cubicBezTo>
                  <a:pt x="289" y="307"/>
                  <a:pt x="289" y="307"/>
                  <a:pt x="289" y="307"/>
                </a:cubicBezTo>
                <a:cubicBezTo>
                  <a:pt x="285" y="307"/>
                  <a:pt x="282" y="311"/>
                  <a:pt x="282" y="315"/>
                </a:cubicBezTo>
                <a:cubicBezTo>
                  <a:pt x="282" y="323"/>
                  <a:pt x="282" y="323"/>
                  <a:pt x="282" y="323"/>
                </a:cubicBezTo>
                <a:cubicBezTo>
                  <a:pt x="282" y="327"/>
                  <a:pt x="285" y="330"/>
                  <a:pt x="289" y="330"/>
                </a:cubicBezTo>
                <a:cubicBezTo>
                  <a:pt x="297" y="330"/>
                  <a:pt x="297" y="330"/>
                  <a:pt x="297" y="330"/>
                </a:cubicBezTo>
                <a:cubicBezTo>
                  <a:pt x="301" y="330"/>
                  <a:pt x="305" y="327"/>
                  <a:pt x="305" y="323"/>
                </a:cubicBezTo>
                <a:cubicBezTo>
                  <a:pt x="305" y="315"/>
                  <a:pt x="305" y="315"/>
                  <a:pt x="305" y="315"/>
                </a:cubicBezTo>
                <a:cubicBezTo>
                  <a:pt x="305" y="311"/>
                  <a:pt x="301" y="307"/>
                  <a:pt x="297" y="307"/>
                </a:cubicBezTo>
                <a:close/>
                <a:moveTo>
                  <a:pt x="317" y="315"/>
                </a:moveTo>
                <a:cubicBezTo>
                  <a:pt x="317" y="323"/>
                  <a:pt x="317" y="323"/>
                  <a:pt x="317" y="323"/>
                </a:cubicBezTo>
                <a:cubicBezTo>
                  <a:pt x="317" y="327"/>
                  <a:pt x="321" y="330"/>
                  <a:pt x="325" y="330"/>
                </a:cubicBezTo>
                <a:cubicBezTo>
                  <a:pt x="333" y="330"/>
                  <a:pt x="333" y="330"/>
                  <a:pt x="333" y="330"/>
                </a:cubicBezTo>
                <a:cubicBezTo>
                  <a:pt x="337" y="330"/>
                  <a:pt x="340" y="327"/>
                  <a:pt x="340" y="323"/>
                </a:cubicBezTo>
                <a:cubicBezTo>
                  <a:pt x="340" y="315"/>
                  <a:pt x="340" y="315"/>
                  <a:pt x="340" y="315"/>
                </a:cubicBezTo>
                <a:cubicBezTo>
                  <a:pt x="340" y="311"/>
                  <a:pt x="337" y="307"/>
                  <a:pt x="333" y="307"/>
                </a:cubicBezTo>
                <a:cubicBezTo>
                  <a:pt x="325" y="307"/>
                  <a:pt x="325" y="307"/>
                  <a:pt x="325" y="307"/>
                </a:cubicBezTo>
                <a:cubicBezTo>
                  <a:pt x="321" y="307"/>
                  <a:pt x="317" y="311"/>
                  <a:pt x="317" y="315"/>
                </a:cubicBezTo>
                <a:close/>
                <a:moveTo>
                  <a:pt x="262" y="273"/>
                </a:moveTo>
                <a:cubicBezTo>
                  <a:pt x="254" y="273"/>
                  <a:pt x="254" y="273"/>
                  <a:pt x="254" y="273"/>
                </a:cubicBezTo>
                <a:cubicBezTo>
                  <a:pt x="250" y="273"/>
                  <a:pt x="246" y="276"/>
                  <a:pt x="246" y="280"/>
                </a:cubicBezTo>
                <a:cubicBezTo>
                  <a:pt x="246" y="288"/>
                  <a:pt x="246" y="288"/>
                  <a:pt x="246" y="288"/>
                </a:cubicBezTo>
                <a:cubicBezTo>
                  <a:pt x="246" y="292"/>
                  <a:pt x="250" y="296"/>
                  <a:pt x="254" y="296"/>
                </a:cubicBezTo>
                <a:cubicBezTo>
                  <a:pt x="262" y="296"/>
                  <a:pt x="262" y="296"/>
                  <a:pt x="262" y="296"/>
                </a:cubicBezTo>
                <a:cubicBezTo>
                  <a:pt x="266" y="296"/>
                  <a:pt x="269" y="292"/>
                  <a:pt x="269" y="288"/>
                </a:cubicBezTo>
                <a:cubicBezTo>
                  <a:pt x="269" y="280"/>
                  <a:pt x="269" y="280"/>
                  <a:pt x="269" y="280"/>
                </a:cubicBezTo>
                <a:cubicBezTo>
                  <a:pt x="269" y="276"/>
                  <a:pt x="266" y="273"/>
                  <a:pt x="262" y="273"/>
                </a:cubicBezTo>
                <a:close/>
                <a:moveTo>
                  <a:pt x="405" y="253"/>
                </a:moveTo>
                <a:cubicBezTo>
                  <a:pt x="402" y="245"/>
                  <a:pt x="397" y="237"/>
                  <a:pt x="391" y="230"/>
                </a:cubicBezTo>
                <a:cubicBezTo>
                  <a:pt x="388" y="226"/>
                  <a:pt x="383" y="226"/>
                  <a:pt x="379" y="229"/>
                </a:cubicBezTo>
                <a:cubicBezTo>
                  <a:pt x="376" y="232"/>
                  <a:pt x="376" y="237"/>
                  <a:pt x="378" y="240"/>
                </a:cubicBezTo>
                <a:cubicBezTo>
                  <a:pt x="384" y="247"/>
                  <a:pt x="388" y="253"/>
                  <a:pt x="391" y="259"/>
                </a:cubicBezTo>
                <a:cubicBezTo>
                  <a:pt x="392" y="262"/>
                  <a:pt x="393" y="265"/>
                  <a:pt x="393" y="267"/>
                </a:cubicBezTo>
                <a:cubicBezTo>
                  <a:pt x="393" y="270"/>
                  <a:pt x="392" y="272"/>
                  <a:pt x="390" y="274"/>
                </a:cubicBezTo>
                <a:cubicBezTo>
                  <a:pt x="390" y="275"/>
                  <a:pt x="389" y="275"/>
                  <a:pt x="389" y="275"/>
                </a:cubicBezTo>
                <a:cubicBezTo>
                  <a:pt x="388" y="276"/>
                  <a:pt x="388" y="276"/>
                  <a:pt x="388" y="276"/>
                </a:cubicBezTo>
                <a:cubicBezTo>
                  <a:pt x="388" y="276"/>
                  <a:pt x="388" y="276"/>
                  <a:pt x="388" y="276"/>
                </a:cubicBezTo>
                <a:cubicBezTo>
                  <a:pt x="320" y="276"/>
                  <a:pt x="320" y="276"/>
                  <a:pt x="320" y="276"/>
                </a:cubicBezTo>
                <a:cubicBezTo>
                  <a:pt x="314" y="276"/>
                  <a:pt x="312" y="274"/>
                  <a:pt x="309" y="272"/>
                </a:cubicBezTo>
                <a:cubicBezTo>
                  <a:pt x="305" y="268"/>
                  <a:pt x="302" y="259"/>
                  <a:pt x="297" y="251"/>
                </a:cubicBezTo>
                <a:cubicBezTo>
                  <a:pt x="295" y="247"/>
                  <a:pt x="292" y="242"/>
                  <a:pt x="287" y="239"/>
                </a:cubicBezTo>
                <a:cubicBezTo>
                  <a:pt x="282" y="236"/>
                  <a:pt x="276" y="234"/>
                  <a:pt x="269" y="234"/>
                </a:cubicBezTo>
                <a:cubicBezTo>
                  <a:pt x="176" y="234"/>
                  <a:pt x="176" y="234"/>
                  <a:pt x="176" y="234"/>
                </a:cubicBezTo>
                <a:cubicBezTo>
                  <a:pt x="167" y="233"/>
                  <a:pt x="159" y="237"/>
                  <a:pt x="154" y="243"/>
                </a:cubicBezTo>
                <a:cubicBezTo>
                  <a:pt x="146" y="251"/>
                  <a:pt x="143" y="260"/>
                  <a:pt x="139" y="266"/>
                </a:cubicBezTo>
                <a:cubicBezTo>
                  <a:pt x="138" y="270"/>
                  <a:pt x="136" y="272"/>
                  <a:pt x="134" y="273"/>
                </a:cubicBezTo>
                <a:cubicBezTo>
                  <a:pt x="131" y="275"/>
                  <a:pt x="129" y="276"/>
                  <a:pt x="124" y="276"/>
                </a:cubicBezTo>
                <a:cubicBezTo>
                  <a:pt x="57" y="276"/>
                  <a:pt x="57" y="276"/>
                  <a:pt x="57" y="276"/>
                </a:cubicBezTo>
                <a:cubicBezTo>
                  <a:pt x="57" y="276"/>
                  <a:pt x="57" y="276"/>
                  <a:pt x="56" y="275"/>
                </a:cubicBezTo>
                <a:cubicBezTo>
                  <a:pt x="55" y="275"/>
                  <a:pt x="52" y="272"/>
                  <a:pt x="52" y="267"/>
                </a:cubicBezTo>
                <a:cubicBezTo>
                  <a:pt x="52" y="265"/>
                  <a:pt x="53" y="262"/>
                  <a:pt x="54" y="259"/>
                </a:cubicBezTo>
                <a:cubicBezTo>
                  <a:pt x="65" y="236"/>
                  <a:pt x="94" y="205"/>
                  <a:pt x="141" y="205"/>
                </a:cubicBezTo>
                <a:cubicBezTo>
                  <a:pt x="222" y="205"/>
                  <a:pt x="222" y="205"/>
                  <a:pt x="222" y="205"/>
                </a:cubicBezTo>
                <a:cubicBezTo>
                  <a:pt x="258" y="205"/>
                  <a:pt x="258" y="205"/>
                  <a:pt x="258" y="205"/>
                </a:cubicBezTo>
                <a:cubicBezTo>
                  <a:pt x="258" y="205"/>
                  <a:pt x="258" y="205"/>
                  <a:pt x="258" y="205"/>
                </a:cubicBezTo>
                <a:cubicBezTo>
                  <a:pt x="304" y="205"/>
                  <a:pt x="304" y="205"/>
                  <a:pt x="304" y="205"/>
                </a:cubicBezTo>
                <a:cubicBezTo>
                  <a:pt x="329" y="205"/>
                  <a:pt x="348" y="213"/>
                  <a:pt x="363" y="225"/>
                </a:cubicBezTo>
                <a:cubicBezTo>
                  <a:pt x="366" y="227"/>
                  <a:pt x="371" y="227"/>
                  <a:pt x="374" y="223"/>
                </a:cubicBezTo>
                <a:cubicBezTo>
                  <a:pt x="377" y="220"/>
                  <a:pt x="376" y="215"/>
                  <a:pt x="372" y="212"/>
                </a:cubicBezTo>
                <a:cubicBezTo>
                  <a:pt x="355" y="199"/>
                  <a:pt x="332" y="189"/>
                  <a:pt x="304" y="189"/>
                </a:cubicBezTo>
                <a:cubicBezTo>
                  <a:pt x="273" y="189"/>
                  <a:pt x="273" y="189"/>
                  <a:pt x="273" y="189"/>
                </a:cubicBezTo>
                <a:cubicBezTo>
                  <a:pt x="273" y="168"/>
                  <a:pt x="273" y="168"/>
                  <a:pt x="273" y="168"/>
                </a:cubicBezTo>
                <a:cubicBezTo>
                  <a:pt x="323" y="168"/>
                  <a:pt x="323" y="168"/>
                  <a:pt x="323" y="168"/>
                </a:cubicBezTo>
                <a:cubicBezTo>
                  <a:pt x="332" y="168"/>
                  <a:pt x="339" y="161"/>
                  <a:pt x="339" y="152"/>
                </a:cubicBezTo>
                <a:cubicBezTo>
                  <a:pt x="339" y="16"/>
                  <a:pt x="339" y="16"/>
                  <a:pt x="339" y="16"/>
                </a:cubicBezTo>
                <a:cubicBezTo>
                  <a:pt x="339" y="7"/>
                  <a:pt x="332" y="0"/>
                  <a:pt x="323" y="0"/>
                </a:cubicBezTo>
                <a:cubicBezTo>
                  <a:pt x="121" y="0"/>
                  <a:pt x="121" y="0"/>
                  <a:pt x="121" y="0"/>
                </a:cubicBezTo>
                <a:cubicBezTo>
                  <a:pt x="113" y="0"/>
                  <a:pt x="105" y="7"/>
                  <a:pt x="105" y="16"/>
                </a:cubicBezTo>
                <a:cubicBezTo>
                  <a:pt x="105" y="152"/>
                  <a:pt x="105" y="152"/>
                  <a:pt x="105" y="152"/>
                </a:cubicBezTo>
                <a:cubicBezTo>
                  <a:pt x="105" y="161"/>
                  <a:pt x="113" y="168"/>
                  <a:pt x="121" y="168"/>
                </a:cubicBezTo>
                <a:cubicBezTo>
                  <a:pt x="172" y="168"/>
                  <a:pt x="172" y="168"/>
                  <a:pt x="172" y="168"/>
                </a:cubicBezTo>
                <a:cubicBezTo>
                  <a:pt x="172" y="189"/>
                  <a:pt x="172" y="189"/>
                  <a:pt x="172" y="189"/>
                </a:cubicBezTo>
                <a:cubicBezTo>
                  <a:pt x="141" y="189"/>
                  <a:pt x="141" y="189"/>
                  <a:pt x="141" y="189"/>
                </a:cubicBezTo>
                <a:cubicBezTo>
                  <a:pt x="86" y="189"/>
                  <a:pt x="52" y="225"/>
                  <a:pt x="39" y="253"/>
                </a:cubicBezTo>
                <a:cubicBezTo>
                  <a:pt x="37" y="257"/>
                  <a:pt x="36" y="262"/>
                  <a:pt x="36" y="267"/>
                </a:cubicBezTo>
                <a:cubicBezTo>
                  <a:pt x="36" y="269"/>
                  <a:pt x="37" y="272"/>
                  <a:pt x="37" y="274"/>
                </a:cubicBezTo>
                <a:cubicBezTo>
                  <a:pt x="33" y="276"/>
                  <a:pt x="27" y="281"/>
                  <a:pt x="21" y="288"/>
                </a:cubicBezTo>
                <a:cubicBezTo>
                  <a:pt x="10" y="301"/>
                  <a:pt x="0" y="322"/>
                  <a:pt x="0" y="354"/>
                </a:cubicBezTo>
                <a:cubicBezTo>
                  <a:pt x="0" y="356"/>
                  <a:pt x="0" y="357"/>
                  <a:pt x="0" y="359"/>
                </a:cubicBezTo>
                <a:cubicBezTo>
                  <a:pt x="1" y="396"/>
                  <a:pt x="28" y="421"/>
                  <a:pt x="60" y="435"/>
                </a:cubicBezTo>
                <a:cubicBezTo>
                  <a:pt x="92" y="450"/>
                  <a:pt x="131" y="456"/>
                  <a:pt x="160" y="456"/>
                </a:cubicBezTo>
                <a:cubicBezTo>
                  <a:pt x="176" y="456"/>
                  <a:pt x="188" y="454"/>
                  <a:pt x="197" y="451"/>
                </a:cubicBezTo>
                <a:cubicBezTo>
                  <a:pt x="218" y="443"/>
                  <a:pt x="233" y="428"/>
                  <a:pt x="233" y="410"/>
                </a:cubicBezTo>
                <a:cubicBezTo>
                  <a:pt x="233" y="403"/>
                  <a:pt x="229" y="395"/>
                  <a:pt x="222" y="390"/>
                </a:cubicBezTo>
                <a:cubicBezTo>
                  <a:pt x="215" y="385"/>
                  <a:pt x="206" y="383"/>
                  <a:pt x="193" y="383"/>
                </a:cubicBezTo>
                <a:cubicBezTo>
                  <a:pt x="159" y="383"/>
                  <a:pt x="127" y="399"/>
                  <a:pt x="104" y="399"/>
                </a:cubicBezTo>
                <a:cubicBezTo>
                  <a:pt x="93" y="399"/>
                  <a:pt x="85" y="396"/>
                  <a:pt x="77" y="388"/>
                </a:cubicBezTo>
                <a:cubicBezTo>
                  <a:pt x="75" y="386"/>
                  <a:pt x="75" y="384"/>
                  <a:pt x="75" y="382"/>
                </a:cubicBezTo>
                <a:cubicBezTo>
                  <a:pt x="75" y="378"/>
                  <a:pt x="76" y="373"/>
                  <a:pt x="79" y="370"/>
                </a:cubicBezTo>
                <a:cubicBezTo>
                  <a:pt x="82" y="367"/>
                  <a:pt x="85" y="365"/>
                  <a:pt x="88" y="365"/>
                </a:cubicBezTo>
                <a:cubicBezTo>
                  <a:pt x="88" y="365"/>
                  <a:pt x="88" y="365"/>
                  <a:pt x="88" y="365"/>
                </a:cubicBezTo>
                <a:cubicBezTo>
                  <a:pt x="89" y="365"/>
                  <a:pt x="89" y="365"/>
                  <a:pt x="89" y="365"/>
                </a:cubicBezTo>
                <a:cubicBezTo>
                  <a:pt x="356" y="365"/>
                  <a:pt x="356" y="365"/>
                  <a:pt x="356" y="365"/>
                </a:cubicBezTo>
                <a:cubicBezTo>
                  <a:pt x="364" y="365"/>
                  <a:pt x="371" y="358"/>
                  <a:pt x="371" y="350"/>
                </a:cubicBezTo>
                <a:cubicBezTo>
                  <a:pt x="371" y="350"/>
                  <a:pt x="371" y="350"/>
                  <a:pt x="371" y="350"/>
                </a:cubicBezTo>
                <a:cubicBezTo>
                  <a:pt x="371" y="292"/>
                  <a:pt x="371" y="292"/>
                  <a:pt x="371" y="292"/>
                </a:cubicBezTo>
                <a:cubicBezTo>
                  <a:pt x="388" y="292"/>
                  <a:pt x="388" y="292"/>
                  <a:pt x="388" y="292"/>
                </a:cubicBezTo>
                <a:cubicBezTo>
                  <a:pt x="394" y="292"/>
                  <a:pt x="399" y="288"/>
                  <a:pt x="403" y="284"/>
                </a:cubicBezTo>
                <a:cubicBezTo>
                  <a:pt x="406" y="280"/>
                  <a:pt x="409" y="274"/>
                  <a:pt x="409" y="267"/>
                </a:cubicBezTo>
                <a:cubicBezTo>
                  <a:pt x="409" y="262"/>
                  <a:pt x="408" y="257"/>
                  <a:pt x="405" y="253"/>
                </a:cubicBezTo>
                <a:close/>
                <a:moveTo>
                  <a:pt x="257" y="189"/>
                </a:moveTo>
                <a:cubicBezTo>
                  <a:pt x="188" y="189"/>
                  <a:pt x="188" y="189"/>
                  <a:pt x="188" y="189"/>
                </a:cubicBezTo>
                <a:cubicBezTo>
                  <a:pt x="188" y="168"/>
                  <a:pt x="188" y="168"/>
                  <a:pt x="188" y="168"/>
                </a:cubicBezTo>
                <a:cubicBezTo>
                  <a:pt x="257" y="168"/>
                  <a:pt x="257" y="168"/>
                  <a:pt x="257" y="168"/>
                </a:cubicBezTo>
                <a:lnTo>
                  <a:pt x="257" y="189"/>
                </a:lnTo>
                <a:close/>
                <a:moveTo>
                  <a:pt x="121" y="152"/>
                </a:moveTo>
                <a:cubicBezTo>
                  <a:pt x="121" y="16"/>
                  <a:pt x="121" y="16"/>
                  <a:pt x="121" y="16"/>
                </a:cubicBezTo>
                <a:cubicBezTo>
                  <a:pt x="323" y="16"/>
                  <a:pt x="323" y="16"/>
                  <a:pt x="323" y="16"/>
                </a:cubicBezTo>
                <a:cubicBezTo>
                  <a:pt x="323" y="152"/>
                  <a:pt x="323" y="152"/>
                  <a:pt x="323" y="152"/>
                </a:cubicBezTo>
                <a:cubicBezTo>
                  <a:pt x="258" y="152"/>
                  <a:pt x="258" y="152"/>
                  <a:pt x="258" y="152"/>
                </a:cubicBezTo>
                <a:cubicBezTo>
                  <a:pt x="258" y="152"/>
                  <a:pt x="258" y="152"/>
                  <a:pt x="258" y="152"/>
                </a:cubicBezTo>
                <a:cubicBezTo>
                  <a:pt x="187" y="152"/>
                  <a:pt x="187" y="152"/>
                  <a:pt x="187" y="152"/>
                </a:cubicBezTo>
                <a:cubicBezTo>
                  <a:pt x="187" y="152"/>
                  <a:pt x="187" y="152"/>
                  <a:pt x="187" y="152"/>
                </a:cubicBezTo>
                <a:lnTo>
                  <a:pt x="121" y="152"/>
                </a:lnTo>
                <a:close/>
                <a:moveTo>
                  <a:pt x="104" y="415"/>
                </a:moveTo>
                <a:cubicBezTo>
                  <a:pt x="133" y="414"/>
                  <a:pt x="164" y="398"/>
                  <a:pt x="193" y="399"/>
                </a:cubicBezTo>
                <a:cubicBezTo>
                  <a:pt x="203" y="399"/>
                  <a:pt x="210" y="401"/>
                  <a:pt x="213" y="403"/>
                </a:cubicBezTo>
                <a:cubicBezTo>
                  <a:pt x="216" y="405"/>
                  <a:pt x="217" y="407"/>
                  <a:pt x="217" y="410"/>
                </a:cubicBezTo>
                <a:cubicBezTo>
                  <a:pt x="217" y="417"/>
                  <a:pt x="209" y="430"/>
                  <a:pt x="192" y="436"/>
                </a:cubicBezTo>
                <a:cubicBezTo>
                  <a:pt x="186" y="438"/>
                  <a:pt x="174" y="440"/>
                  <a:pt x="160" y="440"/>
                </a:cubicBezTo>
                <a:cubicBezTo>
                  <a:pt x="133" y="440"/>
                  <a:pt x="96" y="434"/>
                  <a:pt x="66" y="421"/>
                </a:cubicBezTo>
                <a:cubicBezTo>
                  <a:pt x="37" y="407"/>
                  <a:pt x="16" y="387"/>
                  <a:pt x="16" y="358"/>
                </a:cubicBezTo>
                <a:cubicBezTo>
                  <a:pt x="16" y="357"/>
                  <a:pt x="16" y="356"/>
                  <a:pt x="16" y="354"/>
                </a:cubicBezTo>
                <a:cubicBezTo>
                  <a:pt x="16" y="326"/>
                  <a:pt x="25" y="308"/>
                  <a:pt x="33" y="298"/>
                </a:cubicBezTo>
                <a:cubicBezTo>
                  <a:pt x="38" y="293"/>
                  <a:pt x="42" y="290"/>
                  <a:pt x="45" y="288"/>
                </a:cubicBezTo>
                <a:cubicBezTo>
                  <a:pt x="45" y="288"/>
                  <a:pt x="45" y="287"/>
                  <a:pt x="45" y="287"/>
                </a:cubicBezTo>
                <a:cubicBezTo>
                  <a:pt x="48" y="290"/>
                  <a:pt x="52" y="292"/>
                  <a:pt x="57" y="292"/>
                </a:cubicBezTo>
                <a:cubicBezTo>
                  <a:pt x="74" y="292"/>
                  <a:pt x="74" y="292"/>
                  <a:pt x="74" y="292"/>
                </a:cubicBezTo>
                <a:cubicBezTo>
                  <a:pt x="74" y="350"/>
                  <a:pt x="74" y="350"/>
                  <a:pt x="74" y="350"/>
                </a:cubicBezTo>
                <a:cubicBezTo>
                  <a:pt x="74" y="351"/>
                  <a:pt x="74" y="352"/>
                  <a:pt x="74" y="353"/>
                </a:cubicBezTo>
                <a:cubicBezTo>
                  <a:pt x="71" y="355"/>
                  <a:pt x="69" y="357"/>
                  <a:pt x="67" y="360"/>
                </a:cubicBezTo>
                <a:cubicBezTo>
                  <a:pt x="62" y="366"/>
                  <a:pt x="59" y="374"/>
                  <a:pt x="59" y="382"/>
                </a:cubicBezTo>
                <a:cubicBezTo>
                  <a:pt x="59" y="388"/>
                  <a:pt x="61" y="394"/>
                  <a:pt x="66" y="399"/>
                </a:cubicBezTo>
                <a:cubicBezTo>
                  <a:pt x="77" y="411"/>
                  <a:pt x="91" y="415"/>
                  <a:pt x="104" y="415"/>
                </a:cubicBezTo>
                <a:close/>
                <a:moveTo>
                  <a:pt x="355" y="349"/>
                </a:moveTo>
                <a:cubicBezTo>
                  <a:pt x="90" y="349"/>
                  <a:pt x="90" y="349"/>
                  <a:pt x="90" y="349"/>
                </a:cubicBezTo>
                <a:cubicBezTo>
                  <a:pt x="90" y="292"/>
                  <a:pt x="90" y="292"/>
                  <a:pt x="90" y="292"/>
                </a:cubicBezTo>
                <a:cubicBezTo>
                  <a:pt x="124" y="292"/>
                  <a:pt x="124" y="292"/>
                  <a:pt x="124" y="292"/>
                </a:cubicBezTo>
                <a:cubicBezTo>
                  <a:pt x="125" y="292"/>
                  <a:pt x="125" y="292"/>
                  <a:pt x="125" y="292"/>
                </a:cubicBezTo>
                <a:cubicBezTo>
                  <a:pt x="134" y="292"/>
                  <a:pt x="142" y="288"/>
                  <a:pt x="147" y="283"/>
                </a:cubicBezTo>
                <a:cubicBezTo>
                  <a:pt x="155" y="275"/>
                  <a:pt x="157" y="265"/>
                  <a:pt x="161" y="259"/>
                </a:cubicBezTo>
                <a:cubicBezTo>
                  <a:pt x="163" y="256"/>
                  <a:pt x="165" y="254"/>
                  <a:pt x="167" y="252"/>
                </a:cubicBezTo>
                <a:cubicBezTo>
                  <a:pt x="169" y="251"/>
                  <a:pt x="172" y="250"/>
                  <a:pt x="176" y="250"/>
                </a:cubicBezTo>
                <a:cubicBezTo>
                  <a:pt x="269" y="250"/>
                  <a:pt x="269" y="250"/>
                  <a:pt x="269" y="250"/>
                </a:cubicBezTo>
                <a:cubicBezTo>
                  <a:pt x="275" y="250"/>
                  <a:pt x="277" y="251"/>
                  <a:pt x="280" y="254"/>
                </a:cubicBezTo>
                <a:cubicBezTo>
                  <a:pt x="284" y="258"/>
                  <a:pt x="287" y="266"/>
                  <a:pt x="292" y="274"/>
                </a:cubicBezTo>
                <a:cubicBezTo>
                  <a:pt x="294" y="279"/>
                  <a:pt x="297" y="283"/>
                  <a:pt x="302" y="286"/>
                </a:cubicBezTo>
                <a:cubicBezTo>
                  <a:pt x="307" y="290"/>
                  <a:pt x="313" y="292"/>
                  <a:pt x="320" y="292"/>
                </a:cubicBezTo>
                <a:cubicBezTo>
                  <a:pt x="355" y="292"/>
                  <a:pt x="355" y="292"/>
                  <a:pt x="355" y="292"/>
                </a:cubicBezTo>
                <a:lnTo>
                  <a:pt x="355" y="349"/>
                </a:lnTo>
                <a:close/>
                <a:moveTo>
                  <a:pt x="262" y="307"/>
                </a:moveTo>
                <a:cubicBezTo>
                  <a:pt x="254" y="307"/>
                  <a:pt x="254" y="307"/>
                  <a:pt x="254" y="307"/>
                </a:cubicBezTo>
                <a:cubicBezTo>
                  <a:pt x="250" y="307"/>
                  <a:pt x="246" y="311"/>
                  <a:pt x="246" y="315"/>
                </a:cubicBezTo>
                <a:cubicBezTo>
                  <a:pt x="246" y="323"/>
                  <a:pt x="246" y="323"/>
                  <a:pt x="246" y="323"/>
                </a:cubicBezTo>
                <a:cubicBezTo>
                  <a:pt x="246" y="327"/>
                  <a:pt x="250" y="330"/>
                  <a:pt x="254" y="330"/>
                </a:cubicBezTo>
                <a:cubicBezTo>
                  <a:pt x="262" y="330"/>
                  <a:pt x="262" y="330"/>
                  <a:pt x="262" y="330"/>
                </a:cubicBezTo>
                <a:cubicBezTo>
                  <a:pt x="266" y="330"/>
                  <a:pt x="269" y="327"/>
                  <a:pt x="269" y="323"/>
                </a:cubicBezTo>
                <a:cubicBezTo>
                  <a:pt x="269" y="315"/>
                  <a:pt x="269" y="315"/>
                  <a:pt x="269" y="315"/>
                </a:cubicBezTo>
                <a:cubicBezTo>
                  <a:pt x="269" y="311"/>
                  <a:pt x="266" y="307"/>
                  <a:pt x="262" y="307"/>
                </a:cubicBezTo>
                <a:close/>
                <a:moveTo>
                  <a:pt x="191" y="307"/>
                </a:moveTo>
                <a:cubicBezTo>
                  <a:pt x="183" y="307"/>
                  <a:pt x="183" y="307"/>
                  <a:pt x="183" y="307"/>
                </a:cubicBezTo>
                <a:cubicBezTo>
                  <a:pt x="179" y="307"/>
                  <a:pt x="175" y="311"/>
                  <a:pt x="175" y="315"/>
                </a:cubicBezTo>
                <a:cubicBezTo>
                  <a:pt x="175" y="323"/>
                  <a:pt x="175" y="323"/>
                  <a:pt x="175" y="323"/>
                </a:cubicBezTo>
                <a:cubicBezTo>
                  <a:pt x="175" y="327"/>
                  <a:pt x="179" y="330"/>
                  <a:pt x="183" y="330"/>
                </a:cubicBezTo>
                <a:cubicBezTo>
                  <a:pt x="191" y="330"/>
                  <a:pt x="191" y="330"/>
                  <a:pt x="191" y="330"/>
                </a:cubicBezTo>
                <a:cubicBezTo>
                  <a:pt x="195" y="330"/>
                  <a:pt x="198" y="327"/>
                  <a:pt x="198" y="323"/>
                </a:cubicBezTo>
                <a:cubicBezTo>
                  <a:pt x="198" y="315"/>
                  <a:pt x="198" y="315"/>
                  <a:pt x="198" y="315"/>
                </a:cubicBezTo>
                <a:cubicBezTo>
                  <a:pt x="198" y="311"/>
                  <a:pt x="195" y="307"/>
                  <a:pt x="191" y="307"/>
                </a:cubicBezTo>
                <a:close/>
                <a:moveTo>
                  <a:pt x="191" y="273"/>
                </a:moveTo>
                <a:cubicBezTo>
                  <a:pt x="183" y="273"/>
                  <a:pt x="183" y="273"/>
                  <a:pt x="183" y="273"/>
                </a:cubicBezTo>
                <a:cubicBezTo>
                  <a:pt x="179" y="273"/>
                  <a:pt x="175" y="276"/>
                  <a:pt x="175" y="280"/>
                </a:cubicBezTo>
                <a:cubicBezTo>
                  <a:pt x="175" y="288"/>
                  <a:pt x="175" y="288"/>
                  <a:pt x="175" y="288"/>
                </a:cubicBezTo>
                <a:cubicBezTo>
                  <a:pt x="175" y="292"/>
                  <a:pt x="179" y="296"/>
                  <a:pt x="183" y="296"/>
                </a:cubicBezTo>
                <a:cubicBezTo>
                  <a:pt x="191" y="296"/>
                  <a:pt x="191" y="296"/>
                  <a:pt x="191" y="296"/>
                </a:cubicBezTo>
                <a:cubicBezTo>
                  <a:pt x="195" y="296"/>
                  <a:pt x="198" y="292"/>
                  <a:pt x="198" y="288"/>
                </a:cubicBezTo>
                <a:cubicBezTo>
                  <a:pt x="198" y="280"/>
                  <a:pt x="198" y="280"/>
                  <a:pt x="198" y="280"/>
                </a:cubicBezTo>
                <a:cubicBezTo>
                  <a:pt x="198" y="276"/>
                  <a:pt x="195" y="273"/>
                  <a:pt x="191" y="273"/>
                </a:cubicBezTo>
                <a:close/>
                <a:moveTo>
                  <a:pt x="227" y="307"/>
                </a:moveTo>
                <a:cubicBezTo>
                  <a:pt x="218" y="307"/>
                  <a:pt x="218" y="307"/>
                  <a:pt x="218" y="307"/>
                </a:cubicBezTo>
                <a:cubicBezTo>
                  <a:pt x="214" y="307"/>
                  <a:pt x="211" y="311"/>
                  <a:pt x="211" y="315"/>
                </a:cubicBezTo>
                <a:cubicBezTo>
                  <a:pt x="211" y="323"/>
                  <a:pt x="211" y="323"/>
                  <a:pt x="211" y="323"/>
                </a:cubicBezTo>
                <a:cubicBezTo>
                  <a:pt x="211" y="327"/>
                  <a:pt x="214" y="330"/>
                  <a:pt x="218" y="330"/>
                </a:cubicBezTo>
                <a:cubicBezTo>
                  <a:pt x="227" y="330"/>
                  <a:pt x="227" y="330"/>
                  <a:pt x="227" y="330"/>
                </a:cubicBezTo>
                <a:cubicBezTo>
                  <a:pt x="231" y="330"/>
                  <a:pt x="234" y="327"/>
                  <a:pt x="234" y="323"/>
                </a:cubicBezTo>
                <a:cubicBezTo>
                  <a:pt x="234" y="315"/>
                  <a:pt x="234" y="315"/>
                  <a:pt x="234" y="315"/>
                </a:cubicBezTo>
                <a:cubicBezTo>
                  <a:pt x="234" y="311"/>
                  <a:pt x="231" y="307"/>
                  <a:pt x="227" y="307"/>
                </a:cubicBezTo>
                <a:close/>
              </a:path>
            </a:pathLst>
          </a:custGeom>
          <a:solidFill>
            <a:srgbClr val="5FB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Rectangle 227"/>
          <p:cNvSpPr/>
          <p:nvPr/>
        </p:nvSpPr>
        <p:spPr>
          <a:xfrm>
            <a:off x="0" y="0"/>
            <a:ext cx="9144000" cy="707886"/>
          </a:xfrm>
          <a:prstGeom prst="rect">
            <a:avLst/>
          </a:prstGeom>
        </p:spPr>
        <p:txBody>
          <a:bodyPr wrap="square">
            <a:spAutoFit/>
          </a:bodyPr>
          <a:lstStyle/>
          <a:p>
            <a:pPr algn="ctr"/>
            <a:r>
              <a:rPr lang="en-US" altLang="en-US" sz="2000" b="1" dirty="0" err="1">
                <a:latin typeface="Roboto Condensed"/>
              </a:rPr>
              <a:t>Viettel</a:t>
            </a:r>
            <a:r>
              <a:rPr lang="en-US" altLang="en-US" sz="2000" b="1" dirty="0">
                <a:latin typeface="Roboto Condensed"/>
              </a:rPr>
              <a:t> IMS </a:t>
            </a:r>
            <a:r>
              <a:rPr lang="en-US" altLang="en-US" sz="2000" b="1" dirty="0" err="1">
                <a:latin typeface="Roboto Condensed"/>
              </a:rPr>
              <a:t>hỗ</a:t>
            </a:r>
            <a:r>
              <a:rPr lang="en-US" altLang="en-US" sz="2000" b="1" dirty="0">
                <a:latin typeface="Roboto Condensed"/>
              </a:rPr>
              <a:t> </a:t>
            </a:r>
            <a:r>
              <a:rPr lang="en-US" altLang="en-US" sz="2000" b="1" dirty="0" err="1">
                <a:latin typeface="Roboto Condensed"/>
              </a:rPr>
              <a:t>trợ</a:t>
            </a:r>
            <a:r>
              <a:rPr lang="en-US" altLang="en-US" sz="2000" b="1" dirty="0">
                <a:latin typeface="Roboto Condensed"/>
              </a:rPr>
              <a:t> </a:t>
            </a:r>
            <a:r>
              <a:rPr lang="en-US" altLang="en-US" sz="2000" b="1" dirty="0" err="1">
                <a:latin typeface="Roboto Condensed"/>
              </a:rPr>
              <a:t>đồng</a:t>
            </a:r>
            <a:r>
              <a:rPr lang="en-US" altLang="en-US" sz="2000" b="1" dirty="0">
                <a:latin typeface="Roboto Condensed"/>
              </a:rPr>
              <a:t> </a:t>
            </a:r>
            <a:r>
              <a:rPr lang="en-US" altLang="en-US" sz="2000" b="1" dirty="0" err="1">
                <a:latin typeface="Roboto Condensed"/>
              </a:rPr>
              <a:t>thời</a:t>
            </a:r>
            <a:r>
              <a:rPr lang="en-US" altLang="en-US" sz="2000" b="1" dirty="0">
                <a:latin typeface="Roboto Condensed"/>
              </a:rPr>
              <a:t> </a:t>
            </a:r>
            <a:r>
              <a:rPr lang="en-US" altLang="en-US" sz="2000" b="1" dirty="0" err="1">
                <a:latin typeface="Roboto Condensed"/>
              </a:rPr>
              <a:t>mạng</a:t>
            </a:r>
            <a:r>
              <a:rPr lang="en-US" altLang="en-US" sz="2000" b="1" dirty="0">
                <a:latin typeface="Roboto Condensed"/>
              </a:rPr>
              <a:t> </a:t>
            </a:r>
            <a:endParaRPr lang="en-US" altLang="en-US" sz="2000" b="1" dirty="0" smtClean="0">
              <a:latin typeface="Roboto Condensed"/>
            </a:endParaRPr>
          </a:p>
          <a:p>
            <a:pPr algn="ctr"/>
            <a:r>
              <a:rPr lang="en-US" altLang="en-US" sz="2000" b="1" dirty="0" smtClean="0">
                <a:latin typeface="Roboto Condensed"/>
              </a:rPr>
              <a:t>mobile </a:t>
            </a:r>
            <a:r>
              <a:rPr lang="en-US" altLang="en-US" sz="2000" b="1" dirty="0" err="1">
                <a:latin typeface="Roboto Condensed"/>
              </a:rPr>
              <a:t>và</a:t>
            </a:r>
            <a:r>
              <a:rPr lang="en-US" altLang="en-US" sz="2000" b="1" dirty="0">
                <a:latin typeface="Roboto Condensed"/>
              </a:rPr>
              <a:t> </a:t>
            </a:r>
            <a:r>
              <a:rPr lang="en-US" altLang="en-US" sz="2000" b="1" dirty="0" err="1">
                <a:latin typeface="Roboto Condensed"/>
              </a:rPr>
              <a:t>fixedline</a:t>
            </a:r>
            <a:endParaRPr lang="en-US" altLang="en-US" sz="2000" b="1" dirty="0">
              <a:latin typeface="Roboto Condensed"/>
            </a:endParaRPr>
          </a:p>
        </p:txBody>
      </p:sp>
      <p:pic>
        <p:nvPicPr>
          <p:cNvPr id="230" name="Picture 229">
            <a:extLst>
              <a:ext uri="{FF2B5EF4-FFF2-40B4-BE49-F238E27FC236}">
                <a16:creationId xmlns:a16="http://schemas.microsoft.com/office/drawing/2014/main" xmlns="" id="{93965EAD-EC16-4082-891D-27529868CF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pic>
        <p:nvPicPr>
          <p:cNvPr id="231" name="Picture 2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232" name="Shape 262">
            <a:extLst>
              <a:ext uri="{FF2B5EF4-FFF2-40B4-BE49-F238E27FC236}">
                <a16:creationId xmlns:a16="http://schemas.microsoft.com/office/drawing/2014/main" xmlns="" id="{BEEF0C20-7300-4F21-9469-D36A0F6DF995}"/>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9pPr>
          </a:lstStyle>
          <a:p>
            <a:r>
              <a:rPr lang="en" dirty="0" smtClean="0"/>
              <a:t>4</a:t>
            </a:r>
            <a:endParaRPr lang="en" dirty="0"/>
          </a:p>
        </p:txBody>
      </p:sp>
      <p:sp>
        <p:nvSpPr>
          <p:cNvPr id="233" name="Rectangle 232">
            <a:extLst>
              <a:ext uri="{FF2B5EF4-FFF2-40B4-BE49-F238E27FC236}">
                <a16:creationId xmlns:a16="http://schemas.microsoft.com/office/drawing/2014/main" xmlns="" id="{42E43F79-8707-4619-BDF1-40E4F350C609}"/>
              </a:ext>
            </a:extLst>
          </p:cNvPr>
          <p:cNvSpPr/>
          <p:nvPr/>
        </p:nvSpPr>
        <p:spPr>
          <a:xfrm>
            <a:off x="167087" y="178626"/>
            <a:ext cx="1236312" cy="353943"/>
          </a:xfrm>
          <a:prstGeom prst="rect">
            <a:avLst/>
          </a:prstGeom>
        </p:spPr>
        <p:txBody>
          <a:bodyPr wrap="square">
            <a:spAutoFit/>
          </a:bodyPr>
          <a:lstStyle/>
          <a:p>
            <a:r>
              <a:rPr lang="en-US" sz="1700" b="1" dirty="0" smtClean="0">
                <a:solidFill>
                  <a:srgbClr val="FFFFFF"/>
                </a:solidFill>
                <a:latin typeface="Roboto Condensed"/>
                <a:sym typeface="Roboto Condensed"/>
              </a:rPr>
              <a:t>IMS </a:t>
            </a:r>
            <a:r>
              <a:rPr lang="en-US" sz="1700" b="1" dirty="0" err="1" smtClean="0">
                <a:solidFill>
                  <a:srgbClr val="FFFFFF"/>
                </a:solidFill>
                <a:latin typeface="Roboto Condensed"/>
                <a:sym typeface="Roboto Condensed"/>
              </a:rPr>
              <a:t>là</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gì</a:t>
            </a:r>
            <a:r>
              <a:rPr lang="en-US" sz="1700" b="1" dirty="0" smtClean="0">
                <a:solidFill>
                  <a:srgbClr val="FFFFFF"/>
                </a:solidFill>
                <a:latin typeface="Roboto Condensed"/>
                <a:sym typeface="Roboto Condensed"/>
              </a:rPr>
              <a:t>?</a:t>
            </a:r>
            <a:endParaRPr lang="en-US" sz="1700" b="1" dirty="0"/>
          </a:p>
        </p:txBody>
      </p:sp>
      <p:sp>
        <p:nvSpPr>
          <p:cNvPr id="234" name="Slide Number Placeholder 23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793124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17" name="Shape 248"/>
          <p:cNvSpPr txBox="1">
            <a:spLocks/>
          </p:cNvSpPr>
          <p:nvPr/>
        </p:nvSpPr>
        <p:spPr>
          <a:xfrm>
            <a:off x="2712773" y="106755"/>
            <a:ext cx="3864376"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US" dirty="0" err="1" smtClean="0">
                <a:solidFill>
                  <a:schemeClr val="tx1"/>
                </a:solidFill>
              </a:rPr>
              <a:t>Các</a:t>
            </a:r>
            <a:r>
              <a:rPr lang="en-US" dirty="0" smtClean="0">
                <a:solidFill>
                  <a:schemeClr val="tx1"/>
                </a:solidFill>
              </a:rPr>
              <a:t> </a:t>
            </a:r>
            <a:r>
              <a:rPr lang="en-US" dirty="0" err="1" smtClean="0">
                <a:solidFill>
                  <a:schemeClr val="tx1"/>
                </a:solidFill>
              </a:rPr>
              <a:t>chuẩn</a:t>
            </a:r>
            <a:r>
              <a:rPr lang="en-US" dirty="0" smtClean="0">
                <a:solidFill>
                  <a:schemeClr val="tx1"/>
                </a:solidFill>
              </a:rPr>
              <a:t> </a:t>
            </a:r>
            <a:r>
              <a:rPr lang="en-US" dirty="0" err="1" smtClean="0">
                <a:solidFill>
                  <a:schemeClr val="tx1"/>
                </a:solidFill>
              </a:rPr>
              <a:t>trong</a:t>
            </a:r>
            <a:r>
              <a:rPr lang="en-US" dirty="0" smtClean="0">
                <a:solidFill>
                  <a:schemeClr val="tx1"/>
                </a:solidFill>
              </a:rPr>
              <a:t> IMS</a:t>
            </a:r>
            <a:endParaRPr lang="en-US"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pic>
        <p:nvPicPr>
          <p:cNvPr id="1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54640" y="786246"/>
            <a:ext cx="5096101" cy="385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xmlns="" id="{42E43F79-8707-4619-BDF1-40E4F350C609}"/>
              </a:ext>
            </a:extLst>
          </p:cNvPr>
          <p:cNvSpPr/>
          <p:nvPr/>
        </p:nvSpPr>
        <p:spPr>
          <a:xfrm>
            <a:off x="167087" y="178626"/>
            <a:ext cx="1236312" cy="353943"/>
          </a:xfrm>
          <a:prstGeom prst="rect">
            <a:avLst/>
          </a:prstGeom>
        </p:spPr>
        <p:txBody>
          <a:bodyPr wrap="square">
            <a:spAutoFit/>
          </a:bodyPr>
          <a:lstStyle/>
          <a:p>
            <a:r>
              <a:rPr lang="en-US" sz="1700" b="1" dirty="0" smtClean="0">
                <a:solidFill>
                  <a:srgbClr val="FFFFFF"/>
                </a:solidFill>
                <a:latin typeface="Roboto Condensed"/>
                <a:sym typeface="Roboto Condensed"/>
              </a:rPr>
              <a:t>IMS </a:t>
            </a:r>
            <a:r>
              <a:rPr lang="en-US" sz="1700" b="1" dirty="0" err="1" smtClean="0">
                <a:solidFill>
                  <a:srgbClr val="FFFFFF"/>
                </a:solidFill>
                <a:latin typeface="Roboto Condensed"/>
                <a:sym typeface="Roboto Condensed"/>
              </a:rPr>
              <a:t>là</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gì</a:t>
            </a:r>
            <a:r>
              <a:rPr lang="en-US" sz="1700" b="1" dirty="0" smtClean="0">
                <a:solidFill>
                  <a:srgbClr val="FFFFFF"/>
                </a:solidFill>
                <a:latin typeface="Roboto Condensed"/>
                <a:sym typeface="Roboto Condensed"/>
              </a:rPr>
              <a:t>?</a:t>
            </a:r>
            <a:endParaRPr lang="en-US" sz="1700" b="1"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00613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0" name="Rectangle 19">
            <a:extLst>
              <a:ext uri="{FF2B5EF4-FFF2-40B4-BE49-F238E27FC236}">
                <a16:creationId xmlns:a16="http://schemas.microsoft.com/office/drawing/2014/main" xmlns="" id="{42E43F79-8707-4619-BDF1-40E4F350C609}"/>
              </a:ext>
            </a:extLst>
          </p:cNvPr>
          <p:cNvSpPr/>
          <p:nvPr/>
        </p:nvSpPr>
        <p:spPr>
          <a:xfrm>
            <a:off x="-21466" y="47121"/>
            <a:ext cx="9165466" cy="400110"/>
          </a:xfrm>
          <a:prstGeom prst="rect">
            <a:avLst/>
          </a:prstGeom>
        </p:spPr>
        <p:txBody>
          <a:bodyPr wrap="square">
            <a:spAutoFit/>
          </a:bodyPr>
          <a:lstStyle/>
          <a:p>
            <a:pPr algn="ctr"/>
            <a:r>
              <a:rPr lang="en-US" sz="2000" b="1" dirty="0" err="1" smtClean="0"/>
              <a:t>Kiến</a:t>
            </a:r>
            <a:r>
              <a:rPr lang="en-US" sz="2000" b="1" dirty="0" smtClean="0"/>
              <a:t> </a:t>
            </a:r>
            <a:r>
              <a:rPr lang="en-US" sz="2000" b="1" dirty="0" err="1" smtClean="0"/>
              <a:t>trúc</a:t>
            </a:r>
            <a:r>
              <a:rPr lang="en-US" sz="2000" b="1" dirty="0" smtClean="0"/>
              <a:t> </a:t>
            </a:r>
            <a:r>
              <a:rPr lang="en-US" sz="2000" b="1" dirty="0" err="1" smtClean="0"/>
              <a:t>hệ</a:t>
            </a:r>
            <a:r>
              <a:rPr lang="en-US" sz="2000" b="1" dirty="0" smtClean="0"/>
              <a:t> </a:t>
            </a:r>
            <a:r>
              <a:rPr lang="en-US" sz="2000" b="1" dirty="0" err="1" smtClean="0"/>
              <a:t>thống</a:t>
            </a:r>
            <a:r>
              <a:rPr lang="en-US" sz="2000" b="1" dirty="0" smtClean="0"/>
              <a:t> </a:t>
            </a:r>
            <a:r>
              <a:rPr lang="en-US" sz="2000" b="1" dirty="0" err="1" smtClean="0"/>
              <a:t>Viettel</a:t>
            </a:r>
            <a:r>
              <a:rPr lang="en-US" sz="2000" b="1" dirty="0" smtClean="0"/>
              <a:t> IMS</a:t>
            </a:r>
            <a:endParaRPr lang="en-US" sz="20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9" name="Picture 38"/>
          <p:cNvPicPr>
            <a:picLocks noChangeAspect="1"/>
          </p:cNvPicPr>
          <p:nvPr/>
        </p:nvPicPr>
        <p:blipFill>
          <a:blip r:embed="rId5"/>
          <a:stretch>
            <a:fillRect/>
          </a:stretch>
        </p:blipFill>
        <p:spPr>
          <a:xfrm>
            <a:off x="1439466" y="693188"/>
            <a:ext cx="6543179" cy="3970849"/>
          </a:xfrm>
          <a:prstGeom prst="rect">
            <a:avLst/>
          </a:prstGeom>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6815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Content Placeholder 1"/>
          <p:cNvSpPr txBox="1">
            <a:spLocks/>
          </p:cNvSpPr>
          <p:nvPr/>
        </p:nvSpPr>
        <p:spPr>
          <a:xfrm>
            <a:off x="385347" y="818855"/>
            <a:ext cx="8351839" cy="385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smtClean="0">
                <a:ea typeface="+mn-ea"/>
              </a:rPr>
              <a:t>Phân</a:t>
            </a:r>
            <a:r>
              <a:rPr lang="en-US" b="1" dirty="0" smtClean="0">
                <a:ea typeface="+mn-ea"/>
              </a:rPr>
              <a:t> </a:t>
            </a:r>
            <a:r>
              <a:rPr lang="en-US" b="1" dirty="0" err="1" smtClean="0">
                <a:ea typeface="+mn-ea"/>
              </a:rPr>
              <a:t>hệ</a:t>
            </a:r>
            <a:r>
              <a:rPr lang="en-US" b="1" dirty="0" smtClean="0">
                <a:ea typeface="+mn-ea"/>
              </a:rPr>
              <a:t> IMS-CORE  </a:t>
            </a:r>
            <a:r>
              <a:rPr lang="en-US" b="1" dirty="0" err="1" smtClean="0">
                <a:ea typeface="+mn-ea"/>
              </a:rPr>
              <a:t>có</a:t>
            </a:r>
            <a:r>
              <a:rPr lang="en-US" b="1" dirty="0" smtClean="0">
                <a:ea typeface="+mn-ea"/>
              </a:rPr>
              <a:t> 2 </a:t>
            </a:r>
            <a:r>
              <a:rPr lang="en-US" b="1" dirty="0" err="1" smtClean="0">
                <a:ea typeface="+mn-ea"/>
              </a:rPr>
              <a:t>chức</a:t>
            </a:r>
            <a:r>
              <a:rPr lang="en-US" b="1" dirty="0" smtClean="0">
                <a:ea typeface="+mn-ea"/>
              </a:rPr>
              <a:t> </a:t>
            </a:r>
            <a:r>
              <a:rPr lang="en-US" b="1" dirty="0" err="1" smtClean="0">
                <a:ea typeface="+mn-ea"/>
              </a:rPr>
              <a:t>năng</a:t>
            </a:r>
            <a:r>
              <a:rPr lang="en-US" b="1" dirty="0" smtClean="0">
                <a:ea typeface="+mn-ea"/>
              </a:rPr>
              <a:t> </a:t>
            </a:r>
            <a:r>
              <a:rPr lang="en-US" b="1" dirty="0" err="1" smtClean="0">
                <a:ea typeface="+mn-ea"/>
              </a:rPr>
              <a:t>chính</a:t>
            </a:r>
            <a:r>
              <a:rPr lang="en-US" b="1" dirty="0" smtClean="0">
                <a:ea typeface="+mn-ea"/>
              </a:rPr>
              <a:t> </a:t>
            </a:r>
            <a:r>
              <a:rPr lang="en-US" b="1" dirty="0" err="1" smtClean="0">
                <a:ea typeface="+mn-ea"/>
              </a:rPr>
              <a:t>là</a:t>
            </a:r>
            <a:r>
              <a:rPr lang="en-US" b="1" dirty="0" smtClean="0">
                <a:ea typeface="+mn-ea"/>
              </a:rPr>
              <a:t>:</a:t>
            </a:r>
          </a:p>
          <a:p>
            <a:r>
              <a:rPr lang="en-US" b="1" dirty="0">
                <a:ea typeface="+mn-ea"/>
                <a:cs typeface="+mn-cs"/>
              </a:rPr>
              <a:t>	</a:t>
            </a:r>
            <a:endParaRPr lang="en-US" b="1" dirty="0" smtClean="0">
              <a:ea typeface="+mn-ea"/>
              <a:cs typeface="+mn-cs"/>
            </a:endParaRPr>
          </a:p>
          <a:p>
            <a:r>
              <a:rPr lang="en-US" altLang="en-US" b="1" dirty="0">
                <a:ea typeface="+mn-ea"/>
                <a:cs typeface="+mn-cs"/>
              </a:rPr>
              <a:t>	</a:t>
            </a:r>
            <a:r>
              <a:rPr lang="en-US" altLang="en-US" b="1" dirty="0" smtClean="0">
                <a:ea typeface="+mn-ea"/>
                <a:cs typeface="+mn-cs"/>
              </a:rPr>
              <a:t>- </a:t>
            </a:r>
            <a:r>
              <a:rPr lang="sv-SE" altLang="en-US" dirty="0" smtClean="0"/>
              <a:t>Interrogating </a:t>
            </a:r>
            <a:r>
              <a:rPr lang="sv-SE" altLang="en-US" dirty="0"/>
              <a:t>Call Session Control Function (I-CSCF</a:t>
            </a:r>
            <a:r>
              <a:rPr lang="sv-SE" altLang="en-US" dirty="0" smtClean="0"/>
              <a:t>)</a:t>
            </a:r>
          </a:p>
          <a:p>
            <a:endParaRPr lang="sv-SE" altLang="en-US" dirty="0"/>
          </a:p>
          <a:p>
            <a:r>
              <a:rPr lang="sv-SE" altLang="en-US" dirty="0" smtClean="0"/>
              <a:t>	</a:t>
            </a:r>
            <a:endParaRPr lang="sv-SE" altLang="en-US" dirty="0"/>
          </a:p>
          <a:p>
            <a:r>
              <a:rPr lang="en-US" b="1" dirty="0" smtClean="0">
                <a:ea typeface="+mn-ea"/>
                <a:cs typeface="+mn-cs"/>
              </a:rPr>
              <a:t>	- </a:t>
            </a:r>
            <a:r>
              <a:rPr lang="sv-SE" altLang="en-US" dirty="0"/>
              <a:t>Serving Call Session Control Function (S-CSCF</a:t>
            </a:r>
            <a:r>
              <a:rPr lang="sv-SE" altLang="en-US" dirty="0" smtClean="0"/>
              <a:t>)</a:t>
            </a:r>
            <a:endParaRPr lang="sv-SE" altLang="en-US" dirty="0"/>
          </a:p>
        </p:txBody>
      </p:sp>
      <p:sp>
        <p:nvSpPr>
          <p:cNvPr id="10" name="Rectangle 9">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smtClean="0">
                <a:solidFill>
                  <a:srgbClr val="FFFFFF"/>
                </a:solidFill>
                <a:latin typeface="Roboto Condensed"/>
                <a:sym typeface="Roboto Condensed"/>
              </a:rPr>
              <a:t>Phân</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hệ</a:t>
            </a:r>
            <a:r>
              <a:rPr lang="en-US" sz="1700" b="1" dirty="0" smtClean="0">
                <a:solidFill>
                  <a:srgbClr val="FFFFFF"/>
                </a:solidFill>
                <a:latin typeface="Roboto Condensed"/>
                <a:sym typeface="Roboto Condensed"/>
              </a:rPr>
              <a:t> IMS-CORE</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65577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xmlns="" id="{42E43F79-8707-4619-BDF1-40E4F350C609}"/>
              </a:ext>
            </a:extLst>
          </p:cNvPr>
          <p:cNvSpPr/>
          <p:nvPr/>
        </p:nvSpPr>
        <p:spPr>
          <a:xfrm>
            <a:off x="2918473" y="163907"/>
            <a:ext cx="3559193" cy="369332"/>
          </a:xfrm>
          <a:prstGeom prst="rect">
            <a:avLst/>
          </a:prstGeom>
        </p:spPr>
        <p:txBody>
          <a:bodyPr wrap="square">
            <a:spAutoFit/>
          </a:bodyPr>
          <a:lstStyle/>
          <a:p>
            <a:r>
              <a:rPr lang="en-US" altLang="en-US" sz="1800" dirty="0">
                <a:latin typeface="Ericsson Capital TT" pitchFamily="2" charset="0"/>
              </a:rPr>
              <a:t>Interrogating CSCF </a:t>
            </a:r>
            <a:r>
              <a:rPr lang="en-US" altLang="en-US" sz="1800" dirty="0" smtClean="0">
                <a:latin typeface="Ericsson Capital TT" pitchFamily="2" charset="0"/>
              </a:rPr>
              <a:t>(</a:t>
            </a:r>
            <a:r>
              <a:rPr lang="en-US" altLang="en-US" sz="1800" dirty="0">
                <a:latin typeface="Ericsson Capital TT" pitchFamily="2" charset="0"/>
              </a:rPr>
              <a:t>I-CSCF)</a:t>
            </a:r>
          </a:p>
        </p:txBody>
      </p:sp>
      <p:grpSp>
        <p:nvGrpSpPr>
          <p:cNvPr id="12" name="Group 50"/>
          <p:cNvGrpSpPr>
            <a:grpSpLocks/>
          </p:cNvGrpSpPr>
          <p:nvPr>
            <p:custDataLst>
              <p:tags r:id="rId1"/>
            </p:custDataLst>
          </p:nvPr>
        </p:nvGrpSpPr>
        <p:grpSpPr bwMode="auto">
          <a:xfrm>
            <a:off x="2505947" y="713009"/>
            <a:ext cx="3834783" cy="4194374"/>
            <a:chOff x="1604" y="1054"/>
            <a:chExt cx="2451" cy="2636"/>
          </a:xfrm>
        </p:grpSpPr>
        <p:grpSp>
          <p:nvGrpSpPr>
            <p:cNvPr id="13" name="Group 4"/>
            <p:cNvGrpSpPr>
              <a:grpSpLocks noChangeAspect="1"/>
            </p:cNvGrpSpPr>
            <p:nvPr/>
          </p:nvGrpSpPr>
          <p:grpSpPr bwMode="auto">
            <a:xfrm>
              <a:off x="3603" y="2098"/>
              <a:ext cx="452" cy="646"/>
              <a:chOff x="183" y="860"/>
              <a:chExt cx="969" cy="1392"/>
            </a:xfrm>
          </p:grpSpPr>
          <p:grpSp>
            <p:nvGrpSpPr>
              <p:cNvPr id="59" name="Group 3"/>
              <p:cNvGrpSpPr>
                <a:grpSpLocks noChangeAspect="1"/>
              </p:cNvGrpSpPr>
              <p:nvPr/>
            </p:nvGrpSpPr>
            <p:grpSpPr bwMode="auto">
              <a:xfrm>
                <a:off x="186" y="860"/>
                <a:ext cx="966" cy="1391"/>
                <a:chOff x="186" y="860"/>
                <a:chExt cx="966" cy="1391"/>
              </a:xfrm>
            </p:grpSpPr>
            <p:sp>
              <p:nvSpPr>
                <p:cNvPr id="6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3" name="Text Box 6"/>
                <p:cNvSpPr txBox="1">
                  <a:spLocks noChangeAspect="1" noChangeArrowheads="1"/>
                </p:cNvSpPr>
                <p:nvPr/>
              </p:nvSpPr>
              <p:spPr bwMode="auto">
                <a:xfrm>
                  <a:off x="251"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S-CSCF</a:t>
                  </a:r>
                  <a:endParaRPr lang="sv-SE" altLang="en-US" sz="1100">
                    <a:solidFill>
                      <a:srgbClr val="00A9D4"/>
                    </a:solidFill>
                  </a:endParaRPr>
                </a:p>
              </p:txBody>
            </p:sp>
          </p:grpSp>
          <p:sp>
            <p:nvSpPr>
              <p:cNvPr id="60" name="Rectangle 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cxnSp>
          <p:nvCxnSpPr>
            <p:cNvPr id="14" name="AutoShape 10"/>
            <p:cNvCxnSpPr>
              <a:cxnSpLocks noChangeShapeType="1"/>
              <a:stCxn id="60" idx="1"/>
              <a:endCxn id="50" idx="3"/>
            </p:cNvCxnSpPr>
            <p:nvPr/>
          </p:nvCxnSpPr>
          <p:spPr bwMode="auto">
            <a:xfrm flipH="1">
              <a:off x="3055"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1"/>
            <p:cNvGrpSpPr>
              <a:grpSpLocks noChangeAspect="1"/>
            </p:cNvGrpSpPr>
            <p:nvPr/>
          </p:nvGrpSpPr>
          <p:grpSpPr bwMode="auto">
            <a:xfrm>
              <a:off x="1604" y="2098"/>
              <a:ext cx="452" cy="646"/>
              <a:chOff x="183" y="860"/>
              <a:chExt cx="969" cy="1392"/>
            </a:xfrm>
          </p:grpSpPr>
          <p:grpSp>
            <p:nvGrpSpPr>
              <p:cNvPr id="54" name="Group 3"/>
              <p:cNvGrpSpPr>
                <a:grpSpLocks noChangeAspect="1"/>
              </p:cNvGrpSpPr>
              <p:nvPr/>
            </p:nvGrpSpPr>
            <p:grpSpPr bwMode="auto">
              <a:xfrm>
                <a:off x="186" y="860"/>
                <a:ext cx="966" cy="1391"/>
                <a:chOff x="186" y="860"/>
                <a:chExt cx="966" cy="1391"/>
              </a:xfrm>
            </p:grpSpPr>
            <p:sp>
              <p:nvSpPr>
                <p:cNvPr id="56"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8" name="Text Box 6"/>
                <p:cNvSpPr txBox="1">
                  <a:spLocks noChangeAspect="1" noChangeArrowheads="1"/>
                </p:cNvSpPr>
                <p:nvPr/>
              </p:nvSpPr>
              <p:spPr bwMode="auto">
                <a:xfrm>
                  <a:off x="251"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P-CSCF</a:t>
                  </a:r>
                  <a:endParaRPr lang="sv-SE" altLang="en-US" sz="1100">
                    <a:solidFill>
                      <a:srgbClr val="00A9D4"/>
                    </a:solidFill>
                  </a:endParaRPr>
                </a:p>
              </p:txBody>
            </p:sp>
          </p:grpSp>
          <p:sp>
            <p:nvSpPr>
              <p:cNvPr id="55" name="Rectangle 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grpSp>
          <p:nvGrpSpPr>
            <p:cNvPr id="17" name="Group 17"/>
            <p:cNvGrpSpPr>
              <a:grpSpLocks noChangeAspect="1"/>
            </p:cNvGrpSpPr>
            <p:nvPr/>
          </p:nvGrpSpPr>
          <p:grpSpPr bwMode="auto">
            <a:xfrm>
              <a:off x="2604" y="2098"/>
              <a:ext cx="451" cy="646"/>
              <a:chOff x="183" y="860"/>
              <a:chExt cx="969" cy="1392"/>
            </a:xfrm>
          </p:grpSpPr>
          <p:grpSp>
            <p:nvGrpSpPr>
              <p:cNvPr id="49" name="Group 3"/>
              <p:cNvGrpSpPr>
                <a:grpSpLocks noChangeAspect="1"/>
              </p:cNvGrpSpPr>
              <p:nvPr/>
            </p:nvGrpSpPr>
            <p:grpSpPr bwMode="auto">
              <a:xfrm>
                <a:off x="186" y="860"/>
                <a:ext cx="966" cy="1391"/>
                <a:chOff x="186" y="860"/>
                <a:chExt cx="966" cy="1391"/>
              </a:xfrm>
            </p:grpSpPr>
            <p:sp>
              <p:nvSpPr>
                <p:cNvPr id="5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3" name="Text Box 6"/>
                <p:cNvSpPr txBox="1">
                  <a:spLocks noChangeAspect="1" noChangeArrowheads="1"/>
                </p:cNvSpPr>
                <p:nvPr/>
              </p:nvSpPr>
              <p:spPr bwMode="auto">
                <a:xfrm>
                  <a:off x="253" y="1899"/>
                  <a:ext cx="81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I-CSCF</a:t>
                  </a:r>
                  <a:endParaRPr lang="sv-SE" altLang="en-US" sz="1100">
                    <a:solidFill>
                      <a:srgbClr val="00A9D4"/>
                    </a:solidFill>
                  </a:endParaRPr>
                </a:p>
              </p:txBody>
            </p:sp>
          </p:grpSp>
          <p:sp>
            <p:nvSpPr>
              <p:cNvPr id="50" name="Rectangle 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18" name="Text Box 23"/>
            <p:cNvSpPr txBox="1">
              <a:spLocks noChangeArrowheads="1"/>
            </p:cNvSpPr>
            <p:nvPr/>
          </p:nvSpPr>
          <p:spPr bwMode="auto">
            <a:xfrm>
              <a:off x="2154" y="2446"/>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Mw</a:t>
              </a:r>
              <a:endParaRPr lang="en-US" altLang="en-US" sz="1100" dirty="0">
                <a:cs typeface="Arial" panose="020B0604020202020204" pitchFamily="34" charset="0"/>
              </a:endParaRPr>
            </a:p>
          </p:txBody>
        </p:sp>
        <p:sp>
          <p:nvSpPr>
            <p:cNvPr id="19" name="Text Box 24"/>
            <p:cNvSpPr txBox="1">
              <a:spLocks noChangeArrowheads="1"/>
            </p:cNvSpPr>
            <p:nvPr/>
          </p:nvSpPr>
          <p:spPr bwMode="auto">
            <a:xfrm>
              <a:off x="3203" y="2447"/>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Mw</a:t>
              </a:r>
              <a:endParaRPr lang="en-US" altLang="en-US" sz="1100" dirty="0">
                <a:cs typeface="Arial" panose="020B0604020202020204" pitchFamily="34" charset="0"/>
              </a:endParaRPr>
            </a:p>
          </p:txBody>
        </p:sp>
        <p:cxnSp>
          <p:nvCxnSpPr>
            <p:cNvPr id="20" name="AutoShape 25"/>
            <p:cNvCxnSpPr>
              <a:cxnSpLocks noChangeShapeType="1"/>
              <a:stCxn id="50" idx="1"/>
              <a:endCxn id="55" idx="3"/>
            </p:cNvCxnSpPr>
            <p:nvPr/>
          </p:nvCxnSpPr>
          <p:spPr bwMode="auto">
            <a:xfrm flipH="1">
              <a:off x="2056"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6"/>
            <p:cNvGrpSpPr>
              <a:grpSpLocks noChangeAspect="1"/>
            </p:cNvGrpSpPr>
            <p:nvPr/>
          </p:nvGrpSpPr>
          <p:grpSpPr bwMode="auto">
            <a:xfrm>
              <a:off x="2103" y="1054"/>
              <a:ext cx="934" cy="646"/>
              <a:chOff x="183" y="860"/>
              <a:chExt cx="1981" cy="1392"/>
            </a:xfrm>
          </p:grpSpPr>
          <p:grpSp>
            <p:nvGrpSpPr>
              <p:cNvPr id="44" name="Group 3"/>
              <p:cNvGrpSpPr>
                <a:grpSpLocks noChangeAspect="1"/>
              </p:cNvGrpSpPr>
              <p:nvPr/>
            </p:nvGrpSpPr>
            <p:grpSpPr bwMode="auto">
              <a:xfrm>
                <a:off x="1198" y="860"/>
                <a:ext cx="966" cy="1391"/>
                <a:chOff x="1198" y="860"/>
                <a:chExt cx="966" cy="1391"/>
              </a:xfrm>
            </p:grpSpPr>
            <p:sp>
              <p:nvSpPr>
                <p:cNvPr id="47" name="Freeform 5"/>
                <p:cNvSpPr>
                  <a:spLocks noChangeAspect="1" noEditPoints="1"/>
                </p:cNvSpPr>
                <p:nvPr/>
              </p:nvSpPr>
              <p:spPr bwMode="auto">
                <a:xfrm>
                  <a:off x="1198"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8" name="Text Box 6"/>
                <p:cNvSpPr txBox="1">
                  <a:spLocks noChangeAspect="1" noChangeArrowheads="1"/>
                </p:cNvSpPr>
                <p:nvPr/>
              </p:nvSpPr>
              <p:spPr bwMode="auto">
                <a:xfrm>
                  <a:off x="1248"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7B0663"/>
                      </a:solidFill>
                    </a:rPr>
                    <a:t>HSS</a:t>
                  </a:r>
                  <a:endParaRPr lang="sv-SE" altLang="en-US" sz="1100" dirty="0">
                    <a:solidFill>
                      <a:srgbClr val="7B0663"/>
                    </a:solidFill>
                  </a:endParaRPr>
                </a:p>
              </p:txBody>
            </p:sp>
          </p:grpSp>
          <p:sp>
            <p:nvSpPr>
              <p:cNvPr id="45" name="Rectangle 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40" name="Rectangle 37"/>
            <p:cNvSpPr>
              <a:spLocks noChangeAspect="1" noChangeArrowheads="1"/>
            </p:cNvSpPr>
            <p:nvPr/>
          </p:nvSpPr>
          <p:spPr bwMode="auto">
            <a:xfrm>
              <a:off x="3103" y="1054"/>
              <a:ext cx="452"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cxnSp>
          <p:nvCxnSpPr>
            <p:cNvPr id="24" name="AutoShape 38"/>
            <p:cNvCxnSpPr>
              <a:cxnSpLocks noChangeShapeType="1"/>
              <a:stCxn id="50" idx="0"/>
            </p:cNvCxnSpPr>
            <p:nvPr/>
          </p:nvCxnSpPr>
          <p:spPr bwMode="auto">
            <a:xfrm flipV="1">
              <a:off x="2829" y="1700"/>
              <a:ext cx="0" cy="39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41"/>
            <p:cNvSpPr txBox="1">
              <a:spLocks noChangeArrowheads="1"/>
            </p:cNvSpPr>
            <p:nvPr/>
          </p:nvSpPr>
          <p:spPr bwMode="auto">
            <a:xfrm>
              <a:off x="2819" y="1819"/>
              <a:ext cx="18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smtClean="0">
                  <a:cs typeface="Arial" panose="020B0604020202020204" pitchFamily="34" charset="0"/>
                </a:rPr>
                <a:t>Cx</a:t>
              </a:r>
              <a:endParaRPr lang="en-US" altLang="en-US" sz="1100" dirty="0">
                <a:cs typeface="Arial" panose="020B0604020202020204" pitchFamily="34" charset="0"/>
              </a:endParaRPr>
            </a:p>
          </p:txBody>
        </p:sp>
        <p:grpSp>
          <p:nvGrpSpPr>
            <p:cNvPr id="30" name="Group 42"/>
            <p:cNvGrpSpPr>
              <a:grpSpLocks noChangeAspect="1"/>
            </p:cNvGrpSpPr>
            <p:nvPr/>
          </p:nvGrpSpPr>
          <p:grpSpPr bwMode="auto">
            <a:xfrm>
              <a:off x="2604" y="3044"/>
              <a:ext cx="451" cy="646"/>
              <a:chOff x="183" y="860"/>
              <a:chExt cx="969" cy="1392"/>
            </a:xfrm>
          </p:grpSpPr>
          <p:grpSp>
            <p:nvGrpSpPr>
              <p:cNvPr id="34" name="Group 3"/>
              <p:cNvGrpSpPr>
                <a:grpSpLocks noChangeAspect="1"/>
              </p:cNvGrpSpPr>
              <p:nvPr/>
            </p:nvGrpSpPr>
            <p:grpSpPr bwMode="auto">
              <a:xfrm>
                <a:off x="186" y="860"/>
                <a:ext cx="966" cy="1391"/>
                <a:chOff x="186" y="860"/>
                <a:chExt cx="966" cy="1391"/>
              </a:xfrm>
            </p:grpSpPr>
            <p:sp>
              <p:nvSpPr>
                <p:cNvPr id="3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8"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smtClean="0">
                      <a:solidFill>
                        <a:srgbClr val="00625F"/>
                      </a:solidFill>
                    </a:rPr>
                    <a:t>AS</a:t>
                  </a:r>
                  <a:endParaRPr lang="sv-SE" altLang="en-US" sz="1100" dirty="0">
                    <a:solidFill>
                      <a:srgbClr val="00625F"/>
                    </a:solidFill>
                  </a:endParaRPr>
                </a:p>
              </p:txBody>
            </p:sp>
          </p:grpSp>
          <p:sp>
            <p:nvSpPr>
              <p:cNvPr id="35" name="Rectangle 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a:p>
            </p:txBody>
          </p:sp>
        </p:grpSp>
        <p:cxnSp>
          <p:nvCxnSpPr>
            <p:cNvPr id="31" name="AutoShape 48"/>
            <p:cNvCxnSpPr>
              <a:cxnSpLocks noChangeShapeType="1"/>
              <a:stCxn id="35" idx="0"/>
              <a:endCxn id="50" idx="2"/>
            </p:cNvCxnSpPr>
            <p:nvPr/>
          </p:nvCxnSpPr>
          <p:spPr bwMode="auto">
            <a:xfrm flipV="1">
              <a:off x="2830" y="2744"/>
              <a:ext cx="0" cy="30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p:cNvSpPr txBox="1">
              <a:spLocks noChangeArrowheads="1"/>
            </p:cNvSpPr>
            <p:nvPr/>
          </p:nvSpPr>
          <p:spPr bwMode="auto">
            <a:xfrm>
              <a:off x="2818" y="2795"/>
              <a:ext cx="243"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Ma</a:t>
              </a:r>
              <a:endParaRPr lang="en-US" altLang="en-US" sz="1100" dirty="0">
                <a:cs typeface="Arial" panose="020B0604020202020204" pitchFamily="34" charset="0"/>
              </a:endParaRPr>
            </a:p>
          </p:txBody>
        </p:sp>
      </p:grpSp>
      <p:sp>
        <p:nvSpPr>
          <p:cNvPr id="64" name="Rectangle 63">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smtClean="0">
                <a:solidFill>
                  <a:srgbClr val="FFFFFF"/>
                </a:solidFill>
                <a:latin typeface="Roboto Condensed"/>
                <a:sym typeface="Roboto Condensed"/>
              </a:rPr>
              <a:t>Phân</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hệ</a:t>
            </a:r>
            <a:r>
              <a:rPr lang="en-US" sz="1700" b="1" dirty="0" smtClean="0">
                <a:solidFill>
                  <a:srgbClr val="FFFFFF"/>
                </a:solidFill>
                <a:latin typeface="Roboto Condensed"/>
                <a:sym typeface="Roboto Condensed"/>
              </a:rPr>
              <a:t> IMS-CORE</a:t>
            </a:r>
            <a:endParaRPr lang="en-US" sz="1700" b="1"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07261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Rectangle 2"/>
          <p:cNvSpPr>
            <a:spLocks noChangeArrowheads="1"/>
          </p:cNvSpPr>
          <p:nvPr/>
        </p:nvSpPr>
        <p:spPr bwMode="auto">
          <a:xfrm flipV="1">
            <a:off x="3541690" y="-1"/>
            <a:ext cx="8650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xmlns="" id="{42E43F79-8707-4619-BDF1-40E4F350C609}"/>
              </a:ext>
            </a:extLst>
          </p:cNvPr>
          <p:cNvSpPr/>
          <p:nvPr/>
        </p:nvSpPr>
        <p:spPr>
          <a:xfrm>
            <a:off x="2918473" y="163907"/>
            <a:ext cx="3559193" cy="369332"/>
          </a:xfrm>
          <a:prstGeom prst="rect">
            <a:avLst/>
          </a:prstGeom>
        </p:spPr>
        <p:txBody>
          <a:bodyPr wrap="square">
            <a:spAutoFit/>
          </a:bodyPr>
          <a:lstStyle/>
          <a:p>
            <a:r>
              <a:rPr lang="en-US" altLang="en-US" sz="1800" dirty="0" smtClean="0">
                <a:latin typeface="Ericsson Capital TT" pitchFamily="2" charset="0"/>
              </a:rPr>
              <a:t>Serving CSCF (</a:t>
            </a:r>
            <a:r>
              <a:rPr lang="en-US" altLang="en-US" sz="1800" dirty="0">
                <a:latin typeface="Ericsson Capital TT" pitchFamily="2" charset="0"/>
              </a:rPr>
              <a:t>I-CSCF)</a:t>
            </a:r>
          </a:p>
        </p:txBody>
      </p:sp>
      <p:grpSp>
        <p:nvGrpSpPr>
          <p:cNvPr id="12" name="Group 50"/>
          <p:cNvGrpSpPr>
            <a:grpSpLocks/>
          </p:cNvGrpSpPr>
          <p:nvPr>
            <p:custDataLst>
              <p:tags r:id="rId1"/>
            </p:custDataLst>
          </p:nvPr>
        </p:nvGrpSpPr>
        <p:grpSpPr bwMode="auto">
          <a:xfrm>
            <a:off x="2505947" y="713009"/>
            <a:ext cx="3834783" cy="4194374"/>
            <a:chOff x="1604" y="1054"/>
            <a:chExt cx="2451" cy="2636"/>
          </a:xfrm>
        </p:grpSpPr>
        <p:grpSp>
          <p:nvGrpSpPr>
            <p:cNvPr id="13" name="Group 4"/>
            <p:cNvGrpSpPr>
              <a:grpSpLocks noChangeAspect="1"/>
            </p:cNvGrpSpPr>
            <p:nvPr/>
          </p:nvGrpSpPr>
          <p:grpSpPr bwMode="auto">
            <a:xfrm>
              <a:off x="3603" y="2098"/>
              <a:ext cx="452" cy="646"/>
              <a:chOff x="183" y="860"/>
              <a:chExt cx="969" cy="1392"/>
            </a:xfrm>
          </p:grpSpPr>
          <p:grpSp>
            <p:nvGrpSpPr>
              <p:cNvPr id="59" name="Group 3"/>
              <p:cNvGrpSpPr>
                <a:grpSpLocks noChangeAspect="1"/>
              </p:cNvGrpSpPr>
              <p:nvPr/>
            </p:nvGrpSpPr>
            <p:grpSpPr bwMode="auto">
              <a:xfrm>
                <a:off x="186" y="860"/>
                <a:ext cx="966" cy="1391"/>
                <a:chOff x="186" y="860"/>
                <a:chExt cx="966" cy="1391"/>
              </a:xfrm>
            </p:grpSpPr>
            <p:sp>
              <p:nvSpPr>
                <p:cNvPr id="6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3" name="Text Box 6"/>
                <p:cNvSpPr txBox="1">
                  <a:spLocks noChangeAspect="1" noChangeArrowheads="1"/>
                </p:cNvSpPr>
                <p:nvPr/>
              </p:nvSpPr>
              <p:spPr bwMode="auto">
                <a:xfrm>
                  <a:off x="251" y="1887"/>
                  <a:ext cx="81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smtClean="0">
                      <a:solidFill>
                        <a:srgbClr val="00A9D4"/>
                      </a:solidFill>
                    </a:rPr>
                    <a:t>I-CSCF</a:t>
                  </a:r>
                  <a:endParaRPr lang="sv-SE" altLang="en-US" sz="1100" dirty="0">
                    <a:solidFill>
                      <a:srgbClr val="00A9D4"/>
                    </a:solidFill>
                  </a:endParaRPr>
                </a:p>
              </p:txBody>
            </p:sp>
          </p:grpSp>
          <p:sp>
            <p:nvSpPr>
              <p:cNvPr id="60" name="Rectangle 9"/>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cxnSp>
          <p:nvCxnSpPr>
            <p:cNvPr id="14" name="AutoShape 10"/>
            <p:cNvCxnSpPr>
              <a:cxnSpLocks noChangeShapeType="1"/>
              <a:stCxn id="60" idx="1"/>
              <a:endCxn id="50" idx="3"/>
            </p:cNvCxnSpPr>
            <p:nvPr/>
          </p:nvCxnSpPr>
          <p:spPr bwMode="auto">
            <a:xfrm flipH="1">
              <a:off x="3055"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1"/>
            <p:cNvGrpSpPr>
              <a:grpSpLocks noChangeAspect="1"/>
            </p:cNvGrpSpPr>
            <p:nvPr/>
          </p:nvGrpSpPr>
          <p:grpSpPr bwMode="auto">
            <a:xfrm>
              <a:off x="1604" y="2098"/>
              <a:ext cx="452" cy="646"/>
              <a:chOff x="183" y="860"/>
              <a:chExt cx="969" cy="1392"/>
            </a:xfrm>
          </p:grpSpPr>
          <p:grpSp>
            <p:nvGrpSpPr>
              <p:cNvPr id="54" name="Group 3"/>
              <p:cNvGrpSpPr>
                <a:grpSpLocks noChangeAspect="1"/>
              </p:cNvGrpSpPr>
              <p:nvPr/>
            </p:nvGrpSpPr>
            <p:grpSpPr bwMode="auto">
              <a:xfrm>
                <a:off x="186" y="860"/>
                <a:ext cx="966" cy="1391"/>
                <a:chOff x="186" y="860"/>
                <a:chExt cx="966" cy="1391"/>
              </a:xfrm>
            </p:grpSpPr>
            <p:sp>
              <p:nvSpPr>
                <p:cNvPr id="56"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8" name="Text Box 6"/>
                <p:cNvSpPr txBox="1">
                  <a:spLocks noChangeAspect="1" noChangeArrowheads="1"/>
                </p:cNvSpPr>
                <p:nvPr/>
              </p:nvSpPr>
              <p:spPr bwMode="auto">
                <a:xfrm>
                  <a:off x="251"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a:solidFill>
                        <a:srgbClr val="00A9D4"/>
                      </a:solidFill>
                    </a:rPr>
                    <a:t>P-CSCF</a:t>
                  </a:r>
                  <a:endParaRPr lang="sv-SE" altLang="en-US" sz="1100">
                    <a:solidFill>
                      <a:srgbClr val="00A9D4"/>
                    </a:solidFill>
                  </a:endParaRPr>
                </a:p>
              </p:txBody>
            </p:sp>
          </p:grpSp>
          <p:sp>
            <p:nvSpPr>
              <p:cNvPr id="55" name="Rectangle 16"/>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grpSp>
          <p:nvGrpSpPr>
            <p:cNvPr id="17" name="Group 17"/>
            <p:cNvGrpSpPr>
              <a:grpSpLocks noChangeAspect="1"/>
            </p:cNvGrpSpPr>
            <p:nvPr/>
          </p:nvGrpSpPr>
          <p:grpSpPr bwMode="auto">
            <a:xfrm>
              <a:off x="2604" y="2098"/>
              <a:ext cx="451" cy="646"/>
              <a:chOff x="183" y="860"/>
              <a:chExt cx="969" cy="1392"/>
            </a:xfrm>
          </p:grpSpPr>
          <p:grpSp>
            <p:nvGrpSpPr>
              <p:cNvPr id="49" name="Group 3"/>
              <p:cNvGrpSpPr>
                <a:grpSpLocks noChangeAspect="1"/>
              </p:cNvGrpSpPr>
              <p:nvPr/>
            </p:nvGrpSpPr>
            <p:grpSpPr bwMode="auto">
              <a:xfrm>
                <a:off x="186" y="860"/>
                <a:ext cx="966" cy="1391"/>
                <a:chOff x="186" y="860"/>
                <a:chExt cx="966" cy="1391"/>
              </a:xfrm>
            </p:grpSpPr>
            <p:sp>
              <p:nvSpPr>
                <p:cNvPr id="51" name="Freeform 4"/>
                <p:cNvSpPr>
                  <a:spLocks noChangeAspect="1"/>
                </p:cNvSpPr>
                <p:nvPr/>
              </p:nvSpPr>
              <p:spPr bwMode="auto">
                <a:xfrm>
                  <a:off x="205" y="879"/>
                  <a:ext cx="928" cy="135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3"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pPr>
                  <a:r>
                    <a:rPr lang="en-US" altLang="en-US" sz="1100" dirty="0" smtClean="0">
                      <a:solidFill>
                        <a:srgbClr val="00A9D4"/>
                      </a:solidFill>
                    </a:rPr>
                    <a:t>S-CSCF</a:t>
                  </a:r>
                  <a:endParaRPr lang="sv-SE" altLang="en-US" sz="1100" dirty="0">
                    <a:solidFill>
                      <a:srgbClr val="00A9D4"/>
                    </a:solidFill>
                  </a:endParaRPr>
                </a:p>
              </p:txBody>
            </p:sp>
          </p:grpSp>
          <p:sp>
            <p:nvSpPr>
              <p:cNvPr id="50" name="Rectangle 22"/>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18" name="Text Box 23"/>
            <p:cNvSpPr txBox="1">
              <a:spLocks noChangeArrowheads="1"/>
            </p:cNvSpPr>
            <p:nvPr/>
          </p:nvSpPr>
          <p:spPr bwMode="auto">
            <a:xfrm>
              <a:off x="2154" y="2446"/>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Mw</a:t>
              </a:r>
              <a:endParaRPr lang="en-US" altLang="en-US" sz="1100" dirty="0">
                <a:cs typeface="Arial" panose="020B0604020202020204" pitchFamily="34" charset="0"/>
              </a:endParaRPr>
            </a:p>
          </p:txBody>
        </p:sp>
        <p:sp>
          <p:nvSpPr>
            <p:cNvPr id="19" name="Text Box 24"/>
            <p:cNvSpPr txBox="1">
              <a:spLocks noChangeArrowheads="1"/>
            </p:cNvSpPr>
            <p:nvPr/>
          </p:nvSpPr>
          <p:spPr bwMode="auto">
            <a:xfrm>
              <a:off x="3203" y="2447"/>
              <a:ext cx="25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Mw</a:t>
              </a:r>
              <a:endParaRPr lang="en-US" altLang="en-US" sz="1100" dirty="0">
                <a:cs typeface="Arial" panose="020B0604020202020204" pitchFamily="34" charset="0"/>
              </a:endParaRPr>
            </a:p>
          </p:txBody>
        </p:sp>
        <p:cxnSp>
          <p:nvCxnSpPr>
            <p:cNvPr id="20" name="AutoShape 25"/>
            <p:cNvCxnSpPr>
              <a:cxnSpLocks noChangeShapeType="1"/>
              <a:stCxn id="50" idx="1"/>
              <a:endCxn id="55" idx="3"/>
            </p:cNvCxnSpPr>
            <p:nvPr/>
          </p:nvCxnSpPr>
          <p:spPr bwMode="auto">
            <a:xfrm flipH="1">
              <a:off x="2056" y="2422"/>
              <a:ext cx="548" cy="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6"/>
            <p:cNvGrpSpPr>
              <a:grpSpLocks noChangeAspect="1"/>
            </p:cNvGrpSpPr>
            <p:nvPr/>
          </p:nvGrpSpPr>
          <p:grpSpPr bwMode="auto">
            <a:xfrm>
              <a:off x="2103" y="1054"/>
              <a:ext cx="934" cy="646"/>
              <a:chOff x="183" y="860"/>
              <a:chExt cx="1981" cy="1392"/>
            </a:xfrm>
          </p:grpSpPr>
          <p:grpSp>
            <p:nvGrpSpPr>
              <p:cNvPr id="44" name="Group 3"/>
              <p:cNvGrpSpPr>
                <a:grpSpLocks noChangeAspect="1"/>
              </p:cNvGrpSpPr>
              <p:nvPr/>
            </p:nvGrpSpPr>
            <p:grpSpPr bwMode="auto">
              <a:xfrm>
                <a:off x="1198" y="860"/>
                <a:ext cx="966" cy="1391"/>
                <a:chOff x="1198" y="860"/>
                <a:chExt cx="966" cy="1391"/>
              </a:xfrm>
            </p:grpSpPr>
            <p:sp>
              <p:nvSpPr>
                <p:cNvPr id="47" name="Freeform 5"/>
                <p:cNvSpPr>
                  <a:spLocks noChangeAspect="1" noEditPoints="1"/>
                </p:cNvSpPr>
                <p:nvPr/>
              </p:nvSpPr>
              <p:spPr bwMode="auto">
                <a:xfrm>
                  <a:off x="1198"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8" name="Text Box 6"/>
                <p:cNvSpPr txBox="1">
                  <a:spLocks noChangeAspect="1" noChangeArrowheads="1"/>
                </p:cNvSpPr>
                <p:nvPr/>
              </p:nvSpPr>
              <p:spPr bwMode="auto">
                <a:xfrm>
                  <a:off x="1248" y="1899"/>
                  <a:ext cx="81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a:solidFill>
                        <a:srgbClr val="7B0663"/>
                      </a:solidFill>
                    </a:rPr>
                    <a:t>HSS</a:t>
                  </a:r>
                  <a:endParaRPr lang="sv-SE" altLang="en-US" sz="1100" dirty="0">
                    <a:solidFill>
                      <a:srgbClr val="7B0663"/>
                    </a:solidFill>
                  </a:endParaRPr>
                </a:p>
              </p:txBody>
            </p:sp>
          </p:grpSp>
          <p:sp>
            <p:nvSpPr>
              <p:cNvPr id="45" name="Rectangle 31"/>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grpSp>
        <p:sp>
          <p:nvSpPr>
            <p:cNvPr id="40" name="Rectangle 37"/>
            <p:cNvSpPr>
              <a:spLocks noChangeAspect="1" noChangeArrowheads="1"/>
            </p:cNvSpPr>
            <p:nvPr/>
          </p:nvSpPr>
          <p:spPr bwMode="auto">
            <a:xfrm>
              <a:off x="3103" y="1054"/>
              <a:ext cx="452"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sz="1100"/>
            </a:p>
          </p:txBody>
        </p:sp>
        <p:cxnSp>
          <p:nvCxnSpPr>
            <p:cNvPr id="24" name="AutoShape 38"/>
            <p:cNvCxnSpPr>
              <a:cxnSpLocks noChangeShapeType="1"/>
              <a:stCxn id="50" idx="0"/>
            </p:cNvCxnSpPr>
            <p:nvPr/>
          </p:nvCxnSpPr>
          <p:spPr bwMode="auto">
            <a:xfrm flipV="1">
              <a:off x="2829" y="1700"/>
              <a:ext cx="0" cy="39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41"/>
            <p:cNvSpPr txBox="1">
              <a:spLocks noChangeArrowheads="1"/>
            </p:cNvSpPr>
            <p:nvPr/>
          </p:nvSpPr>
          <p:spPr bwMode="auto">
            <a:xfrm>
              <a:off x="2819" y="1819"/>
              <a:ext cx="181"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err="1" smtClean="0">
                  <a:cs typeface="Arial" panose="020B0604020202020204" pitchFamily="34" charset="0"/>
                </a:rPr>
                <a:t>Cx</a:t>
              </a:r>
              <a:endParaRPr lang="en-US" altLang="en-US" sz="1100" dirty="0">
                <a:cs typeface="Arial" panose="020B0604020202020204" pitchFamily="34" charset="0"/>
              </a:endParaRPr>
            </a:p>
          </p:txBody>
        </p:sp>
        <p:grpSp>
          <p:nvGrpSpPr>
            <p:cNvPr id="30" name="Group 42"/>
            <p:cNvGrpSpPr>
              <a:grpSpLocks noChangeAspect="1"/>
            </p:cNvGrpSpPr>
            <p:nvPr/>
          </p:nvGrpSpPr>
          <p:grpSpPr bwMode="auto">
            <a:xfrm>
              <a:off x="2604" y="3044"/>
              <a:ext cx="451" cy="646"/>
              <a:chOff x="183" y="860"/>
              <a:chExt cx="969" cy="1392"/>
            </a:xfrm>
          </p:grpSpPr>
          <p:grpSp>
            <p:nvGrpSpPr>
              <p:cNvPr id="34" name="Group 3"/>
              <p:cNvGrpSpPr>
                <a:grpSpLocks noChangeAspect="1"/>
              </p:cNvGrpSpPr>
              <p:nvPr/>
            </p:nvGrpSpPr>
            <p:grpSpPr bwMode="auto">
              <a:xfrm>
                <a:off x="186" y="860"/>
                <a:ext cx="966" cy="1391"/>
                <a:chOff x="186" y="860"/>
                <a:chExt cx="966" cy="1391"/>
              </a:xfrm>
            </p:grpSpPr>
            <p:sp>
              <p:nvSpPr>
                <p:cNvPr id="3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8" name="Text Box 6"/>
                <p:cNvSpPr txBox="1">
                  <a:spLocks noChangeAspect="1" noChangeArrowheads="1"/>
                </p:cNvSpPr>
                <p:nvPr/>
              </p:nvSpPr>
              <p:spPr bwMode="auto">
                <a:xfrm>
                  <a:off x="253" y="1887"/>
                  <a:ext cx="8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80000"/>
                    </a:lnSpc>
                  </a:pPr>
                  <a:r>
                    <a:rPr lang="en-US" altLang="en-US" sz="1100" dirty="0" smtClean="0">
                      <a:solidFill>
                        <a:srgbClr val="00625F"/>
                      </a:solidFill>
                    </a:rPr>
                    <a:t>AS</a:t>
                  </a:r>
                  <a:endParaRPr lang="sv-SE" altLang="en-US" sz="1100" dirty="0">
                    <a:solidFill>
                      <a:srgbClr val="00625F"/>
                    </a:solidFill>
                  </a:endParaRPr>
                </a:p>
              </p:txBody>
            </p:sp>
          </p:grpSp>
          <p:sp>
            <p:nvSpPr>
              <p:cNvPr id="35" name="Rectangle 47"/>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rgbClr val="89BA17"/>
                    </a:solidFill>
                  </a14:hiddenFill>
                </a:ext>
                <a:ext uri="{91240B29-F687-4F45-9708-019B960494DF}">
                  <a14:hiddenLine xmlns:a14="http://schemas.microsoft.com/office/drawing/2010/main" w="12700" algn="ctr">
                    <a:solidFill>
                      <a:srgbClr val="5858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sv-SE" altLang="en-US"/>
              </a:p>
            </p:txBody>
          </p:sp>
        </p:grpSp>
        <p:cxnSp>
          <p:nvCxnSpPr>
            <p:cNvPr id="31" name="AutoShape 48"/>
            <p:cNvCxnSpPr>
              <a:cxnSpLocks noChangeShapeType="1"/>
              <a:stCxn id="35" idx="0"/>
              <a:endCxn id="50" idx="2"/>
            </p:cNvCxnSpPr>
            <p:nvPr/>
          </p:nvCxnSpPr>
          <p:spPr bwMode="auto">
            <a:xfrm flipV="1">
              <a:off x="2830" y="2744"/>
              <a:ext cx="0" cy="300"/>
            </a:xfrm>
            <a:prstGeom prst="straightConnector1">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p:cNvSpPr txBox="1">
              <a:spLocks noChangeArrowheads="1"/>
            </p:cNvSpPr>
            <p:nvPr/>
          </p:nvSpPr>
          <p:spPr bwMode="auto">
            <a:xfrm>
              <a:off x="2818" y="2795"/>
              <a:ext cx="26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100" dirty="0" smtClean="0">
                  <a:cs typeface="Arial" panose="020B0604020202020204" pitchFamily="34" charset="0"/>
                </a:rPr>
                <a:t>ICS</a:t>
              </a:r>
              <a:endParaRPr lang="en-US" altLang="en-US" sz="1100" dirty="0">
                <a:cs typeface="Arial" panose="020B0604020202020204" pitchFamily="34" charset="0"/>
              </a:endParaRPr>
            </a:p>
          </p:txBody>
        </p:sp>
      </p:grpSp>
      <p:sp>
        <p:nvSpPr>
          <p:cNvPr id="64" name="Rectangle 63">
            <a:extLst>
              <a:ext uri="{FF2B5EF4-FFF2-40B4-BE49-F238E27FC236}">
                <a16:creationId xmlns:a16="http://schemas.microsoft.com/office/drawing/2014/main" xmlns="" id="{42E43F79-8707-4619-BDF1-40E4F350C609}"/>
              </a:ext>
            </a:extLst>
          </p:cNvPr>
          <p:cNvSpPr/>
          <p:nvPr/>
        </p:nvSpPr>
        <p:spPr>
          <a:xfrm>
            <a:off x="-73202" y="178626"/>
            <a:ext cx="2262421" cy="353943"/>
          </a:xfrm>
          <a:prstGeom prst="rect">
            <a:avLst/>
          </a:prstGeom>
        </p:spPr>
        <p:txBody>
          <a:bodyPr wrap="square">
            <a:spAutoFit/>
          </a:bodyPr>
          <a:lstStyle/>
          <a:p>
            <a:r>
              <a:rPr lang="en-US" sz="1700" b="1" dirty="0" err="1" smtClean="0">
                <a:solidFill>
                  <a:srgbClr val="FFFFFF"/>
                </a:solidFill>
                <a:latin typeface="Roboto Condensed"/>
                <a:sym typeface="Roboto Condensed"/>
              </a:rPr>
              <a:t>Phân</a:t>
            </a:r>
            <a:r>
              <a:rPr lang="en-US" sz="1700" b="1" dirty="0" smtClean="0">
                <a:solidFill>
                  <a:srgbClr val="FFFFFF"/>
                </a:solidFill>
                <a:latin typeface="Roboto Condensed"/>
                <a:sym typeface="Roboto Condensed"/>
              </a:rPr>
              <a:t> </a:t>
            </a:r>
            <a:r>
              <a:rPr lang="en-US" sz="1700" b="1" dirty="0" err="1" smtClean="0">
                <a:solidFill>
                  <a:srgbClr val="FFFFFF"/>
                </a:solidFill>
                <a:latin typeface="Roboto Condensed"/>
                <a:sym typeface="Roboto Condensed"/>
              </a:rPr>
              <a:t>hệ</a:t>
            </a:r>
            <a:r>
              <a:rPr lang="en-US" sz="1700" b="1" dirty="0" smtClean="0">
                <a:solidFill>
                  <a:srgbClr val="FFFFFF"/>
                </a:solidFill>
                <a:latin typeface="Roboto Condensed"/>
                <a:sym typeface="Roboto Condensed"/>
              </a:rPr>
              <a:t> IMS-CORE</a:t>
            </a:r>
            <a:endParaRPr lang="en-US" sz="1700"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9602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xml><?xml version="1.0" encoding="utf-8"?>
<p:tagLst xmlns:a="http://schemas.openxmlformats.org/drawingml/2006/main" xmlns:r="http://schemas.openxmlformats.org/officeDocument/2006/relationships" xmlns:p="http://schemas.openxmlformats.org/presentationml/2006/main">
  <p:tag name="DUPLICATEID" val="aeb0496790ca435a995494ab32d6a1ca"/>
</p:tagLst>
</file>

<file path=ppt/tags/tag100.xml><?xml version="1.0" encoding="utf-8"?>
<p:tagLst xmlns:a="http://schemas.openxmlformats.org/drawingml/2006/main" xmlns:r="http://schemas.openxmlformats.org/officeDocument/2006/relationships" xmlns:p="http://schemas.openxmlformats.org/presentationml/2006/main">
  <p:tag name="DUPLICATEID" val="f81a2d329ff740ceb46b3eaa0ea304a5"/>
</p:tagLst>
</file>

<file path=ppt/tags/tag101.xml><?xml version="1.0" encoding="utf-8"?>
<p:tagLst xmlns:a="http://schemas.openxmlformats.org/drawingml/2006/main" xmlns:r="http://schemas.openxmlformats.org/officeDocument/2006/relationships" xmlns:p="http://schemas.openxmlformats.org/presentationml/2006/main">
  <p:tag name="DUPLICATEID" val="bbfc058034f541f58b2eb5ba13c7e2ef"/>
</p:tagLst>
</file>

<file path=ppt/tags/tag102.xml><?xml version="1.0" encoding="utf-8"?>
<p:tagLst xmlns:a="http://schemas.openxmlformats.org/drawingml/2006/main" xmlns:r="http://schemas.openxmlformats.org/officeDocument/2006/relationships" xmlns:p="http://schemas.openxmlformats.org/presentationml/2006/main">
  <p:tag name="DUPLICATEID" val="dc921a3403d94bde948ff6981f68d98a"/>
</p:tagLst>
</file>

<file path=ppt/tags/tag103.xml><?xml version="1.0" encoding="utf-8"?>
<p:tagLst xmlns:a="http://schemas.openxmlformats.org/drawingml/2006/main" xmlns:r="http://schemas.openxmlformats.org/officeDocument/2006/relationships" xmlns:p="http://schemas.openxmlformats.org/presentationml/2006/main">
  <p:tag name="DUPLICATEID" val="14111e5e6ba641fb93f6dd3a2273f38b"/>
</p:tagLst>
</file>

<file path=ppt/tags/tag104.xml><?xml version="1.0" encoding="utf-8"?>
<p:tagLst xmlns:a="http://schemas.openxmlformats.org/drawingml/2006/main" xmlns:r="http://schemas.openxmlformats.org/officeDocument/2006/relationships" xmlns:p="http://schemas.openxmlformats.org/presentationml/2006/main">
  <p:tag name="DUPLICATEID" val="36b6e96dabc04805ab64037a8551385a"/>
</p:tagLst>
</file>

<file path=ppt/tags/tag105.xml><?xml version="1.0" encoding="utf-8"?>
<p:tagLst xmlns:a="http://schemas.openxmlformats.org/drawingml/2006/main" xmlns:r="http://schemas.openxmlformats.org/officeDocument/2006/relationships" xmlns:p="http://schemas.openxmlformats.org/presentationml/2006/main">
  <p:tag name="DUPLICATEID" val="c6bf9ea66cb14f109317a722c276a0fc"/>
</p:tagLst>
</file>

<file path=ppt/tags/tag106.xml><?xml version="1.0" encoding="utf-8"?>
<p:tagLst xmlns:a="http://schemas.openxmlformats.org/drawingml/2006/main" xmlns:r="http://schemas.openxmlformats.org/officeDocument/2006/relationships" xmlns:p="http://schemas.openxmlformats.org/presentationml/2006/main">
  <p:tag name="DUPLICATEID" val="c16e273a515642f5b567e19934c5427e"/>
</p:tagLst>
</file>

<file path=ppt/tags/tag107.xml><?xml version="1.0" encoding="utf-8"?>
<p:tagLst xmlns:a="http://schemas.openxmlformats.org/drawingml/2006/main" xmlns:r="http://schemas.openxmlformats.org/officeDocument/2006/relationships" xmlns:p="http://schemas.openxmlformats.org/presentationml/2006/main">
  <p:tag name="DUPLICATEID" val="e5f6720c10b648e080e877bf10c34963"/>
</p:tagLst>
</file>

<file path=ppt/tags/tag108.xml><?xml version="1.0" encoding="utf-8"?>
<p:tagLst xmlns:a="http://schemas.openxmlformats.org/drawingml/2006/main" xmlns:r="http://schemas.openxmlformats.org/officeDocument/2006/relationships" xmlns:p="http://schemas.openxmlformats.org/presentationml/2006/main">
  <p:tag name="DUPLICATEID" val="85070ad50dc44e94931cd888f8f1052d"/>
</p:tagLst>
</file>

<file path=ppt/tags/tag109.xml><?xml version="1.0" encoding="utf-8"?>
<p:tagLst xmlns:a="http://schemas.openxmlformats.org/drawingml/2006/main" xmlns:r="http://schemas.openxmlformats.org/officeDocument/2006/relationships" xmlns:p="http://schemas.openxmlformats.org/presentationml/2006/main">
  <p:tag name="DUPLICATEID" val="858a80dc910540f6b444a375b5bc4f72"/>
</p:tagLst>
</file>

<file path=ppt/tags/tag11.xml><?xml version="1.0" encoding="utf-8"?>
<p:tagLst xmlns:a="http://schemas.openxmlformats.org/drawingml/2006/main" xmlns:r="http://schemas.openxmlformats.org/officeDocument/2006/relationships" xmlns:p="http://schemas.openxmlformats.org/presentationml/2006/main">
  <p:tag name="DUPLICATEID" val="ff158567b4244554ae421e6074d4415f"/>
</p:tagLst>
</file>

<file path=ppt/tags/tag1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18"/>
  <p:tag name="MARGIN_2" val="54"/>
  <p:tag name="MARGIN_3" val="90"/>
  <p:tag name="MARGIN_4" val="126"/>
  <p:tag name="MARGIN_5" val="162"/>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DUPLICATEID" val="78afb51562844ebb8b4396e36a9bd57b"/>
</p:tagLst>
</file>

<file path=ppt/tags/tag13.xml><?xml version="1.0" encoding="utf-8"?>
<p:tagLst xmlns:a="http://schemas.openxmlformats.org/drawingml/2006/main" xmlns:r="http://schemas.openxmlformats.org/officeDocument/2006/relationships" xmlns:p="http://schemas.openxmlformats.org/presentationml/2006/main">
  <p:tag name="DUPLICATEID" val="08c9148543f3412bb090c45eff642d22"/>
</p:tagLst>
</file>

<file path=ppt/tags/tag14.xml><?xml version="1.0" encoding="utf-8"?>
<p:tagLst xmlns:a="http://schemas.openxmlformats.org/drawingml/2006/main" xmlns:r="http://schemas.openxmlformats.org/officeDocument/2006/relationships" xmlns:p="http://schemas.openxmlformats.org/presentationml/2006/main">
  <p:tag name="DUPLICATEID" val="2867b8adf1ca4f06a1b410e96ad00d13"/>
</p:tagLst>
</file>

<file path=ppt/tags/tag15.xml><?xml version="1.0" encoding="utf-8"?>
<p:tagLst xmlns:a="http://schemas.openxmlformats.org/drawingml/2006/main" xmlns:r="http://schemas.openxmlformats.org/officeDocument/2006/relationships" xmlns:p="http://schemas.openxmlformats.org/presentationml/2006/main">
  <p:tag name="DUPLICATEID" val="2fe9c0cbdd564b438e00a23d269cc2da"/>
</p:tagLst>
</file>

<file path=ppt/tags/tag16.xml><?xml version="1.0" encoding="utf-8"?>
<p:tagLst xmlns:a="http://schemas.openxmlformats.org/drawingml/2006/main" xmlns:r="http://schemas.openxmlformats.org/officeDocument/2006/relationships" xmlns:p="http://schemas.openxmlformats.org/presentationml/2006/main">
  <p:tag name="DUPLICATEID" val="f4f9c5886fd14e11b0ea00d0da82f2d6"/>
</p:tagLst>
</file>

<file path=ppt/tags/tag17.xml><?xml version="1.0" encoding="utf-8"?>
<p:tagLst xmlns:a="http://schemas.openxmlformats.org/drawingml/2006/main" xmlns:r="http://schemas.openxmlformats.org/officeDocument/2006/relationships" xmlns:p="http://schemas.openxmlformats.org/presentationml/2006/main">
  <p:tag name="DUPLICATEID" val="6352aa8b68ea4fb495511e95cac5ed2d"/>
</p:tagLst>
</file>

<file path=ppt/tags/tag18.xml><?xml version="1.0" encoding="utf-8"?>
<p:tagLst xmlns:a="http://schemas.openxmlformats.org/drawingml/2006/main" xmlns:r="http://schemas.openxmlformats.org/officeDocument/2006/relationships" xmlns:p="http://schemas.openxmlformats.org/presentationml/2006/main">
  <p:tag name="DUPLICATEID" val="15f04f702d1848d2b32b26148be44cb8"/>
</p:tagLst>
</file>

<file path=ppt/tags/tag19.xml><?xml version="1.0" encoding="utf-8"?>
<p:tagLst xmlns:a="http://schemas.openxmlformats.org/drawingml/2006/main" xmlns:r="http://schemas.openxmlformats.org/officeDocument/2006/relationships" xmlns:p="http://schemas.openxmlformats.org/presentationml/2006/main">
  <p:tag name="DUPLICATEID" val="e7fe1898da1c4186af4cef3152f4316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xml><?xml version="1.0" encoding="utf-8"?>
<p:tagLst xmlns:a="http://schemas.openxmlformats.org/drawingml/2006/main" xmlns:r="http://schemas.openxmlformats.org/officeDocument/2006/relationships" xmlns:p="http://schemas.openxmlformats.org/presentationml/2006/main">
  <p:tag name="DUPLICATEID" val="5e95e244615142c3ad96b5beacb5858a"/>
</p:tagLst>
</file>

<file path=ppt/tags/tag21.xml><?xml version="1.0" encoding="utf-8"?>
<p:tagLst xmlns:a="http://schemas.openxmlformats.org/drawingml/2006/main" xmlns:r="http://schemas.openxmlformats.org/officeDocument/2006/relationships" xmlns:p="http://schemas.openxmlformats.org/presentationml/2006/main">
  <p:tag name="DUPLICATEID" val="aa1a97f1f1bd4946a1ad638e71aa7e56"/>
</p:tagLst>
</file>

<file path=ppt/tags/tag22.xml><?xml version="1.0" encoding="utf-8"?>
<p:tagLst xmlns:a="http://schemas.openxmlformats.org/drawingml/2006/main" xmlns:r="http://schemas.openxmlformats.org/officeDocument/2006/relationships" xmlns:p="http://schemas.openxmlformats.org/presentationml/2006/main">
  <p:tag name="DUPLICATEID" val="dc74bbe5476b4124942dc68609d4db7d"/>
</p:tagLst>
</file>

<file path=ppt/tags/tag23.xml><?xml version="1.0" encoding="utf-8"?>
<p:tagLst xmlns:a="http://schemas.openxmlformats.org/drawingml/2006/main" xmlns:r="http://schemas.openxmlformats.org/officeDocument/2006/relationships" xmlns:p="http://schemas.openxmlformats.org/presentationml/2006/main">
  <p:tag name="DUPLICATEID" val="deda1a683cbb4a61aa4f9671f3521575"/>
</p:tagLst>
</file>

<file path=ppt/tags/tag24.xml><?xml version="1.0" encoding="utf-8"?>
<p:tagLst xmlns:a="http://schemas.openxmlformats.org/drawingml/2006/main" xmlns:r="http://schemas.openxmlformats.org/officeDocument/2006/relationships" xmlns:p="http://schemas.openxmlformats.org/presentationml/2006/main">
  <p:tag name="DUPLICATEID" val="d2b96ecda75e417b98b73c9086e98f3b"/>
</p:tagLst>
</file>

<file path=ppt/tags/tag25.xml><?xml version="1.0" encoding="utf-8"?>
<p:tagLst xmlns:a="http://schemas.openxmlformats.org/drawingml/2006/main" xmlns:r="http://schemas.openxmlformats.org/officeDocument/2006/relationships" xmlns:p="http://schemas.openxmlformats.org/presentationml/2006/main">
  <p:tag name="BULLET_7" val="8226"/>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2"/>
</p:tagLst>
</file>

<file path=ppt/tags/tag26.xml><?xml version="1.0" encoding="utf-8"?>
<p:tagLst xmlns:a="http://schemas.openxmlformats.org/drawingml/2006/main" xmlns:r="http://schemas.openxmlformats.org/officeDocument/2006/relationships" xmlns:p="http://schemas.openxmlformats.org/presentationml/2006/main">
  <p:tag name="ANNOTATION_COUNT" val="0"/>
  <p:tag name="AUDIO_ID" val="290"/>
  <p:tag name="ARTICULATE_PLAYLIST_ID" val="-1"/>
  <p:tag name="ARTICULATE_SLIDE_NAV" val="21"/>
  <p:tag name="ARTICULATE_SLIDE_GUID" val="646868bd-5e31-4aaf-8456-60e0a94af43c"/>
  <p:tag name="TIMELINE" val="5.70/6.80/8.40/9.90/11.40/12.60/13.70/27.40/41.80"/>
  <p:tag name="ELAPSEDTIME" val="49.97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27.xml><?xml version="1.0" encoding="utf-8"?>
<p:tagLst xmlns:a="http://schemas.openxmlformats.org/drawingml/2006/main" xmlns:r="http://schemas.openxmlformats.org/officeDocument/2006/relationships" xmlns:p="http://schemas.openxmlformats.org/presentationml/2006/main">
  <p:tag name="DUPLICATEID" val="6bcc2c3c81324f268dd9136b4b17f1c7"/>
</p:tagLst>
</file>

<file path=ppt/tags/tag28.xml><?xml version="1.0" encoding="utf-8"?>
<p:tagLst xmlns:a="http://schemas.openxmlformats.org/drawingml/2006/main" xmlns:r="http://schemas.openxmlformats.org/officeDocument/2006/relationships" xmlns:p="http://schemas.openxmlformats.org/presentationml/2006/main">
  <p:tag name="DUPLICATEID" val="44c44ce95b824772a4d01e3233e247dc"/>
</p:tagLst>
</file>

<file path=ppt/tags/tag29.xml><?xml version="1.0" encoding="utf-8"?>
<p:tagLst xmlns:a="http://schemas.openxmlformats.org/drawingml/2006/main" xmlns:r="http://schemas.openxmlformats.org/officeDocument/2006/relationships" xmlns:p="http://schemas.openxmlformats.org/presentationml/2006/main">
  <p:tag name="DUPLICATEID" val="8802add6463841e5ad303c480244d23a"/>
</p:tagLst>
</file>

<file path=ppt/tags/tag3.xml><?xml version="1.0" encoding="utf-8"?>
<p:tagLst xmlns:a="http://schemas.openxmlformats.org/drawingml/2006/main" xmlns:r="http://schemas.openxmlformats.org/officeDocument/2006/relationships" xmlns:p="http://schemas.openxmlformats.org/presentationml/2006/main">
  <p:tag name="ANNOTATION_COUNT" val="0"/>
  <p:tag name="AUDIO_ID" val="289"/>
  <p:tag name="ARTICULATE_PLAYLIST_ID" val="-1"/>
  <p:tag name="ARTICULATE_SLIDE_NAV" val="20"/>
  <p:tag name="ARTICULATE_SLIDE_GUID" val="51cd5344-c440-412e-96e5-7bdc7d853a9f"/>
  <p:tag name="TIMELINE" val="27.30/33.00/53.40/56.60/63.10/64.70/67.10/74.90/101.40"/>
  <p:tag name="ELAPSEDTIME" val="131.08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30.xml><?xml version="1.0" encoding="utf-8"?>
<p:tagLst xmlns:a="http://schemas.openxmlformats.org/drawingml/2006/main" xmlns:r="http://schemas.openxmlformats.org/officeDocument/2006/relationships" xmlns:p="http://schemas.openxmlformats.org/presentationml/2006/main">
  <p:tag name="DUPLICATEID" val="b506c02bf6ca481392edf0c312fa9f98"/>
</p:tagLst>
</file>

<file path=ppt/tags/tag31.xml><?xml version="1.0" encoding="utf-8"?>
<p:tagLst xmlns:a="http://schemas.openxmlformats.org/drawingml/2006/main" xmlns:r="http://schemas.openxmlformats.org/officeDocument/2006/relationships" xmlns:p="http://schemas.openxmlformats.org/presentationml/2006/main">
  <p:tag name="DUPLICATEID" val="85d066f6995945c1839ebf0ed0b7d7e1"/>
</p:tagLst>
</file>

<file path=ppt/tags/tag32.xml><?xml version="1.0" encoding="utf-8"?>
<p:tagLst xmlns:a="http://schemas.openxmlformats.org/drawingml/2006/main" xmlns:r="http://schemas.openxmlformats.org/officeDocument/2006/relationships" xmlns:p="http://schemas.openxmlformats.org/presentationml/2006/main">
  <p:tag name="DUPLICATEID" val="b62a8534278b490b9b5baed571e2199d"/>
</p:tagLst>
</file>

<file path=ppt/tags/tag33.xml><?xml version="1.0" encoding="utf-8"?>
<p:tagLst xmlns:a="http://schemas.openxmlformats.org/drawingml/2006/main" xmlns:r="http://schemas.openxmlformats.org/officeDocument/2006/relationships" xmlns:p="http://schemas.openxmlformats.org/presentationml/2006/main">
  <p:tag name="DUPLICATEID" val="f56e2db74efd4ec49c24580d04749a44"/>
</p:tagLst>
</file>

<file path=ppt/tags/tag34.xml><?xml version="1.0" encoding="utf-8"?>
<p:tagLst xmlns:a="http://schemas.openxmlformats.org/drawingml/2006/main" xmlns:r="http://schemas.openxmlformats.org/officeDocument/2006/relationships" xmlns:p="http://schemas.openxmlformats.org/presentationml/2006/main">
  <p:tag name="DUPLICATEID" val="6c02ff254df145f3939818dae2f9f36d"/>
</p:tagLst>
</file>

<file path=ppt/tags/tag35.xml><?xml version="1.0" encoding="utf-8"?>
<p:tagLst xmlns:a="http://schemas.openxmlformats.org/drawingml/2006/main" xmlns:r="http://schemas.openxmlformats.org/officeDocument/2006/relationships" xmlns:p="http://schemas.openxmlformats.org/presentationml/2006/main">
  <p:tag name="DUPLICATEID" val="9571ae6ca4314fce8555d4dfc8071fca"/>
</p:tagLst>
</file>

<file path=ppt/tags/tag36.xml><?xml version="1.0" encoding="utf-8"?>
<p:tagLst xmlns:a="http://schemas.openxmlformats.org/drawingml/2006/main" xmlns:r="http://schemas.openxmlformats.org/officeDocument/2006/relationships" xmlns:p="http://schemas.openxmlformats.org/presentationml/2006/main">
  <p:tag name="DUPLICATEID" val="05cd7f2a56834ebca64bdf876285a11c"/>
</p:tagLst>
</file>

<file path=ppt/tags/tag37.xml><?xml version="1.0" encoding="utf-8"?>
<p:tagLst xmlns:a="http://schemas.openxmlformats.org/drawingml/2006/main" xmlns:r="http://schemas.openxmlformats.org/officeDocument/2006/relationships" xmlns:p="http://schemas.openxmlformats.org/presentationml/2006/main">
  <p:tag name="DUPLICATEID" val="d1592b15cd3242198b771fcd81282c90"/>
</p:tagLst>
</file>

<file path=ppt/tags/tag38.xml><?xml version="1.0" encoding="utf-8"?>
<p:tagLst xmlns:a="http://schemas.openxmlformats.org/drawingml/2006/main" xmlns:r="http://schemas.openxmlformats.org/officeDocument/2006/relationships" xmlns:p="http://schemas.openxmlformats.org/presentationml/2006/main">
  <p:tag name="DUPLICATEID" val="1bdc2540443e464792a388e366202ece"/>
</p:tagLst>
</file>

<file path=ppt/tags/tag39.xml><?xml version="1.0" encoding="utf-8"?>
<p:tagLst xmlns:a="http://schemas.openxmlformats.org/drawingml/2006/main" xmlns:r="http://schemas.openxmlformats.org/officeDocument/2006/relationships" xmlns:p="http://schemas.openxmlformats.org/presentationml/2006/main">
  <p:tag name="DUPLICATEID" val="edc763944c794fc1b3461d4c4ec92703"/>
</p:tagLst>
</file>

<file path=ppt/tags/tag4.xml><?xml version="1.0" encoding="utf-8"?>
<p:tagLst xmlns:a="http://schemas.openxmlformats.org/drawingml/2006/main" xmlns:r="http://schemas.openxmlformats.org/officeDocument/2006/relationships" xmlns:p="http://schemas.openxmlformats.org/presentationml/2006/main">
  <p:tag name="DUPLICATEID" val="018d88220a644e43b505496d75b0f2c2"/>
</p:tagLst>
</file>

<file path=ppt/tags/tag40.xml><?xml version="1.0" encoding="utf-8"?>
<p:tagLst xmlns:a="http://schemas.openxmlformats.org/drawingml/2006/main" xmlns:r="http://schemas.openxmlformats.org/officeDocument/2006/relationships" xmlns:p="http://schemas.openxmlformats.org/presentationml/2006/main">
  <p:tag name="DUPLICATEID" val="5c7d99f2462c4afea0a1fe03de39867a"/>
</p:tagLst>
</file>

<file path=ppt/tags/tag41.xml><?xml version="1.0" encoding="utf-8"?>
<p:tagLst xmlns:a="http://schemas.openxmlformats.org/drawingml/2006/main" xmlns:r="http://schemas.openxmlformats.org/officeDocument/2006/relationships" xmlns:p="http://schemas.openxmlformats.org/presentationml/2006/main">
  <p:tag name="DUPLICATEID" val="a8822dc5b2a941549c3c890ca397a365"/>
</p:tagLst>
</file>

<file path=ppt/tags/tag42.xml><?xml version="1.0" encoding="utf-8"?>
<p:tagLst xmlns:a="http://schemas.openxmlformats.org/drawingml/2006/main" xmlns:r="http://schemas.openxmlformats.org/officeDocument/2006/relationships" xmlns:p="http://schemas.openxmlformats.org/presentationml/2006/main">
  <p:tag name="DUPLICATEID" val="87383096ee5f4e37ba4827b5777c20c2"/>
</p:tagLst>
</file>

<file path=ppt/tags/tag43.xml><?xml version="1.0" encoding="utf-8"?>
<p:tagLst xmlns:a="http://schemas.openxmlformats.org/drawingml/2006/main" xmlns:r="http://schemas.openxmlformats.org/officeDocument/2006/relationships" xmlns:p="http://schemas.openxmlformats.org/presentationml/2006/main">
  <p:tag name="DUPLICATEID" val="5834a5b9cfa348abb28ecf3768364531"/>
</p:tagLst>
</file>

<file path=ppt/tags/tag44.xml><?xml version="1.0" encoding="utf-8"?>
<p:tagLst xmlns:a="http://schemas.openxmlformats.org/drawingml/2006/main" xmlns:r="http://schemas.openxmlformats.org/officeDocument/2006/relationships" xmlns:p="http://schemas.openxmlformats.org/presentationml/2006/main">
  <p:tag name="DUPLICATEID" val="95b72e814e184179a0756a662e4694ad"/>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18"/>
  <p:tag name="MARGIN_2" val="54"/>
  <p:tag name="MARGIN_3" val="90"/>
  <p:tag name="MARGIN_4" val="126"/>
  <p:tag name="MARGIN_5" val="162"/>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NNOTATION_COUNT" val="0"/>
  <p:tag name="ARTICULATE_PLAYLIST_ID" val="-1"/>
  <p:tag name="ARTICULATE_SLIDE_NAV" val="23"/>
  <p:tag name="ARTICULATE_SLIDE_GUID" val="866eea65-ceb0-40e6-9dc9-5a1087f95f29"/>
  <p:tag name="ELAPSEDTIME" val="244.32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47.xml><?xml version="1.0" encoding="utf-8"?>
<p:tagLst xmlns:a="http://schemas.openxmlformats.org/drawingml/2006/main" xmlns:r="http://schemas.openxmlformats.org/officeDocument/2006/relationships" xmlns:p="http://schemas.openxmlformats.org/presentationml/2006/main">
  <p:tag name="DUPLICATEID" val="9f4a1b31879349fa82a671ee3635ebff"/>
</p:tagLst>
</file>

<file path=ppt/tags/tag48.xml><?xml version="1.0" encoding="utf-8"?>
<p:tagLst xmlns:a="http://schemas.openxmlformats.org/drawingml/2006/main" xmlns:r="http://schemas.openxmlformats.org/officeDocument/2006/relationships" xmlns:p="http://schemas.openxmlformats.org/presentationml/2006/main">
  <p:tag name="DUPLICATEID" val="e9ee36917905418b8c6c9601f2558699"/>
</p:tagLst>
</file>

<file path=ppt/tags/tag49.xml><?xml version="1.0" encoding="utf-8"?>
<p:tagLst xmlns:a="http://schemas.openxmlformats.org/drawingml/2006/main" xmlns:r="http://schemas.openxmlformats.org/officeDocument/2006/relationships" xmlns:p="http://schemas.openxmlformats.org/presentationml/2006/main">
  <p:tag name="DUPLICATEID" val="81da962f55da49e89648ae1abdfc3de9"/>
</p:tagLst>
</file>

<file path=ppt/tags/tag5.xml><?xml version="1.0" encoding="utf-8"?>
<p:tagLst xmlns:a="http://schemas.openxmlformats.org/drawingml/2006/main" xmlns:r="http://schemas.openxmlformats.org/officeDocument/2006/relationships" xmlns:p="http://schemas.openxmlformats.org/presentationml/2006/main">
  <p:tag name="DUPLICATEID" val="b6664bcc8cd447549f08988e44f08208"/>
</p:tagLst>
</file>

<file path=ppt/tags/tag50.xml><?xml version="1.0" encoding="utf-8"?>
<p:tagLst xmlns:a="http://schemas.openxmlformats.org/drawingml/2006/main" xmlns:r="http://schemas.openxmlformats.org/officeDocument/2006/relationships" xmlns:p="http://schemas.openxmlformats.org/presentationml/2006/main">
  <p:tag name="DUPLICATEID" val="5e7f1ba6d34043b79e75221aed51a566"/>
</p:tagLst>
</file>

<file path=ppt/tags/tag51.xml><?xml version="1.0" encoding="utf-8"?>
<p:tagLst xmlns:a="http://schemas.openxmlformats.org/drawingml/2006/main" xmlns:r="http://schemas.openxmlformats.org/officeDocument/2006/relationships" xmlns:p="http://schemas.openxmlformats.org/presentationml/2006/main">
  <p:tag name="DUPLICATEID" val="964518746b1d42fb9df9441c94c555d1"/>
</p:tagLst>
</file>

<file path=ppt/tags/tag52.xml><?xml version="1.0" encoding="utf-8"?>
<p:tagLst xmlns:a="http://schemas.openxmlformats.org/drawingml/2006/main" xmlns:r="http://schemas.openxmlformats.org/officeDocument/2006/relationships" xmlns:p="http://schemas.openxmlformats.org/presentationml/2006/main">
  <p:tag name="DUPLICATEID" val="80e7596bf0724d57a6398bcd14f20f18"/>
</p:tagLst>
</file>

<file path=ppt/tags/tag53.xml><?xml version="1.0" encoding="utf-8"?>
<p:tagLst xmlns:a="http://schemas.openxmlformats.org/drawingml/2006/main" xmlns:r="http://schemas.openxmlformats.org/officeDocument/2006/relationships" xmlns:p="http://schemas.openxmlformats.org/presentationml/2006/main">
  <p:tag name="DUPLICATEID" val="6a8dd139b9d8408fa2bb65adfb5bf31f"/>
</p:tagLst>
</file>

<file path=ppt/tags/tag54.xml><?xml version="1.0" encoding="utf-8"?>
<p:tagLst xmlns:a="http://schemas.openxmlformats.org/drawingml/2006/main" xmlns:r="http://schemas.openxmlformats.org/officeDocument/2006/relationships" xmlns:p="http://schemas.openxmlformats.org/presentationml/2006/main">
  <p:tag name="DUPLICATEID" val="e9ee36917905418b8c6c9601f2558699"/>
</p:tagLst>
</file>

<file path=ppt/tags/tag55.xml><?xml version="1.0" encoding="utf-8"?>
<p:tagLst xmlns:a="http://schemas.openxmlformats.org/drawingml/2006/main" xmlns:r="http://schemas.openxmlformats.org/officeDocument/2006/relationships" xmlns:p="http://schemas.openxmlformats.org/presentationml/2006/main">
  <p:tag name="DUPLICATEID" val="81da962f55da49e89648ae1abdfc3de9"/>
</p:tagLst>
</file>

<file path=ppt/tags/tag56.xml><?xml version="1.0" encoding="utf-8"?>
<p:tagLst xmlns:a="http://schemas.openxmlformats.org/drawingml/2006/main" xmlns:r="http://schemas.openxmlformats.org/officeDocument/2006/relationships" xmlns:p="http://schemas.openxmlformats.org/presentationml/2006/main">
  <p:tag name="DUPLICATEID" val="6d9e219862f0498c87ed4762b42745a2"/>
</p:tagLst>
</file>

<file path=ppt/tags/tag57.xml><?xml version="1.0" encoding="utf-8"?>
<p:tagLst xmlns:a="http://schemas.openxmlformats.org/drawingml/2006/main" xmlns:r="http://schemas.openxmlformats.org/officeDocument/2006/relationships" xmlns:p="http://schemas.openxmlformats.org/presentationml/2006/main">
  <p:tag name="DUPLICATEID" val="19b689af8da248a8b88f9511268fc4de"/>
</p:tagLst>
</file>

<file path=ppt/tags/tag58.xml><?xml version="1.0" encoding="utf-8"?>
<p:tagLst xmlns:a="http://schemas.openxmlformats.org/drawingml/2006/main" xmlns:r="http://schemas.openxmlformats.org/officeDocument/2006/relationships" xmlns:p="http://schemas.openxmlformats.org/presentationml/2006/main">
  <p:tag name="DUPLICATEID" val="54dc87a0d5b24392a4138dc3183f5183"/>
</p:tagLst>
</file>

<file path=ppt/tags/tag59.xml><?xml version="1.0" encoding="utf-8"?>
<p:tagLst xmlns:a="http://schemas.openxmlformats.org/drawingml/2006/main" xmlns:r="http://schemas.openxmlformats.org/officeDocument/2006/relationships" xmlns:p="http://schemas.openxmlformats.org/presentationml/2006/main">
  <p:tag name="DUPLICATEID" val="1f88306d05c2417fb00264e7bf79cf70"/>
</p:tagLst>
</file>

<file path=ppt/tags/tag6.xml><?xml version="1.0" encoding="utf-8"?>
<p:tagLst xmlns:a="http://schemas.openxmlformats.org/drawingml/2006/main" xmlns:r="http://schemas.openxmlformats.org/officeDocument/2006/relationships" xmlns:p="http://schemas.openxmlformats.org/presentationml/2006/main">
  <p:tag name="DUPLICATEID" val="16979f8deefa4a10a6549dff5e1d47cf"/>
</p:tagLst>
</file>

<file path=ppt/tags/tag60.xml><?xml version="1.0" encoding="utf-8"?>
<p:tagLst xmlns:a="http://schemas.openxmlformats.org/drawingml/2006/main" xmlns:r="http://schemas.openxmlformats.org/officeDocument/2006/relationships" xmlns:p="http://schemas.openxmlformats.org/presentationml/2006/main">
  <p:tag name="DUPLICATEID" val="e993575f0cd64c0cb2aa787c2207e1ac"/>
</p:tagLst>
</file>

<file path=ppt/tags/tag61.xml><?xml version="1.0" encoding="utf-8"?>
<p:tagLst xmlns:a="http://schemas.openxmlformats.org/drawingml/2006/main" xmlns:r="http://schemas.openxmlformats.org/officeDocument/2006/relationships" xmlns:p="http://schemas.openxmlformats.org/presentationml/2006/main">
  <p:tag name="DUPLICATEID" val="4898731cbc9b45858f2ed921940ef965"/>
</p:tagLst>
</file>

<file path=ppt/tags/tag62.xml><?xml version="1.0" encoding="utf-8"?>
<p:tagLst xmlns:a="http://schemas.openxmlformats.org/drawingml/2006/main" xmlns:r="http://schemas.openxmlformats.org/officeDocument/2006/relationships" xmlns:p="http://schemas.openxmlformats.org/presentationml/2006/main">
  <p:tag name="DUPLICATEID" val="4343aa86ffb8400e8f98486905c2deef"/>
</p:tagLst>
</file>

<file path=ppt/tags/tag63.xml><?xml version="1.0" encoding="utf-8"?>
<p:tagLst xmlns:a="http://schemas.openxmlformats.org/drawingml/2006/main" xmlns:r="http://schemas.openxmlformats.org/officeDocument/2006/relationships" xmlns:p="http://schemas.openxmlformats.org/presentationml/2006/main">
  <p:tag name="DUPLICATEID" val="457781d3113f4d9381fe1b9d83c472aa"/>
</p:tagLst>
</file>

<file path=ppt/tags/tag64.xml><?xml version="1.0" encoding="utf-8"?>
<p:tagLst xmlns:a="http://schemas.openxmlformats.org/drawingml/2006/main" xmlns:r="http://schemas.openxmlformats.org/officeDocument/2006/relationships" xmlns:p="http://schemas.openxmlformats.org/presentationml/2006/main">
  <p:tag name="DUPLICATEID" val="4ce7989ce49c47debba8f36974b6a869"/>
</p:tagLst>
</file>

<file path=ppt/tags/tag65.xml><?xml version="1.0" encoding="utf-8"?>
<p:tagLst xmlns:a="http://schemas.openxmlformats.org/drawingml/2006/main" xmlns:r="http://schemas.openxmlformats.org/officeDocument/2006/relationships" xmlns:p="http://schemas.openxmlformats.org/presentationml/2006/main">
  <p:tag name="DUPLICATEID" val="28a2b2b9b32549e9b912bf91f9fbd050"/>
</p:tagLst>
</file>

<file path=ppt/tags/tag66.xml><?xml version="1.0" encoding="utf-8"?>
<p:tagLst xmlns:a="http://schemas.openxmlformats.org/drawingml/2006/main" xmlns:r="http://schemas.openxmlformats.org/officeDocument/2006/relationships" xmlns:p="http://schemas.openxmlformats.org/presentationml/2006/main">
  <p:tag name="DUPLICATEID" val="fba4eff556844c79aac86b2beb7ae99c"/>
</p:tagLst>
</file>

<file path=ppt/tags/tag67.xml><?xml version="1.0" encoding="utf-8"?>
<p:tagLst xmlns:a="http://schemas.openxmlformats.org/drawingml/2006/main" xmlns:r="http://schemas.openxmlformats.org/officeDocument/2006/relationships" xmlns:p="http://schemas.openxmlformats.org/presentationml/2006/main">
  <p:tag name="DUPLICATEID" val="d288f6e6cce84125a3d076b990f1ca63"/>
</p:tagLst>
</file>

<file path=ppt/tags/tag68.xml><?xml version="1.0" encoding="utf-8"?>
<p:tagLst xmlns:a="http://schemas.openxmlformats.org/drawingml/2006/main" xmlns:r="http://schemas.openxmlformats.org/officeDocument/2006/relationships" xmlns:p="http://schemas.openxmlformats.org/presentationml/2006/main">
  <p:tag name="DUPLICATEID" val="7c6d462e00f34c25b1dd4e2628f5b954"/>
</p:tagLst>
</file>

<file path=ppt/tags/tag69.xml><?xml version="1.0" encoding="utf-8"?>
<p:tagLst xmlns:a="http://schemas.openxmlformats.org/drawingml/2006/main" xmlns:r="http://schemas.openxmlformats.org/officeDocument/2006/relationships" xmlns:p="http://schemas.openxmlformats.org/presentationml/2006/main">
  <p:tag name="DUPLICATEID" val="0bc171c4ada34802ba745aafe59633c2"/>
</p:tagLst>
</file>

<file path=ppt/tags/tag7.xml><?xml version="1.0" encoding="utf-8"?>
<p:tagLst xmlns:a="http://schemas.openxmlformats.org/drawingml/2006/main" xmlns:r="http://schemas.openxmlformats.org/officeDocument/2006/relationships" xmlns:p="http://schemas.openxmlformats.org/presentationml/2006/main">
  <p:tag name="DUPLICATEID" val="302399c8fd1245318d0ff1b712a207d0"/>
</p:tagLst>
</file>

<file path=ppt/tags/tag70.xml><?xml version="1.0" encoding="utf-8"?>
<p:tagLst xmlns:a="http://schemas.openxmlformats.org/drawingml/2006/main" xmlns:r="http://schemas.openxmlformats.org/officeDocument/2006/relationships" xmlns:p="http://schemas.openxmlformats.org/presentationml/2006/main">
  <p:tag name="DUPLICATEID" val="a25bc6183d1e45e4b7200cf3cc5f1978"/>
</p:tagLst>
</file>

<file path=ppt/tags/tag71.xml><?xml version="1.0" encoding="utf-8"?>
<p:tagLst xmlns:a="http://schemas.openxmlformats.org/drawingml/2006/main" xmlns:r="http://schemas.openxmlformats.org/officeDocument/2006/relationships" xmlns:p="http://schemas.openxmlformats.org/presentationml/2006/main">
  <p:tag name="DUPLICATEID" val="87cfe1d1afd14ea6a9bc91854695b017"/>
</p:tagLst>
</file>

<file path=ppt/tags/tag72.xml><?xml version="1.0" encoding="utf-8"?>
<p:tagLst xmlns:a="http://schemas.openxmlformats.org/drawingml/2006/main" xmlns:r="http://schemas.openxmlformats.org/officeDocument/2006/relationships" xmlns:p="http://schemas.openxmlformats.org/presentationml/2006/main">
  <p:tag name="DUPLICATEID" val="aecfd1dff8a3483b93a98d4994956c96"/>
</p:tagLst>
</file>

<file path=ppt/tags/tag73.xml><?xml version="1.0" encoding="utf-8"?>
<p:tagLst xmlns:a="http://schemas.openxmlformats.org/drawingml/2006/main" xmlns:r="http://schemas.openxmlformats.org/officeDocument/2006/relationships" xmlns:p="http://schemas.openxmlformats.org/presentationml/2006/main">
  <p:tag name="DUPLICATEID" val="b8da6aa0a9e043b2a4f6e2be3523f702"/>
</p:tagLst>
</file>

<file path=ppt/tags/tag74.xml><?xml version="1.0" encoding="utf-8"?>
<p:tagLst xmlns:a="http://schemas.openxmlformats.org/drawingml/2006/main" xmlns:r="http://schemas.openxmlformats.org/officeDocument/2006/relationships" xmlns:p="http://schemas.openxmlformats.org/presentationml/2006/main">
  <p:tag name="DUPLICATEID" val="65e6fe0b9db94c61b714799f53f50a30"/>
</p:tagLst>
</file>

<file path=ppt/tags/tag75.xml><?xml version="1.0" encoding="utf-8"?>
<p:tagLst xmlns:a="http://schemas.openxmlformats.org/drawingml/2006/main" xmlns:r="http://schemas.openxmlformats.org/officeDocument/2006/relationships" xmlns:p="http://schemas.openxmlformats.org/presentationml/2006/main">
  <p:tag name="DUPLICATEID" val="cda7193f7ce54d219df877934b307bc6"/>
</p:tagLst>
</file>

<file path=ppt/tags/tag76.xml><?xml version="1.0" encoding="utf-8"?>
<p:tagLst xmlns:a="http://schemas.openxmlformats.org/drawingml/2006/main" xmlns:r="http://schemas.openxmlformats.org/officeDocument/2006/relationships" xmlns:p="http://schemas.openxmlformats.org/presentationml/2006/main">
  <p:tag name="DUPLICATEID" val="12640c4ddedf4e199bf654983f3a7494"/>
</p:tagLst>
</file>

<file path=ppt/tags/tag77.xml><?xml version="1.0" encoding="utf-8"?>
<p:tagLst xmlns:a="http://schemas.openxmlformats.org/drawingml/2006/main" xmlns:r="http://schemas.openxmlformats.org/officeDocument/2006/relationships" xmlns:p="http://schemas.openxmlformats.org/presentationml/2006/main">
  <p:tag name="DUPLICATEID" val="90b8c36a7c8f41ca81dd1133ec48f68d"/>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MARGIN_1" val="18"/>
  <p:tag name="MARGIN_2" val="54"/>
  <p:tag name="MARGIN_3" val="90"/>
  <p:tag name="MARGIN_4" val="126"/>
  <p:tag name="MARGIN_5" val="162"/>
  <p:tag name="FONT_SIZE" val="8"/>
</p:tagLst>
</file>

<file path=ppt/tags/tag79.xml><?xml version="1.0" encoding="utf-8"?>
<p:tagLst xmlns:a="http://schemas.openxmlformats.org/drawingml/2006/main" xmlns:r="http://schemas.openxmlformats.org/officeDocument/2006/relationships" xmlns:p="http://schemas.openxmlformats.org/presentationml/2006/main">
  <p:tag name="AUDIO_ID" val="293"/>
  <p:tag name="ANNOTATION_COUNT" val="0"/>
  <p:tag name="ARTICULATE_PLAYLIST_ID" val="-1"/>
  <p:tag name="ARTICULATE_SLIDE_NAV" val="24"/>
  <p:tag name="ARTICULATE_SLIDE_GUID" val="be9d3917-4ee1-4b27-8911-ddc89a1a2b19"/>
  <p:tag name="ELAPSEDTIME" val="99.08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8.xml><?xml version="1.0" encoding="utf-8"?>
<p:tagLst xmlns:a="http://schemas.openxmlformats.org/drawingml/2006/main" xmlns:r="http://schemas.openxmlformats.org/officeDocument/2006/relationships" xmlns:p="http://schemas.openxmlformats.org/presentationml/2006/main">
  <p:tag name="DUPLICATEID" val="abefbe2898aa4dbab356449b40f9fb59"/>
</p:tagLst>
</file>

<file path=ppt/tags/tag80.xml><?xml version="1.0" encoding="utf-8"?>
<p:tagLst xmlns:a="http://schemas.openxmlformats.org/drawingml/2006/main" xmlns:r="http://schemas.openxmlformats.org/officeDocument/2006/relationships" xmlns:p="http://schemas.openxmlformats.org/presentationml/2006/main">
  <p:tag name="DUPLICATEID" val="3000c95675ae4094aadff1b915792f80"/>
</p:tagLst>
</file>

<file path=ppt/tags/tag81.xml><?xml version="1.0" encoding="utf-8"?>
<p:tagLst xmlns:a="http://schemas.openxmlformats.org/drawingml/2006/main" xmlns:r="http://schemas.openxmlformats.org/officeDocument/2006/relationships" xmlns:p="http://schemas.openxmlformats.org/presentationml/2006/main">
  <p:tag name="DUPLICATEID" val="9892e04b622444739d3cbb9ca74a71c5"/>
</p:tagLst>
</file>

<file path=ppt/tags/tag82.xml><?xml version="1.0" encoding="utf-8"?>
<p:tagLst xmlns:a="http://schemas.openxmlformats.org/drawingml/2006/main" xmlns:r="http://schemas.openxmlformats.org/officeDocument/2006/relationships" xmlns:p="http://schemas.openxmlformats.org/presentationml/2006/main">
  <p:tag name="DUPLICATEID" val="d427958ec4e3470facad6820347d02f4"/>
</p:tagLst>
</file>

<file path=ppt/tags/tag83.xml><?xml version="1.0" encoding="utf-8"?>
<p:tagLst xmlns:a="http://schemas.openxmlformats.org/drawingml/2006/main" xmlns:r="http://schemas.openxmlformats.org/officeDocument/2006/relationships" xmlns:p="http://schemas.openxmlformats.org/presentationml/2006/main">
  <p:tag name="DUPLICATEID" val="054d8cb7547c484792e2dc27c82b6f35"/>
</p:tagLst>
</file>

<file path=ppt/tags/tag84.xml><?xml version="1.0" encoding="utf-8"?>
<p:tagLst xmlns:a="http://schemas.openxmlformats.org/drawingml/2006/main" xmlns:r="http://schemas.openxmlformats.org/officeDocument/2006/relationships" xmlns:p="http://schemas.openxmlformats.org/presentationml/2006/main">
  <p:tag name="DUPLICATEID" val="62e4ddd533fc413c96f60d317b0057c3"/>
</p:tagLst>
</file>

<file path=ppt/tags/tag85.xml><?xml version="1.0" encoding="utf-8"?>
<p:tagLst xmlns:a="http://schemas.openxmlformats.org/drawingml/2006/main" xmlns:r="http://schemas.openxmlformats.org/officeDocument/2006/relationships" xmlns:p="http://schemas.openxmlformats.org/presentationml/2006/main">
  <p:tag name="DUPLICATEID" val="0d3f13820dae499bbbce5e8fe7ca1ee9"/>
</p:tagLst>
</file>

<file path=ppt/tags/tag86.xml><?xml version="1.0" encoding="utf-8"?>
<p:tagLst xmlns:a="http://schemas.openxmlformats.org/drawingml/2006/main" xmlns:r="http://schemas.openxmlformats.org/officeDocument/2006/relationships" xmlns:p="http://schemas.openxmlformats.org/presentationml/2006/main">
  <p:tag name="DUPLICATEID" val="d656ab01387a4a21b49533060d804152"/>
</p:tagLst>
</file>

<file path=ppt/tags/tag87.xml><?xml version="1.0" encoding="utf-8"?>
<p:tagLst xmlns:a="http://schemas.openxmlformats.org/drawingml/2006/main" xmlns:r="http://schemas.openxmlformats.org/officeDocument/2006/relationships" xmlns:p="http://schemas.openxmlformats.org/presentationml/2006/main">
  <p:tag name="DUPLICATEID" val="f1ca590704434960b552780c6c925d68"/>
</p:tagLst>
</file>

<file path=ppt/tags/tag88.xml><?xml version="1.0" encoding="utf-8"?>
<p:tagLst xmlns:a="http://schemas.openxmlformats.org/drawingml/2006/main" xmlns:r="http://schemas.openxmlformats.org/officeDocument/2006/relationships" xmlns:p="http://schemas.openxmlformats.org/presentationml/2006/main">
  <p:tag name="DUPLICATEID" val="3000c95675ae4094aadff1b915792f80"/>
</p:tagLst>
</file>

<file path=ppt/tags/tag89.xml><?xml version="1.0" encoding="utf-8"?>
<p:tagLst xmlns:a="http://schemas.openxmlformats.org/drawingml/2006/main" xmlns:r="http://schemas.openxmlformats.org/officeDocument/2006/relationships" xmlns:p="http://schemas.openxmlformats.org/presentationml/2006/main">
  <p:tag name="DUPLICATEID" val="9892e04b622444739d3cbb9ca74a71c5"/>
</p:tagLst>
</file>

<file path=ppt/tags/tag9.xml><?xml version="1.0" encoding="utf-8"?>
<p:tagLst xmlns:a="http://schemas.openxmlformats.org/drawingml/2006/main" xmlns:r="http://schemas.openxmlformats.org/officeDocument/2006/relationships" xmlns:p="http://schemas.openxmlformats.org/presentationml/2006/main">
  <p:tag name="DUPLICATEID" val="9f87a18c3dff44c190dbea91e19e5385"/>
</p:tagLst>
</file>

<file path=ppt/tags/tag90.xml><?xml version="1.0" encoding="utf-8"?>
<p:tagLst xmlns:a="http://schemas.openxmlformats.org/drawingml/2006/main" xmlns:r="http://schemas.openxmlformats.org/officeDocument/2006/relationships" xmlns:p="http://schemas.openxmlformats.org/presentationml/2006/main">
  <p:tag name="DUPLICATEID" val="5b71322bac3e418abf20e194a954db2b"/>
</p:tagLst>
</file>

<file path=ppt/tags/tag91.xml><?xml version="1.0" encoding="utf-8"?>
<p:tagLst xmlns:a="http://schemas.openxmlformats.org/drawingml/2006/main" xmlns:r="http://schemas.openxmlformats.org/officeDocument/2006/relationships" xmlns:p="http://schemas.openxmlformats.org/presentationml/2006/main">
  <p:tag name="DUPLICATEID" val="51f8df9dcc294720b9dd0a738df9aee4"/>
</p:tagLst>
</file>

<file path=ppt/tags/tag92.xml><?xml version="1.0" encoding="utf-8"?>
<p:tagLst xmlns:a="http://schemas.openxmlformats.org/drawingml/2006/main" xmlns:r="http://schemas.openxmlformats.org/officeDocument/2006/relationships" xmlns:p="http://schemas.openxmlformats.org/presentationml/2006/main">
  <p:tag name="DUPLICATEID" val="6e703fc8201246fa9b09db9da236a9fc"/>
</p:tagLst>
</file>

<file path=ppt/tags/tag93.xml><?xml version="1.0" encoding="utf-8"?>
<p:tagLst xmlns:a="http://schemas.openxmlformats.org/drawingml/2006/main" xmlns:r="http://schemas.openxmlformats.org/officeDocument/2006/relationships" xmlns:p="http://schemas.openxmlformats.org/presentationml/2006/main">
  <p:tag name="DUPLICATEID" val="376248b073054f608b681570114d311c"/>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18"/>
  <p:tag name="MARGIN_2" val="54"/>
  <p:tag name="MARGIN_3" val="90"/>
  <p:tag name="MARGIN_4" val="126"/>
  <p:tag name="MARGIN_5" val="162"/>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UDIO_ID" val="294"/>
  <p:tag name="ANNOTATION_COUNT" val="0"/>
  <p:tag name="ARTICULATE_PLAYLIST_ID" val="-1"/>
  <p:tag name="ARTICULATE_SLIDE_NAV" val="25"/>
  <p:tag name="ARTICULATE_SLIDE_GUID" val="a5daee90-24a4-4042-8c81-05b3703e4efc"/>
  <p:tag name="ELAPSEDTIME" val="33.092"/>
  <p:tag name="ARTICULATE_USED_LAYOUT" val="19"/>
  <p:tag name="ARTICULATE_NAV_LEVEL" val="2"/>
  <p:tag name="ARTICULATE_SLIDE_PRESENTER_GUID" val="17643ede-e182-4a75-b429-8782a94b51f4"/>
  <p:tag name="ARTICULATE_SLIDE_PAUSE" val="0"/>
  <p:tag name="ARTICULATE_LOCK_SLIDE" val="0"/>
  <p:tag name="ARTICULATE_HIDE_SLIDE" val="0"/>
  <p:tag name="ARTICULATE_PLAYER_CONTROL_PREVIOUS" val="True"/>
  <p:tag name="ARTICULATE_PLAYER_CONTROL_NEXT" val="True"/>
</p:tagLst>
</file>

<file path=ppt/tags/tag96.xml><?xml version="1.0" encoding="utf-8"?>
<p:tagLst xmlns:a="http://schemas.openxmlformats.org/drawingml/2006/main" xmlns:r="http://schemas.openxmlformats.org/officeDocument/2006/relationships" xmlns:p="http://schemas.openxmlformats.org/presentationml/2006/main">
  <p:tag name="DUPLICATEID" val="85070ad50dc44e94931cd888f8f1052d"/>
</p:tagLst>
</file>

<file path=ppt/tags/tag97.xml><?xml version="1.0" encoding="utf-8"?>
<p:tagLst xmlns:a="http://schemas.openxmlformats.org/drawingml/2006/main" xmlns:r="http://schemas.openxmlformats.org/officeDocument/2006/relationships" xmlns:p="http://schemas.openxmlformats.org/presentationml/2006/main">
  <p:tag name="DUPLICATEID" val="858a80dc910540f6b444a375b5bc4f72"/>
</p:tagLst>
</file>

<file path=ppt/tags/tag98.xml><?xml version="1.0" encoding="utf-8"?>
<p:tagLst xmlns:a="http://schemas.openxmlformats.org/drawingml/2006/main" xmlns:r="http://schemas.openxmlformats.org/officeDocument/2006/relationships" xmlns:p="http://schemas.openxmlformats.org/presentationml/2006/main">
  <p:tag name="DUPLICATEID" val="b46ee7ec5ed44956ab9e5a896f9c64df"/>
</p:tagLst>
</file>

<file path=ppt/tags/tag99.xml><?xml version="1.0" encoding="utf-8"?>
<p:tagLst xmlns:a="http://schemas.openxmlformats.org/drawingml/2006/main" xmlns:r="http://schemas.openxmlformats.org/officeDocument/2006/relationships" xmlns:p="http://schemas.openxmlformats.org/presentationml/2006/main">
  <p:tag name="DUPLICATEID" val="be07d907c4044b0ba5f5fa55c2017861"/>
</p:tagLst>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3525</TotalTime>
  <Words>2140</Words>
  <Application>Microsoft Office PowerPoint</Application>
  <PresentationFormat>On-screen Show (16:9)</PresentationFormat>
  <Paragraphs>514</Paragraphs>
  <Slides>21</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MS PGothic</vt:lpstr>
      <vt:lpstr>Arial</vt:lpstr>
      <vt:lpstr>Arvo</vt:lpstr>
      <vt:lpstr>Calibri</vt:lpstr>
      <vt:lpstr>Ericsson Capital TT</vt:lpstr>
      <vt:lpstr>Kozuka Gothic Pr6N M</vt:lpstr>
      <vt:lpstr>Roboto Condensed</vt:lpstr>
      <vt:lpstr>Roboto Condensed Light</vt:lpstr>
      <vt:lpstr>Times New Roman</vt:lpstr>
      <vt:lpstr>Wingdings</vt:lpstr>
      <vt:lpstr>Salerio template</vt:lpstr>
      <vt:lpstr>TỔNG QUAN HỆ THỐNG  VIETTEL IMS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 HOẠCH SXKD NĂM 2019</dc:title>
  <dc:creator>dungnc5</dc:creator>
  <cp:lastModifiedBy>linhnd23</cp:lastModifiedBy>
  <cp:revision>432</cp:revision>
  <dcterms:modified xsi:type="dcterms:W3CDTF">2020-10-24T02:30:00Z</dcterms:modified>
</cp:coreProperties>
</file>