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4" r:id="rId6"/>
    <p:sldId id="265" r:id="rId7"/>
    <p:sldId id="266" r:id="rId8"/>
    <p:sldId id="267" r:id="rId9"/>
    <p:sldId id="268" r:id="rId10"/>
    <p:sldId id="301" r:id="rId11"/>
    <p:sldId id="282" r:id="rId12"/>
    <p:sldId id="287" r:id="rId13"/>
    <p:sldId id="290" r:id="rId14"/>
    <p:sldId id="293" r:id="rId15"/>
    <p:sldId id="292" r:id="rId16"/>
    <p:sldId id="302" r:id="rId17"/>
    <p:sldId id="294" r:id="rId18"/>
    <p:sldId id="295" r:id="rId19"/>
    <p:sldId id="296" r:id="rId20"/>
    <p:sldId id="297" r:id="rId21"/>
    <p:sldId id="303" r:id="rId22"/>
    <p:sldId id="298" r:id="rId23"/>
    <p:sldId id="299" r:id="rId24"/>
    <p:sldId id="300" r:id="rId25"/>
    <p:sldId id="304" r:id="rId26"/>
    <p:sldId id="305" r:id="rId27"/>
    <p:sldId id="306" r:id="rId28"/>
    <p:sldId id="307" r:id="rId29"/>
    <p:sldId id="308" r:id="rId30"/>
  </p:sldIdLst>
  <p:sldSz cx="18288000" cy="10287000"/>
  <p:notesSz cx="6858000" cy="9144000"/>
  <p:embeddedFontLst>
    <p:embeddedFont>
      <p:font typeface="Muli Bold" panose="020B0604020202020204" charset="0"/>
      <p:regular r:id="rId32"/>
    </p:embeddedFont>
    <p:embeddedFont>
      <p:font typeface="Noto Sans Bold" panose="020B0604020202020204" charset="0"/>
      <p:regular r:id="rId33"/>
    </p:embeddedFont>
    <p:embeddedFont>
      <p:font typeface="Muli Regular Bold" panose="020B0604020202020204" charset="0"/>
      <p:regular r:id="rId34"/>
    </p:embeddedFont>
    <p:embeddedFont>
      <p:font typeface="Noto Serif Display Black" panose="020B0604020202020204"/>
      <p:regular r:id="rId35"/>
    </p:embeddedFont>
    <p:embeddedFont>
      <p:font typeface="Muli Bold Bold" panose="020B0604020202020204" charset="0"/>
      <p:regular r:id="rId36"/>
    </p:embeddedFont>
    <p:embeddedFont>
      <p:font typeface="Calibri" panose="020F0502020204030204" pitchFamily="34" charset="0"/>
      <p:regular r:id="rId37"/>
      <p:bold r:id="rId38"/>
      <p:italic r:id="rId39"/>
      <p:boldItalic r:id="rId40"/>
    </p:embeddedFont>
    <p:embeddedFont>
      <p:font typeface="Muli Regular" panose="020B0604020202020204" charset="0"/>
      <p:regular r:id="rId41"/>
    </p:embeddedFont>
    <p:embeddedFont>
      <p:font typeface="Noto Sans"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412" autoAdjust="0"/>
  </p:normalViewPr>
  <p:slideViewPr>
    <p:cSldViewPr>
      <p:cViewPr varScale="1">
        <p:scale>
          <a:sx n="56" d="100"/>
          <a:sy n="56" d="100"/>
        </p:scale>
        <p:origin x="60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2CF8C-8E4A-48D1-805B-CDAD93EFCA19}"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E0F3F-FB8B-48F6-98B7-19BAE780DF5C}" type="slidenum">
              <a:rPr lang="en-US" smtClean="0"/>
              <a:t>‹#›</a:t>
            </a:fld>
            <a:endParaRPr lang="en-US"/>
          </a:p>
        </p:txBody>
      </p:sp>
    </p:spTree>
    <p:extLst>
      <p:ext uri="{BB962C8B-B14F-4D97-AF65-F5344CB8AC3E}">
        <p14:creationId xmlns:p14="http://schemas.microsoft.com/office/powerpoint/2010/main" val="295849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2</a:t>
            </a:fld>
            <a:endParaRPr lang="en-US"/>
          </a:p>
        </p:txBody>
      </p:sp>
    </p:spTree>
    <p:extLst>
      <p:ext uri="{BB962C8B-B14F-4D97-AF65-F5344CB8AC3E}">
        <p14:creationId xmlns:p14="http://schemas.microsoft.com/office/powerpoint/2010/main" val="10888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5</a:t>
            </a:fld>
            <a:endParaRPr lang="en-US"/>
          </a:p>
        </p:txBody>
      </p:sp>
    </p:spTree>
    <p:extLst>
      <p:ext uri="{BB962C8B-B14F-4D97-AF65-F5344CB8AC3E}">
        <p14:creationId xmlns:p14="http://schemas.microsoft.com/office/powerpoint/2010/main" val="155467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1E0F3F-FB8B-48F6-98B7-19BAE780DF5C}" type="slidenum">
              <a:rPr lang="en-US" smtClean="0"/>
              <a:t>12</a:t>
            </a:fld>
            <a:endParaRPr lang="en-US"/>
          </a:p>
        </p:txBody>
      </p:sp>
    </p:spTree>
    <p:extLst>
      <p:ext uri="{BB962C8B-B14F-4D97-AF65-F5344CB8AC3E}">
        <p14:creationId xmlns:p14="http://schemas.microsoft.com/office/powerpoint/2010/main" val="248098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19</a:t>
            </a:fld>
            <a:endParaRPr lang="en-US"/>
          </a:p>
        </p:txBody>
      </p:sp>
    </p:spTree>
    <p:extLst>
      <p:ext uri="{BB962C8B-B14F-4D97-AF65-F5344CB8AC3E}">
        <p14:creationId xmlns:p14="http://schemas.microsoft.com/office/powerpoint/2010/main" val="257355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20</a:t>
            </a:fld>
            <a:endParaRPr lang="en-US"/>
          </a:p>
        </p:txBody>
      </p:sp>
    </p:spTree>
    <p:extLst>
      <p:ext uri="{BB962C8B-B14F-4D97-AF65-F5344CB8AC3E}">
        <p14:creationId xmlns:p14="http://schemas.microsoft.com/office/powerpoint/2010/main" val="303055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21</a:t>
            </a:fld>
            <a:endParaRPr lang="en-US"/>
          </a:p>
        </p:txBody>
      </p:sp>
    </p:spTree>
    <p:extLst>
      <p:ext uri="{BB962C8B-B14F-4D97-AF65-F5344CB8AC3E}">
        <p14:creationId xmlns:p14="http://schemas.microsoft.com/office/powerpoint/2010/main" val="367116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22</a:t>
            </a:fld>
            <a:endParaRPr lang="en-US"/>
          </a:p>
        </p:txBody>
      </p:sp>
    </p:spTree>
    <p:extLst>
      <p:ext uri="{BB962C8B-B14F-4D97-AF65-F5344CB8AC3E}">
        <p14:creationId xmlns:p14="http://schemas.microsoft.com/office/powerpoint/2010/main" val="362146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E0F3F-FB8B-48F6-98B7-19BAE780DF5C}" type="slidenum">
              <a:rPr lang="en-US" smtClean="0"/>
              <a:t>23</a:t>
            </a:fld>
            <a:endParaRPr lang="en-US"/>
          </a:p>
        </p:txBody>
      </p:sp>
    </p:spTree>
    <p:extLst>
      <p:ext uri="{BB962C8B-B14F-4D97-AF65-F5344CB8AC3E}">
        <p14:creationId xmlns:p14="http://schemas.microsoft.com/office/powerpoint/2010/main" val="127983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328902" y="2317173"/>
            <a:ext cx="7321033" cy="6340049"/>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2122944" y="7035126"/>
            <a:ext cx="4970154" cy="4304177"/>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2336342" y="5954842"/>
            <a:ext cx="2271679" cy="196728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13737770" y="373605"/>
            <a:ext cx="3799619" cy="329048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0" name="Group 10"/>
          <p:cNvGrpSpPr/>
          <p:nvPr/>
        </p:nvGrpSpPr>
        <p:grpSpPr>
          <a:xfrm>
            <a:off x="1197737" y="1873955"/>
            <a:ext cx="11677687" cy="3567295"/>
            <a:chOff x="-320844" y="248920"/>
            <a:chExt cx="15570250" cy="4756391"/>
          </a:xfrm>
        </p:grpSpPr>
        <p:sp>
          <p:nvSpPr>
            <p:cNvPr id="11" name="TextBox 11"/>
            <p:cNvSpPr txBox="1"/>
            <p:nvPr/>
          </p:nvSpPr>
          <p:spPr>
            <a:xfrm>
              <a:off x="0" y="248920"/>
              <a:ext cx="15249406" cy="1331789"/>
            </a:xfrm>
            <a:prstGeom prst="rect">
              <a:avLst/>
            </a:prstGeom>
          </p:spPr>
          <p:txBody>
            <a:bodyPr lIns="0" tIns="0" rIns="0" bIns="0" rtlCol="0" anchor="t">
              <a:spAutoFit/>
            </a:bodyPr>
            <a:lstStyle/>
            <a:p>
              <a:pPr>
                <a:lnSpc>
                  <a:spcPts val="8470"/>
                </a:lnSpc>
              </a:pPr>
              <a:r>
                <a:rPr lang="en-US" sz="6050" spc="-66" dirty="0" err="1">
                  <a:solidFill>
                    <a:srgbClr val="000000"/>
                  </a:solidFill>
                  <a:latin typeface="Muli Bold"/>
                </a:rPr>
                <a:t>BÁO</a:t>
              </a:r>
              <a:r>
                <a:rPr lang="en-US" sz="6050" spc="-66">
                  <a:solidFill>
                    <a:srgbClr val="000000"/>
                  </a:solidFill>
                  <a:latin typeface="Muli Bold"/>
                </a:rPr>
                <a:t> CÁO ĐỒ ÁN TỐT NGHIỆP</a:t>
              </a:r>
            </a:p>
          </p:txBody>
        </p:sp>
        <p:sp>
          <p:nvSpPr>
            <p:cNvPr id="12" name="TextBox 12"/>
            <p:cNvSpPr txBox="1"/>
            <p:nvPr/>
          </p:nvSpPr>
          <p:spPr>
            <a:xfrm>
              <a:off x="-320844" y="2132731"/>
              <a:ext cx="15249406" cy="2872580"/>
            </a:xfrm>
            <a:prstGeom prst="rect">
              <a:avLst/>
            </a:prstGeom>
          </p:spPr>
          <p:txBody>
            <a:bodyPr lIns="0" tIns="0" rIns="0" bIns="0" rtlCol="0" anchor="t">
              <a:spAutoFit/>
            </a:bodyPr>
            <a:lstStyle/>
            <a:p>
              <a:pPr algn="ctr">
                <a:lnSpc>
                  <a:spcPts val="5599"/>
                </a:lnSpc>
              </a:pPr>
              <a:r>
                <a:rPr lang="en-US" sz="3999">
                  <a:solidFill>
                    <a:srgbClr val="000000"/>
                  </a:solidFill>
                  <a:latin typeface="Muli Regular Bold"/>
                </a:rPr>
                <a:t>Đề tài: Tổng quan mô hình mạng Spine-Leaf và áp dụng triển khai </a:t>
              </a:r>
              <a:r>
                <a:rPr lang="en-US" sz="3999" smtClean="0">
                  <a:solidFill>
                    <a:srgbClr val="000000"/>
                  </a:solidFill>
                  <a:latin typeface="Muli Regular Bold"/>
                </a:rPr>
                <a:t>trong hệ thống </a:t>
              </a:r>
              <a:r>
                <a:rPr lang="en-US" sz="3999">
                  <a:solidFill>
                    <a:srgbClr val="000000"/>
                  </a:solidFill>
                  <a:latin typeface="Muli Regular Bold"/>
                </a:rPr>
                <a:t>mạng </a:t>
              </a:r>
              <a:r>
                <a:rPr lang="en-US" sz="3999" smtClean="0">
                  <a:solidFill>
                    <a:srgbClr val="000000"/>
                  </a:solidFill>
                  <a:latin typeface="Muli Regular Bold"/>
                </a:rPr>
                <a:t>tại phòng lab của HVCNBCVT</a:t>
              </a:r>
              <a:endParaRPr lang="en-US" sz="3999">
                <a:solidFill>
                  <a:srgbClr val="000000"/>
                </a:solidFill>
                <a:latin typeface="Muli Regular Bold"/>
              </a:endParaRPr>
            </a:p>
          </p:txBody>
        </p:sp>
      </p:grpSp>
      <p:sp>
        <p:nvSpPr>
          <p:cNvPr id="13" name="TextBox 13"/>
          <p:cNvSpPr txBox="1"/>
          <p:nvPr/>
        </p:nvSpPr>
        <p:spPr>
          <a:xfrm>
            <a:off x="3464844" y="5897692"/>
            <a:ext cx="1187887" cy="3347720"/>
          </a:xfrm>
          <a:prstGeom prst="rect">
            <a:avLst/>
          </a:prstGeom>
        </p:spPr>
        <p:txBody>
          <a:bodyPr lIns="0" tIns="0" rIns="0" bIns="0" rtlCol="0" anchor="t">
            <a:spAutoFit/>
          </a:bodyPr>
          <a:lstStyle/>
          <a:p>
            <a:pPr algn="just">
              <a:lnSpc>
                <a:spcPts val="4480"/>
              </a:lnSpc>
            </a:pPr>
            <a:r>
              <a:rPr lang="en-US" sz="3200" dirty="0">
                <a:solidFill>
                  <a:srgbClr val="000000"/>
                </a:solidFill>
                <a:latin typeface="Noto Sans"/>
              </a:rPr>
              <a:t>GVHD</a:t>
            </a:r>
          </a:p>
          <a:p>
            <a:pPr algn="just">
              <a:lnSpc>
                <a:spcPts val="4480"/>
              </a:lnSpc>
            </a:pPr>
            <a:r>
              <a:rPr lang="en-US" sz="3200" dirty="0">
                <a:solidFill>
                  <a:srgbClr val="000000"/>
                </a:solidFill>
                <a:latin typeface="Noto Sans"/>
              </a:rPr>
              <a:t>SVTH </a:t>
            </a:r>
          </a:p>
          <a:p>
            <a:pPr algn="just">
              <a:lnSpc>
                <a:spcPts val="4480"/>
              </a:lnSpc>
            </a:pPr>
            <a:r>
              <a:rPr lang="en-US" sz="3200" dirty="0">
                <a:solidFill>
                  <a:srgbClr val="000000"/>
                </a:solidFill>
                <a:latin typeface="Noto Sans"/>
              </a:rPr>
              <a:t>Mã SV</a:t>
            </a:r>
          </a:p>
          <a:p>
            <a:pPr algn="just">
              <a:lnSpc>
                <a:spcPts val="4480"/>
              </a:lnSpc>
            </a:pPr>
            <a:r>
              <a:rPr lang="en-US" sz="3200" dirty="0">
                <a:solidFill>
                  <a:srgbClr val="000000"/>
                </a:solidFill>
                <a:latin typeface="Noto Sans"/>
              </a:rPr>
              <a:t>Lớp   </a:t>
            </a:r>
          </a:p>
          <a:p>
            <a:pPr algn="just">
              <a:lnSpc>
                <a:spcPts val="4480"/>
              </a:lnSpc>
            </a:pPr>
            <a:r>
              <a:rPr lang="en-US" sz="3200" dirty="0">
                <a:solidFill>
                  <a:srgbClr val="000000"/>
                </a:solidFill>
                <a:latin typeface="Noto Sans"/>
              </a:rPr>
              <a:t>Khóa  </a:t>
            </a:r>
          </a:p>
          <a:p>
            <a:pPr algn="just">
              <a:lnSpc>
                <a:spcPts val="4480"/>
              </a:lnSpc>
            </a:pPr>
            <a:r>
              <a:rPr lang="en-US" sz="3200" dirty="0">
                <a:solidFill>
                  <a:srgbClr val="000000"/>
                </a:solidFill>
                <a:latin typeface="Noto Sans"/>
              </a:rPr>
              <a:t>Hệ      </a:t>
            </a:r>
          </a:p>
        </p:txBody>
      </p:sp>
      <p:sp>
        <p:nvSpPr>
          <p:cNvPr id="14" name="TextBox 14"/>
          <p:cNvSpPr txBox="1"/>
          <p:nvPr/>
        </p:nvSpPr>
        <p:spPr>
          <a:xfrm>
            <a:off x="4899792" y="5839495"/>
            <a:ext cx="6301608" cy="3462486"/>
          </a:xfrm>
          <a:prstGeom prst="rect">
            <a:avLst/>
          </a:prstGeom>
        </p:spPr>
        <p:txBody>
          <a:bodyPr wrap="square" lIns="0" tIns="0" rIns="0" bIns="0" rtlCol="0" anchor="t">
            <a:spAutoFit/>
          </a:bodyPr>
          <a:lstStyle/>
          <a:p>
            <a:pPr algn="ctr">
              <a:lnSpc>
                <a:spcPts val="4480"/>
              </a:lnSpc>
            </a:pPr>
            <a:r>
              <a:rPr lang="en-US" sz="3200" dirty="0" smtClean="0">
                <a:solidFill>
                  <a:srgbClr val="000000"/>
                </a:solidFill>
                <a:latin typeface="Noto Sans"/>
              </a:rPr>
              <a:t>: </a:t>
            </a:r>
            <a:r>
              <a:rPr lang="en-US" sz="3200" dirty="0">
                <a:solidFill>
                  <a:srgbClr val="000000"/>
                </a:solidFill>
                <a:latin typeface="Noto Sans"/>
              </a:rPr>
              <a:t>Thiếu tá Nguyễn Văn Quang</a:t>
            </a:r>
          </a:p>
          <a:p>
            <a:pPr>
              <a:lnSpc>
                <a:spcPts val="4480"/>
              </a:lnSpc>
            </a:pPr>
            <a:r>
              <a:rPr lang="en-US" sz="3200" dirty="0" smtClean="0">
                <a:solidFill>
                  <a:srgbClr val="000000"/>
                </a:solidFill>
                <a:latin typeface="Noto Sans"/>
              </a:rPr>
              <a:t>   : </a:t>
            </a:r>
            <a:r>
              <a:rPr lang="en-US" sz="3200" dirty="0">
                <a:solidFill>
                  <a:srgbClr val="000000"/>
                </a:solidFill>
                <a:latin typeface="Noto Sans"/>
              </a:rPr>
              <a:t>Nguyễn Phương Nam</a:t>
            </a:r>
          </a:p>
          <a:p>
            <a:pPr>
              <a:lnSpc>
                <a:spcPts val="4480"/>
              </a:lnSpc>
            </a:pPr>
            <a:r>
              <a:rPr lang="en-US" sz="3200" dirty="0" smtClean="0">
                <a:solidFill>
                  <a:srgbClr val="000000"/>
                </a:solidFill>
                <a:latin typeface="Noto Sans"/>
              </a:rPr>
              <a:t>   : </a:t>
            </a:r>
            <a:r>
              <a:rPr lang="en-US" sz="3200" dirty="0">
                <a:solidFill>
                  <a:srgbClr val="000000"/>
                </a:solidFill>
                <a:latin typeface="Noto Sans"/>
              </a:rPr>
              <a:t>B18DCVT302</a:t>
            </a:r>
          </a:p>
          <a:p>
            <a:pPr>
              <a:lnSpc>
                <a:spcPts val="4480"/>
              </a:lnSpc>
            </a:pPr>
            <a:r>
              <a:rPr lang="en-US" sz="3200" dirty="0" smtClean="0">
                <a:solidFill>
                  <a:srgbClr val="000000"/>
                </a:solidFill>
                <a:latin typeface="Noto Sans"/>
              </a:rPr>
              <a:t>   : </a:t>
            </a:r>
            <a:r>
              <a:rPr lang="en-US" sz="3200" dirty="0">
                <a:solidFill>
                  <a:srgbClr val="000000"/>
                </a:solidFill>
                <a:latin typeface="Noto Sans"/>
              </a:rPr>
              <a:t>D18CQVT06-B</a:t>
            </a:r>
          </a:p>
          <a:p>
            <a:pPr>
              <a:lnSpc>
                <a:spcPts val="4480"/>
              </a:lnSpc>
            </a:pPr>
            <a:r>
              <a:rPr lang="en-US" sz="3200" dirty="0" smtClean="0">
                <a:solidFill>
                  <a:srgbClr val="000000"/>
                </a:solidFill>
                <a:latin typeface="Noto Sans"/>
              </a:rPr>
              <a:t>   : </a:t>
            </a:r>
            <a:r>
              <a:rPr lang="en-US" sz="3200" dirty="0">
                <a:solidFill>
                  <a:srgbClr val="000000"/>
                </a:solidFill>
                <a:latin typeface="Noto Sans"/>
              </a:rPr>
              <a:t>2018 - 2023</a:t>
            </a:r>
          </a:p>
          <a:p>
            <a:pPr>
              <a:lnSpc>
                <a:spcPts val="4480"/>
              </a:lnSpc>
            </a:pPr>
            <a:r>
              <a:rPr lang="en-US" sz="3200" dirty="0" smtClean="0">
                <a:solidFill>
                  <a:srgbClr val="000000"/>
                </a:solidFill>
                <a:latin typeface="Noto Sans"/>
              </a:rPr>
              <a:t>   : </a:t>
            </a:r>
            <a:r>
              <a:rPr lang="en-US" sz="3200" dirty="0">
                <a:solidFill>
                  <a:srgbClr val="000000"/>
                </a:solidFill>
                <a:latin typeface="Noto Sans"/>
              </a:rPr>
              <a:t>Đại học chính quy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6459200" y="-191026"/>
            <a:ext cx="3034530" cy="2627917"/>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4" name="Group 4"/>
          <p:cNvGrpSpPr/>
          <p:nvPr/>
        </p:nvGrpSpPr>
        <p:grpSpPr>
          <a:xfrm>
            <a:off x="15388391" y="-72689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66800" y="571500"/>
            <a:ext cx="10782300" cy="1102866"/>
          </a:xfrm>
          <a:prstGeom prst="rect">
            <a:avLst/>
          </a:prstGeom>
        </p:spPr>
        <p:txBody>
          <a:bodyPr wrap="square" lIns="0" tIns="0" rIns="0" bIns="0" rtlCol="0" anchor="t">
            <a:spAutoFit/>
          </a:bodyPr>
          <a:lstStyle/>
          <a:p>
            <a:pPr>
              <a:lnSpc>
                <a:spcPts val="4320"/>
              </a:lnSpc>
            </a:pPr>
            <a:r>
              <a:rPr lang="en-US" sz="4000" spc="-36">
                <a:solidFill>
                  <a:srgbClr val="FFFFFF"/>
                </a:solidFill>
                <a:latin typeface="Muli Bold Bold"/>
              </a:rPr>
              <a:t>2</a:t>
            </a:r>
            <a:r>
              <a:rPr lang="en-US" sz="4000" spc="-36" smtClean="0">
                <a:solidFill>
                  <a:srgbClr val="FFFFFF"/>
                </a:solidFill>
                <a:latin typeface="Muli Bold Bold"/>
              </a:rPr>
              <a:t>.3 </a:t>
            </a:r>
            <a:r>
              <a:rPr lang="en-US" sz="4000" spc="-36">
                <a:solidFill>
                  <a:srgbClr val="FFFFFF"/>
                </a:solidFill>
                <a:latin typeface="Muli Bold Bold"/>
              </a:rPr>
              <a:t>Những ưu điểm của VXLAN so với VLAN</a:t>
            </a:r>
          </a:p>
          <a:p>
            <a:pPr>
              <a:lnSpc>
                <a:spcPts val="4320"/>
              </a:lnSpc>
              <a:spcBef>
                <a:spcPct val="0"/>
              </a:spcBef>
            </a:pPr>
            <a:endParaRPr lang="en-US" sz="3600" spc="-36">
              <a:solidFill>
                <a:srgbClr val="FFFFFF"/>
              </a:solidFill>
              <a:latin typeface="Muli Bold Bold"/>
            </a:endParaRPr>
          </a:p>
        </p:txBody>
      </p:sp>
      <p:graphicFrame>
        <p:nvGraphicFramePr>
          <p:cNvPr id="8" name="Table 7"/>
          <p:cNvGraphicFramePr>
            <a:graphicFrameLocks noGrp="1"/>
          </p:cNvGraphicFramePr>
          <p:nvPr>
            <p:extLst>
              <p:ext uri="{D42A27DB-BD31-4B8C-83A1-F6EECF244321}">
                <p14:modId xmlns:p14="http://schemas.microsoft.com/office/powerpoint/2010/main" val="3731379181"/>
              </p:ext>
            </p:extLst>
          </p:nvPr>
        </p:nvGraphicFramePr>
        <p:xfrm>
          <a:off x="1142999" y="1485900"/>
          <a:ext cx="15045492" cy="8072281"/>
        </p:xfrm>
        <a:graphic>
          <a:graphicData uri="http://schemas.openxmlformats.org/drawingml/2006/table">
            <a:tbl>
              <a:tblPr firstRow="1" bandRow="1">
                <a:tableStyleId>{5C22544A-7EE6-4342-B048-85BDC9FD1C3A}</a:tableStyleId>
              </a:tblPr>
              <a:tblGrid>
                <a:gridCol w="2895602">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6663490">
                  <a:extLst>
                    <a:ext uri="{9D8B030D-6E8A-4147-A177-3AD203B41FA5}">
                      <a16:colId xmlns:a16="http://schemas.microsoft.com/office/drawing/2014/main" val="20002"/>
                    </a:ext>
                  </a:extLst>
                </a:gridCol>
              </a:tblGrid>
              <a:tr h="1000921">
                <a:tc>
                  <a:txBody>
                    <a:bodyPr/>
                    <a:lstStyle/>
                    <a:p>
                      <a:endParaRPr lang="en-US" sz="2200">
                        <a:latin typeface="Muli Bold Bold" panose="020B0604020202020204" charset="0"/>
                      </a:endParaRPr>
                    </a:p>
                  </a:txBody>
                  <a:tcPr/>
                </a:tc>
                <a:tc>
                  <a:txBody>
                    <a:bodyPr/>
                    <a:lstStyle/>
                    <a:p>
                      <a:pPr algn="ctr"/>
                      <a:r>
                        <a:rPr lang="en-US" sz="3200" smtClean="0">
                          <a:latin typeface="Muli Bold Bold" panose="020B0604020202020204" charset="0"/>
                        </a:rPr>
                        <a:t>VXLAN</a:t>
                      </a:r>
                      <a:endParaRPr lang="en-US" sz="3200">
                        <a:latin typeface="Muli Bold Bold" panose="020B0604020202020204" charset="0"/>
                      </a:endParaRPr>
                    </a:p>
                  </a:txBody>
                  <a:tcPr anchor="ctr"/>
                </a:tc>
                <a:tc>
                  <a:txBody>
                    <a:bodyPr/>
                    <a:lstStyle/>
                    <a:p>
                      <a:pPr algn="ctr"/>
                      <a:r>
                        <a:rPr lang="en-US" sz="3200" smtClean="0">
                          <a:latin typeface="Muli Bold Bold" panose="020B0604020202020204" charset="0"/>
                        </a:rPr>
                        <a:t>VLAN</a:t>
                      </a:r>
                      <a:endParaRPr lang="en-US" sz="3200">
                        <a:latin typeface="Muli Bold Bold" panose="020B0604020202020204" charset="0"/>
                      </a:endParaRPr>
                    </a:p>
                  </a:txBody>
                  <a:tcPr anchor="ctr"/>
                </a:tc>
                <a:extLst>
                  <a:ext uri="{0D108BD9-81ED-4DB2-BD59-A6C34878D82A}">
                    <a16:rowId xmlns:a16="http://schemas.microsoft.com/office/drawing/2014/main" val="10000"/>
                  </a:ext>
                </a:extLst>
              </a:tr>
              <a:tr h="589280">
                <a:tc>
                  <a:txBody>
                    <a:bodyPr/>
                    <a:lstStyle/>
                    <a:p>
                      <a:r>
                        <a:rPr lang="en-US" sz="2200" smtClean="0">
                          <a:latin typeface="Muli Regular" panose="020B0604020202020204" charset="0"/>
                        </a:rPr>
                        <a:t>Về</a:t>
                      </a:r>
                      <a:r>
                        <a:rPr lang="en-US" sz="2200" baseline="0" smtClean="0">
                          <a:latin typeface="Muli Regular" panose="020B0604020202020204" charset="0"/>
                        </a:rPr>
                        <a:t> bản chất</a:t>
                      </a:r>
                      <a:endParaRPr lang="en-US" sz="2200">
                        <a:latin typeface="Muli Regular" panose="020B0604020202020204" charset="0"/>
                      </a:endParaRPr>
                    </a:p>
                  </a:txBody>
                  <a:tcPr/>
                </a:tc>
                <a:tc>
                  <a:txBody>
                    <a:bodyPr/>
                    <a:lstStyle/>
                    <a:p>
                      <a:pPr algn="just"/>
                      <a:r>
                        <a:rPr lang="vi-VN" sz="2200" smtClean="0">
                          <a:latin typeface="Muli Regular" panose="020B0604020202020204" charset="0"/>
                        </a:rPr>
                        <a:t>VXLAN được coi là công nghệ mở rộng của VLAN truyền thống. Do đó, VXLAN đã và đang mang lại nhiều lợi ích hơn so với VLAN truyền thống. Nó đáp ứng được nhu cầu xử lí lưu lượng dữ liệu lớn trong môi trường Cloud </a:t>
                      </a:r>
                      <a:r>
                        <a:rPr lang="en-US" sz="2200" smtClean="0">
                          <a:latin typeface="Muli Regular" panose="020B0604020202020204" charset="0"/>
                        </a:rPr>
                        <a:t>hiện</a:t>
                      </a:r>
                      <a:r>
                        <a:rPr lang="en-US" sz="2200" baseline="0" smtClean="0">
                          <a:latin typeface="Muli Regular" panose="020B0604020202020204" charset="0"/>
                        </a:rPr>
                        <a:t> nay.</a:t>
                      </a:r>
                      <a:endParaRPr lang="en-US" sz="2200">
                        <a:latin typeface="Muli Regular" panose="020B0604020202020204" charset="0"/>
                      </a:endParaRPr>
                    </a:p>
                  </a:txBody>
                  <a:tcPr/>
                </a:tc>
                <a:tc>
                  <a:txBody>
                    <a:bodyPr/>
                    <a:lstStyle/>
                    <a:p>
                      <a:pPr algn="just"/>
                      <a:r>
                        <a:rPr lang="en-US" sz="2200" smtClean="0">
                          <a:latin typeface="Muli Regular" panose="020B0604020202020204" charset="0"/>
                        </a:rPr>
                        <a:t>Với</a:t>
                      </a:r>
                      <a:r>
                        <a:rPr lang="en-US" sz="2200" baseline="0" smtClean="0">
                          <a:latin typeface="Muli Regular" panose="020B0604020202020204" charset="0"/>
                        </a:rPr>
                        <a:t> sự phát triển bùng nổ và nhanh chóng của các công nghệ ảo hóa, cloud, BIG DATA cho nên VLAN dần dần không còn đáp ứng được các nhu cầu trong các Data Center hiện nay.</a:t>
                      </a:r>
                      <a:endParaRPr lang="vi-VN" sz="2200" smtClean="0">
                        <a:latin typeface="Muli Regular" panose="020B0604020202020204" charset="0"/>
                      </a:endParaRPr>
                    </a:p>
                    <a:p>
                      <a:endParaRPr lang="en-US" sz="2200">
                        <a:latin typeface="Muli Regular" panose="020B0604020202020204" charset="0"/>
                      </a:endParaRPr>
                    </a:p>
                  </a:txBody>
                  <a:tcPr/>
                </a:tc>
                <a:extLst>
                  <a:ext uri="{0D108BD9-81ED-4DB2-BD59-A6C34878D82A}">
                    <a16:rowId xmlns:a16="http://schemas.microsoft.com/office/drawing/2014/main" val="10001"/>
                  </a:ext>
                </a:extLst>
              </a:tr>
              <a:tr h="1178560">
                <a:tc>
                  <a:txBody>
                    <a:bodyPr/>
                    <a:lstStyle/>
                    <a:p>
                      <a:r>
                        <a:rPr lang="en-US" sz="2200" smtClean="0">
                          <a:latin typeface="Muli Regular" panose="020B0604020202020204" charset="0"/>
                        </a:rPr>
                        <a:t>Các</a:t>
                      </a:r>
                      <a:r>
                        <a:rPr lang="en-US" sz="2200" baseline="0" smtClean="0">
                          <a:latin typeface="Muli Regular" panose="020B0604020202020204" charset="0"/>
                        </a:rPr>
                        <a:t> giao thức </a:t>
                      </a:r>
                      <a:endParaRPr lang="en-US" sz="2200">
                        <a:latin typeface="Muli Regular" panose="020B0604020202020204" charset="0"/>
                      </a:endParaRPr>
                    </a:p>
                  </a:txBody>
                  <a:tcPr/>
                </a:tc>
                <a:tc>
                  <a:txBody>
                    <a:bodyPr/>
                    <a:lstStyle/>
                    <a:p>
                      <a:pPr algn="just"/>
                      <a:r>
                        <a:rPr lang="vi-VN" sz="2200" smtClean="0">
                          <a:latin typeface="Muli Regular" panose="020B0604020202020204" charset="0"/>
                        </a:rPr>
                        <a:t>VXLAN sử dụng giao thức định tuyến lớp 3 </a:t>
                      </a:r>
                      <a:r>
                        <a:rPr lang="en-US" sz="2200" smtClean="0">
                          <a:latin typeface="Muli Regular" panose="020B0604020202020204" charset="0"/>
                        </a:rPr>
                        <a:t>ECMP </a:t>
                      </a:r>
                      <a:r>
                        <a:rPr lang="vi-VN" sz="2200" smtClean="0">
                          <a:latin typeface="Muli Regular" panose="020B0604020202020204" charset="0"/>
                        </a:rPr>
                        <a:t>để </a:t>
                      </a:r>
                      <a:r>
                        <a:rPr lang="en-US" sz="2200" smtClean="0">
                          <a:latin typeface="Muli Regular" panose="020B0604020202020204" charset="0"/>
                        </a:rPr>
                        <a:t>cân</a:t>
                      </a:r>
                      <a:r>
                        <a:rPr lang="en-US" sz="2200" baseline="0" smtClean="0">
                          <a:latin typeface="Muli Regular" panose="020B0604020202020204" charset="0"/>
                        </a:rPr>
                        <a:t> bằng tải và </a:t>
                      </a:r>
                      <a:r>
                        <a:rPr lang="vi-VN" sz="2200" smtClean="0">
                          <a:latin typeface="Muli Regular" panose="020B0604020202020204" charset="0"/>
                        </a:rPr>
                        <a:t>sử dụng tất cả các cổng có sẵn.</a:t>
                      </a:r>
                    </a:p>
                  </a:txBody>
                  <a:tcPr/>
                </a:tc>
                <a:tc>
                  <a:txBody>
                    <a:bodyPr/>
                    <a:lstStyle/>
                    <a:p>
                      <a:pPr algn="just"/>
                      <a:r>
                        <a:rPr lang="vi-VN" sz="2200" smtClean="0">
                          <a:latin typeface="Muli Regular" panose="020B0604020202020204" charset="0"/>
                        </a:rPr>
                        <a:t>VLAN sử dụng giao thức Spanning-Tree (STP) chặn các đường dẫn dư thừa để tránh loop do đó chỉ cho phép sử dụng một nửa số đường dẫn có sẵn. </a:t>
                      </a:r>
                    </a:p>
                  </a:txBody>
                  <a:tcPr/>
                </a:tc>
                <a:extLst>
                  <a:ext uri="{0D108BD9-81ED-4DB2-BD59-A6C34878D82A}">
                    <a16:rowId xmlns:a16="http://schemas.microsoft.com/office/drawing/2014/main" val="10002"/>
                  </a:ext>
                </a:extLst>
              </a:tr>
              <a:tr h="1264952">
                <a:tc>
                  <a:txBody>
                    <a:bodyPr/>
                    <a:lstStyle/>
                    <a:p>
                      <a:r>
                        <a:rPr lang="en-US" sz="2200" smtClean="0">
                          <a:latin typeface="Muli Regular" panose="020B0604020202020204" charset="0"/>
                        </a:rPr>
                        <a:t>Khả</a:t>
                      </a:r>
                      <a:r>
                        <a:rPr lang="en-US" sz="2200" baseline="0" smtClean="0">
                          <a:latin typeface="Muli Regular" panose="020B0604020202020204" charset="0"/>
                        </a:rPr>
                        <a:t> năng mở rộng</a:t>
                      </a:r>
                      <a:endParaRPr lang="en-US" sz="2200">
                        <a:latin typeface="Muli Regular" panose="020B0604020202020204" charset="0"/>
                      </a:endParaRPr>
                    </a:p>
                  </a:txBody>
                  <a:tcPr/>
                </a:tc>
                <a:tc>
                  <a:txBody>
                    <a:bodyPr/>
                    <a:lstStyle/>
                    <a:p>
                      <a:pPr algn="just"/>
                      <a:r>
                        <a:rPr lang="en-US" sz="2200" smtClean="0">
                          <a:latin typeface="Muli Regular" panose="020B0604020202020204" charset="0"/>
                        </a:rPr>
                        <a:t>VXLAN sử dụng ID 24 bit có thể mở rộng quy mô lên đến 16 triệu phân đoạn VXLAN trong một miền quản trị.</a:t>
                      </a:r>
                    </a:p>
                    <a:p>
                      <a:pPr algn="just"/>
                      <a:endParaRPr lang="en-US" sz="2200">
                        <a:latin typeface="Muli Regular" panose="020B0604020202020204" charset="0"/>
                      </a:endParaRPr>
                    </a:p>
                  </a:txBody>
                  <a:tcPr/>
                </a:tc>
                <a:tc>
                  <a:txBody>
                    <a:bodyPr/>
                    <a:lstStyle/>
                    <a:p>
                      <a:pPr algn="just"/>
                      <a:r>
                        <a:rPr lang="en-US" sz="2200" smtClean="0">
                          <a:latin typeface="Muli Regular" panose="020B0604020202020204" charset="0"/>
                        </a:rPr>
                        <a:t>VLAN sử dụng VLAN ID 12 bit, có nghĩa là khả năng mở rộng tối đa 4094 VLAN trên một mạng.</a:t>
                      </a:r>
                    </a:p>
                    <a:p>
                      <a:pPr algn="just"/>
                      <a:endParaRPr lang="en-US" sz="2200">
                        <a:latin typeface="Muli Regular" panose="020B0604020202020204" charset="0"/>
                      </a:endParaRPr>
                    </a:p>
                  </a:txBody>
                  <a:tcPr/>
                </a:tc>
                <a:extLst>
                  <a:ext uri="{0D108BD9-81ED-4DB2-BD59-A6C34878D82A}">
                    <a16:rowId xmlns:a16="http://schemas.microsoft.com/office/drawing/2014/main" val="10003"/>
                  </a:ext>
                </a:extLst>
              </a:tr>
              <a:tr h="1264952">
                <a:tc>
                  <a:txBody>
                    <a:bodyPr/>
                    <a:lstStyle/>
                    <a:p>
                      <a:r>
                        <a:rPr lang="en-US" sz="2200" smtClean="0">
                          <a:latin typeface="Muli Regular" panose="020B0604020202020204" charset="0"/>
                        </a:rPr>
                        <a:t>Cách</a:t>
                      </a:r>
                      <a:r>
                        <a:rPr lang="en-US" sz="2200" baseline="0" smtClean="0">
                          <a:latin typeface="Muli Regular" panose="020B0604020202020204" charset="0"/>
                        </a:rPr>
                        <a:t> thức hoạt động</a:t>
                      </a:r>
                      <a:endParaRPr lang="en-US" sz="2200">
                        <a:latin typeface="Muli Regular" panose="020B0604020202020204" charset="0"/>
                      </a:endParaRPr>
                    </a:p>
                  </a:txBody>
                  <a:tcPr/>
                </a:tc>
                <a:tc>
                  <a:txBody>
                    <a:bodyPr/>
                    <a:lstStyle/>
                    <a:p>
                      <a:pPr algn="just"/>
                      <a:r>
                        <a:rPr lang="en-US" sz="2200" smtClean="0">
                          <a:latin typeface="Muli Regular" panose="020B0604020202020204" charset="0"/>
                        </a:rPr>
                        <a:t>VXLAN sẽ sử dụng tính năng đóng gói MAC-in-UDP để mở rộng các phân đoạn lớp 2 qua các vị trí, các mạng này sẽ không bị giới hạn về mặt địa lý và mang lại khả năng mở rộng với quy mô lớn.</a:t>
                      </a:r>
                    </a:p>
                    <a:p>
                      <a:pPr algn="just"/>
                      <a:endParaRPr lang="en-US" sz="2200">
                        <a:latin typeface="Muli Regular" panose="020B0604020202020204" charset="0"/>
                      </a:endParaRPr>
                    </a:p>
                  </a:txBody>
                  <a:tcPr/>
                </a:tc>
                <a:tc>
                  <a:txBody>
                    <a:bodyPr/>
                    <a:lstStyle/>
                    <a:p>
                      <a:pPr algn="just"/>
                      <a:r>
                        <a:rPr lang="vi-VN" sz="2200" smtClean="0">
                          <a:latin typeface="Muli Regular" panose="020B0604020202020204" charset="0"/>
                        </a:rPr>
                        <a:t>Một mạng LAN vật lý </a:t>
                      </a:r>
                      <a:r>
                        <a:rPr lang="en-US" sz="2200" smtClean="0">
                          <a:latin typeface="Muli Regular" panose="020B0604020202020204" charset="0"/>
                        </a:rPr>
                        <a:t>sẽ</a:t>
                      </a:r>
                      <a:r>
                        <a:rPr lang="en-US" sz="2200" baseline="0" smtClean="0">
                          <a:latin typeface="Muli Regular" panose="020B0604020202020204" charset="0"/>
                        </a:rPr>
                        <a:t> </a:t>
                      </a:r>
                      <a:r>
                        <a:rPr lang="vi-VN" sz="2200" smtClean="0">
                          <a:latin typeface="Muli Regular" panose="020B0604020202020204" charset="0"/>
                        </a:rPr>
                        <a:t>được chia nhỏ để giới hạn mạng trong một phạm vi địa lý n</a:t>
                      </a:r>
                      <a:r>
                        <a:rPr lang="en-US" sz="2200" smtClean="0">
                          <a:latin typeface="Muli Regular" panose="020B0604020202020204" charset="0"/>
                        </a:rPr>
                        <a:t>hất</a:t>
                      </a:r>
                      <a:r>
                        <a:rPr lang="en-US" sz="2200" baseline="0" smtClean="0">
                          <a:latin typeface="Muli Regular" panose="020B0604020202020204" charset="0"/>
                        </a:rPr>
                        <a:t> định</a:t>
                      </a:r>
                      <a:r>
                        <a:rPr lang="vi-VN" sz="2200" smtClean="0">
                          <a:latin typeface="Muli Regular" panose="020B0604020202020204" charset="0"/>
                        </a:rPr>
                        <a:t>. Nó sẽ sử dụng thẻ VLAN trên khung lớp 2 để đóng gói nhằm mở rộng VLAN qua các thiết bị chuyển mạch.</a:t>
                      </a:r>
                    </a:p>
                    <a:p>
                      <a:pPr algn="just"/>
                      <a:endParaRPr lang="en-US" sz="2200">
                        <a:latin typeface="Muli Regular" panose="020B060402020202020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6918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4227140" y="-4673024"/>
            <a:ext cx="14005712" cy="6226137"/>
            <a:chOff x="0" y="0"/>
            <a:chExt cx="12084553" cy="5372100"/>
          </a:xfrm>
        </p:grpSpPr>
        <p:sp>
          <p:nvSpPr>
            <p:cNvPr id="3" name="Freeform 3"/>
            <p:cNvSpPr/>
            <p:nvPr/>
          </p:nvSpPr>
          <p:spPr>
            <a:xfrm>
              <a:off x="0" y="0"/>
              <a:ext cx="12084553" cy="5372100"/>
            </a:xfrm>
            <a:custGeom>
              <a:avLst/>
              <a:gdLst/>
              <a:ahLst/>
              <a:cxnLst/>
              <a:rect l="l" t="t" r="r" b="b"/>
              <a:pathLst>
                <a:path w="12084553" h="5372100">
                  <a:moveTo>
                    <a:pt x="10533883" y="0"/>
                  </a:moveTo>
                  <a:lnTo>
                    <a:pt x="1550670" y="0"/>
                  </a:lnTo>
                  <a:lnTo>
                    <a:pt x="0" y="2686050"/>
                  </a:lnTo>
                  <a:lnTo>
                    <a:pt x="1550670" y="5372100"/>
                  </a:lnTo>
                  <a:lnTo>
                    <a:pt x="10533883" y="5372100"/>
                  </a:lnTo>
                  <a:lnTo>
                    <a:pt x="12084553" y="2686050"/>
                  </a:lnTo>
                  <a:lnTo>
                    <a:pt x="10533883" y="0"/>
                  </a:lnTo>
                  <a:close/>
                </a:path>
              </a:pathLst>
            </a:custGeom>
            <a:solidFill>
              <a:srgbClr val="A4E473"/>
            </a:solidFill>
          </p:spPr>
        </p:sp>
      </p:grpSp>
      <p:pic>
        <p:nvPicPr>
          <p:cNvPr id="4" name="Picture 4"/>
          <p:cNvPicPr>
            <a:picLocks noChangeAspect="1"/>
          </p:cNvPicPr>
          <p:nvPr/>
        </p:nvPicPr>
        <p:blipFill>
          <a:blip r:embed="rId2"/>
          <a:srcRect/>
          <a:stretch>
            <a:fillRect/>
          </a:stretch>
        </p:blipFill>
        <p:spPr>
          <a:xfrm>
            <a:off x="9468716" y="1937463"/>
            <a:ext cx="8617354" cy="2016240"/>
          </a:xfrm>
          <a:prstGeom prst="rect">
            <a:avLst/>
          </a:prstGeom>
        </p:spPr>
      </p:pic>
      <p:sp>
        <p:nvSpPr>
          <p:cNvPr id="5" name="TextBox 5"/>
          <p:cNvSpPr txBox="1"/>
          <p:nvPr/>
        </p:nvSpPr>
        <p:spPr>
          <a:xfrm>
            <a:off x="246518" y="350614"/>
            <a:ext cx="9222198" cy="1333698"/>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2</a:t>
            </a:r>
            <a:r>
              <a:rPr lang="en-US" sz="4000" spc="-40" smtClean="0">
                <a:solidFill>
                  <a:srgbClr val="000000"/>
                </a:solidFill>
                <a:latin typeface="Muli Bold"/>
              </a:rPr>
              <a:t>.7 </a:t>
            </a:r>
            <a:r>
              <a:rPr lang="en-US" sz="4000" spc="-40">
                <a:solidFill>
                  <a:srgbClr val="000000"/>
                </a:solidFill>
                <a:latin typeface="Muli Bold"/>
              </a:rPr>
              <a:t>Underlay và Overlay </a:t>
            </a:r>
            <a:r>
              <a:rPr lang="en-US" sz="4000" spc="-40" smtClean="0">
                <a:solidFill>
                  <a:srgbClr val="000000"/>
                </a:solidFill>
                <a:latin typeface="Muli Bold"/>
              </a:rPr>
              <a:t>Network</a:t>
            </a:r>
            <a:endParaRPr lang="en-US" sz="4000" spc="-40">
              <a:solidFill>
                <a:srgbClr val="000000"/>
              </a:solidFill>
              <a:latin typeface="Muli Bold"/>
            </a:endParaRPr>
          </a:p>
          <a:p>
            <a:pPr marL="0" lvl="0" indent="0">
              <a:lnSpc>
                <a:spcPts val="5200"/>
              </a:lnSpc>
              <a:spcBef>
                <a:spcPct val="0"/>
              </a:spcBef>
            </a:pPr>
            <a:endParaRPr lang="en-US" sz="4000" spc="-40">
              <a:solidFill>
                <a:srgbClr val="000000"/>
              </a:solidFill>
              <a:latin typeface="Muli Bold"/>
            </a:endParaRPr>
          </a:p>
        </p:txBody>
      </p:sp>
      <p:sp>
        <p:nvSpPr>
          <p:cNvPr id="6" name="TextBox 6"/>
          <p:cNvSpPr txBox="1"/>
          <p:nvPr/>
        </p:nvSpPr>
        <p:spPr>
          <a:xfrm>
            <a:off x="246518" y="1842213"/>
            <a:ext cx="8897482" cy="6155531"/>
          </a:xfrm>
          <a:prstGeom prst="rect">
            <a:avLst/>
          </a:prstGeom>
        </p:spPr>
        <p:txBody>
          <a:bodyPr lIns="0" tIns="0" rIns="0" bIns="0" rtlCol="0" anchor="t">
            <a:spAutoFit/>
          </a:bodyPr>
          <a:lstStyle/>
          <a:p>
            <a:pPr marL="536720" lvl="1" indent="-268360" algn="just">
              <a:lnSpc>
                <a:spcPts val="3977"/>
              </a:lnSpc>
              <a:buFont typeface="Arial"/>
              <a:buChar char="•"/>
            </a:pPr>
            <a:r>
              <a:rPr lang="en-US" sz="2485">
                <a:solidFill>
                  <a:srgbClr val="000000"/>
                </a:solidFill>
                <a:latin typeface="Muli Regular"/>
              </a:rPr>
              <a:t>Underlay network là thuật ngữ chỉ hạ tầng cung cấp kết nối nền tảng của mạng. Trong mô hình </a:t>
            </a:r>
            <a:r>
              <a:rPr lang="en-US" sz="2485" smtClean="0">
                <a:solidFill>
                  <a:srgbClr val="000000"/>
                </a:solidFill>
                <a:latin typeface="Muli Regular"/>
              </a:rPr>
              <a:t>Spine-Leaf</a:t>
            </a:r>
            <a:r>
              <a:rPr lang="en-US" sz="2485">
                <a:solidFill>
                  <a:srgbClr val="000000"/>
                </a:solidFill>
                <a:latin typeface="Muli Regular"/>
              </a:rPr>
              <a:t>, thuật ngữ Underlay thường được sử dụng để chỉ việc định tuyến Layer 3 (IP) giữa các thiết bị với </a:t>
            </a:r>
            <a:r>
              <a:rPr lang="en-US" sz="2485" smtClean="0">
                <a:solidFill>
                  <a:srgbClr val="000000"/>
                </a:solidFill>
                <a:latin typeface="Muli Regular"/>
              </a:rPr>
              <a:t>nhau. Các </a:t>
            </a:r>
            <a:r>
              <a:rPr lang="en-US" sz="2485">
                <a:solidFill>
                  <a:srgbClr val="000000"/>
                </a:solidFill>
                <a:latin typeface="Muli Regular"/>
              </a:rPr>
              <a:t>giao thức Underlay phổ biến trong mạng DC EVPN/VXLAN thường thấy là eBGP hoặc OSPF.</a:t>
            </a:r>
          </a:p>
          <a:p>
            <a:pPr marL="536720" lvl="1" indent="-268360" algn="just">
              <a:lnSpc>
                <a:spcPts val="3977"/>
              </a:lnSpc>
              <a:buFont typeface="Arial"/>
              <a:buChar char="•"/>
            </a:pPr>
            <a:r>
              <a:rPr lang="en-US" sz="2485">
                <a:solidFill>
                  <a:srgbClr val="000000"/>
                </a:solidFill>
                <a:latin typeface="Muli Regular"/>
              </a:rPr>
              <a:t>Overlay network là thuật ngữ chỉ cách thức đóng gói traffic và truyền nó qua môi trường mạng nền tảng (Underlay). Giao thức phổ biến trong môi trường mạng DC là VXLAN. </a:t>
            </a:r>
            <a:r>
              <a:rPr lang="en-US" sz="2485" smtClean="0">
                <a:solidFill>
                  <a:srgbClr val="000000"/>
                </a:solidFill>
                <a:latin typeface="Muli Regular"/>
              </a:rPr>
              <a:t>Giao thức này sẽ đóng gói các frame Ethernet Layer 2 vào trong packet UDP Layer 3 để tạo các kết nối mạng Layer 2 giữa môi trường mạng Layer 3.</a:t>
            </a:r>
            <a:endParaRPr lang="en-US" sz="2485">
              <a:solidFill>
                <a:srgbClr val="000000"/>
              </a:solidFill>
              <a:latin typeface="Muli Regular"/>
            </a:endParaRPr>
          </a:p>
        </p:txBody>
      </p:sp>
      <p:sp>
        <p:nvSpPr>
          <p:cNvPr id="7" name="TextBox 7"/>
          <p:cNvSpPr txBox="1"/>
          <p:nvPr/>
        </p:nvSpPr>
        <p:spPr>
          <a:xfrm>
            <a:off x="10570660" y="4139699"/>
            <a:ext cx="6413465" cy="372745"/>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Muli Bold"/>
              </a:rPr>
              <a:t>Overlay Network</a:t>
            </a:r>
          </a:p>
        </p:txBody>
      </p:sp>
      <p:sp>
        <p:nvSpPr>
          <p:cNvPr id="8" name="TextBox 8"/>
          <p:cNvSpPr txBox="1"/>
          <p:nvPr/>
        </p:nvSpPr>
        <p:spPr>
          <a:xfrm>
            <a:off x="9810959" y="5048250"/>
            <a:ext cx="8477041" cy="2493088"/>
          </a:xfrm>
          <a:prstGeom prst="rect">
            <a:avLst/>
          </a:prstGeom>
        </p:spPr>
        <p:txBody>
          <a:bodyPr lIns="0" tIns="0" rIns="0" bIns="0" rtlCol="0" anchor="t">
            <a:spAutoFit/>
          </a:bodyPr>
          <a:lstStyle/>
          <a:p>
            <a:pPr marL="536720" lvl="1" indent="-268360" algn="just">
              <a:lnSpc>
                <a:spcPts val="3977"/>
              </a:lnSpc>
              <a:buFont typeface="Arial"/>
              <a:buChar char="•"/>
            </a:pPr>
            <a:r>
              <a:rPr lang="en-US" sz="2485">
                <a:solidFill>
                  <a:srgbClr val="000000"/>
                </a:solidFill>
                <a:latin typeface="Muli Regular"/>
              </a:rPr>
              <a:t>Lợi ích của lớp phủ ảo hóa mạng bao gồm:</a:t>
            </a:r>
          </a:p>
          <a:p>
            <a:pPr marL="1073440" lvl="2" indent="-357813" algn="just">
              <a:lnSpc>
                <a:spcPts val="3977"/>
              </a:lnSpc>
              <a:buFont typeface="Arial"/>
              <a:buChar char="⚬"/>
            </a:pPr>
            <a:r>
              <a:rPr lang="en-US" sz="2485">
                <a:solidFill>
                  <a:srgbClr val="000000"/>
                </a:solidFill>
                <a:latin typeface="Muli Regular"/>
              </a:rPr>
              <a:t>Các chức năng của thiết bị được tối ưu hóa</a:t>
            </a:r>
          </a:p>
          <a:p>
            <a:pPr marL="1073440" lvl="2" indent="-357813" algn="just">
              <a:lnSpc>
                <a:spcPts val="3977"/>
              </a:lnSpc>
              <a:buFont typeface="Arial"/>
              <a:buChar char="⚬"/>
            </a:pPr>
            <a:r>
              <a:rPr lang="en-US" sz="2485">
                <a:solidFill>
                  <a:srgbClr val="000000"/>
                </a:solidFill>
                <a:latin typeface="Muli Regular"/>
              </a:rPr>
              <a:t>Khả năng mở rộng và tính linh hoạt của kết cấu</a:t>
            </a:r>
          </a:p>
          <a:p>
            <a:pPr marL="1073440" lvl="2" indent="-357813" algn="just">
              <a:lnSpc>
                <a:spcPts val="3977"/>
              </a:lnSpc>
              <a:buFont typeface="Arial"/>
              <a:buChar char="⚬"/>
            </a:pPr>
            <a:r>
              <a:rPr lang="en-US" sz="2485">
                <a:solidFill>
                  <a:srgbClr val="000000"/>
                </a:solidFill>
                <a:latin typeface="Muli Regular"/>
              </a:rPr>
              <a:t>Định địa chỉ lớp phủ</a:t>
            </a:r>
          </a:p>
          <a:p>
            <a:pPr algn="just">
              <a:lnSpc>
                <a:spcPts val="3977"/>
              </a:lnSpc>
            </a:pPr>
            <a:endParaRPr lang="en-US" sz="2485">
              <a:solidFill>
                <a:srgbClr val="000000"/>
              </a:solidFill>
              <a:latin typeface="Muli Regul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667000" y="-4681264"/>
            <a:ext cx="14132836" cy="5859886"/>
            <a:chOff x="0" y="0"/>
            <a:chExt cx="12194240" cy="5372100"/>
          </a:xfrm>
        </p:grpSpPr>
        <p:sp>
          <p:nvSpPr>
            <p:cNvPr id="3" name="Freeform 3"/>
            <p:cNvSpPr/>
            <p:nvPr/>
          </p:nvSpPr>
          <p:spPr>
            <a:xfrm>
              <a:off x="0" y="0"/>
              <a:ext cx="12194240" cy="5372100"/>
            </a:xfrm>
            <a:custGeom>
              <a:avLst/>
              <a:gdLst/>
              <a:ahLst/>
              <a:cxnLst/>
              <a:rect l="l" t="t" r="r" b="b"/>
              <a:pathLst>
                <a:path w="12194240" h="5372100">
                  <a:moveTo>
                    <a:pt x="10643570" y="0"/>
                  </a:moveTo>
                  <a:lnTo>
                    <a:pt x="1550670" y="0"/>
                  </a:lnTo>
                  <a:lnTo>
                    <a:pt x="0" y="2686050"/>
                  </a:lnTo>
                  <a:lnTo>
                    <a:pt x="1550670" y="5372100"/>
                  </a:lnTo>
                  <a:lnTo>
                    <a:pt x="10643570" y="5372100"/>
                  </a:lnTo>
                  <a:lnTo>
                    <a:pt x="12194240" y="2686050"/>
                  </a:lnTo>
                  <a:lnTo>
                    <a:pt x="10643570" y="0"/>
                  </a:lnTo>
                  <a:close/>
                </a:path>
              </a:pathLst>
            </a:custGeom>
            <a:solidFill>
              <a:srgbClr val="A5E473"/>
            </a:solidFill>
          </p:spPr>
        </p:sp>
      </p:grpSp>
      <p:grpSp>
        <p:nvGrpSpPr>
          <p:cNvPr id="4" name="Group 4"/>
          <p:cNvGrpSpPr/>
          <p:nvPr/>
        </p:nvGrpSpPr>
        <p:grpSpPr>
          <a:xfrm>
            <a:off x="9448800" y="-1427347"/>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262D"/>
            </a:solidFill>
          </p:spPr>
        </p:sp>
      </p:grpSp>
      <p:sp>
        <p:nvSpPr>
          <p:cNvPr id="6" name="TextBox 6"/>
          <p:cNvSpPr txBox="1"/>
          <p:nvPr/>
        </p:nvSpPr>
        <p:spPr>
          <a:xfrm>
            <a:off x="0" y="112609"/>
            <a:ext cx="9810028" cy="1667123"/>
          </a:xfrm>
          <a:prstGeom prst="rect">
            <a:avLst/>
          </a:prstGeom>
        </p:spPr>
        <p:txBody>
          <a:bodyPr lIns="0" tIns="0" rIns="0" bIns="0" rtlCol="0" anchor="t">
            <a:spAutoFit/>
          </a:bodyPr>
          <a:lstStyle/>
          <a:p>
            <a:pPr>
              <a:lnSpc>
                <a:spcPts val="6500"/>
              </a:lnSpc>
            </a:pPr>
            <a:r>
              <a:rPr lang="en-US" sz="5000" spc="-55">
                <a:solidFill>
                  <a:srgbClr val="193C43"/>
                </a:solidFill>
                <a:latin typeface="Muli Bold"/>
              </a:rPr>
              <a:t>2</a:t>
            </a:r>
            <a:r>
              <a:rPr lang="en-US" sz="5000" spc="-55" smtClean="0">
                <a:solidFill>
                  <a:srgbClr val="193C43"/>
                </a:solidFill>
                <a:latin typeface="Muli Bold"/>
              </a:rPr>
              <a:t>.8 </a:t>
            </a:r>
            <a:r>
              <a:rPr lang="en-US" sz="5000" spc="-55">
                <a:solidFill>
                  <a:srgbClr val="193C43"/>
                </a:solidFill>
                <a:latin typeface="Muli Bold"/>
              </a:rPr>
              <a:t>Giao thức VXLAN BGP EVPN</a:t>
            </a:r>
          </a:p>
          <a:p>
            <a:pPr marL="0" lvl="0" indent="0">
              <a:lnSpc>
                <a:spcPts val="6500"/>
              </a:lnSpc>
              <a:spcBef>
                <a:spcPct val="0"/>
              </a:spcBef>
            </a:pPr>
            <a:endParaRPr lang="en-US" sz="5000" spc="-55">
              <a:solidFill>
                <a:srgbClr val="193C43"/>
              </a:solidFill>
              <a:latin typeface="Muli Bold"/>
            </a:endParaRPr>
          </a:p>
        </p:txBody>
      </p:sp>
      <p:sp>
        <p:nvSpPr>
          <p:cNvPr id="7" name="TextBox 7"/>
          <p:cNvSpPr txBox="1"/>
          <p:nvPr/>
        </p:nvSpPr>
        <p:spPr>
          <a:xfrm>
            <a:off x="351228" y="1867736"/>
            <a:ext cx="17631972" cy="3847207"/>
          </a:xfrm>
          <a:prstGeom prst="rect">
            <a:avLst/>
          </a:prstGeom>
        </p:spPr>
        <p:txBody>
          <a:bodyPr wrap="square" lIns="0" tIns="0" rIns="0" bIns="0" rtlCol="0" anchor="t">
            <a:spAutoFit/>
          </a:bodyPr>
          <a:lstStyle/>
          <a:p>
            <a:pPr marL="645159" lvl="1" indent="-342900" algn="just">
              <a:lnSpc>
                <a:spcPts val="5039"/>
              </a:lnSpc>
              <a:buFont typeface="Courier New" panose="02070309020205020404" pitchFamily="49" charset="0"/>
              <a:buChar char="o"/>
            </a:pPr>
            <a:r>
              <a:rPr lang="en-US" sz="2200" dirty="0">
                <a:solidFill>
                  <a:srgbClr val="000000"/>
                </a:solidFill>
                <a:latin typeface="Muli Regular"/>
              </a:rPr>
              <a:t>Internet ngày nay thực chất là sự kết nối và trao đổi giữa các AS ( Autonomous System) với nhau để trao đổi thông tin giữa chúng. Và BGP cung cấp định tuyến giữa các AS này. </a:t>
            </a:r>
            <a:endParaRPr lang="en-US" sz="2200" dirty="0" smtClean="0">
              <a:solidFill>
                <a:srgbClr val="000000"/>
              </a:solidFill>
              <a:latin typeface="Muli Regular"/>
            </a:endParaRPr>
          </a:p>
          <a:p>
            <a:pPr marL="645159" lvl="1" indent="-342900" algn="just">
              <a:lnSpc>
                <a:spcPts val="5039"/>
              </a:lnSpc>
              <a:buFont typeface="Courier New" panose="02070309020205020404" pitchFamily="49" charset="0"/>
              <a:buChar char="o"/>
            </a:pPr>
            <a:r>
              <a:rPr lang="vi-VN" sz="2200" dirty="0">
                <a:solidFill>
                  <a:srgbClr val="000000"/>
                </a:solidFill>
                <a:latin typeface="Muli Regular"/>
              </a:rPr>
              <a:t>BGP được chia làm 2 loại</a:t>
            </a:r>
            <a:r>
              <a:rPr lang="vi-VN" sz="2200" dirty="0" smtClean="0">
                <a:solidFill>
                  <a:srgbClr val="000000"/>
                </a:solidFill>
                <a:latin typeface="Muli Regular"/>
              </a:rPr>
              <a:t>:</a:t>
            </a:r>
            <a:endParaRPr lang="en-US" sz="2200" dirty="0" smtClean="0">
              <a:solidFill>
                <a:srgbClr val="000000"/>
              </a:solidFill>
              <a:latin typeface="Muli Regular"/>
            </a:endParaRPr>
          </a:p>
          <a:p>
            <a:pPr marL="302259" lvl="1" algn="just">
              <a:lnSpc>
                <a:spcPts val="5039"/>
              </a:lnSpc>
            </a:pPr>
            <a:r>
              <a:rPr lang="en-US" sz="2200" dirty="0" smtClean="0">
                <a:solidFill>
                  <a:srgbClr val="000000"/>
                </a:solidFill>
                <a:latin typeface="Muli Regular"/>
              </a:rPr>
              <a:t>	</a:t>
            </a:r>
            <a:r>
              <a:rPr lang="vi-VN" sz="2200" dirty="0" smtClean="0">
                <a:solidFill>
                  <a:srgbClr val="000000"/>
                </a:solidFill>
                <a:latin typeface="Muli Regular"/>
              </a:rPr>
              <a:t>•</a:t>
            </a:r>
            <a:r>
              <a:rPr lang="en-US" sz="2200" dirty="0" smtClean="0">
                <a:solidFill>
                  <a:srgbClr val="000000"/>
                </a:solidFill>
                <a:latin typeface="Muli Regular"/>
              </a:rPr>
              <a:t> </a:t>
            </a:r>
            <a:r>
              <a:rPr lang="vi-VN" sz="2200" dirty="0" smtClean="0">
                <a:solidFill>
                  <a:srgbClr val="000000"/>
                </a:solidFill>
                <a:latin typeface="Muli Regular"/>
              </a:rPr>
              <a:t>Internal </a:t>
            </a:r>
            <a:r>
              <a:rPr lang="vi-VN" sz="2200" dirty="0">
                <a:solidFill>
                  <a:srgbClr val="000000"/>
                </a:solidFill>
                <a:latin typeface="Muli Regular"/>
              </a:rPr>
              <a:t>BGP (iBGP): được sử dụng trong cùng một AS</a:t>
            </a:r>
            <a:r>
              <a:rPr lang="vi-VN" sz="2200" dirty="0" smtClean="0">
                <a:solidFill>
                  <a:srgbClr val="000000"/>
                </a:solidFill>
                <a:latin typeface="Muli Regular"/>
              </a:rPr>
              <a:t>.</a:t>
            </a:r>
            <a:endParaRPr lang="en-US" sz="2200" dirty="0" smtClean="0">
              <a:solidFill>
                <a:srgbClr val="000000"/>
              </a:solidFill>
              <a:latin typeface="Muli Regular"/>
            </a:endParaRPr>
          </a:p>
          <a:p>
            <a:pPr marL="302259" lvl="1" algn="just">
              <a:lnSpc>
                <a:spcPts val="5039"/>
              </a:lnSpc>
            </a:pPr>
            <a:r>
              <a:rPr lang="en-US" sz="2200" dirty="0" smtClean="0">
                <a:solidFill>
                  <a:srgbClr val="000000"/>
                </a:solidFill>
                <a:latin typeface="Muli Regular"/>
              </a:rPr>
              <a:t>	</a:t>
            </a:r>
            <a:r>
              <a:rPr lang="vi-VN" sz="2200" dirty="0" smtClean="0">
                <a:solidFill>
                  <a:srgbClr val="000000"/>
                </a:solidFill>
                <a:latin typeface="Muli Regular"/>
              </a:rPr>
              <a:t>•</a:t>
            </a:r>
            <a:r>
              <a:rPr lang="en-US" sz="2200" dirty="0" smtClean="0">
                <a:solidFill>
                  <a:srgbClr val="000000"/>
                </a:solidFill>
                <a:latin typeface="Muli Regular"/>
              </a:rPr>
              <a:t> </a:t>
            </a:r>
            <a:r>
              <a:rPr lang="vi-VN" sz="2200" dirty="0" smtClean="0">
                <a:solidFill>
                  <a:srgbClr val="000000"/>
                </a:solidFill>
                <a:latin typeface="Muli Regular"/>
              </a:rPr>
              <a:t>External </a:t>
            </a:r>
            <a:r>
              <a:rPr lang="vi-VN" sz="2200" dirty="0">
                <a:solidFill>
                  <a:srgbClr val="000000"/>
                </a:solidFill>
                <a:latin typeface="Muli Regular"/>
              </a:rPr>
              <a:t>BGP (eBGP): được sử dụng giữa các AS khác nhau.</a:t>
            </a:r>
          </a:p>
          <a:p>
            <a:pPr marL="302259" lvl="1" algn="just">
              <a:lnSpc>
                <a:spcPts val="5039"/>
              </a:lnSpc>
            </a:pPr>
            <a:endParaRPr lang="en-US" sz="2200" dirty="0">
              <a:solidFill>
                <a:srgbClr val="000000"/>
              </a:solidFill>
              <a:latin typeface="Muli Regular"/>
            </a:endParaRPr>
          </a:p>
        </p:txBody>
      </p:sp>
      <p:sp>
        <p:nvSpPr>
          <p:cNvPr id="8" name="TextBox 8"/>
          <p:cNvSpPr txBox="1"/>
          <p:nvPr/>
        </p:nvSpPr>
        <p:spPr>
          <a:xfrm>
            <a:off x="351228" y="1341672"/>
            <a:ext cx="9861237" cy="1013098"/>
          </a:xfrm>
          <a:prstGeom prst="rect">
            <a:avLst/>
          </a:prstGeom>
        </p:spPr>
        <p:txBody>
          <a:bodyPr lIns="0" tIns="0" rIns="0" bIns="0" rtlCol="0" anchor="t">
            <a:spAutoFit/>
          </a:bodyPr>
          <a:lstStyle/>
          <a:p>
            <a:pPr>
              <a:lnSpc>
                <a:spcPts val="4064"/>
              </a:lnSpc>
            </a:pPr>
            <a:r>
              <a:rPr lang="en-US" sz="3387" dirty="0">
                <a:solidFill>
                  <a:srgbClr val="193C43"/>
                </a:solidFill>
                <a:latin typeface="Muli Regular Bold"/>
              </a:rPr>
              <a:t>2</a:t>
            </a:r>
            <a:r>
              <a:rPr lang="en-US" sz="3387" dirty="0" smtClean="0">
                <a:solidFill>
                  <a:srgbClr val="193C43"/>
                </a:solidFill>
                <a:latin typeface="Muli Regular Bold"/>
              </a:rPr>
              <a:t>.8.1 </a:t>
            </a:r>
            <a:r>
              <a:rPr lang="en-US" sz="3387" dirty="0">
                <a:solidFill>
                  <a:srgbClr val="193C43"/>
                </a:solidFill>
                <a:latin typeface="Muli Regular Bold"/>
              </a:rPr>
              <a:t>Giới thiệu về BGP.</a:t>
            </a:r>
          </a:p>
          <a:p>
            <a:pPr>
              <a:lnSpc>
                <a:spcPts val="3824"/>
              </a:lnSpc>
              <a:spcBef>
                <a:spcPct val="0"/>
              </a:spcBef>
            </a:pPr>
            <a:endParaRPr lang="en-US" sz="3387" dirty="0">
              <a:solidFill>
                <a:srgbClr val="193C43"/>
              </a:solidFill>
              <a:latin typeface="Muli Regular Bold"/>
            </a:endParaRPr>
          </a:p>
        </p:txBody>
      </p:sp>
      <p:sp>
        <p:nvSpPr>
          <p:cNvPr id="9" name="Rectangle 8"/>
          <p:cNvSpPr/>
          <p:nvPr/>
        </p:nvSpPr>
        <p:spPr>
          <a:xfrm>
            <a:off x="351228" y="5189381"/>
            <a:ext cx="4326826" cy="613566"/>
          </a:xfrm>
          <a:prstGeom prst="rect">
            <a:avLst/>
          </a:prstGeom>
        </p:spPr>
        <p:txBody>
          <a:bodyPr wrap="none">
            <a:spAutoFit/>
          </a:bodyPr>
          <a:lstStyle/>
          <a:p>
            <a:r>
              <a:rPr lang="en-US" sz="3387" dirty="0" smtClean="0">
                <a:solidFill>
                  <a:srgbClr val="193C43"/>
                </a:solidFill>
                <a:latin typeface="Muli Regular Bold"/>
              </a:rPr>
              <a:t>2.8.2 MP-BGP EVPN</a:t>
            </a:r>
            <a:endParaRPr lang="en-US" dirty="0"/>
          </a:p>
        </p:txBody>
      </p:sp>
      <p:sp>
        <p:nvSpPr>
          <p:cNvPr id="10" name="Rectangle 9"/>
          <p:cNvSpPr/>
          <p:nvPr/>
        </p:nvSpPr>
        <p:spPr>
          <a:xfrm>
            <a:off x="319031" y="5653604"/>
            <a:ext cx="17696366" cy="3939540"/>
          </a:xfrm>
          <a:prstGeom prst="rect">
            <a:avLst/>
          </a:prstGeom>
        </p:spPr>
        <p:txBody>
          <a:bodyPr wrap="square">
            <a:spAutoFit/>
          </a:bodyPr>
          <a:lstStyle/>
          <a:p>
            <a:pPr marL="645159" lvl="1" indent="-342900" algn="just">
              <a:lnSpc>
                <a:spcPts val="5039"/>
              </a:lnSpc>
              <a:buFont typeface="Courier New" panose="02070309020205020404" pitchFamily="49" charset="0"/>
              <a:buChar char="o"/>
            </a:pPr>
            <a:r>
              <a:rPr lang="vi-VN" sz="2200" dirty="0">
                <a:solidFill>
                  <a:srgbClr val="000000"/>
                </a:solidFill>
                <a:latin typeface="Muli Regular"/>
              </a:rPr>
              <a:t>Multiprotocol Border Gateway Protocol (MP-BGP) Ethernet Virtual Private Network (</a:t>
            </a:r>
            <a:r>
              <a:rPr lang="vi-VN" sz="2200" dirty="0" smtClean="0">
                <a:solidFill>
                  <a:srgbClr val="000000"/>
                </a:solidFill>
                <a:latin typeface="Muli Regular"/>
              </a:rPr>
              <a:t>EVPN)</a:t>
            </a:r>
            <a:r>
              <a:rPr lang="en-US" sz="2200" dirty="0" smtClean="0">
                <a:solidFill>
                  <a:srgbClr val="000000"/>
                </a:solidFill>
                <a:latin typeface="Muli Regular"/>
              </a:rPr>
              <a:t> </a:t>
            </a:r>
            <a:r>
              <a:rPr lang="vi-VN" sz="2200" dirty="0" smtClean="0">
                <a:solidFill>
                  <a:srgbClr val="000000"/>
                </a:solidFill>
                <a:latin typeface="Muli Regular"/>
              </a:rPr>
              <a:t>được </a:t>
            </a:r>
            <a:r>
              <a:rPr lang="vi-VN" sz="2200" dirty="0">
                <a:solidFill>
                  <a:srgbClr val="000000"/>
                </a:solidFill>
                <a:latin typeface="Muli Regular"/>
              </a:rPr>
              <a:t>định nghĩa bởi IETF như một chuẩn chung cung cấp cơ chế cho phép thiết bị VTEP tìm kiếm và học các thông tin </a:t>
            </a:r>
            <a:r>
              <a:rPr lang="en-US" sz="2200" dirty="0" smtClean="0">
                <a:solidFill>
                  <a:srgbClr val="000000"/>
                </a:solidFill>
                <a:latin typeface="Muli Regular"/>
              </a:rPr>
              <a:t>từ</a:t>
            </a:r>
            <a:r>
              <a:rPr lang="vi-VN" sz="2200" dirty="0" smtClean="0">
                <a:solidFill>
                  <a:srgbClr val="000000"/>
                </a:solidFill>
                <a:latin typeface="Muli Regular"/>
              </a:rPr>
              <a:t> </a:t>
            </a:r>
            <a:r>
              <a:rPr lang="vi-VN" sz="2200" dirty="0">
                <a:solidFill>
                  <a:srgbClr val="000000"/>
                </a:solidFill>
                <a:latin typeface="Muli Regular"/>
              </a:rPr>
              <a:t>các host, server, network devices của các VTEP khác. </a:t>
            </a:r>
          </a:p>
          <a:p>
            <a:pPr marL="645159" lvl="1" indent="-342900" algn="just">
              <a:lnSpc>
                <a:spcPts val="5039"/>
              </a:lnSpc>
              <a:buFont typeface="Courier New" panose="02070309020205020404" pitchFamily="49" charset="0"/>
              <a:buChar char="o"/>
            </a:pPr>
            <a:r>
              <a:rPr lang="vi-VN" sz="2200" dirty="0">
                <a:solidFill>
                  <a:srgbClr val="000000"/>
                </a:solidFill>
                <a:latin typeface="Muli Regular"/>
              </a:rPr>
              <a:t>VXLAN chỉ được xem như là một Data-plane dùng để vận chuyển dữ liệu thuần </a:t>
            </a:r>
            <a:r>
              <a:rPr lang="vi-VN" sz="2200" dirty="0" smtClean="0">
                <a:solidFill>
                  <a:srgbClr val="000000"/>
                </a:solidFill>
                <a:latin typeface="Muli Regular"/>
              </a:rPr>
              <a:t>túy</a:t>
            </a:r>
            <a:r>
              <a:rPr lang="en-US" sz="2200" dirty="0">
                <a:solidFill>
                  <a:srgbClr val="000000"/>
                </a:solidFill>
                <a:latin typeface="Muli Regular"/>
              </a:rPr>
              <a:t> cho nên giao thức MP-BGP (Multi protocol BGP) </a:t>
            </a:r>
            <a:r>
              <a:rPr lang="vi-VN" sz="2200" dirty="0">
                <a:solidFill>
                  <a:srgbClr val="000000"/>
                </a:solidFill>
                <a:latin typeface="Muli Regular"/>
              </a:rPr>
              <a:t>đóng vai trò Control-plane nhằm tự động thiết lập các Tunnel và tự trao đổi MAC học được cho nhau mà không cần chờ gói tin ARP broadcast. Vì thế giải pháp này còn được gọi là VXLAN BGP </a:t>
            </a:r>
            <a:r>
              <a:rPr lang="vi-VN" sz="2200" dirty="0" smtClean="0">
                <a:solidFill>
                  <a:srgbClr val="000000"/>
                </a:solidFill>
                <a:latin typeface="Muli Regular"/>
              </a:rPr>
              <a:t>EVPN</a:t>
            </a:r>
            <a:r>
              <a:rPr lang="en-US" sz="2200" dirty="0" smtClean="0">
                <a:solidFill>
                  <a:srgbClr val="000000"/>
                </a:solidFill>
                <a:latin typeface="Muli Regular"/>
              </a:rPr>
              <a:t>.</a:t>
            </a:r>
            <a:endParaRPr lang="vi-VN" sz="2200" dirty="0">
              <a:solidFill>
                <a:srgbClr val="000000"/>
              </a:solidFill>
              <a:latin typeface="Muli Regul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254784"/>
            <a:ext cx="16230600" cy="4899508"/>
            <a:chOff x="0" y="0"/>
            <a:chExt cx="12244598" cy="3696259"/>
          </a:xfrm>
        </p:grpSpPr>
        <p:sp>
          <p:nvSpPr>
            <p:cNvPr id="3" name="Freeform 3"/>
            <p:cNvSpPr/>
            <p:nvPr/>
          </p:nvSpPr>
          <p:spPr>
            <a:xfrm>
              <a:off x="0" y="0"/>
              <a:ext cx="12244598" cy="3696259"/>
            </a:xfrm>
            <a:custGeom>
              <a:avLst/>
              <a:gdLst/>
              <a:ahLst/>
              <a:cxnLst/>
              <a:rect l="l" t="t" r="r" b="b"/>
              <a:pathLst>
                <a:path w="12244598" h="3696259">
                  <a:moveTo>
                    <a:pt x="0" y="0"/>
                  </a:moveTo>
                  <a:lnTo>
                    <a:pt x="12244598" y="0"/>
                  </a:lnTo>
                  <a:lnTo>
                    <a:pt x="12244598" y="3696259"/>
                  </a:lnTo>
                  <a:lnTo>
                    <a:pt x="0" y="3696259"/>
                  </a:lnTo>
                  <a:close/>
                </a:path>
              </a:pathLst>
            </a:custGeom>
            <a:solidFill>
              <a:srgbClr val="D2E9D9"/>
            </a:solidFill>
            <a:ln>
              <a:noFill/>
            </a:ln>
          </p:spPr>
        </p:sp>
        <p:sp>
          <p:nvSpPr>
            <p:cNvPr id="4" name="TextBox 4"/>
            <p:cNvSpPr txBox="1"/>
            <p:nvPr/>
          </p:nvSpPr>
          <p:spPr>
            <a:xfrm>
              <a:off x="79927" y="488894"/>
              <a:ext cx="12084744" cy="2689238"/>
            </a:xfrm>
            <a:prstGeom prst="rect">
              <a:avLst/>
            </a:prstGeom>
          </p:spPr>
          <p:txBody>
            <a:bodyPr lIns="254000" tIns="254000" rIns="254000" bIns="254000" rtlCol="0" anchor="ctr"/>
            <a:lstStyle/>
            <a:p>
              <a:pPr algn="just">
                <a:lnSpc>
                  <a:spcPts val="3919"/>
                </a:lnSpc>
              </a:pPr>
              <a:r>
                <a:rPr lang="en-US" sz="2799" dirty="0">
                  <a:solidFill>
                    <a:srgbClr val="000000"/>
                  </a:solidFill>
                  <a:latin typeface="Muli Regular Bold"/>
                </a:rPr>
                <a:t>Overlay </a:t>
              </a:r>
              <a:r>
                <a:rPr lang="en-US" sz="2799" dirty="0" smtClean="0">
                  <a:solidFill>
                    <a:srgbClr val="000000"/>
                  </a:solidFill>
                  <a:latin typeface="Muli Regular Bold"/>
                </a:rPr>
                <a:t>Networking </a:t>
              </a:r>
              <a:r>
                <a:rPr lang="en-US" sz="2799" dirty="0">
                  <a:solidFill>
                    <a:srgbClr val="000000"/>
                  </a:solidFill>
                  <a:latin typeface="Muli Regular Bold"/>
                </a:rPr>
                <a:t>là công nghệ cho phép tạo ra các mạng ảo trên hệ thống mạng vật lý bên dưới (Underlay </a:t>
              </a:r>
              <a:r>
                <a:rPr lang="en-US" sz="2799" dirty="0" smtClean="0">
                  <a:solidFill>
                    <a:srgbClr val="000000"/>
                  </a:solidFill>
                  <a:latin typeface="Muli Regular Bold"/>
                </a:rPr>
                <a:t>Network</a:t>
              </a:r>
              <a:r>
                <a:rPr lang="en-US" sz="2799" dirty="0">
                  <a:solidFill>
                    <a:srgbClr val="000000"/>
                  </a:solidFill>
                  <a:latin typeface="Muli Regular Bold"/>
                </a:rPr>
                <a:t>) mà không ảnh hưởng hoặc ảnh hưởng không đáng kể tới hạ tầng mạng bên </a:t>
              </a:r>
              <a:r>
                <a:rPr lang="en-US" sz="2799" dirty="0" smtClean="0">
                  <a:solidFill>
                    <a:srgbClr val="000000"/>
                  </a:solidFill>
                  <a:latin typeface="Muli Regular Bold"/>
                </a:rPr>
                <a:t>dưới. </a:t>
              </a:r>
              <a:r>
                <a:rPr lang="en-US" sz="2799" dirty="0">
                  <a:solidFill>
                    <a:srgbClr val="000000"/>
                  </a:solidFill>
                  <a:latin typeface="Muli Regular Bold"/>
                </a:rPr>
                <a:t>C</a:t>
              </a:r>
              <a:r>
                <a:rPr lang="en-US" sz="2799" dirty="0" smtClean="0">
                  <a:solidFill>
                    <a:srgbClr val="000000"/>
                  </a:solidFill>
                  <a:latin typeface="Muli Regular Bold"/>
                </a:rPr>
                <a:t>hương 2 đã </a:t>
              </a:r>
              <a:r>
                <a:rPr lang="en-US" sz="2799" dirty="0">
                  <a:solidFill>
                    <a:srgbClr val="000000"/>
                  </a:solidFill>
                  <a:latin typeface="Muli Regular Bold"/>
                </a:rPr>
                <a:t>đưa ra chi tiết các thành phần trong mạng VXLAN cũng như các giao thức và nguyên lý hoạt động của giao thức VXLAN. Việc VXLAN kết hợp với giao thức điều khiển BGP-EVPN là điều khuyên </a:t>
              </a:r>
              <a:r>
                <a:rPr lang="en-US" sz="2799" dirty="0" smtClean="0">
                  <a:solidFill>
                    <a:srgbClr val="000000"/>
                  </a:solidFill>
                  <a:latin typeface="Muli Regular Bold"/>
                </a:rPr>
                <a:t>dùng </a:t>
              </a:r>
              <a:r>
                <a:rPr lang="en-US" sz="2799" dirty="0">
                  <a:solidFill>
                    <a:srgbClr val="000000"/>
                  </a:solidFill>
                  <a:latin typeface="Muli Regular Bold"/>
                </a:rPr>
                <a:t>trong mạng trung tâm dữ liệu hiện nay, đem lại rất nhiều lợi ích cho các nhà cung cấp dịch vụ trong việc triển khai và mở rộng trung tâm dữ liệu.</a:t>
              </a:r>
            </a:p>
          </p:txBody>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0095">
            <a:off x="597862" y="2834733"/>
            <a:ext cx="2008565" cy="661001"/>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05851">
            <a:off x="16043125" y="7688138"/>
            <a:ext cx="2008565" cy="661001"/>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454694">
            <a:off x="16458497" y="8148196"/>
            <a:ext cx="2008565" cy="661001"/>
          </a:xfrm>
          <a:prstGeom prst="rect">
            <a:avLst/>
          </a:prstGeom>
        </p:spPr>
      </p:pic>
      <p:pic>
        <p:nvPicPr>
          <p:cNvPr id="8" name="Picture 8"/>
          <p:cNvPicPr>
            <a:picLocks noChangeAspect="1"/>
          </p:cNvPicPr>
          <p:nvPr/>
        </p:nvPicPr>
        <p:blipFill>
          <a:blip r:embed="rId4"/>
          <a:srcRect/>
          <a:stretch>
            <a:fillRect/>
          </a:stretch>
        </p:blipFill>
        <p:spPr>
          <a:xfrm>
            <a:off x="13271324" y="0"/>
            <a:ext cx="3776084" cy="3853147"/>
          </a:xfrm>
          <a:prstGeom prst="rect">
            <a:avLst/>
          </a:prstGeom>
        </p:spPr>
      </p:pic>
      <p:sp>
        <p:nvSpPr>
          <p:cNvPr id="9" name="TextBox 9"/>
          <p:cNvSpPr txBox="1"/>
          <p:nvPr/>
        </p:nvSpPr>
        <p:spPr>
          <a:xfrm>
            <a:off x="1028700" y="1038225"/>
            <a:ext cx="13525500" cy="1308050"/>
          </a:xfrm>
          <a:prstGeom prst="rect">
            <a:avLst/>
          </a:prstGeom>
        </p:spPr>
        <p:txBody>
          <a:bodyPr wrap="square" lIns="0" tIns="0" rIns="0" bIns="0" rtlCol="0" anchor="t">
            <a:spAutoFit/>
          </a:bodyPr>
          <a:lstStyle/>
          <a:p>
            <a:pPr>
              <a:lnSpc>
                <a:spcPts val="10199"/>
              </a:lnSpc>
              <a:spcBef>
                <a:spcPct val="0"/>
              </a:spcBef>
            </a:pPr>
            <a:r>
              <a:rPr lang="en-US" sz="8499" spc="-84" smtClean="0">
                <a:solidFill>
                  <a:srgbClr val="F4F4F4"/>
                </a:solidFill>
                <a:latin typeface="Muli Bold"/>
              </a:rPr>
              <a:t>2.9 Kết luận chương 2</a:t>
            </a:r>
            <a:endParaRPr lang="en-US" sz="8499" spc="-84">
              <a:solidFill>
                <a:srgbClr val="F4F4F4"/>
              </a:solidFill>
              <a:latin typeface="Muli Bo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A4E473"/>
            </a:solidFill>
            <a:ln w="12700">
              <a:solidFill>
                <a:srgbClr val="000000"/>
              </a:solidFill>
            </a:ln>
          </p:spPr>
        </p:sp>
      </p:grpSp>
      <p:sp>
        <p:nvSpPr>
          <p:cNvPr id="8" name="TextBox 8"/>
          <p:cNvSpPr txBox="1"/>
          <p:nvPr/>
        </p:nvSpPr>
        <p:spPr>
          <a:xfrm>
            <a:off x="2410660" y="1958185"/>
            <a:ext cx="5971340" cy="1509259"/>
          </a:xfrm>
          <a:prstGeom prst="rect">
            <a:avLst/>
          </a:prstGeom>
        </p:spPr>
        <p:txBody>
          <a:bodyPr wrap="square" lIns="0" tIns="0" rIns="0" bIns="0" rtlCol="0" anchor="t">
            <a:spAutoFit/>
          </a:bodyPr>
          <a:lstStyle/>
          <a:p>
            <a:pPr algn="ctr">
              <a:lnSpc>
                <a:spcPts val="12599"/>
              </a:lnSpc>
            </a:pPr>
            <a:r>
              <a:rPr lang="en-US" sz="9000">
                <a:solidFill>
                  <a:srgbClr val="000000"/>
                </a:solidFill>
                <a:latin typeface="Noto Serif Display Black"/>
              </a:rPr>
              <a:t>Chương </a:t>
            </a:r>
            <a:r>
              <a:rPr lang="en-US" sz="9000" smtClean="0">
                <a:solidFill>
                  <a:srgbClr val="000000"/>
                </a:solidFill>
                <a:latin typeface="Noto Serif Display Black"/>
              </a:rPr>
              <a:t>3</a:t>
            </a:r>
            <a:endParaRPr lang="en-US" sz="9000" dirty="0">
              <a:solidFill>
                <a:srgbClr val="000000"/>
              </a:solidFill>
              <a:latin typeface="Noto Serif Display Black"/>
            </a:endParaRPr>
          </a:p>
        </p:txBody>
      </p:sp>
      <p:sp>
        <p:nvSpPr>
          <p:cNvPr id="9" name="TextBox 9"/>
          <p:cNvSpPr txBox="1"/>
          <p:nvPr/>
        </p:nvSpPr>
        <p:spPr>
          <a:xfrm>
            <a:off x="517314" y="4096365"/>
            <a:ext cx="9828683" cy="1794530"/>
          </a:xfrm>
          <a:prstGeom prst="rect">
            <a:avLst/>
          </a:prstGeom>
        </p:spPr>
        <p:txBody>
          <a:bodyPr lIns="0" tIns="0" rIns="0" bIns="0" rtlCol="0" anchor="t">
            <a:spAutoFit/>
          </a:bodyPr>
          <a:lstStyle/>
          <a:p>
            <a:pPr algn="ctr">
              <a:lnSpc>
                <a:spcPts val="7279"/>
              </a:lnSpc>
            </a:pPr>
            <a:r>
              <a:rPr lang="en-US" sz="5199" smtClean="0">
                <a:solidFill>
                  <a:srgbClr val="000000"/>
                </a:solidFill>
                <a:latin typeface="Times New Roman" panose="02020603050405020304" pitchFamily="18" charset="0"/>
                <a:cs typeface="Times New Roman" panose="02020603050405020304" pitchFamily="18" charset="0"/>
              </a:rPr>
              <a:t>Xây dựng mô hình Spine-Leaf demo trên phần mềm mô phỏng</a:t>
            </a:r>
            <a:endParaRPr lang="en-US" sz="5199">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456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2"/>
          <p:cNvSpPr txBox="1"/>
          <p:nvPr/>
        </p:nvSpPr>
        <p:spPr>
          <a:xfrm>
            <a:off x="508641" y="323484"/>
            <a:ext cx="6084230" cy="1524000"/>
          </a:xfrm>
          <a:prstGeom prst="rect">
            <a:avLst/>
          </a:prstGeom>
        </p:spPr>
        <p:txBody>
          <a:bodyPr lIns="0" tIns="0" rIns="0" bIns="0" rtlCol="0" anchor="t">
            <a:spAutoFit/>
          </a:bodyPr>
          <a:lstStyle/>
          <a:p>
            <a:pPr>
              <a:lnSpc>
                <a:spcPts val="6000"/>
              </a:lnSpc>
            </a:pPr>
            <a:r>
              <a:rPr lang="en-US" sz="5200" b="1" spc="-50" smtClean="0">
                <a:solidFill>
                  <a:srgbClr val="000000"/>
                </a:solidFill>
                <a:latin typeface="Times New Roman" panose="02020603050405020304" pitchFamily="18" charset="0"/>
                <a:cs typeface="Times New Roman" panose="02020603050405020304" pitchFamily="18" charset="0"/>
              </a:rPr>
              <a:t>3.1 Topology</a:t>
            </a:r>
            <a:endParaRPr lang="en-US" sz="5200" b="1" spc="-50">
              <a:solidFill>
                <a:srgbClr val="000000"/>
              </a:solidFill>
              <a:latin typeface="Times New Roman" panose="02020603050405020304" pitchFamily="18" charset="0"/>
              <a:cs typeface="Times New Roman" panose="02020603050405020304" pitchFamily="18" charset="0"/>
            </a:endParaRPr>
          </a:p>
          <a:p>
            <a:pPr>
              <a:lnSpc>
                <a:spcPts val="6000"/>
              </a:lnSpc>
              <a:spcBef>
                <a:spcPct val="0"/>
              </a:spcBef>
            </a:pPr>
            <a:endParaRPr lang="en-US" sz="5200" b="1" spc="-50">
              <a:solidFill>
                <a:srgbClr val="000000"/>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rot="-10800000">
            <a:off x="15530330" y="-2705100"/>
            <a:ext cx="4377094" cy="3790584"/>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4935200" y="-190500"/>
            <a:ext cx="1954278" cy="1692414"/>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8" name="Picture 7"/>
          <p:cNvPicPr/>
          <p:nvPr/>
        </p:nvPicPr>
        <p:blipFill>
          <a:blip r:embed="rId2"/>
          <a:stretch>
            <a:fillRect/>
          </a:stretch>
        </p:blipFill>
        <p:spPr>
          <a:xfrm>
            <a:off x="508641" y="1257300"/>
            <a:ext cx="14274159" cy="8610600"/>
          </a:xfrm>
          <a:prstGeom prst="rect">
            <a:avLst/>
          </a:prstGeom>
          <a:solidFill>
            <a:schemeClr val="tx1"/>
          </a:solidFill>
          <a:ln w="12700">
            <a:solidFill>
              <a:schemeClr val="tx1"/>
            </a:solidFill>
          </a:ln>
        </p:spPr>
      </p:pic>
    </p:spTree>
    <p:extLst>
      <p:ext uri="{BB962C8B-B14F-4D97-AF65-F5344CB8AC3E}">
        <p14:creationId xmlns:p14="http://schemas.microsoft.com/office/powerpoint/2010/main" val="176710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0911175"/>
              </p:ext>
            </p:extLst>
          </p:nvPr>
        </p:nvGraphicFramePr>
        <p:xfrm>
          <a:off x="1371600" y="800100"/>
          <a:ext cx="15621000" cy="878682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784093858"/>
                    </a:ext>
                  </a:extLst>
                </a:gridCol>
                <a:gridCol w="4495800">
                  <a:extLst>
                    <a:ext uri="{9D8B030D-6E8A-4147-A177-3AD203B41FA5}">
                      <a16:colId xmlns:a16="http://schemas.microsoft.com/office/drawing/2014/main" val="4001874857"/>
                    </a:ext>
                  </a:extLst>
                </a:gridCol>
                <a:gridCol w="4648200">
                  <a:extLst>
                    <a:ext uri="{9D8B030D-6E8A-4147-A177-3AD203B41FA5}">
                      <a16:colId xmlns:a16="http://schemas.microsoft.com/office/drawing/2014/main" val="1902204983"/>
                    </a:ext>
                  </a:extLst>
                </a:gridCol>
                <a:gridCol w="3810000">
                  <a:extLst>
                    <a:ext uri="{9D8B030D-6E8A-4147-A177-3AD203B41FA5}">
                      <a16:colId xmlns:a16="http://schemas.microsoft.com/office/drawing/2014/main" val="1513162520"/>
                    </a:ext>
                  </a:extLst>
                </a:gridCol>
              </a:tblGrid>
              <a:tr h="762000">
                <a:tc>
                  <a:txBody>
                    <a:bodyPr/>
                    <a:lstStyle/>
                    <a:p>
                      <a:pPr algn="ctr"/>
                      <a:r>
                        <a:rPr lang="en-US" sz="3200" dirty="0" smtClean="0">
                          <a:latin typeface="Muli Regular" panose="020B0604020202020204" charset="0"/>
                        </a:rPr>
                        <a:t>Thiết</a:t>
                      </a:r>
                      <a:r>
                        <a:rPr lang="en-US" sz="3200" baseline="0" dirty="0" smtClean="0">
                          <a:latin typeface="Muli Regular" panose="020B0604020202020204" charset="0"/>
                        </a:rPr>
                        <a:t> bị</a:t>
                      </a:r>
                      <a:endParaRPr lang="en-US" sz="3200" dirty="0">
                        <a:latin typeface="Muli Regular" panose="020B0604020202020204" charset="0"/>
                      </a:endParaRPr>
                    </a:p>
                  </a:txBody>
                  <a:tcPr anchor="ctr"/>
                </a:tc>
                <a:tc>
                  <a:txBody>
                    <a:bodyPr/>
                    <a:lstStyle/>
                    <a:p>
                      <a:pPr algn="ctr"/>
                      <a:r>
                        <a:rPr lang="en-US" sz="3200" dirty="0" smtClean="0">
                          <a:latin typeface="Muli Regular" panose="020B0604020202020204" charset="0"/>
                        </a:rPr>
                        <a:t>Interface</a:t>
                      </a:r>
                      <a:endParaRPr lang="en-US" sz="3200" dirty="0">
                        <a:latin typeface="Muli Regular" panose="020B0604020202020204" charset="0"/>
                      </a:endParaRPr>
                    </a:p>
                  </a:txBody>
                  <a:tcPr anchor="ctr"/>
                </a:tc>
                <a:tc>
                  <a:txBody>
                    <a:bodyPr/>
                    <a:lstStyle/>
                    <a:p>
                      <a:pPr algn="ctr"/>
                      <a:r>
                        <a:rPr lang="en-US" sz="3200" dirty="0" smtClean="0">
                          <a:latin typeface="Muli Regular" panose="020B0604020202020204" charset="0"/>
                        </a:rPr>
                        <a:t>IP address</a:t>
                      </a:r>
                      <a:endParaRPr lang="en-US" sz="3200" dirty="0">
                        <a:latin typeface="Muli Regular" panose="020B0604020202020204" charset="0"/>
                      </a:endParaRPr>
                    </a:p>
                  </a:txBody>
                  <a:tcPr anchor="ctr"/>
                </a:tc>
                <a:tc>
                  <a:txBody>
                    <a:bodyPr/>
                    <a:lstStyle/>
                    <a:p>
                      <a:pPr algn="ctr"/>
                      <a:r>
                        <a:rPr lang="en-US" sz="3200" dirty="0" smtClean="0">
                          <a:latin typeface="Muli Regular" panose="020B0604020202020204" charset="0"/>
                        </a:rPr>
                        <a:t>AS</a:t>
                      </a:r>
                      <a:endParaRPr lang="en-US" sz="3200" dirty="0">
                        <a:latin typeface="Muli Regular" panose="020B0604020202020204" charset="0"/>
                      </a:endParaRPr>
                    </a:p>
                  </a:txBody>
                  <a:tcPr anchor="ctr"/>
                </a:tc>
                <a:extLst>
                  <a:ext uri="{0D108BD9-81ED-4DB2-BD59-A6C34878D82A}">
                    <a16:rowId xmlns:a16="http://schemas.microsoft.com/office/drawing/2014/main" val="297851480"/>
                  </a:ext>
                </a:extLst>
              </a:tr>
              <a:tr h="534988">
                <a:tc rowSpan="3">
                  <a:txBody>
                    <a:bodyPr/>
                    <a:lstStyle/>
                    <a:p>
                      <a:pPr algn="ctr"/>
                      <a:r>
                        <a:rPr lang="en-US" sz="2400" dirty="0" smtClean="0">
                          <a:latin typeface="Muli Regular" panose="020B0604020202020204" charset="0"/>
                        </a:rPr>
                        <a:t>Spine-1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Ethernet</a:t>
                      </a:r>
                      <a:r>
                        <a:rPr lang="en-US" sz="2400" baseline="0" dirty="0" smtClean="0">
                          <a:latin typeface="Muli Regular" panose="020B0604020202020204" charset="0"/>
                        </a:rPr>
                        <a:t>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10.10.1.1/24</a:t>
                      </a:r>
                      <a:endParaRPr lang="en-US" sz="2400" dirty="0">
                        <a:latin typeface="Muli Regular" panose="020B0604020202020204" charset="0"/>
                      </a:endParaRPr>
                    </a:p>
                  </a:txBody>
                  <a:tcPr anchor="ctr"/>
                </a:tc>
                <a:tc rowSpan="3">
                  <a:txBody>
                    <a:bodyPr/>
                    <a:lstStyle/>
                    <a:p>
                      <a:pPr algn="ctr"/>
                      <a:r>
                        <a:rPr lang="en-US" sz="2400" dirty="0" smtClean="0">
                          <a:latin typeface="Muli Regular" panose="020B0604020202020204" charset="0"/>
                        </a:rPr>
                        <a:t>100</a:t>
                      </a:r>
                      <a:endParaRPr lang="en-US" sz="2400" dirty="0">
                        <a:latin typeface="Muli Regular" panose="020B0604020202020204" charset="0"/>
                      </a:endParaRPr>
                    </a:p>
                  </a:txBody>
                  <a:tcPr anchor="ctr"/>
                </a:tc>
                <a:extLst>
                  <a:ext uri="{0D108BD9-81ED-4DB2-BD59-A6C34878D82A}">
                    <a16:rowId xmlns:a16="http://schemas.microsoft.com/office/drawing/2014/main" val="560606842"/>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10.10.2.1/24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4115143554"/>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3</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10.10.3.1/24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153301836"/>
                  </a:ext>
                </a:extLst>
              </a:tr>
              <a:tr h="534988">
                <a:tc rowSpan="3">
                  <a:txBody>
                    <a:bodyPr/>
                    <a:lstStyle/>
                    <a:p>
                      <a:pPr algn="ctr"/>
                      <a:r>
                        <a:rPr lang="en-US" sz="2400" dirty="0" smtClean="0">
                          <a:latin typeface="Muli Regular" panose="020B0604020202020204" charset="0"/>
                        </a:rPr>
                        <a:t>Spine-2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Ethernet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20.20.1.1/24</a:t>
                      </a:r>
                      <a:endParaRPr lang="en-US" sz="2400" dirty="0">
                        <a:latin typeface="Muli Regular" panose="020B0604020202020204" charset="0"/>
                      </a:endParaRPr>
                    </a:p>
                  </a:txBody>
                  <a:tcPr anchor="ctr"/>
                </a:tc>
                <a:tc rowSpan="3">
                  <a:txBody>
                    <a:bodyPr/>
                    <a:lstStyle/>
                    <a:p>
                      <a:pPr algn="ctr"/>
                      <a:r>
                        <a:rPr lang="en-US" sz="2400" dirty="0" smtClean="0">
                          <a:latin typeface="Muli Regular" panose="020B0604020202020204" charset="0"/>
                        </a:rPr>
                        <a:t>100</a:t>
                      </a:r>
                      <a:endParaRPr lang="en-US" sz="2400" dirty="0">
                        <a:latin typeface="Muli Regular" panose="020B0604020202020204" charset="0"/>
                      </a:endParaRPr>
                    </a:p>
                  </a:txBody>
                  <a:tcPr anchor="ctr"/>
                </a:tc>
                <a:extLst>
                  <a:ext uri="{0D108BD9-81ED-4DB2-BD59-A6C34878D82A}">
                    <a16:rowId xmlns:a16="http://schemas.microsoft.com/office/drawing/2014/main" val="1590973204"/>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20.20.2.1/24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1644973643"/>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3</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20.20.3.1/24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3927374767"/>
                  </a:ext>
                </a:extLst>
              </a:tr>
              <a:tr h="534988">
                <a:tc rowSpan="3">
                  <a:txBody>
                    <a:bodyPr/>
                    <a:lstStyle/>
                    <a:p>
                      <a:pPr algn="ctr"/>
                      <a:r>
                        <a:rPr lang="en-US" sz="2400" dirty="0" smtClean="0">
                          <a:latin typeface="Muli Regular" panose="020B0604020202020204" charset="0"/>
                        </a:rPr>
                        <a:t>Leaf-1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Ethernet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10.10.1.2/24</a:t>
                      </a:r>
                      <a:endParaRPr lang="en-US" sz="2400" dirty="0">
                        <a:latin typeface="Muli Regular" panose="020B0604020202020204" charset="0"/>
                      </a:endParaRPr>
                    </a:p>
                  </a:txBody>
                  <a:tcPr anchor="ctr"/>
                </a:tc>
                <a:tc rowSpan="3">
                  <a:txBody>
                    <a:bodyPr/>
                    <a:lstStyle/>
                    <a:p>
                      <a:pPr algn="ctr"/>
                      <a:r>
                        <a:rPr lang="en-US" sz="2400" dirty="0" smtClean="0">
                          <a:latin typeface="Muli Regular" panose="020B0604020202020204" charset="0"/>
                        </a:rPr>
                        <a:t>201</a:t>
                      </a:r>
                      <a:endParaRPr lang="en-US" sz="2400" dirty="0">
                        <a:latin typeface="Muli Regular" panose="020B0604020202020204" charset="0"/>
                      </a:endParaRPr>
                    </a:p>
                  </a:txBody>
                  <a:tcPr anchor="ctr"/>
                </a:tc>
                <a:extLst>
                  <a:ext uri="{0D108BD9-81ED-4DB2-BD59-A6C34878D82A}">
                    <a16:rowId xmlns:a16="http://schemas.microsoft.com/office/drawing/2014/main" val="740638067"/>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20.20.1.2/24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1401975096"/>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Loopback</a:t>
                      </a:r>
                      <a:r>
                        <a:rPr lang="en-US" sz="2400" baseline="0" dirty="0" smtClean="0">
                          <a:latin typeface="Muli Regular" panose="020B0604020202020204" charset="0"/>
                        </a:rPr>
                        <a:t>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101.1.1.1/24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680909277"/>
                  </a:ext>
                </a:extLst>
              </a:tr>
              <a:tr h="534988">
                <a:tc rowSpan="3">
                  <a:txBody>
                    <a:bodyPr/>
                    <a:lstStyle/>
                    <a:p>
                      <a:pPr algn="ctr"/>
                      <a:r>
                        <a:rPr lang="en-US" sz="2400" dirty="0" smtClean="0">
                          <a:latin typeface="Muli Regular" panose="020B0604020202020204" charset="0"/>
                        </a:rPr>
                        <a:t>Leaf-2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Ethernet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10.10.2.2/24</a:t>
                      </a:r>
                      <a:endParaRPr lang="en-US" sz="2400" dirty="0">
                        <a:latin typeface="Muli Regular" panose="020B0604020202020204" charset="0"/>
                      </a:endParaRPr>
                    </a:p>
                  </a:txBody>
                  <a:tcPr anchor="ctr"/>
                </a:tc>
                <a:tc rowSpan="3">
                  <a:txBody>
                    <a:bodyPr/>
                    <a:lstStyle/>
                    <a:p>
                      <a:pPr algn="ctr"/>
                      <a:r>
                        <a:rPr lang="en-US" sz="2400" dirty="0" smtClean="0">
                          <a:latin typeface="Muli Regular" panose="020B0604020202020204" charset="0"/>
                        </a:rPr>
                        <a:t>202</a:t>
                      </a:r>
                      <a:endParaRPr lang="en-US" sz="2400" dirty="0">
                        <a:latin typeface="Muli Regular" panose="020B0604020202020204" charset="0"/>
                      </a:endParaRPr>
                    </a:p>
                  </a:txBody>
                  <a:tcPr anchor="ctr"/>
                </a:tc>
                <a:extLst>
                  <a:ext uri="{0D108BD9-81ED-4DB2-BD59-A6C34878D82A}">
                    <a16:rowId xmlns:a16="http://schemas.microsoft.com/office/drawing/2014/main" val="943384871"/>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20.20.2.2/24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1547283969"/>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Loopback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102.1.1.1/24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4283810832"/>
                  </a:ext>
                </a:extLst>
              </a:tr>
              <a:tr h="534988">
                <a:tc rowSpan="3">
                  <a:txBody>
                    <a:bodyPr/>
                    <a:lstStyle/>
                    <a:p>
                      <a:pPr algn="ctr"/>
                      <a:r>
                        <a:rPr lang="en-US" sz="2400" dirty="0" smtClean="0">
                          <a:latin typeface="Muli Regular" panose="020B0604020202020204" charset="0"/>
                        </a:rPr>
                        <a:t>Leaf-3</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Ethernet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10.10.3.2/24</a:t>
                      </a:r>
                      <a:endParaRPr lang="en-US" sz="2400" dirty="0">
                        <a:latin typeface="Muli Regular" panose="020B0604020202020204" charset="0"/>
                      </a:endParaRPr>
                    </a:p>
                  </a:txBody>
                  <a:tcPr anchor="ctr"/>
                </a:tc>
                <a:tc rowSpan="3">
                  <a:txBody>
                    <a:bodyPr/>
                    <a:lstStyle/>
                    <a:p>
                      <a:pPr algn="ctr"/>
                      <a:r>
                        <a:rPr lang="en-US" sz="2400" dirty="0" smtClean="0">
                          <a:latin typeface="Muli Regular" panose="020B0604020202020204" charset="0"/>
                        </a:rPr>
                        <a:t>203</a:t>
                      </a:r>
                      <a:endParaRPr lang="en-US" sz="2400" dirty="0">
                        <a:latin typeface="Muli Regular" panose="020B0604020202020204" charset="0"/>
                      </a:endParaRPr>
                    </a:p>
                  </a:txBody>
                  <a:tcPr anchor="ctr"/>
                </a:tc>
                <a:extLst>
                  <a:ext uri="{0D108BD9-81ED-4DB2-BD59-A6C34878D82A}">
                    <a16:rowId xmlns:a16="http://schemas.microsoft.com/office/drawing/2014/main" val="1007033130"/>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Ethernet 2</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20.20.3.2/24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3804734238"/>
                  </a:ext>
                </a:extLst>
              </a:tr>
              <a:tr h="534988">
                <a:tc vMerge="1">
                  <a:txBody>
                    <a:bodyPr/>
                    <a:lstStyle/>
                    <a:p>
                      <a:endParaRPr lang="en-US" dirty="0">
                        <a:latin typeface="Muli Regular" panose="020B0604020202020204" charset="0"/>
                      </a:endParaRPr>
                    </a:p>
                  </a:txBody>
                  <a:tcPr/>
                </a:tc>
                <a:tc>
                  <a:txBody>
                    <a:bodyPr/>
                    <a:lstStyle/>
                    <a:p>
                      <a:pPr algn="ctr"/>
                      <a:r>
                        <a:rPr lang="en-US" sz="2400" dirty="0" smtClean="0">
                          <a:latin typeface="Muli Regular" panose="020B0604020202020204" charset="0"/>
                        </a:rPr>
                        <a:t>Loopback 1</a:t>
                      </a:r>
                      <a:endParaRPr lang="en-US" sz="2400" dirty="0">
                        <a:latin typeface="Muli Regular" panose="020B0604020202020204" charset="0"/>
                      </a:endParaRPr>
                    </a:p>
                  </a:txBody>
                  <a:tcPr anchor="ctr"/>
                </a:tc>
                <a:tc>
                  <a:txBody>
                    <a:bodyPr/>
                    <a:lstStyle/>
                    <a:p>
                      <a:pPr algn="ctr"/>
                      <a:r>
                        <a:rPr lang="en-US" sz="2400" dirty="0" smtClean="0">
                          <a:latin typeface="Muli Regular" panose="020B0604020202020204" charset="0"/>
                        </a:rPr>
                        <a:t>103.1.1.1/24</a:t>
                      </a:r>
                      <a:endParaRPr lang="en-US" sz="2400" dirty="0">
                        <a:latin typeface="Muli Regular" panose="020B0604020202020204" charset="0"/>
                      </a:endParaRPr>
                    </a:p>
                  </a:txBody>
                  <a:tcPr anchor="ctr"/>
                </a:tc>
                <a:tc vMerge="1">
                  <a:txBody>
                    <a:bodyPr/>
                    <a:lstStyle/>
                    <a:p>
                      <a:endParaRPr lang="en-US" dirty="0">
                        <a:latin typeface="Muli Regular" panose="020B0604020202020204" charset="0"/>
                      </a:endParaRPr>
                    </a:p>
                  </a:txBody>
                  <a:tcPr/>
                </a:tc>
                <a:extLst>
                  <a:ext uri="{0D108BD9-81ED-4DB2-BD59-A6C34878D82A}">
                    <a16:rowId xmlns:a16="http://schemas.microsoft.com/office/drawing/2014/main" val="2036778241"/>
                  </a:ext>
                </a:extLst>
              </a:tr>
            </a:tbl>
          </a:graphicData>
        </a:graphic>
      </p:graphicFrame>
    </p:spTree>
    <p:extLst>
      <p:ext uri="{BB962C8B-B14F-4D97-AF65-F5344CB8AC3E}">
        <p14:creationId xmlns:p14="http://schemas.microsoft.com/office/powerpoint/2010/main" val="286143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2"/>
          <p:cNvSpPr txBox="1"/>
          <p:nvPr/>
        </p:nvSpPr>
        <p:spPr>
          <a:xfrm>
            <a:off x="990600" y="388361"/>
            <a:ext cx="6302617" cy="666849"/>
          </a:xfrm>
          <a:prstGeom prst="rect">
            <a:avLst/>
          </a:prstGeom>
        </p:spPr>
        <p:txBody>
          <a:bodyPr lIns="0" tIns="0" rIns="0" bIns="0" rtlCol="0" anchor="t">
            <a:spAutoFit/>
          </a:bodyPr>
          <a:lstStyle/>
          <a:p>
            <a:pPr>
              <a:lnSpc>
                <a:spcPts val="5199"/>
              </a:lnSpc>
              <a:spcBef>
                <a:spcPct val="0"/>
              </a:spcBef>
            </a:pPr>
            <a:r>
              <a:rPr lang="en-US" sz="3600" spc="-39" smtClean="0">
                <a:solidFill>
                  <a:srgbClr val="000000"/>
                </a:solidFill>
                <a:latin typeface="Muli Bold"/>
              </a:rPr>
              <a:t>3.2 Lời nói đầu</a:t>
            </a:r>
            <a:endParaRPr lang="en-US" sz="3600" spc="-39">
              <a:solidFill>
                <a:srgbClr val="000000"/>
              </a:solidFill>
              <a:latin typeface="Muli Bold"/>
            </a:endParaRPr>
          </a:p>
        </p:txBody>
      </p:sp>
      <p:sp>
        <p:nvSpPr>
          <p:cNvPr id="3" name="TextBox 3"/>
          <p:cNvSpPr txBox="1"/>
          <p:nvPr/>
        </p:nvSpPr>
        <p:spPr>
          <a:xfrm>
            <a:off x="971548" y="1074416"/>
            <a:ext cx="15125700" cy="2872581"/>
          </a:xfrm>
          <a:prstGeom prst="rect">
            <a:avLst/>
          </a:prstGeom>
        </p:spPr>
        <p:txBody>
          <a:bodyPr wrap="square" lIns="0" tIns="0" rIns="0" bIns="0" rtlCol="0" anchor="t">
            <a:spAutoFit/>
          </a:bodyPr>
          <a:lstStyle/>
          <a:p>
            <a:pPr marL="342900" indent="-342900" algn="just">
              <a:lnSpc>
                <a:spcPts val="2800"/>
              </a:lnSpc>
              <a:buFont typeface="Arial" panose="020B0604020202020204" pitchFamily="34" charset="0"/>
              <a:buChar char="•"/>
            </a:pPr>
            <a:r>
              <a:rPr lang="vi-VN" sz="2000">
                <a:solidFill>
                  <a:srgbClr val="000000"/>
                </a:solidFill>
                <a:latin typeface="Muli Regular"/>
              </a:rPr>
              <a:t>Bài lab bao gồm 5 switch: 2 Spine và 3 Leaf. Leaf-1, 2 ta tạo Vlan 31, 41. Còn Leaf-3 tạo Vlan 51. Công nghệ Vxlan sẽ mở rộng mạng lớp 2 qua mạng lớp 3. Bài lab trình bày mạng lớp dưới BGP và thử nghiệm khả năng dự phòng cao trong trường hợp có một Spine bị lỗi hoặc lỗi bất kỳ liên kết nào.</a:t>
            </a:r>
          </a:p>
          <a:p>
            <a:pPr marL="342900" indent="-342900" algn="just">
              <a:lnSpc>
                <a:spcPts val="2800"/>
              </a:lnSpc>
              <a:buFont typeface="Arial" panose="020B0604020202020204" pitchFamily="34" charset="0"/>
              <a:buChar char="•"/>
            </a:pPr>
            <a:r>
              <a:rPr lang="vi-VN" sz="2000">
                <a:solidFill>
                  <a:srgbClr val="000000"/>
                </a:solidFill>
                <a:latin typeface="Muli Regular"/>
              </a:rPr>
              <a:t>Tiếp theo trình bày cách định cấu hình VXLAN trong nhiều thiết bị chuyển mạch Leaf, cấu hình VNI, gán cổng cho VLAN, định cấu hình peer VTEPS cho host và mở rộng Lớp 2 qua lớp 3 trong các thiết bị Leaf.</a:t>
            </a:r>
          </a:p>
          <a:p>
            <a:pPr marL="342900" indent="-342900" algn="just">
              <a:lnSpc>
                <a:spcPts val="2800"/>
              </a:lnSpc>
              <a:buFont typeface="Arial" panose="020B0604020202020204" pitchFamily="34" charset="0"/>
              <a:buChar char="•"/>
            </a:pPr>
            <a:r>
              <a:rPr lang="vi-VN" sz="2000">
                <a:solidFill>
                  <a:srgbClr val="000000"/>
                </a:solidFill>
                <a:latin typeface="Muli Regular"/>
              </a:rPr>
              <a:t>Cuối cùng trình bày cách định cấu hình cổng VXLAN và định tuyến giữa lớp Underlay và lớp Overlay. Hiển thị cấu hình định tuyến VXLAN trực tiếp bằng câu lệnh "ip add virtual". Tạo một VLAN underlay 51 và xác thực giao tiếp.</a:t>
            </a:r>
          </a:p>
          <a:p>
            <a:pPr>
              <a:lnSpc>
                <a:spcPts val="2800"/>
              </a:lnSpc>
              <a:spcBef>
                <a:spcPct val="0"/>
              </a:spcBef>
            </a:pPr>
            <a:endParaRPr lang="en-US" sz="2000">
              <a:solidFill>
                <a:srgbClr val="000000"/>
              </a:solidFill>
              <a:latin typeface="Muli Regular"/>
            </a:endParaRPr>
          </a:p>
        </p:txBody>
      </p:sp>
      <p:sp>
        <p:nvSpPr>
          <p:cNvPr id="4" name="TextBox 4"/>
          <p:cNvSpPr txBox="1"/>
          <p:nvPr/>
        </p:nvSpPr>
        <p:spPr>
          <a:xfrm>
            <a:off x="1003300" y="3715406"/>
            <a:ext cx="9648724" cy="1277337"/>
          </a:xfrm>
          <a:prstGeom prst="rect">
            <a:avLst/>
          </a:prstGeom>
        </p:spPr>
        <p:txBody>
          <a:bodyPr lIns="0" tIns="0" rIns="0" bIns="0" rtlCol="0" anchor="t">
            <a:spAutoFit/>
          </a:bodyPr>
          <a:lstStyle/>
          <a:p>
            <a:pPr>
              <a:lnSpc>
                <a:spcPts val="5199"/>
              </a:lnSpc>
            </a:pPr>
            <a:r>
              <a:rPr lang="en-US" sz="3600" spc="-39" smtClean="0">
                <a:solidFill>
                  <a:srgbClr val="000000"/>
                </a:solidFill>
                <a:latin typeface="Muli Bold"/>
              </a:rPr>
              <a:t>3.3 Mục đích bài lab</a:t>
            </a:r>
            <a:endParaRPr lang="en-US" sz="3600" spc="-39">
              <a:solidFill>
                <a:srgbClr val="000000"/>
              </a:solidFill>
              <a:latin typeface="Muli Bold"/>
            </a:endParaRPr>
          </a:p>
          <a:p>
            <a:pPr>
              <a:lnSpc>
                <a:spcPts val="5199"/>
              </a:lnSpc>
              <a:spcBef>
                <a:spcPct val="0"/>
              </a:spcBef>
            </a:pPr>
            <a:endParaRPr lang="en-US" sz="3600" spc="-39">
              <a:solidFill>
                <a:srgbClr val="000000"/>
              </a:solidFill>
              <a:latin typeface="Muli Bold"/>
            </a:endParaRPr>
          </a:p>
        </p:txBody>
      </p:sp>
      <p:sp>
        <p:nvSpPr>
          <p:cNvPr id="5" name="TextBox 5"/>
          <p:cNvSpPr txBox="1"/>
          <p:nvPr/>
        </p:nvSpPr>
        <p:spPr>
          <a:xfrm>
            <a:off x="971548" y="4450021"/>
            <a:ext cx="15163801" cy="1795363"/>
          </a:xfrm>
          <a:prstGeom prst="rect">
            <a:avLst/>
          </a:prstGeom>
        </p:spPr>
        <p:txBody>
          <a:bodyPr wrap="square" lIns="0" tIns="0" rIns="0" bIns="0" rtlCol="0" anchor="t">
            <a:spAutoFit/>
          </a:bodyPr>
          <a:lstStyle/>
          <a:p>
            <a:pPr marL="342900" indent="-342900" algn="just">
              <a:lnSpc>
                <a:spcPts val="2800"/>
              </a:lnSpc>
              <a:buFont typeface="Arial" panose="020B0604020202020204" pitchFamily="34" charset="0"/>
              <a:buChar char="•"/>
            </a:pPr>
            <a:r>
              <a:rPr lang="vi-VN" sz="2000">
                <a:solidFill>
                  <a:srgbClr val="000000"/>
                </a:solidFill>
                <a:latin typeface="Muli Regular"/>
              </a:rPr>
              <a:t>Mục đích của bài lab này là cấu hình Vxlan trên các switch Leaf-1, 2, 3 với giao thức BGP và ECMP. Hiểu rõ hơn về một số ưu điểm của mô hình Spine-Leaf như: Tính dự phòng cao, không sử dụng STP, mở rộng mạng lớp 2 qua mạng lớp 3.</a:t>
            </a:r>
          </a:p>
          <a:p>
            <a:pPr marL="342900" indent="-342900" algn="just">
              <a:lnSpc>
                <a:spcPts val="2800"/>
              </a:lnSpc>
              <a:buFont typeface="Arial" panose="020B0604020202020204" pitchFamily="34" charset="0"/>
              <a:buChar char="•"/>
            </a:pPr>
            <a:r>
              <a:rPr lang="vi-VN" sz="2000">
                <a:solidFill>
                  <a:srgbClr val="000000"/>
                </a:solidFill>
                <a:latin typeface="Muli Regular"/>
              </a:rPr>
              <a:t>Trong bài lab này em sẽ cấu hình trên con Switch Arista và được thiết kế trên phần mềm mô phỏng EVE-NG.</a:t>
            </a:r>
          </a:p>
          <a:p>
            <a:pPr>
              <a:lnSpc>
                <a:spcPts val="2800"/>
              </a:lnSpc>
            </a:pPr>
            <a:endParaRPr lang="en-US" sz="2000">
              <a:solidFill>
                <a:srgbClr val="000000"/>
              </a:solidFill>
              <a:latin typeface="Muli Regular"/>
            </a:endParaRPr>
          </a:p>
          <a:p>
            <a:pPr>
              <a:lnSpc>
                <a:spcPts val="2800"/>
              </a:lnSpc>
              <a:spcBef>
                <a:spcPct val="0"/>
              </a:spcBef>
            </a:pPr>
            <a:endParaRPr lang="en-US" sz="2000">
              <a:solidFill>
                <a:srgbClr val="000000"/>
              </a:solidFill>
              <a:latin typeface="Muli Regular"/>
            </a:endParaRPr>
          </a:p>
        </p:txBody>
      </p:sp>
      <p:sp>
        <p:nvSpPr>
          <p:cNvPr id="6" name="Rectangle 5"/>
          <p:cNvSpPr/>
          <p:nvPr/>
        </p:nvSpPr>
        <p:spPr>
          <a:xfrm>
            <a:off x="1041399" y="5617714"/>
            <a:ext cx="8781571" cy="646331"/>
          </a:xfrm>
          <a:prstGeom prst="rect">
            <a:avLst/>
          </a:prstGeom>
        </p:spPr>
        <p:txBody>
          <a:bodyPr wrap="none">
            <a:spAutoFit/>
          </a:bodyPr>
          <a:lstStyle/>
          <a:p>
            <a:r>
              <a:rPr lang="en-US" sz="3600" smtClean="0">
                <a:latin typeface="Muli Bold" panose="020B0604020202020204" charset="0"/>
              </a:rPr>
              <a:t>3.4 Các bước cấu hình và show kết quả</a:t>
            </a:r>
            <a:endParaRPr lang="en-US" sz="3600">
              <a:latin typeface="Muli Bold" panose="020B0604020202020204" charset="0"/>
            </a:endParaRPr>
          </a:p>
        </p:txBody>
      </p:sp>
      <p:sp>
        <p:nvSpPr>
          <p:cNvPr id="7" name="Rectangle 6"/>
          <p:cNvSpPr/>
          <p:nvPr/>
        </p:nvSpPr>
        <p:spPr>
          <a:xfrm>
            <a:off x="1015999" y="6321624"/>
            <a:ext cx="6445995" cy="853567"/>
          </a:xfrm>
          <a:prstGeom prst="rect">
            <a:avLst/>
          </a:prstGeom>
        </p:spPr>
        <p:txBody>
          <a:bodyPr wrap="none">
            <a:spAutoFit/>
          </a:bodyPr>
          <a:lstStyle/>
          <a:p>
            <a:pPr algn="just">
              <a:lnSpc>
                <a:spcPct val="107000"/>
              </a:lnSpc>
              <a:spcAft>
                <a:spcPts val="800"/>
              </a:spcAft>
            </a:pPr>
            <a:r>
              <a:rPr lang="en-US" sz="2000" b="1">
                <a:latin typeface="Muli Regular" panose="020B0604020202020204" charset="0"/>
                <a:ea typeface="Calibri" panose="020F0502020204030204" pitchFamily="34" charset="0"/>
                <a:cs typeface="Times New Roman" panose="02020603050405020304" pitchFamily="18" charset="0"/>
              </a:rPr>
              <a:t>Step 1: Cấu hình IP cho các Switch như trên </a:t>
            </a:r>
            <a:r>
              <a:rPr lang="en-US" sz="2000" b="1" smtClean="0">
                <a:latin typeface="Muli Regular" panose="020B0604020202020204" charset="0"/>
                <a:ea typeface="Calibri" panose="020F0502020204030204" pitchFamily="34" charset="0"/>
                <a:cs typeface="Times New Roman" panose="02020603050405020304" pitchFamily="18" charset="0"/>
              </a:rPr>
              <a:t>topology</a:t>
            </a:r>
          </a:p>
          <a:p>
            <a:pPr algn="just">
              <a:lnSpc>
                <a:spcPct val="107000"/>
              </a:lnSpc>
              <a:spcAft>
                <a:spcPts val="800"/>
              </a:spcAft>
            </a:pPr>
            <a:r>
              <a:rPr lang="en-US" sz="2000" smtClean="0">
                <a:effectLst/>
                <a:latin typeface="Muli Regular" panose="020B0604020202020204" charset="0"/>
                <a:ea typeface="Calibri" panose="020F0502020204030204" pitchFamily="34" charset="0"/>
                <a:cs typeface="Times New Roman" panose="02020603050405020304" pitchFamily="18" charset="0"/>
              </a:rPr>
              <a:t>- Sau khi cấu hình xong</a:t>
            </a:r>
            <a:endParaRPr lang="en-US" sz="2000">
              <a:effectLst/>
              <a:latin typeface="Muli Regular" panose="020B060402020202020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1054100" y="7353300"/>
            <a:ext cx="6407894" cy="2514600"/>
          </a:xfrm>
          <a:prstGeom prst="rect">
            <a:avLst/>
          </a:prstGeom>
        </p:spPr>
      </p:pic>
      <p:pic>
        <p:nvPicPr>
          <p:cNvPr id="9" name="Picture 8"/>
          <p:cNvPicPr/>
          <p:nvPr/>
        </p:nvPicPr>
        <p:blipFill>
          <a:blip r:embed="rId3"/>
          <a:stretch>
            <a:fillRect/>
          </a:stretch>
        </p:blipFill>
        <p:spPr>
          <a:xfrm>
            <a:off x="9493249" y="7353300"/>
            <a:ext cx="6642099" cy="2514600"/>
          </a:xfrm>
          <a:prstGeom prst="rect">
            <a:avLst/>
          </a:prstGeom>
        </p:spPr>
      </p:pic>
    </p:spTree>
    <p:extLst>
      <p:ext uri="{BB962C8B-B14F-4D97-AF65-F5344CB8AC3E}">
        <p14:creationId xmlns:p14="http://schemas.microsoft.com/office/powerpoint/2010/main" val="886400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p:cNvPicPr/>
          <p:nvPr/>
        </p:nvPicPr>
        <p:blipFill>
          <a:blip r:embed="rId2"/>
          <a:stretch>
            <a:fillRect/>
          </a:stretch>
        </p:blipFill>
        <p:spPr>
          <a:xfrm>
            <a:off x="838200" y="876300"/>
            <a:ext cx="5181600" cy="2667000"/>
          </a:xfrm>
          <a:prstGeom prst="rect">
            <a:avLst/>
          </a:prstGeom>
        </p:spPr>
      </p:pic>
      <p:pic>
        <p:nvPicPr>
          <p:cNvPr id="11" name="Picture 10"/>
          <p:cNvPicPr/>
          <p:nvPr/>
        </p:nvPicPr>
        <p:blipFill>
          <a:blip r:embed="rId3"/>
          <a:stretch>
            <a:fillRect/>
          </a:stretch>
        </p:blipFill>
        <p:spPr>
          <a:xfrm>
            <a:off x="6477000" y="876300"/>
            <a:ext cx="4953000" cy="2667000"/>
          </a:xfrm>
          <a:prstGeom prst="rect">
            <a:avLst/>
          </a:prstGeom>
        </p:spPr>
      </p:pic>
      <p:pic>
        <p:nvPicPr>
          <p:cNvPr id="12" name="Picture 11"/>
          <p:cNvPicPr/>
          <p:nvPr/>
        </p:nvPicPr>
        <p:blipFill>
          <a:blip r:embed="rId4"/>
          <a:stretch>
            <a:fillRect/>
          </a:stretch>
        </p:blipFill>
        <p:spPr>
          <a:xfrm>
            <a:off x="11887200" y="876300"/>
            <a:ext cx="5334000" cy="2667000"/>
          </a:xfrm>
          <a:prstGeom prst="rect">
            <a:avLst/>
          </a:prstGeom>
        </p:spPr>
      </p:pic>
      <p:sp>
        <p:nvSpPr>
          <p:cNvPr id="13" name="Rectangle 12"/>
          <p:cNvSpPr/>
          <p:nvPr/>
        </p:nvSpPr>
        <p:spPr>
          <a:xfrm>
            <a:off x="762000" y="3924300"/>
            <a:ext cx="6322565" cy="431528"/>
          </a:xfrm>
          <a:prstGeom prst="rect">
            <a:avLst/>
          </a:prstGeom>
        </p:spPr>
        <p:txBody>
          <a:bodyPr wrap="none">
            <a:spAutoFit/>
          </a:bodyPr>
          <a:lstStyle/>
          <a:p>
            <a:pPr algn="just">
              <a:lnSpc>
                <a:spcPct val="107000"/>
              </a:lnSpc>
              <a:spcAft>
                <a:spcPts val="800"/>
              </a:spcAft>
            </a:pPr>
            <a:r>
              <a:rPr lang="en-US" sz="2200" b="1" dirty="0">
                <a:latin typeface="Muli Regular" panose="020B0604020202020204" charset="0"/>
                <a:ea typeface="Calibri" panose="020F0502020204030204" pitchFamily="34" charset="0"/>
                <a:cs typeface="Times New Roman" panose="02020603050405020304" pitchFamily="18" charset="0"/>
              </a:rPr>
              <a:t>Step 2: </a:t>
            </a:r>
            <a:r>
              <a:rPr lang="en-US" sz="2200" b="1" dirty="0" err="1">
                <a:latin typeface="Muli Regular" panose="020B0604020202020204" charset="0"/>
                <a:ea typeface="Calibri" panose="020F0502020204030204" pitchFamily="34" charset="0"/>
                <a:cs typeface="Times New Roman" panose="02020603050405020304" pitchFamily="18" charset="0"/>
              </a:rPr>
              <a:t>Cấu</a:t>
            </a:r>
            <a:r>
              <a:rPr lang="en-US" sz="2200" b="1">
                <a:latin typeface="Muli Regular" panose="020B0604020202020204" charset="0"/>
                <a:ea typeface="Calibri" panose="020F0502020204030204" pitchFamily="34" charset="0"/>
                <a:cs typeface="Times New Roman" panose="02020603050405020304" pitchFamily="18" charset="0"/>
              </a:rPr>
              <a:t> hình giao thức BGP trên các switch</a:t>
            </a:r>
          </a:p>
        </p:txBody>
      </p:sp>
      <p:graphicFrame>
        <p:nvGraphicFramePr>
          <p:cNvPr id="15" name="Table 14"/>
          <p:cNvGraphicFramePr>
            <a:graphicFrameLocks noGrp="1"/>
          </p:cNvGraphicFramePr>
          <p:nvPr>
            <p:extLst>
              <p:ext uri="{D42A27DB-BD31-4B8C-83A1-F6EECF244321}">
                <p14:modId xmlns:p14="http://schemas.microsoft.com/office/powerpoint/2010/main" val="2775575854"/>
              </p:ext>
            </p:extLst>
          </p:nvPr>
        </p:nvGraphicFramePr>
        <p:xfrm>
          <a:off x="838200" y="4584428"/>
          <a:ext cx="16383000" cy="4902472"/>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gridCol w="3429000">
                  <a:extLst>
                    <a:ext uri="{9D8B030D-6E8A-4147-A177-3AD203B41FA5}">
                      <a16:colId xmlns:a16="http://schemas.microsoft.com/office/drawing/2014/main" val="20004"/>
                    </a:ext>
                  </a:extLst>
                </a:gridCol>
              </a:tblGrid>
              <a:tr h="789307">
                <a:tc>
                  <a:txBody>
                    <a:bodyPr/>
                    <a:lstStyle/>
                    <a:p>
                      <a:pPr algn="ctr"/>
                      <a:r>
                        <a:rPr lang="en-US" sz="2800" b="1" dirty="0" smtClean="0">
                          <a:latin typeface="Muli Regular" panose="020B0604020202020204" charset="0"/>
                        </a:rPr>
                        <a:t>Spine-1</a:t>
                      </a:r>
                      <a:endParaRPr lang="en-US" sz="2800" b="1" dirty="0">
                        <a:latin typeface="Muli Regular" panose="020B060402020202020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Spine-2</a:t>
                      </a:r>
                    </a:p>
                  </a:txBody>
                  <a:tcPr anchor="ctr"/>
                </a:tc>
                <a:tc>
                  <a:txBody>
                    <a:bodyPr/>
                    <a:lstStyle/>
                    <a:p>
                      <a:pPr algn="ctr"/>
                      <a:r>
                        <a:rPr lang="en-US" sz="2800" b="1" dirty="0" smtClean="0">
                          <a:latin typeface="Muli Regular" panose="020B0604020202020204" charset="0"/>
                        </a:rPr>
                        <a:t>Leaf-1</a:t>
                      </a:r>
                      <a:endParaRPr lang="en-US" sz="2800" b="1" dirty="0">
                        <a:latin typeface="Muli Regular" panose="020B060402020202020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Leaf-2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Leaf-3</a:t>
                      </a:r>
                    </a:p>
                  </a:txBody>
                  <a:tcPr anchor="ctr"/>
                </a:tc>
                <a:extLst>
                  <a:ext uri="{0D108BD9-81ED-4DB2-BD59-A6C34878D82A}">
                    <a16:rowId xmlns:a16="http://schemas.microsoft.com/office/drawing/2014/main" val="10000"/>
                  </a:ext>
                </a:extLst>
              </a:tr>
              <a:tr h="4113165">
                <a:tc>
                  <a:txBody>
                    <a:bodyPr/>
                    <a:lstStyle/>
                    <a:p>
                      <a:pPr algn="l"/>
                      <a:r>
                        <a:rPr lang="en-US" sz="1700" smtClean="0"/>
                        <a:t>ip routing</a:t>
                      </a:r>
                    </a:p>
                    <a:p>
                      <a:pPr algn="l"/>
                      <a:r>
                        <a:rPr lang="en-US" sz="1700" smtClean="0"/>
                        <a:t>router bgp 100</a:t>
                      </a:r>
                    </a:p>
                    <a:p>
                      <a:pPr algn="l"/>
                      <a:r>
                        <a:rPr lang="en-US" sz="1700" smtClean="0"/>
                        <a:t>maximum-paths 2 ecmp 2</a:t>
                      </a:r>
                    </a:p>
                    <a:p>
                      <a:pPr algn="l"/>
                      <a:r>
                        <a:rPr lang="en-US" sz="1700" smtClean="0"/>
                        <a:t>neighbor 10.10.1.2 remote-as 201</a:t>
                      </a:r>
                    </a:p>
                    <a:p>
                      <a:pPr algn="l"/>
                      <a:r>
                        <a:rPr lang="en-US" sz="1700" smtClean="0"/>
                        <a:t>neighbor 10.10.1.2 maximum-routes 12000</a:t>
                      </a:r>
                    </a:p>
                    <a:p>
                      <a:pPr algn="l"/>
                      <a:r>
                        <a:rPr lang="en-US" sz="1700" smtClean="0"/>
                        <a:t>neighbor 10.10.2.2 remote-as 202</a:t>
                      </a:r>
                    </a:p>
                    <a:p>
                      <a:pPr algn="l"/>
                      <a:r>
                        <a:rPr lang="en-US" sz="1700" smtClean="0"/>
                        <a:t>neighbor 10.10.2.2 maximum-routes 12000</a:t>
                      </a:r>
                    </a:p>
                    <a:p>
                      <a:pPr algn="l"/>
                      <a:r>
                        <a:rPr lang="en-US" sz="1700" smtClean="0"/>
                        <a:t>neighbor 10.10.3.2 remote-as 203</a:t>
                      </a:r>
                    </a:p>
                    <a:p>
                      <a:pPr algn="l"/>
                      <a:r>
                        <a:rPr lang="en-US" sz="1700" smtClean="0"/>
                        <a:t>neighbor 10.10.3.2 maximum-routes 12000</a:t>
                      </a:r>
                    </a:p>
                    <a:p>
                      <a:pPr algn="l"/>
                      <a:r>
                        <a:rPr lang="en-US" sz="1700" smtClean="0"/>
                        <a:t>redistribute connected</a:t>
                      </a:r>
                    </a:p>
                    <a:p>
                      <a:pPr algn="l"/>
                      <a:endParaRPr lang="en-US"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t>ip routing</a:t>
                      </a:r>
                    </a:p>
                    <a:p>
                      <a:pPr algn="l"/>
                      <a:r>
                        <a:rPr lang="en-US" sz="1700" smtClean="0"/>
                        <a:t>router bgp 100</a:t>
                      </a:r>
                    </a:p>
                    <a:p>
                      <a:pPr algn="l"/>
                      <a:r>
                        <a:rPr lang="en-US" sz="1700" smtClean="0"/>
                        <a:t>maximum-paths 2 ecmp 2</a:t>
                      </a:r>
                    </a:p>
                    <a:p>
                      <a:pPr algn="l"/>
                      <a:r>
                        <a:rPr lang="en-US" sz="1700" smtClean="0"/>
                        <a:t>neighbor 20.20.1.2 remote-as 201</a:t>
                      </a:r>
                    </a:p>
                    <a:p>
                      <a:pPr algn="l"/>
                      <a:r>
                        <a:rPr lang="en-US" sz="1700" smtClean="0"/>
                        <a:t>neighbor 20.20.1.2 maximum-routes 12000</a:t>
                      </a:r>
                    </a:p>
                    <a:p>
                      <a:pPr algn="l"/>
                      <a:r>
                        <a:rPr lang="en-US" sz="1700" smtClean="0"/>
                        <a:t>neighbor 20.20.2.2 remote-as 202</a:t>
                      </a:r>
                    </a:p>
                    <a:p>
                      <a:pPr algn="l"/>
                      <a:r>
                        <a:rPr lang="en-US" sz="1700" smtClean="0"/>
                        <a:t>neighbor 20.20.2.2 maximum-routes 12000</a:t>
                      </a:r>
                    </a:p>
                    <a:p>
                      <a:pPr algn="l"/>
                      <a:r>
                        <a:rPr lang="en-US" sz="1700" smtClean="0"/>
                        <a:t>neighbor 20.20.3.2 remote-as 203</a:t>
                      </a:r>
                    </a:p>
                    <a:p>
                      <a:pPr algn="l"/>
                      <a:r>
                        <a:rPr lang="en-US" sz="1700" smtClean="0"/>
                        <a:t>neighbor 20.20.3.2 maximum-routes 12000</a:t>
                      </a:r>
                    </a:p>
                    <a:p>
                      <a:pPr algn="l"/>
                      <a:r>
                        <a:rPr lang="en-US" sz="1700" smtClean="0"/>
                        <a:t>redistribute connected</a:t>
                      </a:r>
                    </a:p>
                    <a:p>
                      <a:pPr algn="l"/>
                      <a:endParaRPr lang="en-US" sz="1700"/>
                    </a:p>
                  </a:txBody>
                  <a:tcPr/>
                </a:tc>
                <a:tc>
                  <a:txBody>
                    <a:bodyPr/>
                    <a:lstStyle/>
                    <a:p>
                      <a:pPr algn="l"/>
                      <a:r>
                        <a:rPr lang="en-US" sz="1700" smtClean="0"/>
                        <a:t>ip routing</a:t>
                      </a:r>
                    </a:p>
                    <a:p>
                      <a:pPr algn="l"/>
                      <a:r>
                        <a:rPr lang="en-US" sz="1700" smtClean="0"/>
                        <a:t>router bgp 201</a:t>
                      </a:r>
                    </a:p>
                    <a:p>
                      <a:pPr algn="l"/>
                      <a:r>
                        <a:rPr lang="en-US" sz="1700" smtClean="0"/>
                        <a:t>maximum-paths 2 ecmp 2</a:t>
                      </a:r>
                    </a:p>
                    <a:p>
                      <a:pPr algn="l"/>
                      <a:r>
                        <a:rPr lang="en-US" sz="1700" smtClean="0"/>
                        <a:t>neighbor 10.10.1.1 remote-as 100</a:t>
                      </a:r>
                    </a:p>
                    <a:p>
                      <a:pPr algn="l"/>
                      <a:r>
                        <a:rPr lang="en-US" sz="1700" smtClean="0"/>
                        <a:t>neighbor 10.10.1.1 maximum-routes 12000</a:t>
                      </a:r>
                    </a:p>
                    <a:p>
                      <a:pPr algn="l"/>
                      <a:r>
                        <a:rPr lang="en-US" sz="1700" smtClean="0"/>
                        <a:t>neighbor 20.20.1.1 remote-as 100</a:t>
                      </a:r>
                    </a:p>
                    <a:p>
                      <a:pPr algn="l"/>
                      <a:r>
                        <a:rPr lang="en-US" sz="1700" smtClean="0"/>
                        <a:t>neighbor 20.20.1.1 maximum-routes 12000</a:t>
                      </a:r>
                    </a:p>
                    <a:p>
                      <a:pPr algn="l"/>
                      <a:r>
                        <a:rPr lang="en-US" sz="1700" smtClean="0"/>
                        <a:t>redistribute connected</a:t>
                      </a:r>
                    </a:p>
                    <a:p>
                      <a:pPr algn="l"/>
                      <a:endParaRPr lang="en-US" sz="1700"/>
                    </a:p>
                  </a:txBody>
                  <a:tcPr/>
                </a:tc>
                <a:tc>
                  <a:txBody>
                    <a:bodyPr/>
                    <a:lstStyle/>
                    <a:p>
                      <a:pPr algn="l"/>
                      <a:r>
                        <a:rPr lang="en-US" sz="1700" smtClean="0"/>
                        <a:t>ip routing</a:t>
                      </a:r>
                    </a:p>
                    <a:p>
                      <a:pPr algn="l"/>
                      <a:r>
                        <a:rPr lang="en-US" sz="1700" smtClean="0"/>
                        <a:t>router bgp 202</a:t>
                      </a:r>
                    </a:p>
                    <a:p>
                      <a:pPr algn="l"/>
                      <a:r>
                        <a:rPr lang="en-US" sz="1700" smtClean="0"/>
                        <a:t>maximum-paths 2 ecmp 2</a:t>
                      </a:r>
                    </a:p>
                    <a:p>
                      <a:pPr algn="l"/>
                      <a:r>
                        <a:rPr lang="en-US" sz="1700" smtClean="0"/>
                        <a:t>neighbor 10.10.2.1 remote-as 100</a:t>
                      </a:r>
                    </a:p>
                    <a:p>
                      <a:pPr algn="l"/>
                      <a:r>
                        <a:rPr lang="en-US" sz="1700" smtClean="0"/>
                        <a:t>neighbor 10.10.2.1 maximum-routes 12000</a:t>
                      </a:r>
                    </a:p>
                    <a:p>
                      <a:pPr algn="l"/>
                      <a:r>
                        <a:rPr lang="en-US" sz="1700" smtClean="0"/>
                        <a:t>neighbor 20.20.2.1 remote-as 100</a:t>
                      </a:r>
                    </a:p>
                    <a:p>
                      <a:pPr algn="l"/>
                      <a:r>
                        <a:rPr lang="en-US" sz="1700" smtClean="0"/>
                        <a:t>neighbor 20.20.2.1 maximum-routes 12000</a:t>
                      </a:r>
                    </a:p>
                    <a:p>
                      <a:pPr algn="l"/>
                      <a:r>
                        <a:rPr lang="en-US" sz="1700" smtClean="0"/>
                        <a:t>redistribute connected</a:t>
                      </a:r>
                    </a:p>
                    <a:p>
                      <a:pPr algn="l"/>
                      <a:endParaRPr lang="en-US" sz="1700"/>
                    </a:p>
                  </a:txBody>
                  <a:tcPr/>
                </a:tc>
                <a:tc>
                  <a:txBody>
                    <a:bodyPr/>
                    <a:lstStyle/>
                    <a:p>
                      <a:pPr algn="l"/>
                      <a:r>
                        <a:rPr lang="en-US" sz="1700" dirty="0" smtClean="0"/>
                        <a:t>ip routing</a:t>
                      </a:r>
                    </a:p>
                    <a:p>
                      <a:pPr algn="l"/>
                      <a:r>
                        <a:rPr lang="en-US" sz="1700" dirty="0" smtClean="0"/>
                        <a:t>router bgp 203</a:t>
                      </a:r>
                    </a:p>
                    <a:p>
                      <a:pPr algn="l"/>
                      <a:r>
                        <a:rPr lang="en-US" sz="1700" dirty="0" smtClean="0"/>
                        <a:t>maximum-paths 2 ecmp 2</a:t>
                      </a:r>
                    </a:p>
                    <a:p>
                      <a:pPr algn="l"/>
                      <a:r>
                        <a:rPr lang="en-US" sz="1700" dirty="0" smtClean="0"/>
                        <a:t>neighbor 10.10.3.1 remote-as 100</a:t>
                      </a:r>
                    </a:p>
                    <a:p>
                      <a:pPr algn="l"/>
                      <a:r>
                        <a:rPr lang="en-US" sz="1700" dirty="0" smtClean="0"/>
                        <a:t>neighbor 10.10.3.1 maximum-routes 12000</a:t>
                      </a:r>
                    </a:p>
                    <a:p>
                      <a:pPr algn="l"/>
                      <a:r>
                        <a:rPr lang="en-US" sz="1700" dirty="0" smtClean="0"/>
                        <a:t>neighbor 20.20.3.1 remote-as 100</a:t>
                      </a:r>
                    </a:p>
                    <a:p>
                      <a:pPr algn="l"/>
                      <a:r>
                        <a:rPr lang="en-US" sz="1700" dirty="0" smtClean="0"/>
                        <a:t>neighbor 20.20.3.1 maximum-routes 12000</a:t>
                      </a:r>
                    </a:p>
                    <a:p>
                      <a:pPr algn="l"/>
                      <a:r>
                        <a:rPr lang="en-US" sz="1700" dirty="0" smtClean="0"/>
                        <a:t>redistribute connected</a:t>
                      </a:r>
                    </a:p>
                    <a:p>
                      <a:pPr algn="l"/>
                      <a:endParaRPr lang="en-US" sz="17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55478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85800" y="419100"/>
            <a:ext cx="6752169" cy="919482"/>
          </a:xfrm>
          <a:prstGeom prst="rect">
            <a:avLst/>
          </a:prstGeom>
        </p:spPr>
        <p:txBody>
          <a:bodyPr wrap="none">
            <a:spAutoFit/>
          </a:bodyPr>
          <a:lstStyle/>
          <a:p>
            <a:pPr algn="just">
              <a:lnSpc>
                <a:spcPct val="107000"/>
              </a:lnSpc>
              <a:spcAft>
                <a:spcPts val="800"/>
              </a:spcAft>
            </a:pPr>
            <a:r>
              <a:rPr lang="en-US" sz="2200" b="1">
                <a:latin typeface="Muli Regular" panose="020B0604020202020204" charset="0"/>
                <a:ea typeface="Calibri" panose="020F0502020204030204" pitchFamily="34" charset="0"/>
                <a:cs typeface="Times New Roman" panose="02020603050405020304" pitchFamily="18" charset="0"/>
              </a:rPr>
              <a:t>Show kết quả khi thiết lập thành công phiên BGP</a:t>
            </a:r>
            <a:r>
              <a:rPr lang="en-US" sz="2200" b="1" smtClean="0">
                <a:latin typeface="Muli Regular" panose="020B060402020202020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000" smtClean="0">
                <a:effectLst/>
                <a:latin typeface="Muli Regular" panose="020B0604020202020204" charset="0"/>
                <a:ea typeface="Calibri" panose="020F0502020204030204" pitchFamily="34" charset="0"/>
                <a:cs typeface="Times New Roman" panose="02020603050405020304" pitchFamily="18" charset="0"/>
              </a:rPr>
              <a:t>- Spine 1,2 thiết lập thành công với 3 Leaf bên dưới</a:t>
            </a:r>
            <a:endParaRPr lang="en-US" sz="2000">
              <a:effectLst/>
              <a:latin typeface="Muli Regular" panose="020B0604020202020204" charset="0"/>
              <a:ea typeface="Calibri" panose="020F0502020204030204" pitchFamily="34" charset="0"/>
              <a:cs typeface="Times New Roman" panose="02020603050405020304" pitchFamily="18" charset="0"/>
            </a:endParaRPr>
          </a:p>
        </p:txBody>
      </p:sp>
      <p:pic>
        <p:nvPicPr>
          <p:cNvPr id="3" name="Picture 2"/>
          <p:cNvPicPr/>
          <p:nvPr/>
        </p:nvPicPr>
        <p:blipFill>
          <a:blip r:embed="rId3"/>
          <a:stretch>
            <a:fillRect/>
          </a:stretch>
        </p:blipFill>
        <p:spPr>
          <a:xfrm>
            <a:off x="825497" y="1567182"/>
            <a:ext cx="6599769" cy="1676400"/>
          </a:xfrm>
          <a:prstGeom prst="rect">
            <a:avLst/>
          </a:prstGeom>
        </p:spPr>
      </p:pic>
      <p:pic>
        <p:nvPicPr>
          <p:cNvPr id="4" name="Picture 3"/>
          <p:cNvPicPr/>
          <p:nvPr/>
        </p:nvPicPr>
        <p:blipFill>
          <a:blip r:embed="rId4"/>
          <a:stretch>
            <a:fillRect/>
          </a:stretch>
        </p:blipFill>
        <p:spPr>
          <a:xfrm>
            <a:off x="9601200" y="1567182"/>
            <a:ext cx="7162800" cy="1676400"/>
          </a:xfrm>
          <a:prstGeom prst="rect">
            <a:avLst/>
          </a:prstGeom>
        </p:spPr>
      </p:pic>
      <p:sp>
        <p:nvSpPr>
          <p:cNvPr id="5" name="Rectangle 4"/>
          <p:cNvSpPr/>
          <p:nvPr/>
        </p:nvSpPr>
        <p:spPr>
          <a:xfrm>
            <a:off x="723900" y="3619500"/>
            <a:ext cx="4841390" cy="400622"/>
          </a:xfrm>
          <a:prstGeom prst="rect">
            <a:avLst/>
          </a:prstGeom>
        </p:spPr>
        <p:txBody>
          <a:bodyPr wrap="none">
            <a:spAutoFit/>
          </a:bodyPr>
          <a:lstStyle/>
          <a:p>
            <a:pPr algn="just">
              <a:lnSpc>
                <a:spcPct val="107000"/>
              </a:lnSpc>
              <a:spcAft>
                <a:spcPts val="800"/>
              </a:spcAft>
            </a:pPr>
            <a:r>
              <a:rPr lang="vi-VN" sz="2000">
                <a:latin typeface="Muli Regular" panose="020B0604020202020204" charset="0"/>
                <a:ea typeface="Calibri" panose="020F0502020204030204" pitchFamily="34" charset="0"/>
                <a:cs typeface="Times New Roman" panose="02020603050405020304" pitchFamily="18" charset="0"/>
              </a:rPr>
              <a:t>- Tương tự như Spine thì Leaf cũng vậy:</a:t>
            </a:r>
            <a:endParaRPr lang="en-US" sz="2000">
              <a:latin typeface="Muli Regular" panose="020B0604020202020204" charset="0"/>
              <a:ea typeface="Calibri" panose="020F0502020204030204" pitchFamily="34" charset="0"/>
              <a:cs typeface="Times New Roman" panose="02020603050405020304" pitchFamily="18" charset="0"/>
            </a:endParaRPr>
          </a:p>
        </p:txBody>
      </p:sp>
      <p:pic>
        <p:nvPicPr>
          <p:cNvPr id="6" name="Picture 5"/>
          <p:cNvPicPr/>
          <p:nvPr/>
        </p:nvPicPr>
        <p:blipFill>
          <a:blip r:embed="rId5"/>
          <a:stretch>
            <a:fillRect/>
          </a:stretch>
        </p:blipFill>
        <p:spPr>
          <a:xfrm>
            <a:off x="800097" y="4286822"/>
            <a:ext cx="6625169" cy="1752600"/>
          </a:xfrm>
          <a:prstGeom prst="rect">
            <a:avLst/>
          </a:prstGeom>
        </p:spPr>
      </p:pic>
      <p:pic>
        <p:nvPicPr>
          <p:cNvPr id="7" name="Picture 6"/>
          <p:cNvPicPr/>
          <p:nvPr/>
        </p:nvPicPr>
        <p:blipFill>
          <a:blip r:embed="rId6"/>
          <a:stretch>
            <a:fillRect/>
          </a:stretch>
        </p:blipFill>
        <p:spPr>
          <a:xfrm>
            <a:off x="9601200" y="4252660"/>
            <a:ext cx="7162800" cy="1752600"/>
          </a:xfrm>
          <a:prstGeom prst="rect">
            <a:avLst/>
          </a:prstGeom>
        </p:spPr>
      </p:pic>
      <p:pic>
        <p:nvPicPr>
          <p:cNvPr id="8" name="Picture 7"/>
          <p:cNvPicPr/>
          <p:nvPr/>
        </p:nvPicPr>
        <p:blipFill>
          <a:blip r:embed="rId7"/>
          <a:stretch>
            <a:fillRect/>
          </a:stretch>
        </p:blipFill>
        <p:spPr>
          <a:xfrm>
            <a:off x="4724400" y="6781800"/>
            <a:ext cx="6625169" cy="1752600"/>
          </a:xfrm>
          <a:prstGeom prst="rect">
            <a:avLst/>
          </a:prstGeom>
        </p:spPr>
      </p:pic>
      <p:grpSp>
        <p:nvGrpSpPr>
          <p:cNvPr id="9" name="Group 5"/>
          <p:cNvGrpSpPr/>
          <p:nvPr/>
        </p:nvGrpSpPr>
        <p:grpSpPr>
          <a:xfrm rot="-10800000">
            <a:off x="13716000" y="8581886"/>
            <a:ext cx="1954278" cy="1692414"/>
            <a:chOff x="0" y="0"/>
            <a:chExt cx="3619627" cy="3134614"/>
          </a:xfrm>
        </p:grpSpPr>
        <p:sp>
          <p:nvSpPr>
            <p:cNvPr id="10"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3"/>
          <p:cNvGrpSpPr/>
          <p:nvPr/>
        </p:nvGrpSpPr>
        <p:grpSpPr>
          <a:xfrm rot="-10800000">
            <a:off x="14769338" y="7658100"/>
            <a:ext cx="4377094" cy="3790584"/>
            <a:chOff x="0" y="0"/>
            <a:chExt cx="3619627" cy="3134614"/>
          </a:xfrm>
        </p:grpSpPr>
        <p:sp>
          <p:nvSpPr>
            <p:cNvPr id="12"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extLst>
      <p:ext uri="{BB962C8B-B14F-4D97-AF65-F5344CB8AC3E}">
        <p14:creationId xmlns:p14="http://schemas.microsoft.com/office/powerpoint/2010/main" val="1676233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429176"/>
            <a:ext cx="3364925" cy="2200380"/>
            <a:chOff x="0" y="0"/>
            <a:chExt cx="4486566" cy="2933840"/>
          </a:xfrm>
        </p:grpSpPr>
        <p:sp>
          <p:nvSpPr>
            <p:cNvPr id="4" name="TextBox 4"/>
            <p:cNvSpPr txBox="1"/>
            <p:nvPr/>
          </p:nvSpPr>
          <p:spPr>
            <a:xfrm>
              <a:off x="0" y="9525"/>
              <a:ext cx="4486566" cy="714375"/>
            </a:xfrm>
            <a:prstGeom prst="rect">
              <a:avLst/>
            </a:prstGeom>
          </p:spPr>
          <p:txBody>
            <a:bodyPr lIns="0" tIns="0" rIns="0" bIns="0" rtlCol="0" anchor="t">
              <a:spAutoFit/>
            </a:bodyPr>
            <a:lstStyle/>
            <a:p>
              <a:pPr marL="0" lvl="0" indent="0">
                <a:lnSpc>
                  <a:spcPts val="4320"/>
                </a:lnSpc>
                <a:spcBef>
                  <a:spcPct val="0"/>
                </a:spcBef>
              </a:pPr>
              <a:r>
                <a:rPr lang="en-US" sz="3600" dirty="0">
                  <a:solidFill>
                    <a:srgbClr val="00A181"/>
                  </a:solidFill>
                  <a:latin typeface="Muli Bold"/>
                </a:rPr>
                <a:t>Chương 1</a:t>
              </a:r>
            </a:p>
          </p:txBody>
        </p:sp>
        <p:sp>
          <p:nvSpPr>
            <p:cNvPr id="5" name="TextBox 5"/>
            <p:cNvSpPr txBox="1"/>
            <p:nvPr/>
          </p:nvSpPr>
          <p:spPr>
            <a:xfrm>
              <a:off x="0" y="1074349"/>
              <a:ext cx="4486566" cy="1859492"/>
            </a:xfrm>
            <a:prstGeom prst="rect">
              <a:avLst/>
            </a:prstGeom>
          </p:spPr>
          <p:txBody>
            <a:bodyPr lIns="0" tIns="0" rIns="0" bIns="0" rtlCol="0" anchor="t">
              <a:spAutoFit/>
            </a:bodyPr>
            <a:lstStyle/>
            <a:p>
              <a:pPr>
                <a:lnSpc>
                  <a:spcPts val="2800"/>
                </a:lnSpc>
              </a:pPr>
              <a:r>
                <a:rPr lang="en-US" sz="2000">
                  <a:solidFill>
                    <a:srgbClr val="000000"/>
                  </a:solidFill>
                  <a:latin typeface="Muli Regular"/>
                </a:rPr>
                <a:t>Tổng quan về mô hình mạng truyền thống và mô hình Spine – Leaf</a:t>
              </a:r>
            </a:p>
            <a:p>
              <a:pPr marL="0" lvl="0" indent="0">
                <a:lnSpc>
                  <a:spcPts val="2800"/>
                </a:lnSpc>
                <a:spcBef>
                  <a:spcPct val="0"/>
                </a:spcBef>
              </a:pPr>
              <a:endParaRPr lang="en-US" sz="2000">
                <a:solidFill>
                  <a:srgbClr val="000000"/>
                </a:solidFill>
                <a:latin typeface="Muli Regular"/>
              </a:endParaRPr>
            </a:p>
          </p:txBody>
        </p:sp>
      </p:grpSp>
      <p:grpSp>
        <p:nvGrpSpPr>
          <p:cNvPr id="6" name="Group 6"/>
          <p:cNvGrpSpPr/>
          <p:nvPr/>
        </p:nvGrpSpPr>
        <p:grpSpPr>
          <a:xfrm>
            <a:off x="5317258" y="5428952"/>
            <a:ext cx="3364925" cy="2200603"/>
            <a:chOff x="0" y="0"/>
            <a:chExt cx="4486566" cy="2934138"/>
          </a:xfrm>
        </p:grpSpPr>
        <p:sp>
          <p:nvSpPr>
            <p:cNvPr id="7" name="TextBox 7"/>
            <p:cNvSpPr txBox="1"/>
            <p:nvPr/>
          </p:nvSpPr>
          <p:spPr>
            <a:xfrm>
              <a:off x="0" y="9525"/>
              <a:ext cx="4486566" cy="714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uli Bold"/>
                </a:rPr>
                <a:t>Chương 2</a:t>
              </a:r>
            </a:p>
          </p:txBody>
        </p:sp>
        <p:sp>
          <p:nvSpPr>
            <p:cNvPr id="8" name="TextBox 8"/>
            <p:cNvSpPr txBox="1"/>
            <p:nvPr/>
          </p:nvSpPr>
          <p:spPr>
            <a:xfrm>
              <a:off x="0" y="1074646"/>
              <a:ext cx="4486566" cy="1859492"/>
            </a:xfrm>
            <a:prstGeom prst="rect">
              <a:avLst/>
            </a:prstGeom>
          </p:spPr>
          <p:txBody>
            <a:bodyPr lIns="0" tIns="0" rIns="0" bIns="0" rtlCol="0" anchor="t">
              <a:spAutoFit/>
            </a:bodyPr>
            <a:lstStyle/>
            <a:p>
              <a:pPr>
                <a:lnSpc>
                  <a:spcPts val="2800"/>
                </a:lnSpc>
              </a:pPr>
              <a:r>
                <a:rPr lang="en-US" sz="2000">
                  <a:solidFill>
                    <a:srgbClr val="000000"/>
                  </a:solidFill>
                  <a:latin typeface="Muli Regular"/>
                </a:rPr>
                <a:t>Tìm hiểu về các giao thức, công nghệ sử dụng trong mô hình mạng Spine-Leaf</a:t>
              </a:r>
            </a:p>
            <a:p>
              <a:pPr marL="0" lvl="0" indent="0">
                <a:lnSpc>
                  <a:spcPts val="2800"/>
                </a:lnSpc>
                <a:spcBef>
                  <a:spcPct val="0"/>
                </a:spcBef>
              </a:pPr>
              <a:endParaRPr lang="en-US" sz="2000">
                <a:solidFill>
                  <a:srgbClr val="000000"/>
                </a:solidFill>
                <a:latin typeface="Muli Regular"/>
              </a:endParaRPr>
            </a:p>
          </p:txBody>
        </p:sp>
      </p:grpSp>
      <p:grpSp>
        <p:nvGrpSpPr>
          <p:cNvPr id="9" name="Group 9"/>
          <p:cNvGrpSpPr/>
          <p:nvPr/>
        </p:nvGrpSpPr>
        <p:grpSpPr>
          <a:xfrm>
            <a:off x="13894667" y="5436096"/>
            <a:ext cx="3364925" cy="2594204"/>
            <a:chOff x="0" y="9525"/>
            <a:chExt cx="4486566" cy="3458939"/>
          </a:xfrm>
        </p:grpSpPr>
        <p:sp>
          <p:nvSpPr>
            <p:cNvPr id="10" name="TextBox 10"/>
            <p:cNvSpPr txBox="1"/>
            <p:nvPr/>
          </p:nvSpPr>
          <p:spPr>
            <a:xfrm>
              <a:off x="0" y="9525"/>
              <a:ext cx="4486566" cy="714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uli Bold"/>
                </a:rPr>
                <a:t>Chương 4</a:t>
              </a:r>
            </a:p>
          </p:txBody>
        </p:sp>
        <p:sp>
          <p:nvSpPr>
            <p:cNvPr id="11" name="TextBox 11"/>
            <p:cNvSpPr txBox="1"/>
            <p:nvPr/>
          </p:nvSpPr>
          <p:spPr>
            <a:xfrm>
              <a:off x="0" y="1074646"/>
              <a:ext cx="4486566" cy="2393818"/>
            </a:xfrm>
            <a:prstGeom prst="rect">
              <a:avLst/>
            </a:prstGeom>
          </p:spPr>
          <p:txBody>
            <a:bodyPr lIns="0" tIns="0" rIns="0" bIns="0" rtlCol="0" anchor="t">
              <a:spAutoFit/>
            </a:bodyPr>
            <a:lstStyle/>
            <a:p>
              <a:pPr marL="0" lvl="0" indent="0">
                <a:lnSpc>
                  <a:spcPts val="2800"/>
                </a:lnSpc>
                <a:spcBef>
                  <a:spcPct val="0"/>
                </a:spcBef>
              </a:pPr>
              <a:r>
                <a:rPr lang="en-US" sz="2000" smtClean="0">
                  <a:solidFill>
                    <a:srgbClr val="000000"/>
                  </a:solidFill>
                  <a:latin typeface="Muli Regular"/>
                </a:rPr>
                <a:t>Tìm </a:t>
              </a:r>
              <a:r>
                <a:rPr lang="en-US" sz="2000">
                  <a:solidFill>
                    <a:srgbClr val="000000"/>
                  </a:solidFill>
                  <a:latin typeface="Muli Regular"/>
                </a:rPr>
                <a:t>hiểu về hạ tầng mạng đã triển khai tại phòng Lab HVCNBCVT và đề xuất chuyển đổi mô hình Spine-Leaf trong tương lai</a:t>
              </a:r>
            </a:p>
          </p:txBody>
        </p:sp>
      </p:grpSp>
      <p:grpSp>
        <p:nvGrpSpPr>
          <p:cNvPr id="12" name="Group 12"/>
          <p:cNvGrpSpPr/>
          <p:nvPr/>
        </p:nvGrpSpPr>
        <p:grpSpPr>
          <a:xfrm>
            <a:off x="9605817" y="5429176"/>
            <a:ext cx="3364925" cy="1848178"/>
            <a:chOff x="0" y="0"/>
            <a:chExt cx="4486566" cy="2464238"/>
          </a:xfrm>
        </p:grpSpPr>
        <p:sp>
          <p:nvSpPr>
            <p:cNvPr id="13" name="TextBox 13"/>
            <p:cNvSpPr txBox="1"/>
            <p:nvPr/>
          </p:nvSpPr>
          <p:spPr>
            <a:xfrm>
              <a:off x="0" y="9525"/>
              <a:ext cx="4486566" cy="71437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Muli Bold"/>
                </a:rPr>
                <a:t>Chương 3</a:t>
              </a:r>
            </a:p>
          </p:txBody>
        </p:sp>
        <p:sp>
          <p:nvSpPr>
            <p:cNvPr id="14" name="TextBox 14"/>
            <p:cNvSpPr txBox="1"/>
            <p:nvPr/>
          </p:nvSpPr>
          <p:spPr>
            <a:xfrm>
              <a:off x="0" y="1074646"/>
              <a:ext cx="4486566" cy="13895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Muli Regular"/>
                </a:rPr>
                <a:t>Xây dựng mô hình Spine-Leaf demo trên phần mềm mô phỏng</a:t>
              </a:r>
            </a:p>
          </p:txBody>
        </p:sp>
      </p:grpSp>
      <p:grpSp>
        <p:nvGrpSpPr>
          <p:cNvPr id="15" name="Group 15"/>
          <p:cNvGrpSpPr/>
          <p:nvPr/>
        </p:nvGrpSpPr>
        <p:grpSpPr>
          <a:xfrm>
            <a:off x="1031805" y="8198352"/>
            <a:ext cx="380203" cy="329258"/>
            <a:chOff x="0" y="0"/>
            <a:chExt cx="3619627" cy="3134614"/>
          </a:xfrm>
        </p:grpSpPr>
        <p:sp>
          <p:nvSpPr>
            <p:cNvPr id="16" name="Freeform 1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7" name="Group 17"/>
          <p:cNvGrpSpPr/>
          <p:nvPr/>
        </p:nvGrpSpPr>
        <p:grpSpPr>
          <a:xfrm>
            <a:off x="5317258"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9605817" y="821740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13894375" y="819835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6687800" y="2213864"/>
            <a:ext cx="2977778" cy="2578770"/>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3660090" y="-135282"/>
            <a:ext cx="4201515" cy="3638531"/>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7" name="Group 27"/>
          <p:cNvGrpSpPr/>
          <p:nvPr/>
        </p:nvGrpSpPr>
        <p:grpSpPr>
          <a:xfrm>
            <a:off x="13243939" y="-956153"/>
            <a:ext cx="2481390" cy="2148895"/>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29" name="Rectangle 28"/>
          <p:cNvSpPr/>
          <p:nvPr/>
        </p:nvSpPr>
        <p:spPr>
          <a:xfrm>
            <a:off x="3048000" y="2443408"/>
            <a:ext cx="8610599" cy="1446550"/>
          </a:xfrm>
          <a:prstGeom prst="rect">
            <a:avLst/>
          </a:prstGeom>
        </p:spPr>
        <p:txBody>
          <a:bodyPr wrap="square">
            <a:spAutoFit/>
          </a:bodyPr>
          <a:lstStyle/>
          <a:p>
            <a:pPr algn="just"/>
            <a:r>
              <a:rPr lang="en-US" sz="8800" b="1" dirty="0" smtClean="0">
                <a:latin typeface="Muli Bold" panose="020B0604020202020204" charset="0"/>
              </a:rPr>
              <a:t>Nội dung đồ án</a:t>
            </a:r>
            <a:endParaRPr lang="vi-VN" sz="8800" b="1" dirty="0">
              <a:latin typeface="Muli Bold" panose="020B06040202020202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39680" y="217986"/>
            <a:ext cx="15795720" cy="1446293"/>
          </a:xfrm>
          <a:prstGeom prst="rect">
            <a:avLst/>
          </a:prstGeom>
        </p:spPr>
        <p:txBody>
          <a:bodyPr wrap="square">
            <a:spAutoFit/>
          </a:bodyPr>
          <a:lstStyle/>
          <a:p>
            <a:pPr algn="just">
              <a:lnSpc>
                <a:spcPct val="107000"/>
              </a:lnSpc>
              <a:spcAft>
                <a:spcPts val="800"/>
              </a:spcAft>
            </a:pPr>
            <a:r>
              <a:rPr lang="en-US" sz="2800" b="1" dirty="0" smtClean="0">
                <a:latin typeface="Muli Regular" panose="020B0604020202020204" charset="0"/>
                <a:ea typeface="Calibri" panose="020F0502020204030204" pitchFamily="34" charset="0"/>
                <a:cs typeface="Times New Roman" panose="02020603050405020304" pitchFamily="18" charset="0"/>
              </a:rPr>
              <a:t>Kiểm tra tính dự phòng của mô hình :</a:t>
            </a:r>
          </a:p>
          <a:p>
            <a:pPr algn="just">
              <a:lnSpc>
                <a:spcPct val="107000"/>
              </a:lnSpc>
              <a:spcAft>
                <a:spcPts val="800"/>
              </a:spcAft>
            </a:pPr>
            <a:r>
              <a:rPr lang="en-US" sz="2400" dirty="0" smtClean="0">
                <a:effectLst/>
                <a:latin typeface="Muli Regular" panose="020B0604020202020204" charset="0"/>
                <a:ea typeface="Calibri" panose="020F0502020204030204" pitchFamily="34" charset="0"/>
                <a:cs typeface="Times New Roman" panose="02020603050405020304" pitchFamily="18" charset="0"/>
              </a:rPr>
              <a:t>- </a:t>
            </a:r>
            <a:r>
              <a:rPr lang="vi-VN" sz="2400" dirty="0">
                <a:latin typeface="Muli Regular" panose="020B0604020202020204" charset="0"/>
                <a:ea typeface="Calibri" panose="020F0502020204030204" pitchFamily="34" charset="0"/>
                <a:cs typeface="Times New Roman" panose="02020603050405020304" pitchFamily="18" charset="0"/>
              </a:rPr>
              <a:t>Như hình bên dưới, ta thấy khi hoạt động bình thường thì khi ping từ Leaf-1 đến địa chỉ 103.1.1.1 (Leaf-3) thì nó sẽ đi qua Spine-1 rồi mới tới Leaf-3:</a:t>
            </a:r>
            <a:endParaRPr lang="en-US" sz="2400" dirty="0">
              <a:effectLst/>
              <a:latin typeface="Muli Regular" panose="020B0604020202020204" charset="0"/>
              <a:ea typeface="Calibri" panose="020F0502020204030204" pitchFamily="34" charset="0"/>
              <a:cs typeface="Times New Roman" panose="02020603050405020304" pitchFamily="18" charset="0"/>
            </a:endParaRPr>
          </a:p>
        </p:txBody>
      </p:sp>
      <p:grpSp>
        <p:nvGrpSpPr>
          <p:cNvPr id="9" name="Group 5"/>
          <p:cNvGrpSpPr/>
          <p:nvPr/>
        </p:nvGrpSpPr>
        <p:grpSpPr>
          <a:xfrm rot="-10800000">
            <a:off x="14325600" y="9007503"/>
            <a:ext cx="1954278" cy="1692414"/>
            <a:chOff x="0" y="0"/>
            <a:chExt cx="3619627" cy="3134614"/>
          </a:xfrm>
        </p:grpSpPr>
        <p:sp>
          <p:nvSpPr>
            <p:cNvPr id="10"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3"/>
          <p:cNvGrpSpPr/>
          <p:nvPr/>
        </p:nvGrpSpPr>
        <p:grpSpPr>
          <a:xfrm rot="-10800000">
            <a:off x="15163800" y="6496416"/>
            <a:ext cx="4377094" cy="3790584"/>
            <a:chOff x="0" y="0"/>
            <a:chExt cx="3619627" cy="3134614"/>
          </a:xfrm>
        </p:grpSpPr>
        <p:sp>
          <p:nvSpPr>
            <p:cNvPr id="12"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pic>
        <p:nvPicPr>
          <p:cNvPr id="15" name="Picture 14"/>
          <p:cNvPicPr/>
          <p:nvPr/>
        </p:nvPicPr>
        <p:blipFill>
          <a:blip r:embed="rId3"/>
          <a:stretch>
            <a:fillRect/>
          </a:stretch>
        </p:blipFill>
        <p:spPr>
          <a:xfrm>
            <a:off x="2895600" y="6218489"/>
            <a:ext cx="10058400" cy="3649411"/>
          </a:xfrm>
          <a:prstGeom prst="rect">
            <a:avLst/>
          </a:prstGeom>
        </p:spPr>
      </p:pic>
      <p:pic>
        <p:nvPicPr>
          <p:cNvPr id="16" name="Picture 15"/>
          <p:cNvPicPr/>
          <p:nvPr/>
        </p:nvPicPr>
        <p:blipFill>
          <a:blip r:embed="rId4"/>
          <a:stretch>
            <a:fillRect/>
          </a:stretch>
        </p:blipFill>
        <p:spPr>
          <a:xfrm>
            <a:off x="2895600" y="1790700"/>
            <a:ext cx="10058400" cy="3276600"/>
          </a:xfrm>
          <a:prstGeom prst="rect">
            <a:avLst/>
          </a:prstGeom>
        </p:spPr>
      </p:pic>
      <p:sp>
        <p:nvSpPr>
          <p:cNvPr id="4" name="Rectangle 3"/>
          <p:cNvSpPr/>
          <p:nvPr/>
        </p:nvSpPr>
        <p:spPr>
          <a:xfrm>
            <a:off x="739680" y="5252502"/>
            <a:ext cx="15795720" cy="830997"/>
          </a:xfrm>
          <a:prstGeom prst="rect">
            <a:avLst/>
          </a:prstGeom>
        </p:spPr>
        <p:txBody>
          <a:bodyPr wrap="square">
            <a:spAutoFit/>
          </a:bodyPr>
          <a:lstStyle/>
          <a:p>
            <a:pPr algn="just"/>
            <a:r>
              <a:rPr lang="vi-VN" sz="2400" dirty="0">
                <a:latin typeface="Muli Regular" panose="020B0604020202020204" charset="0"/>
              </a:rPr>
              <a:t>- Lệnh “show ip route” càng cho ta thấy rõ tính dự phòng của mô hình hơn, có thể thấy khi ping tới địa chỉ 103.1.1.1 ta có thêm cả 1 đường đi dự phòng nữa đó </a:t>
            </a:r>
            <a:r>
              <a:rPr lang="vi-VN" sz="2400" dirty="0" smtClean="0">
                <a:latin typeface="Muli Regular" panose="020B0604020202020204" charset="0"/>
              </a:rPr>
              <a:t>là</a:t>
            </a:r>
            <a:r>
              <a:rPr lang="en-US" sz="2400" dirty="0" smtClean="0">
                <a:latin typeface="Muli Regular" panose="020B0604020202020204" charset="0"/>
              </a:rPr>
              <a:t> đi qua</a:t>
            </a:r>
            <a:r>
              <a:rPr lang="vi-VN" sz="2400" dirty="0" smtClean="0">
                <a:latin typeface="Muli Regular" panose="020B0604020202020204" charset="0"/>
              </a:rPr>
              <a:t> </a:t>
            </a:r>
            <a:r>
              <a:rPr lang="vi-VN" sz="2400" dirty="0">
                <a:latin typeface="Muli Regular" panose="020B0604020202020204" charset="0"/>
              </a:rPr>
              <a:t>cổng 20.20.1.1 nằm trên con Spine-2:</a:t>
            </a:r>
          </a:p>
        </p:txBody>
      </p:sp>
    </p:spTree>
    <p:extLst>
      <p:ext uri="{BB962C8B-B14F-4D97-AF65-F5344CB8AC3E}">
        <p14:creationId xmlns:p14="http://schemas.microsoft.com/office/powerpoint/2010/main" val="366768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533479" y="309857"/>
            <a:ext cx="15764596" cy="793807"/>
          </a:xfrm>
          <a:prstGeom prst="rect">
            <a:avLst/>
          </a:prstGeom>
        </p:spPr>
        <p:txBody>
          <a:bodyPr wrap="square">
            <a:spAutoFit/>
          </a:bodyPr>
          <a:lstStyle/>
          <a:p>
            <a:pPr algn="just">
              <a:lnSpc>
                <a:spcPct val="107000"/>
              </a:lnSpc>
              <a:spcAft>
                <a:spcPts val="800"/>
              </a:spcAft>
            </a:pPr>
            <a:r>
              <a:rPr lang="vi-VN" sz="2200" dirty="0">
                <a:latin typeface="Muli Regular" panose="020B0604020202020204" charset="0"/>
                <a:ea typeface="Calibri" panose="020F0502020204030204" pitchFamily="34" charset="0"/>
                <a:cs typeface="Times New Roman" panose="02020603050405020304" pitchFamily="18" charset="0"/>
              </a:rPr>
              <a:t>- Sau khi ta Shut down cổng Ethernet 1 hay khi Spine-1 xảy ra sự cố nào đó thì trên Leaf-1 khi ping tới địa chỉ 103.1.1.1 (Leaf-3) thì tuyến đường của nó sẽ chuyển sang Spine-2 rồi mới tới Leaf-3:</a:t>
            </a:r>
            <a:endParaRPr lang="en-US" sz="2200" dirty="0">
              <a:latin typeface="Muli Regular" panose="020B0604020202020204" charset="0"/>
              <a:ea typeface="Calibri" panose="020F0502020204030204" pitchFamily="34" charset="0"/>
              <a:cs typeface="Times New Roman" panose="02020603050405020304" pitchFamily="18" charset="0"/>
            </a:endParaRPr>
          </a:p>
        </p:txBody>
      </p:sp>
      <p:grpSp>
        <p:nvGrpSpPr>
          <p:cNvPr id="9" name="Group 5"/>
          <p:cNvGrpSpPr/>
          <p:nvPr/>
        </p:nvGrpSpPr>
        <p:grpSpPr>
          <a:xfrm rot="-10800000">
            <a:off x="14325600" y="9007503"/>
            <a:ext cx="1954278" cy="1692414"/>
            <a:chOff x="0" y="0"/>
            <a:chExt cx="3619627" cy="3134614"/>
          </a:xfrm>
        </p:grpSpPr>
        <p:sp>
          <p:nvSpPr>
            <p:cNvPr id="10"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3"/>
          <p:cNvGrpSpPr/>
          <p:nvPr/>
        </p:nvGrpSpPr>
        <p:grpSpPr>
          <a:xfrm rot="-10800000">
            <a:off x="15020925" y="6675542"/>
            <a:ext cx="4377094" cy="3790584"/>
            <a:chOff x="0" y="0"/>
            <a:chExt cx="3619627" cy="3134614"/>
          </a:xfrm>
        </p:grpSpPr>
        <p:sp>
          <p:nvSpPr>
            <p:cNvPr id="12"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pic>
        <p:nvPicPr>
          <p:cNvPr id="16" name="Picture 15"/>
          <p:cNvPicPr/>
          <p:nvPr/>
        </p:nvPicPr>
        <p:blipFill>
          <a:blip r:embed="rId3"/>
          <a:stretch>
            <a:fillRect/>
          </a:stretch>
        </p:blipFill>
        <p:spPr>
          <a:xfrm>
            <a:off x="533479" y="1254027"/>
            <a:ext cx="11295718" cy="4495800"/>
          </a:xfrm>
          <a:prstGeom prst="rect">
            <a:avLst/>
          </a:prstGeom>
          <a:ln w="3175">
            <a:solidFill>
              <a:schemeClr val="tx1"/>
            </a:solidFill>
          </a:ln>
        </p:spPr>
      </p:pic>
      <p:pic>
        <p:nvPicPr>
          <p:cNvPr id="17" name="Picture 16"/>
          <p:cNvPicPr/>
          <p:nvPr/>
        </p:nvPicPr>
        <p:blipFill>
          <a:blip r:embed="rId4"/>
          <a:stretch>
            <a:fillRect/>
          </a:stretch>
        </p:blipFill>
        <p:spPr>
          <a:xfrm>
            <a:off x="12039600" y="1241301"/>
            <a:ext cx="5962650" cy="4521251"/>
          </a:xfrm>
          <a:prstGeom prst="rect">
            <a:avLst/>
          </a:prstGeom>
        </p:spPr>
      </p:pic>
      <p:sp>
        <p:nvSpPr>
          <p:cNvPr id="3" name="Rectangle 2"/>
          <p:cNvSpPr/>
          <p:nvPr/>
        </p:nvSpPr>
        <p:spPr>
          <a:xfrm>
            <a:off x="528930" y="5922952"/>
            <a:ext cx="15746399" cy="454612"/>
          </a:xfrm>
          <a:prstGeom prst="rect">
            <a:avLst/>
          </a:prstGeom>
        </p:spPr>
        <p:txBody>
          <a:bodyPr wrap="square">
            <a:spAutoFit/>
          </a:bodyPr>
          <a:lstStyle/>
          <a:p>
            <a:pPr lvl="0" algn="just">
              <a:lnSpc>
                <a:spcPct val="107000"/>
              </a:lnSpc>
              <a:spcAft>
                <a:spcPts val="800"/>
              </a:spcAft>
            </a:pPr>
            <a:r>
              <a:rPr lang="vi-VN" sz="2200" dirty="0">
                <a:solidFill>
                  <a:prstClr val="black"/>
                </a:solidFill>
                <a:latin typeface="Muli Regular" panose="020B0604020202020204" charset="0"/>
                <a:ea typeface="Calibri" panose="020F0502020204030204" pitchFamily="34" charset="0"/>
                <a:cs typeface="Times New Roman" panose="02020603050405020304" pitchFamily="18" charset="0"/>
              </a:rPr>
              <a:t>- Khi ta </a:t>
            </a:r>
            <a:r>
              <a:rPr lang="en-US" sz="2200" dirty="0" smtClean="0">
                <a:solidFill>
                  <a:prstClr val="black"/>
                </a:solidFill>
                <a:latin typeface="Muli Regular" panose="020B0604020202020204" charset="0"/>
                <a:ea typeface="Calibri" panose="020F0502020204030204" pitchFamily="34" charset="0"/>
                <a:cs typeface="Times New Roman" panose="02020603050405020304" pitchFamily="18" charset="0"/>
              </a:rPr>
              <a:t>“show ip route”</a:t>
            </a:r>
            <a:r>
              <a:rPr lang="vi-VN" sz="2200" dirty="0" smtClean="0">
                <a:solidFill>
                  <a:prstClr val="black"/>
                </a:solidFill>
                <a:latin typeface="Muli Regular" panose="020B0604020202020204" charset="0"/>
                <a:ea typeface="Calibri" panose="020F0502020204030204" pitchFamily="34" charset="0"/>
                <a:cs typeface="Times New Roman" panose="02020603050405020304" pitchFamily="18" charset="0"/>
              </a:rPr>
              <a:t> </a:t>
            </a:r>
            <a:r>
              <a:rPr lang="vi-VN" sz="2200" dirty="0">
                <a:solidFill>
                  <a:prstClr val="black"/>
                </a:solidFill>
                <a:latin typeface="Muli Regular" panose="020B0604020202020204" charset="0"/>
                <a:ea typeface="Calibri" panose="020F0502020204030204" pitchFamily="34" charset="0"/>
                <a:cs typeface="Times New Roman" panose="02020603050405020304" pitchFamily="18" charset="0"/>
              </a:rPr>
              <a:t>lại thì nó đã mất cổng 10.10.1.1 trên Spine-1, chỉ còn mỗi cổng 20.20.1.1 của con Spine-2:</a:t>
            </a:r>
            <a:endParaRPr lang="en-US" sz="2200" dirty="0">
              <a:solidFill>
                <a:prstClr val="black"/>
              </a:solidFill>
              <a:latin typeface="Muli Regular" panose="020B0604020202020204" charset="0"/>
              <a:ea typeface="Calibri" panose="020F0502020204030204" pitchFamily="34" charset="0"/>
              <a:cs typeface="Times New Roman" panose="02020603050405020304" pitchFamily="18" charset="0"/>
            </a:endParaRPr>
          </a:p>
        </p:txBody>
      </p:sp>
      <p:pic>
        <p:nvPicPr>
          <p:cNvPr id="18" name="Picture 17"/>
          <p:cNvPicPr/>
          <p:nvPr/>
        </p:nvPicPr>
        <p:blipFill>
          <a:blip r:embed="rId5"/>
          <a:stretch>
            <a:fillRect/>
          </a:stretch>
        </p:blipFill>
        <p:spPr>
          <a:xfrm>
            <a:off x="4419600" y="6537964"/>
            <a:ext cx="7696200" cy="2931346"/>
          </a:xfrm>
          <a:prstGeom prst="rect">
            <a:avLst/>
          </a:prstGeom>
        </p:spPr>
      </p:pic>
    </p:spTree>
    <p:extLst>
      <p:ext uri="{BB962C8B-B14F-4D97-AF65-F5344CB8AC3E}">
        <p14:creationId xmlns:p14="http://schemas.microsoft.com/office/powerpoint/2010/main" val="475616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a:off x="1219200" y="342900"/>
            <a:ext cx="12723355" cy="462306"/>
          </a:xfrm>
          <a:prstGeom prst="rect">
            <a:avLst/>
          </a:prstGeom>
        </p:spPr>
        <p:txBody>
          <a:bodyPr wrap="none">
            <a:spAutoFit/>
          </a:bodyPr>
          <a:lstStyle/>
          <a:p>
            <a:pPr algn="just">
              <a:lnSpc>
                <a:spcPct val="107000"/>
              </a:lnSpc>
              <a:spcAft>
                <a:spcPts val="800"/>
              </a:spcAft>
            </a:pPr>
            <a:r>
              <a:rPr lang="en-US" sz="2400" b="1">
                <a:latin typeface="Muli Regular" panose="020B0604020202020204" charset="0"/>
                <a:ea typeface="Calibri" panose="020F0502020204030204" pitchFamily="34" charset="0"/>
                <a:cs typeface="Times New Roman" panose="02020603050405020304" pitchFamily="18" charset="0"/>
              </a:rPr>
              <a:t>Step </a:t>
            </a:r>
            <a:r>
              <a:rPr lang="en-US" sz="2400" b="1" smtClean="0">
                <a:latin typeface="Muli Regular" panose="020B0604020202020204" charset="0"/>
                <a:ea typeface="Calibri" panose="020F0502020204030204" pitchFamily="34" charset="0"/>
                <a:cs typeface="Times New Roman" panose="02020603050405020304" pitchFamily="18" charset="0"/>
              </a:rPr>
              <a:t>3: </a:t>
            </a:r>
            <a:r>
              <a:rPr lang="en-US" sz="2400" b="1">
                <a:latin typeface="Muli Regular" panose="020B0604020202020204" charset="0"/>
                <a:ea typeface="Calibri" panose="020F0502020204030204" pitchFamily="34" charset="0"/>
                <a:cs typeface="Times New Roman" panose="02020603050405020304" pitchFamily="18" charset="0"/>
              </a:rPr>
              <a:t>Cấu hình Vxlan cho các Leaf để có thể kết nối các PC ở layer 2 thông qua layer 3 </a:t>
            </a:r>
          </a:p>
        </p:txBody>
      </p:sp>
      <p:graphicFrame>
        <p:nvGraphicFramePr>
          <p:cNvPr id="15" name="Table 14"/>
          <p:cNvGraphicFramePr>
            <a:graphicFrameLocks noGrp="1"/>
          </p:cNvGraphicFramePr>
          <p:nvPr>
            <p:extLst>
              <p:ext uri="{D42A27DB-BD31-4B8C-83A1-F6EECF244321}">
                <p14:modId xmlns:p14="http://schemas.microsoft.com/office/powerpoint/2010/main" val="2852346829"/>
              </p:ext>
            </p:extLst>
          </p:nvPr>
        </p:nvGraphicFramePr>
        <p:xfrm>
          <a:off x="1371599" y="991965"/>
          <a:ext cx="14097001" cy="3237135"/>
        </p:xfrm>
        <a:graphic>
          <a:graphicData uri="http://schemas.openxmlformats.org/drawingml/2006/table">
            <a:tbl>
              <a:tblPr firstRow="1" bandRow="1">
                <a:tableStyleId>{5C22544A-7EE6-4342-B048-85BDC9FD1C3A}</a:tableStyleId>
              </a:tblPr>
              <a:tblGrid>
                <a:gridCol w="4554416">
                  <a:extLst>
                    <a:ext uri="{9D8B030D-6E8A-4147-A177-3AD203B41FA5}">
                      <a16:colId xmlns:a16="http://schemas.microsoft.com/office/drawing/2014/main" val="20000"/>
                    </a:ext>
                  </a:extLst>
                </a:gridCol>
                <a:gridCol w="4662853">
                  <a:extLst>
                    <a:ext uri="{9D8B030D-6E8A-4147-A177-3AD203B41FA5}">
                      <a16:colId xmlns:a16="http://schemas.microsoft.com/office/drawing/2014/main" val="20001"/>
                    </a:ext>
                  </a:extLst>
                </a:gridCol>
                <a:gridCol w="4879732">
                  <a:extLst>
                    <a:ext uri="{9D8B030D-6E8A-4147-A177-3AD203B41FA5}">
                      <a16:colId xmlns:a16="http://schemas.microsoft.com/office/drawing/2014/main" val="20002"/>
                    </a:ext>
                  </a:extLst>
                </a:gridCol>
              </a:tblGrid>
              <a:tr h="798735">
                <a:tc>
                  <a:txBody>
                    <a:bodyPr/>
                    <a:lstStyle/>
                    <a:p>
                      <a:pPr algn="ctr"/>
                      <a:r>
                        <a:rPr lang="en-US" sz="2800" b="1" dirty="0" smtClean="0">
                          <a:latin typeface="Muli Regular" panose="020B0604020202020204" charset="0"/>
                        </a:rPr>
                        <a:t>Leaf-1</a:t>
                      </a:r>
                      <a:endParaRPr lang="en-US" sz="2800" b="1" dirty="0">
                        <a:latin typeface="Muli Regular" panose="020B060402020202020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Leaf-2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Leaf-3</a:t>
                      </a:r>
                    </a:p>
                  </a:txBody>
                  <a:tcPr anchor="ctr"/>
                </a:tc>
                <a:extLst>
                  <a:ext uri="{0D108BD9-81ED-4DB2-BD59-A6C34878D82A}">
                    <a16:rowId xmlns:a16="http://schemas.microsoft.com/office/drawing/2014/main" val="10000"/>
                  </a:ext>
                </a:extLst>
              </a:tr>
              <a:tr h="1964541">
                <a:tc>
                  <a:txBody>
                    <a:bodyPr/>
                    <a:lstStyle/>
                    <a:p>
                      <a:pPr algn="l"/>
                      <a:r>
                        <a:rPr lang="en-US" sz="2200" dirty="0" smtClean="0"/>
                        <a:t>interface Vxlan 1</a:t>
                      </a:r>
                    </a:p>
                    <a:p>
                      <a:pPr algn="l"/>
                      <a:r>
                        <a:rPr lang="en-US" sz="2200" dirty="0" smtClean="0"/>
                        <a:t>vxlan source-interface Loopback 1</a:t>
                      </a:r>
                    </a:p>
                    <a:p>
                      <a:pPr algn="l"/>
                      <a:r>
                        <a:rPr lang="en-US" sz="2200" dirty="0" smtClean="0"/>
                        <a:t>vxlan udp-port 4789</a:t>
                      </a:r>
                    </a:p>
                    <a:p>
                      <a:pPr algn="l"/>
                      <a:r>
                        <a:rPr lang="en-US" sz="2200" dirty="0" smtClean="0"/>
                        <a:t>vxlan vlan 31 vni 3311</a:t>
                      </a:r>
                    </a:p>
                    <a:p>
                      <a:pPr algn="l"/>
                      <a:r>
                        <a:rPr lang="en-US" sz="2200" dirty="0" smtClean="0"/>
                        <a:t>vxlan vlan 41 vni 4411</a:t>
                      </a:r>
                    </a:p>
                    <a:p>
                      <a:pPr algn="l"/>
                      <a:r>
                        <a:rPr lang="en-US" sz="2200" dirty="0" smtClean="0"/>
                        <a:t>vxlan flood vtep 102.1.1.1 103.1.1.1</a:t>
                      </a:r>
                    </a:p>
                    <a:p>
                      <a:pPr algn="l"/>
                      <a:endParaRPr lang="en-US" sz="2200" dirty="0"/>
                    </a:p>
                  </a:txBody>
                  <a:tcPr/>
                </a:tc>
                <a:tc>
                  <a:txBody>
                    <a:bodyPr/>
                    <a:lstStyle/>
                    <a:p>
                      <a:pPr algn="l"/>
                      <a:r>
                        <a:rPr lang="en-US" sz="2200" dirty="0" smtClean="0"/>
                        <a:t>interface Vxlan 1</a:t>
                      </a:r>
                    </a:p>
                    <a:p>
                      <a:pPr algn="l"/>
                      <a:r>
                        <a:rPr lang="en-US" sz="2200" dirty="0" smtClean="0"/>
                        <a:t>vxlan source-interface Loopback 1</a:t>
                      </a:r>
                    </a:p>
                    <a:p>
                      <a:pPr algn="l"/>
                      <a:r>
                        <a:rPr lang="en-US" sz="2200" dirty="0" smtClean="0"/>
                        <a:t>vxlan udp-port 4789</a:t>
                      </a:r>
                    </a:p>
                    <a:p>
                      <a:pPr algn="l"/>
                      <a:r>
                        <a:rPr lang="en-US" sz="2200" dirty="0" smtClean="0"/>
                        <a:t>vxlan vlan 31 vni 3311	</a:t>
                      </a:r>
                    </a:p>
                    <a:p>
                      <a:pPr algn="l"/>
                      <a:r>
                        <a:rPr lang="en-US" sz="2200" dirty="0" smtClean="0"/>
                        <a:t>vxlan vlan 41 vni 4411</a:t>
                      </a:r>
                    </a:p>
                    <a:p>
                      <a:pPr algn="l"/>
                      <a:r>
                        <a:rPr lang="en-US" sz="2200" dirty="0" smtClean="0"/>
                        <a:t>vxlan flood vtep 101.1.1.1 103.1.1.1</a:t>
                      </a:r>
                    </a:p>
                    <a:p>
                      <a:pPr algn="l"/>
                      <a:endParaRPr lang="en-US" sz="2200" dirty="0"/>
                    </a:p>
                  </a:txBody>
                  <a:tcPr/>
                </a:tc>
                <a:tc>
                  <a:txBody>
                    <a:bodyPr/>
                    <a:lstStyle/>
                    <a:p>
                      <a:pPr algn="l"/>
                      <a:r>
                        <a:rPr lang="en-US" sz="2200" dirty="0" smtClean="0"/>
                        <a:t>interface Vxlan 1</a:t>
                      </a:r>
                    </a:p>
                    <a:p>
                      <a:pPr algn="l"/>
                      <a:r>
                        <a:rPr lang="en-US" sz="2200" dirty="0" smtClean="0"/>
                        <a:t>vxlan source-interface Loopback 1</a:t>
                      </a:r>
                    </a:p>
                    <a:p>
                      <a:pPr algn="l"/>
                      <a:r>
                        <a:rPr lang="en-US" sz="2200" dirty="0" smtClean="0"/>
                        <a:t>vxlan udp-port 4789</a:t>
                      </a:r>
                    </a:p>
                    <a:p>
                      <a:pPr algn="l"/>
                      <a:r>
                        <a:rPr lang="en-US" sz="2200" dirty="0" smtClean="0"/>
                        <a:t>vxlan vlan 31 vni 3311</a:t>
                      </a:r>
                    </a:p>
                    <a:p>
                      <a:pPr algn="l"/>
                      <a:r>
                        <a:rPr lang="en-US" sz="2200" dirty="0" smtClean="0"/>
                        <a:t>vxlan vlan 41 vni 4411</a:t>
                      </a:r>
                    </a:p>
                    <a:p>
                      <a:pPr algn="l"/>
                      <a:r>
                        <a:rPr lang="en-US" sz="2200" dirty="0" smtClean="0"/>
                        <a:t>vxlan flood vtep 101.1.1.1 102.1.1.1</a:t>
                      </a:r>
                    </a:p>
                    <a:p>
                      <a:pPr algn="l"/>
                      <a:endParaRPr lang="en-US" sz="2200" dirty="0"/>
                    </a:p>
                  </a:txBody>
                  <a:tcPr/>
                </a:tc>
                <a:extLst>
                  <a:ext uri="{0D108BD9-81ED-4DB2-BD59-A6C34878D82A}">
                    <a16:rowId xmlns:a16="http://schemas.microsoft.com/office/drawing/2014/main" val="10001"/>
                  </a:ext>
                </a:extLst>
              </a:tr>
            </a:tbl>
          </a:graphicData>
        </a:graphic>
      </p:graphicFrame>
      <p:sp>
        <p:nvSpPr>
          <p:cNvPr id="2" name="Rectangle 1"/>
          <p:cNvSpPr/>
          <p:nvPr/>
        </p:nvSpPr>
        <p:spPr>
          <a:xfrm>
            <a:off x="1295401" y="4381500"/>
            <a:ext cx="14478000" cy="421654"/>
          </a:xfrm>
          <a:prstGeom prst="rect">
            <a:avLst/>
          </a:prstGeom>
        </p:spPr>
        <p:txBody>
          <a:bodyPr wrap="square">
            <a:spAutoFit/>
          </a:bodyPr>
          <a:lstStyle/>
          <a:p>
            <a:pPr algn="just">
              <a:lnSpc>
                <a:spcPct val="107000"/>
              </a:lnSpc>
              <a:spcAft>
                <a:spcPts val="800"/>
              </a:spcAft>
            </a:pPr>
            <a:r>
              <a:rPr lang="en-US" sz="2000" smtClean="0">
                <a:latin typeface="Muli Regular" panose="020B0604020202020204" charset="0"/>
                <a:ea typeface="Calibri" panose="020F0502020204030204" pitchFamily="34" charset="0"/>
                <a:cs typeface="Times New Roman" panose="02020603050405020304" pitchFamily="18" charset="0"/>
              </a:rPr>
              <a:t>- </a:t>
            </a:r>
            <a:r>
              <a:rPr lang="vi-VN" sz="2000" smtClean="0">
                <a:latin typeface="Muli Regular" panose="020B0604020202020204" charset="0"/>
                <a:ea typeface="Calibri" panose="020F0502020204030204" pitchFamily="34" charset="0"/>
                <a:cs typeface="Times New Roman" panose="02020603050405020304" pitchFamily="18" charset="0"/>
              </a:rPr>
              <a:t>Trước </a:t>
            </a:r>
            <a:r>
              <a:rPr lang="vi-VN" sz="2000">
                <a:latin typeface="Muli Regular" panose="020B0604020202020204" charset="0"/>
                <a:ea typeface="Calibri" panose="020F0502020204030204" pitchFamily="34" charset="0"/>
                <a:cs typeface="Times New Roman" panose="02020603050405020304" pitchFamily="18" charset="0"/>
              </a:rPr>
              <a:t>khi cấu hình gateway thì các PC thuộc </a:t>
            </a:r>
            <a:r>
              <a:rPr lang="en-US" sz="2000" smtClean="0">
                <a:latin typeface="Muli Regular" panose="020B0604020202020204" charset="0"/>
                <a:ea typeface="Calibri" panose="020F0502020204030204" pitchFamily="34" charset="0"/>
                <a:cs typeface="Times New Roman" panose="02020603050405020304" pitchFamily="18" charset="0"/>
              </a:rPr>
              <a:t>V</a:t>
            </a:r>
            <a:r>
              <a:rPr lang="vi-VN" sz="2000" smtClean="0">
                <a:latin typeface="Muli Regular" panose="020B0604020202020204" charset="0"/>
                <a:ea typeface="Calibri" panose="020F0502020204030204" pitchFamily="34" charset="0"/>
                <a:cs typeface="Times New Roman" panose="02020603050405020304" pitchFamily="18" charset="0"/>
              </a:rPr>
              <a:t>lan </a:t>
            </a:r>
            <a:r>
              <a:rPr lang="vi-VN" sz="2000">
                <a:latin typeface="Muli Regular" panose="020B0604020202020204" charset="0"/>
                <a:ea typeface="Calibri" panose="020F0502020204030204" pitchFamily="34" charset="0"/>
                <a:cs typeface="Times New Roman" panose="02020603050405020304" pitchFamily="18" charset="0"/>
              </a:rPr>
              <a:t>31 hay </a:t>
            </a:r>
            <a:r>
              <a:rPr lang="en-US" sz="2000" smtClean="0">
                <a:latin typeface="Muli Regular" panose="020B0604020202020204" charset="0"/>
                <a:ea typeface="Calibri" panose="020F0502020204030204" pitchFamily="34" charset="0"/>
                <a:cs typeface="Times New Roman" panose="02020603050405020304" pitchFamily="18" charset="0"/>
              </a:rPr>
              <a:t>V</a:t>
            </a:r>
            <a:r>
              <a:rPr lang="vi-VN" sz="2000" smtClean="0">
                <a:latin typeface="Muli Regular" panose="020B0604020202020204" charset="0"/>
                <a:ea typeface="Calibri" panose="020F0502020204030204" pitchFamily="34" charset="0"/>
                <a:cs typeface="Times New Roman" panose="02020603050405020304" pitchFamily="18" charset="0"/>
              </a:rPr>
              <a:t>lan </a:t>
            </a:r>
            <a:r>
              <a:rPr lang="vi-VN" sz="2000">
                <a:latin typeface="Muli Regular" panose="020B0604020202020204" charset="0"/>
                <a:ea typeface="Calibri" panose="020F0502020204030204" pitchFamily="34" charset="0"/>
                <a:cs typeface="Times New Roman" panose="02020603050405020304" pitchFamily="18" charset="0"/>
              </a:rPr>
              <a:t>41 chỉ có thể ping được đến các PC trong cùng một </a:t>
            </a:r>
            <a:r>
              <a:rPr lang="en-US" sz="2000" smtClean="0">
                <a:latin typeface="Muli Regular" panose="020B0604020202020204" charset="0"/>
                <a:ea typeface="Calibri" panose="020F0502020204030204" pitchFamily="34" charset="0"/>
                <a:cs typeface="Times New Roman" panose="02020603050405020304" pitchFamily="18" charset="0"/>
              </a:rPr>
              <a:t>V</a:t>
            </a:r>
            <a:r>
              <a:rPr lang="vi-VN" sz="2000" smtClean="0">
                <a:latin typeface="Muli Regular" panose="020B0604020202020204" charset="0"/>
                <a:ea typeface="Calibri" panose="020F0502020204030204" pitchFamily="34" charset="0"/>
                <a:cs typeface="Times New Roman" panose="02020603050405020304" pitchFamily="18" charset="0"/>
              </a:rPr>
              <a:t>lan</a:t>
            </a:r>
            <a:r>
              <a:rPr lang="vi-VN" sz="2000">
                <a:latin typeface="Muli Regular" panose="020B0604020202020204" charset="0"/>
                <a:ea typeface="Calibri" panose="020F0502020204030204" pitchFamily="34" charset="0"/>
                <a:cs typeface="Times New Roman" panose="02020603050405020304" pitchFamily="18" charset="0"/>
              </a:rPr>
              <a:t>:</a:t>
            </a:r>
            <a:endParaRPr lang="en-US" sz="2000">
              <a:latin typeface="Muli Regular" panose="020B0604020202020204" charset="0"/>
              <a:ea typeface="Calibri" panose="020F0502020204030204" pitchFamily="34" charset="0"/>
              <a:cs typeface="Times New Roman" panose="02020603050405020304" pitchFamily="18" charset="0"/>
            </a:endParaRPr>
          </a:p>
        </p:txBody>
      </p:sp>
      <p:pic>
        <p:nvPicPr>
          <p:cNvPr id="8" name="Picture 7"/>
          <p:cNvPicPr/>
          <p:nvPr/>
        </p:nvPicPr>
        <p:blipFill>
          <a:blip r:embed="rId3"/>
          <a:stretch>
            <a:fillRect/>
          </a:stretch>
        </p:blipFill>
        <p:spPr>
          <a:xfrm>
            <a:off x="1447800" y="5067300"/>
            <a:ext cx="6019800" cy="1988820"/>
          </a:xfrm>
          <a:prstGeom prst="rect">
            <a:avLst/>
          </a:prstGeom>
        </p:spPr>
      </p:pic>
      <p:pic>
        <p:nvPicPr>
          <p:cNvPr id="9" name="Picture 8"/>
          <p:cNvPicPr/>
          <p:nvPr/>
        </p:nvPicPr>
        <p:blipFill>
          <a:blip r:embed="rId4"/>
          <a:stretch>
            <a:fillRect/>
          </a:stretch>
        </p:blipFill>
        <p:spPr>
          <a:xfrm>
            <a:off x="9601200" y="5011545"/>
            <a:ext cx="5867400" cy="1979930"/>
          </a:xfrm>
          <a:prstGeom prst="rect">
            <a:avLst/>
          </a:prstGeom>
        </p:spPr>
      </p:pic>
      <p:pic>
        <p:nvPicPr>
          <p:cNvPr id="14" name="Picture 13"/>
          <p:cNvPicPr/>
          <p:nvPr/>
        </p:nvPicPr>
        <p:blipFill>
          <a:blip r:embed="rId5"/>
          <a:stretch>
            <a:fillRect/>
          </a:stretch>
        </p:blipFill>
        <p:spPr>
          <a:xfrm>
            <a:off x="1448873" y="7581900"/>
            <a:ext cx="6018727" cy="1988820"/>
          </a:xfrm>
          <a:prstGeom prst="rect">
            <a:avLst/>
          </a:prstGeom>
        </p:spPr>
      </p:pic>
      <p:pic>
        <p:nvPicPr>
          <p:cNvPr id="16" name="Picture 15"/>
          <p:cNvPicPr/>
          <p:nvPr/>
        </p:nvPicPr>
        <p:blipFill>
          <a:blip r:embed="rId6"/>
          <a:stretch>
            <a:fillRect/>
          </a:stretch>
        </p:blipFill>
        <p:spPr>
          <a:xfrm>
            <a:off x="9601200" y="7505700"/>
            <a:ext cx="5867400" cy="2065020"/>
          </a:xfrm>
          <a:prstGeom prst="rect">
            <a:avLst/>
          </a:prstGeom>
        </p:spPr>
      </p:pic>
      <p:grpSp>
        <p:nvGrpSpPr>
          <p:cNvPr id="17" name="Group 5"/>
          <p:cNvGrpSpPr/>
          <p:nvPr/>
        </p:nvGrpSpPr>
        <p:grpSpPr>
          <a:xfrm rot="-10800000">
            <a:off x="15621000" y="9440793"/>
            <a:ext cx="1954278" cy="1692414"/>
            <a:chOff x="0" y="0"/>
            <a:chExt cx="3619627" cy="3134614"/>
          </a:xfrm>
        </p:grpSpPr>
        <p:sp>
          <p:nvSpPr>
            <p:cNvPr id="18"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9" name="Group 3"/>
          <p:cNvGrpSpPr/>
          <p:nvPr/>
        </p:nvGrpSpPr>
        <p:grpSpPr>
          <a:xfrm rot="-10800000">
            <a:off x="16306800" y="6978775"/>
            <a:ext cx="4377094" cy="3790584"/>
            <a:chOff x="0" y="0"/>
            <a:chExt cx="3619627" cy="3134614"/>
          </a:xfrm>
        </p:grpSpPr>
        <p:sp>
          <p:nvSpPr>
            <p:cNvPr id="20"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extLst>
      <p:ext uri="{BB962C8B-B14F-4D97-AF65-F5344CB8AC3E}">
        <p14:creationId xmlns:p14="http://schemas.microsoft.com/office/powerpoint/2010/main" val="1309266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p:nvPr/>
        </p:nvSpPr>
        <p:spPr>
          <a:xfrm>
            <a:off x="1295400" y="342900"/>
            <a:ext cx="4121641" cy="553357"/>
          </a:xfrm>
          <a:prstGeom prst="rect">
            <a:avLst/>
          </a:prstGeom>
        </p:spPr>
        <p:txBody>
          <a:bodyPr wrap="none">
            <a:spAutoFit/>
          </a:bodyPr>
          <a:lstStyle/>
          <a:p>
            <a:pPr algn="just">
              <a:lnSpc>
                <a:spcPct val="107000"/>
              </a:lnSpc>
              <a:spcAft>
                <a:spcPts val="800"/>
              </a:spcAft>
            </a:pPr>
            <a:r>
              <a:rPr lang="en-US" sz="2800" b="1">
                <a:latin typeface="Muli Regular" panose="020B0604020202020204" charset="0"/>
                <a:ea typeface="Calibri" panose="020F0502020204030204" pitchFamily="34" charset="0"/>
                <a:cs typeface="Times New Roman" panose="02020603050405020304" pitchFamily="18" charset="0"/>
              </a:rPr>
              <a:t>Cấu hình ip add virtual :</a:t>
            </a:r>
          </a:p>
        </p:txBody>
      </p:sp>
      <p:graphicFrame>
        <p:nvGraphicFramePr>
          <p:cNvPr id="15" name="Table 14"/>
          <p:cNvGraphicFramePr>
            <a:graphicFrameLocks noGrp="1"/>
          </p:cNvGraphicFramePr>
          <p:nvPr>
            <p:extLst>
              <p:ext uri="{D42A27DB-BD31-4B8C-83A1-F6EECF244321}">
                <p14:modId xmlns:p14="http://schemas.microsoft.com/office/powerpoint/2010/main" val="3563515590"/>
              </p:ext>
            </p:extLst>
          </p:nvPr>
        </p:nvGraphicFramePr>
        <p:xfrm>
          <a:off x="1371599" y="926555"/>
          <a:ext cx="14097001" cy="2517375"/>
        </p:xfrm>
        <a:graphic>
          <a:graphicData uri="http://schemas.openxmlformats.org/drawingml/2006/table">
            <a:tbl>
              <a:tblPr firstRow="1" bandRow="1">
                <a:tableStyleId>{5C22544A-7EE6-4342-B048-85BDC9FD1C3A}</a:tableStyleId>
              </a:tblPr>
              <a:tblGrid>
                <a:gridCol w="4554416">
                  <a:extLst>
                    <a:ext uri="{9D8B030D-6E8A-4147-A177-3AD203B41FA5}">
                      <a16:colId xmlns:a16="http://schemas.microsoft.com/office/drawing/2014/main" val="20000"/>
                    </a:ext>
                  </a:extLst>
                </a:gridCol>
                <a:gridCol w="4662853">
                  <a:extLst>
                    <a:ext uri="{9D8B030D-6E8A-4147-A177-3AD203B41FA5}">
                      <a16:colId xmlns:a16="http://schemas.microsoft.com/office/drawing/2014/main" val="20001"/>
                    </a:ext>
                  </a:extLst>
                </a:gridCol>
                <a:gridCol w="4879732">
                  <a:extLst>
                    <a:ext uri="{9D8B030D-6E8A-4147-A177-3AD203B41FA5}">
                      <a16:colId xmlns:a16="http://schemas.microsoft.com/office/drawing/2014/main" val="20002"/>
                    </a:ext>
                  </a:extLst>
                </a:gridCol>
              </a:tblGrid>
              <a:tr h="749535">
                <a:tc>
                  <a:txBody>
                    <a:bodyPr/>
                    <a:lstStyle/>
                    <a:p>
                      <a:pPr algn="ctr"/>
                      <a:r>
                        <a:rPr lang="en-US" sz="2800" b="1" dirty="0" smtClean="0">
                          <a:latin typeface="Muli Regular" panose="020B0604020202020204" charset="0"/>
                        </a:rPr>
                        <a:t>Leaf-1</a:t>
                      </a:r>
                      <a:endParaRPr lang="en-US" sz="2800" b="1" dirty="0">
                        <a:latin typeface="Muli Regular" panose="020B060402020202020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Leaf-2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latin typeface="Muli Regular" panose="020B0604020202020204" charset="0"/>
                        </a:rPr>
                        <a:t>Leaf-3</a:t>
                      </a:r>
                    </a:p>
                  </a:txBody>
                  <a:tcPr anchor="ctr"/>
                </a:tc>
                <a:extLst>
                  <a:ext uri="{0D108BD9-81ED-4DB2-BD59-A6C34878D82A}">
                    <a16:rowId xmlns:a16="http://schemas.microsoft.com/office/drawing/2014/main" val="10000"/>
                  </a:ext>
                </a:extLst>
              </a:tr>
              <a:tr h="1610111">
                <a:tc>
                  <a:txBody>
                    <a:bodyPr/>
                    <a:lstStyle/>
                    <a:p>
                      <a:pPr algn="l"/>
                      <a:r>
                        <a:rPr lang="en-US" sz="2200" dirty="0" smtClean="0"/>
                        <a:t>interface Vlan 31   </a:t>
                      </a:r>
                    </a:p>
                    <a:p>
                      <a:pPr algn="l"/>
                      <a:r>
                        <a:rPr lang="en-US" sz="2200" dirty="0" smtClean="0"/>
                        <a:t>ip address virtual 31.1.1.254/24 </a:t>
                      </a:r>
                    </a:p>
                    <a:p>
                      <a:pPr algn="l"/>
                      <a:r>
                        <a:rPr lang="en-US" sz="2200" dirty="0" smtClean="0"/>
                        <a:t>interface Vlan 41   </a:t>
                      </a:r>
                    </a:p>
                    <a:p>
                      <a:pPr algn="l"/>
                      <a:r>
                        <a:rPr lang="en-US" sz="2200" dirty="0" smtClean="0"/>
                        <a:t>ip address virtual 41.1.1.254/24 </a:t>
                      </a:r>
                    </a:p>
                    <a:p>
                      <a:pPr algn="l"/>
                      <a:endParaRPr lang="en-US" sz="2200" dirty="0"/>
                    </a:p>
                  </a:txBody>
                  <a:tcPr/>
                </a:tc>
                <a:tc>
                  <a:txBody>
                    <a:bodyPr/>
                    <a:lstStyle/>
                    <a:p>
                      <a:pPr algn="l"/>
                      <a:r>
                        <a:rPr lang="en-US" sz="2200" dirty="0" smtClean="0"/>
                        <a:t>interface Vlan 31   </a:t>
                      </a:r>
                    </a:p>
                    <a:p>
                      <a:pPr algn="l"/>
                      <a:r>
                        <a:rPr lang="en-US" sz="2200" dirty="0" smtClean="0"/>
                        <a:t>ip address virtual 31.1.1.254/24 </a:t>
                      </a:r>
                    </a:p>
                    <a:p>
                      <a:pPr algn="l"/>
                      <a:r>
                        <a:rPr lang="en-US" sz="2200" dirty="0" smtClean="0"/>
                        <a:t>interface Vlan 41   </a:t>
                      </a:r>
                    </a:p>
                    <a:p>
                      <a:pPr algn="l"/>
                      <a:r>
                        <a:rPr lang="en-US" sz="2200" dirty="0" smtClean="0"/>
                        <a:t>ip address virtual 41.1.1.254/24 </a:t>
                      </a:r>
                    </a:p>
                    <a:p>
                      <a:pPr algn="l"/>
                      <a:endParaRPr lang="en-US" sz="2200" dirty="0"/>
                    </a:p>
                  </a:txBody>
                  <a:tcPr/>
                </a:tc>
                <a:tc>
                  <a:txBody>
                    <a:bodyPr/>
                    <a:lstStyle/>
                    <a:p>
                      <a:pPr algn="l"/>
                      <a:r>
                        <a:rPr lang="en-US" sz="2200" dirty="0" smtClean="0"/>
                        <a:t>interface Vlan 51    </a:t>
                      </a:r>
                    </a:p>
                    <a:p>
                      <a:pPr algn="l"/>
                      <a:r>
                        <a:rPr lang="en-US" sz="2200" dirty="0" smtClean="0"/>
                        <a:t>ip address virtual 51.1.1.254/24</a:t>
                      </a:r>
                    </a:p>
                    <a:p>
                      <a:pPr algn="l"/>
                      <a:endParaRPr lang="en-US" sz="2200" dirty="0"/>
                    </a:p>
                  </a:txBody>
                  <a:tcPr/>
                </a:tc>
                <a:extLst>
                  <a:ext uri="{0D108BD9-81ED-4DB2-BD59-A6C34878D82A}">
                    <a16:rowId xmlns:a16="http://schemas.microsoft.com/office/drawing/2014/main" val="10001"/>
                  </a:ext>
                </a:extLst>
              </a:tr>
            </a:tbl>
          </a:graphicData>
        </a:graphic>
      </p:graphicFrame>
      <p:sp>
        <p:nvSpPr>
          <p:cNvPr id="2" name="Rectangle 1"/>
          <p:cNvSpPr/>
          <p:nvPr/>
        </p:nvSpPr>
        <p:spPr>
          <a:xfrm>
            <a:off x="1295400" y="3645230"/>
            <a:ext cx="14500539" cy="400622"/>
          </a:xfrm>
          <a:prstGeom prst="rect">
            <a:avLst/>
          </a:prstGeom>
        </p:spPr>
        <p:txBody>
          <a:bodyPr wrap="square">
            <a:spAutoFit/>
          </a:bodyPr>
          <a:lstStyle/>
          <a:p>
            <a:pPr algn="just">
              <a:lnSpc>
                <a:spcPct val="107000"/>
              </a:lnSpc>
              <a:spcAft>
                <a:spcPts val="800"/>
              </a:spcAft>
            </a:pPr>
            <a:r>
              <a:rPr lang="en-US" sz="2000" dirty="0" smtClean="0">
                <a:latin typeface="Muli Regular" panose="020B0604020202020204" charset="0"/>
                <a:ea typeface="Calibri" panose="020F0502020204030204" pitchFamily="34" charset="0"/>
                <a:cs typeface="Times New Roman" panose="02020603050405020304" pitchFamily="18" charset="0"/>
              </a:rPr>
              <a:t>- </a:t>
            </a:r>
            <a:r>
              <a:rPr lang="vi-VN" sz="2000" dirty="0" smtClean="0">
                <a:latin typeface="Muli Regular" panose="020B0604020202020204" charset="0"/>
                <a:ea typeface="Calibri" panose="020F0502020204030204" pitchFamily="34" charset="0"/>
                <a:cs typeface="Times New Roman" panose="02020603050405020304" pitchFamily="18" charset="0"/>
              </a:rPr>
              <a:t>Sau </a:t>
            </a:r>
            <a:r>
              <a:rPr lang="vi-VN" sz="2000" dirty="0">
                <a:latin typeface="Muli Regular" panose="020B0604020202020204" charset="0"/>
                <a:ea typeface="Calibri" panose="020F0502020204030204" pitchFamily="34" charset="0"/>
                <a:cs typeface="Times New Roman" panose="02020603050405020304" pitchFamily="18" charset="0"/>
              </a:rPr>
              <a:t>khi cấu hình gateway xong ta thấy từ vlan 31 ping được tới vlan 41 và ngược lại:</a:t>
            </a:r>
            <a:endParaRPr lang="en-US" sz="2000" dirty="0">
              <a:latin typeface="Muli Regular" panose="020B0604020202020204" charset="0"/>
              <a:ea typeface="Calibri" panose="020F0502020204030204" pitchFamily="34" charset="0"/>
              <a:cs typeface="Times New Roman" panose="02020603050405020304" pitchFamily="18" charset="0"/>
            </a:endParaRPr>
          </a:p>
        </p:txBody>
      </p:sp>
      <p:pic>
        <p:nvPicPr>
          <p:cNvPr id="10" name="Picture 9"/>
          <p:cNvPicPr/>
          <p:nvPr/>
        </p:nvPicPr>
        <p:blipFill>
          <a:blip r:embed="rId3"/>
          <a:stretch>
            <a:fillRect/>
          </a:stretch>
        </p:blipFill>
        <p:spPr>
          <a:xfrm>
            <a:off x="1371600" y="4170121"/>
            <a:ext cx="6096000" cy="2087880"/>
          </a:xfrm>
          <a:prstGeom prst="rect">
            <a:avLst/>
          </a:prstGeom>
        </p:spPr>
      </p:pic>
      <p:pic>
        <p:nvPicPr>
          <p:cNvPr id="11" name="Picture 10"/>
          <p:cNvPicPr/>
          <p:nvPr/>
        </p:nvPicPr>
        <p:blipFill>
          <a:blip r:embed="rId4"/>
          <a:stretch>
            <a:fillRect/>
          </a:stretch>
        </p:blipFill>
        <p:spPr>
          <a:xfrm>
            <a:off x="9372600" y="4170121"/>
            <a:ext cx="6096000" cy="2087880"/>
          </a:xfrm>
          <a:prstGeom prst="rect">
            <a:avLst/>
          </a:prstGeom>
        </p:spPr>
      </p:pic>
      <p:sp>
        <p:nvSpPr>
          <p:cNvPr id="3" name="Rectangle 2"/>
          <p:cNvSpPr/>
          <p:nvPr/>
        </p:nvSpPr>
        <p:spPr>
          <a:xfrm>
            <a:off x="1282700" y="6429853"/>
            <a:ext cx="14185900" cy="750975"/>
          </a:xfrm>
          <a:prstGeom prst="rect">
            <a:avLst/>
          </a:prstGeom>
        </p:spPr>
        <p:txBody>
          <a:bodyPr wrap="square">
            <a:spAutoFit/>
          </a:bodyPr>
          <a:lstStyle/>
          <a:p>
            <a:pPr algn="just">
              <a:lnSpc>
                <a:spcPct val="107000"/>
              </a:lnSpc>
              <a:spcAft>
                <a:spcPts val="800"/>
              </a:spcAft>
            </a:pPr>
            <a:r>
              <a:rPr lang="en-US" sz="2000" dirty="0">
                <a:latin typeface="Muli Regular" panose="020B0604020202020204" charset="0"/>
                <a:ea typeface="Calibri" panose="020F0502020204030204" pitchFamily="34" charset="0"/>
                <a:cs typeface="Times New Roman" panose="02020603050405020304" pitchFamily="18" charset="0"/>
              </a:rPr>
              <a:t>- </a:t>
            </a:r>
            <a:r>
              <a:rPr lang="vi-VN" sz="2000" dirty="0">
                <a:latin typeface="Muli Regular" panose="020B0604020202020204" charset="0"/>
                <a:ea typeface="Calibri" panose="020F0502020204030204" pitchFamily="34" charset="0"/>
                <a:cs typeface="Times New Roman" panose="02020603050405020304" pitchFamily="18" charset="0"/>
              </a:rPr>
              <a:t>Trên Leaf-3 tạo Vlan 51 và gán nó cho 2 PC 10 và 11. Mặc dù Leaf-3 không chạy Vxlan nhưng các PC thuộc Vlan 51 vẫn có thể kết nối được các PC thuộc Vlan 31 và 41</a:t>
            </a:r>
            <a:r>
              <a:rPr lang="vi-VN" sz="2000" dirty="0" smtClean="0">
                <a:latin typeface="Muli Regular" panose="020B0604020202020204" charset="0"/>
                <a:ea typeface="Calibri" panose="020F0502020204030204" pitchFamily="34" charset="0"/>
                <a:cs typeface="Times New Roman" panose="02020603050405020304" pitchFamily="18" charset="0"/>
              </a:rPr>
              <a:t>:</a:t>
            </a:r>
            <a:endParaRPr lang="en-US" sz="2000" dirty="0">
              <a:latin typeface="Muli Regular" panose="020B0604020202020204" charset="0"/>
              <a:ea typeface="Calibri" panose="020F0502020204030204" pitchFamily="34" charset="0"/>
              <a:cs typeface="Times New Roman" panose="02020603050405020304" pitchFamily="18" charset="0"/>
            </a:endParaRPr>
          </a:p>
        </p:txBody>
      </p:sp>
      <p:pic>
        <p:nvPicPr>
          <p:cNvPr id="12" name="Picture 11"/>
          <p:cNvPicPr/>
          <p:nvPr/>
        </p:nvPicPr>
        <p:blipFill>
          <a:blip r:embed="rId5"/>
          <a:stretch>
            <a:fillRect/>
          </a:stretch>
        </p:blipFill>
        <p:spPr>
          <a:xfrm>
            <a:off x="1340970" y="7159796"/>
            <a:ext cx="6126629" cy="2682240"/>
          </a:xfrm>
          <a:prstGeom prst="rect">
            <a:avLst/>
          </a:prstGeom>
        </p:spPr>
      </p:pic>
      <p:pic>
        <p:nvPicPr>
          <p:cNvPr id="17" name="Picture 16"/>
          <p:cNvPicPr/>
          <p:nvPr/>
        </p:nvPicPr>
        <p:blipFill>
          <a:blip r:embed="rId6"/>
          <a:stretch>
            <a:fillRect/>
          </a:stretch>
        </p:blipFill>
        <p:spPr>
          <a:xfrm>
            <a:off x="9372600" y="7159796"/>
            <a:ext cx="6096000" cy="2682240"/>
          </a:xfrm>
          <a:prstGeom prst="rect">
            <a:avLst/>
          </a:prstGeom>
        </p:spPr>
      </p:pic>
      <p:grpSp>
        <p:nvGrpSpPr>
          <p:cNvPr id="18" name="Group 5"/>
          <p:cNvGrpSpPr/>
          <p:nvPr/>
        </p:nvGrpSpPr>
        <p:grpSpPr>
          <a:xfrm rot="-10800000">
            <a:off x="15468600" y="9440793"/>
            <a:ext cx="1954278" cy="1692414"/>
            <a:chOff x="0" y="0"/>
            <a:chExt cx="3619627" cy="3134614"/>
          </a:xfrm>
        </p:grpSpPr>
        <p:sp>
          <p:nvSpPr>
            <p:cNvPr id="19"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0" name="Group 3"/>
          <p:cNvGrpSpPr/>
          <p:nvPr/>
        </p:nvGrpSpPr>
        <p:grpSpPr>
          <a:xfrm rot="-10800000">
            <a:off x="16099453" y="6794824"/>
            <a:ext cx="4377094" cy="3790584"/>
            <a:chOff x="0" y="0"/>
            <a:chExt cx="3619627" cy="3134614"/>
          </a:xfrm>
        </p:grpSpPr>
        <p:sp>
          <p:nvSpPr>
            <p:cNvPr id="21"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extLst>
      <p:ext uri="{BB962C8B-B14F-4D97-AF65-F5344CB8AC3E}">
        <p14:creationId xmlns:p14="http://schemas.microsoft.com/office/powerpoint/2010/main" val="3278601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18072"/>
            <a:ext cx="16230600" cy="4281906"/>
            <a:chOff x="0" y="0"/>
            <a:chExt cx="12244598" cy="3696259"/>
          </a:xfrm>
        </p:grpSpPr>
        <p:sp>
          <p:nvSpPr>
            <p:cNvPr id="3" name="Freeform 3"/>
            <p:cNvSpPr/>
            <p:nvPr/>
          </p:nvSpPr>
          <p:spPr>
            <a:xfrm>
              <a:off x="0" y="0"/>
              <a:ext cx="12244598" cy="3696259"/>
            </a:xfrm>
            <a:custGeom>
              <a:avLst/>
              <a:gdLst/>
              <a:ahLst/>
              <a:cxnLst/>
              <a:rect l="l" t="t" r="r" b="b"/>
              <a:pathLst>
                <a:path w="12244598" h="3696259">
                  <a:moveTo>
                    <a:pt x="0" y="0"/>
                  </a:moveTo>
                  <a:lnTo>
                    <a:pt x="12244598" y="0"/>
                  </a:lnTo>
                  <a:lnTo>
                    <a:pt x="12244598" y="3696259"/>
                  </a:lnTo>
                  <a:lnTo>
                    <a:pt x="0" y="3696259"/>
                  </a:lnTo>
                  <a:close/>
                </a:path>
              </a:pathLst>
            </a:custGeom>
            <a:solidFill>
              <a:srgbClr val="D2E9D9"/>
            </a:solidFill>
            <a:ln>
              <a:noFill/>
            </a:ln>
          </p:spPr>
        </p:sp>
        <p:sp>
          <p:nvSpPr>
            <p:cNvPr id="4" name="TextBox 4"/>
            <p:cNvSpPr txBox="1"/>
            <p:nvPr/>
          </p:nvSpPr>
          <p:spPr>
            <a:xfrm>
              <a:off x="79927" y="488894"/>
              <a:ext cx="12084744" cy="2689238"/>
            </a:xfrm>
            <a:prstGeom prst="rect">
              <a:avLst/>
            </a:prstGeom>
          </p:spPr>
          <p:txBody>
            <a:bodyPr lIns="254000" tIns="254000" rIns="254000" bIns="254000" rtlCol="0" anchor="ctr"/>
            <a:lstStyle/>
            <a:p>
              <a:pPr algn="just">
                <a:lnSpc>
                  <a:spcPts val="3919"/>
                </a:lnSpc>
              </a:pPr>
              <a:r>
                <a:rPr lang="vi-VN" sz="2799" dirty="0">
                  <a:solidFill>
                    <a:srgbClr val="000000"/>
                  </a:solidFill>
                  <a:latin typeface="Muli Regular Bold"/>
                </a:rPr>
                <a:t>Qua cơ sở lý thuyết về nguyên lý hoạt động của VXLAN kết hợp với mô hình Spine-Leaf. Chương 3 đã thiết kế thành công một bài lab trên phần mềm mô phỏng EVE-NG để cho chúng ta thấy được tầm quan trọng trong việc chuyển dịch từ mô hình mạng trung tâm dữ liệu 3 lớp truyền thống sang mô </a:t>
              </a:r>
              <a:r>
                <a:rPr lang="vi-VN" sz="2799" dirty="0" smtClean="0">
                  <a:solidFill>
                    <a:srgbClr val="000000"/>
                  </a:solidFill>
                  <a:latin typeface="Muli Regular Bold"/>
                </a:rPr>
                <a:t>hình</a:t>
              </a:r>
              <a:r>
                <a:rPr lang="en-US" sz="2799" dirty="0" smtClean="0">
                  <a:solidFill>
                    <a:srgbClr val="000000"/>
                  </a:solidFill>
                  <a:latin typeface="Muli Regular Bold"/>
                </a:rPr>
                <a:t> mạng</a:t>
              </a:r>
              <a:r>
                <a:rPr lang="vi-VN" sz="2799" dirty="0" smtClean="0">
                  <a:solidFill>
                    <a:srgbClr val="000000"/>
                  </a:solidFill>
                  <a:latin typeface="Muli Regular Bold"/>
                </a:rPr>
                <a:t> </a:t>
              </a:r>
              <a:r>
                <a:rPr lang="vi-VN" sz="2799" dirty="0">
                  <a:solidFill>
                    <a:srgbClr val="000000"/>
                  </a:solidFill>
                  <a:latin typeface="Muli Regular Bold"/>
                </a:rPr>
                <a:t>Spine-Leaf chạy VXLAN.</a:t>
              </a:r>
              <a:endParaRPr lang="en-US" sz="2799" dirty="0">
                <a:solidFill>
                  <a:srgbClr val="000000"/>
                </a:solidFill>
                <a:latin typeface="Muli Regular Bold"/>
              </a:endParaRPr>
            </a:p>
          </p:txBody>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0095">
            <a:off x="597862" y="2834733"/>
            <a:ext cx="2008565" cy="661001"/>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05851">
            <a:off x="15737012" y="7186682"/>
            <a:ext cx="2008565" cy="661001"/>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454694">
            <a:off x="16043125" y="7233272"/>
            <a:ext cx="2008565" cy="661001"/>
          </a:xfrm>
          <a:prstGeom prst="rect">
            <a:avLst/>
          </a:prstGeom>
        </p:spPr>
      </p:pic>
      <p:pic>
        <p:nvPicPr>
          <p:cNvPr id="8" name="Picture 8"/>
          <p:cNvPicPr>
            <a:picLocks noChangeAspect="1"/>
          </p:cNvPicPr>
          <p:nvPr/>
        </p:nvPicPr>
        <p:blipFill>
          <a:blip r:embed="rId4"/>
          <a:srcRect/>
          <a:stretch>
            <a:fillRect/>
          </a:stretch>
        </p:blipFill>
        <p:spPr>
          <a:xfrm>
            <a:off x="13271324" y="0"/>
            <a:ext cx="3776084" cy="3853147"/>
          </a:xfrm>
          <a:prstGeom prst="rect">
            <a:avLst/>
          </a:prstGeom>
        </p:spPr>
      </p:pic>
      <p:sp>
        <p:nvSpPr>
          <p:cNvPr id="9" name="TextBox 9"/>
          <p:cNvSpPr txBox="1"/>
          <p:nvPr/>
        </p:nvSpPr>
        <p:spPr>
          <a:xfrm>
            <a:off x="1028700" y="1038225"/>
            <a:ext cx="13525500" cy="1241622"/>
          </a:xfrm>
          <a:prstGeom prst="rect">
            <a:avLst/>
          </a:prstGeom>
        </p:spPr>
        <p:txBody>
          <a:bodyPr wrap="square" lIns="0" tIns="0" rIns="0" bIns="0" rtlCol="0" anchor="t">
            <a:spAutoFit/>
          </a:bodyPr>
          <a:lstStyle/>
          <a:p>
            <a:pPr>
              <a:lnSpc>
                <a:spcPts val="10199"/>
              </a:lnSpc>
              <a:spcBef>
                <a:spcPct val="0"/>
              </a:spcBef>
            </a:pPr>
            <a:r>
              <a:rPr lang="en-US" sz="8499" b="1" spc="-84" smtClean="0">
                <a:solidFill>
                  <a:srgbClr val="F4F4F4"/>
                </a:solidFill>
                <a:latin typeface="Muli Bold"/>
              </a:rPr>
              <a:t>3.5 Kết luận chương 3</a:t>
            </a:r>
            <a:endParaRPr lang="en-US" sz="8499" b="1" spc="-84">
              <a:solidFill>
                <a:srgbClr val="F4F4F4"/>
              </a:solidFill>
              <a:latin typeface="Muli Bold"/>
            </a:endParaRPr>
          </a:p>
        </p:txBody>
      </p:sp>
    </p:spTree>
    <p:extLst>
      <p:ext uri="{BB962C8B-B14F-4D97-AF65-F5344CB8AC3E}">
        <p14:creationId xmlns:p14="http://schemas.microsoft.com/office/powerpoint/2010/main" val="2639793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930077" y="506173"/>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669630" y="1958185"/>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A4E473"/>
            </a:solidFill>
            <a:ln w="12700">
              <a:solidFill>
                <a:srgbClr val="000000"/>
              </a:solidFill>
            </a:ln>
          </p:spPr>
        </p:sp>
      </p:grpSp>
      <p:sp>
        <p:nvSpPr>
          <p:cNvPr id="8" name="TextBox 8"/>
          <p:cNvSpPr txBox="1"/>
          <p:nvPr/>
        </p:nvSpPr>
        <p:spPr>
          <a:xfrm>
            <a:off x="2410660" y="1958185"/>
            <a:ext cx="5971340" cy="1509259"/>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Noto Serif Display Black"/>
              </a:rPr>
              <a:t>Chương 4</a:t>
            </a:r>
          </a:p>
        </p:txBody>
      </p:sp>
      <p:sp>
        <p:nvSpPr>
          <p:cNvPr id="9" name="TextBox 9"/>
          <p:cNvSpPr txBox="1"/>
          <p:nvPr/>
        </p:nvSpPr>
        <p:spPr>
          <a:xfrm>
            <a:off x="517314" y="3771900"/>
            <a:ext cx="9828683" cy="4602991"/>
          </a:xfrm>
          <a:prstGeom prst="rect">
            <a:avLst/>
          </a:prstGeom>
        </p:spPr>
        <p:txBody>
          <a:bodyPr lIns="0" tIns="0" rIns="0" bIns="0" rtlCol="0" anchor="t">
            <a:spAutoFit/>
          </a:bodyPr>
          <a:lstStyle/>
          <a:p>
            <a:pPr algn="just">
              <a:lnSpc>
                <a:spcPts val="7279"/>
              </a:lnSpc>
            </a:pPr>
            <a:r>
              <a:rPr lang="vi-VN" sz="5199" dirty="0">
                <a:solidFill>
                  <a:srgbClr val="000000"/>
                </a:solidFill>
                <a:latin typeface="Times New Roman" panose="02020603050405020304" pitchFamily="18" charset="0"/>
                <a:cs typeface="Times New Roman" panose="02020603050405020304" pitchFamily="18" charset="0"/>
              </a:rPr>
              <a:t>TÌM HIỂU VỀ HẠ TẦNG MẠNG ĐÃ TRIỂN KHAI TẠI PHÒNG LAB HVCNBCVT VÀ ĐỀ XUẤT CHUYỂN ĐỔI MÔ HÌNH SPINE-LEAF TRONG TƯƠNG LAI</a:t>
            </a:r>
            <a:endParaRPr lang="en-US" sz="519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64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2"/>
          <p:cNvSpPr txBox="1"/>
          <p:nvPr/>
        </p:nvSpPr>
        <p:spPr>
          <a:xfrm>
            <a:off x="508640" y="323484"/>
            <a:ext cx="15021690" cy="2308324"/>
          </a:xfrm>
          <a:prstGeom prst="rect">
            <a:avLst/>
          </a:prstGeom>
        </p:spPr>
        <p:txBody>
          <a:bodyPr wrap="square" lIns="0" tIns="0" rIns="0" bIns="0" rtlCol="0" anchor="t">
            <a:spAutoFit/>
          </a:bodyPr>
          <a:lstStyle/>
          <a:p>
            <a:pPr lvl="0">
              <a:lnSpc>
                <a:spcPts val="6000"/>
              </a:lnSpc>
            </a:pPr>
            <a:r>
              <a:rPr lang="en-US" sz="5000" b="1" spc="-50" dirty="0">
                <a:solidFill>
                  <a:srgbClr val="000000"/>
                </a:solidFill>
                <a:latin typeface="Times New Roman" panose="02020603050405020304" pitchFamily="18" charset="0"/>
                <a:cs typeface="Times New Roman" panose="02020603050405020304" pitchFamily="18" charset="0"/>
              </a:rPr>
              <a:t>4.1 Mô hình hạ tầng mạng đang triển khai tại phòng Lab HVCNBCVT</a:t>
            </a:r>
            <a:endParaRPr kumimoji="0" lang="en-US" sz="5000" b="1" i="0" u="none" strike="noStrike" kern="1200" cap="none" spc="-5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ts val="6000"/>
              </a:lnSpc>
              <a:spcBef>
                <a:spcPct val="0"/>
              </a:spcBef>
              <a:spcAft>
                <a:spcPts val="0"/>
              </a:spcAft>
              <a:buClrTx/>
              <a:buSzTx/>
              <a:buFontTx/>
              <a:buNone/>
              <a:tabLst/>
              <a:defRPr/>
            </a:pPr>
            <a:endParaRPr kumimoji="0" lang="en-US" sz="5200" b="1" i="0" u="none" strike="noStrike" kern="1200" cap="none" spc="-5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3" name="Group 3"/>
          <p:cNvGrpSpPr/>
          <p:nvPr/>
        </p:nvGrpSpPr>
        <p:grpSpPr>
          <a:xfrm rot="-10800000">
            <a:off x="15530330" y="-2705100"/>
            <a:ext cx="4377094" cy="3790584"/>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4935200" y="-190500"/>
            <a:ext cx="1954278" cy="1692414"/>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9" name="Picture 8"/>
          <p:cNvPicPr/>
          <p:nvPr/>
        </p:nvPicPr>
        <p:blipFill>
          <a:blip r:embed="rId2"/>
          <a:stretch>
            <a:fillRect/>
          </a:stretch>
        </p:blipFill>
        <p:spPr>
          <a:xfrm>
            <a:off x="508641" y="2095500"/>
            <a:ext cx="10540360" cy="7772400"/>
          </a:xfrm>
          <a:prstGeom prst="rect">
            <a:avLst/>
          </a:prstGeom>
          <a:ln w="3175">
            <a:solidFill>
              <a:schemeClr val="tx1"/>
            </a:solidFill>
          </a:ln>
        </p:spPr>
      </p:pic>
      <p:sp>
        <p:nvSpPr>
          <p:cNvPr id="10" name="Rectangle 9"/>
          <p:cNvSpPr/>
          <p:nvPr/>
        </p:nvSpPr>
        <p:spPr>
          <a:xfrm>
            <a:off x="11228416" y="2933700"/>
            <a:ext cx="6490461" cy="5632311"/>
          </a:xfrm>
          <a:prstGeom prst="rect">
            <a:avLst/>
          </a:prstGeom>
        </p:spPr>
        <p:txBody>
          <a:bodyPr wrap="square">
            <a:spAutoFit/>
          </a:bodyPr>
          <a:lstStyle/>
          <a:p>
            <a:pPr marL="342900" indent="-342900" algn="just">
              <a:buFont typeface="Arial" panose="020B0604020202020204" pitchFamily="34" charset="0"/>
              <a:buChar char="•"/>
            </a:pPr>
            <a:r>
              <a:rPr lang="vi-VN" sz="2400" dirty="0">
                <a:latin typeface="Muli Regular" panose="020B0604020202020204" charset="0"/>
              </a:rPr>
              <a:t>Mặc dù mô hình này đã được triển khai và sử dụng tại phòng lab của HVCNBCVT trong nhiều </a:t>
            </a:r>
            <a:r>
              <a:rPr lang="vi-VN" sz="2400" dirty="0" smtClean="0">
                <a:latin typeface="Muli Regular" panose="020B0604020202020204" charset="0"/>
              </a:rPr>
              <a:t>năm</a:t>
            </a:r>
            <a:r>
              <a:rPr lang="en-US" sz="2400" dirty="0" smtClean="0">
                <a:latin typeface="Muli Regular" panose="020B0604020202020204" charset="0"/>
              </a:rPr>
              <a:t>, tuy nhiên  t</a:t>
            </a:r>
            <a:r>
              <a:rPr lang="vi-VN" sz="2400" dirty="0" smtClean="0">
                <a:latin typeface="Muli Regular" panose="020B0604020202020204" charset="0"/>
              </a:rPr>
              <a:t>rong </a:t>
            </a:r>
            <a:r>
              <a:rPr lang="vi-VN" sz="2400" dirty="0">
                <a:latin typeface="Muli Regular" panose="020B0604020202020204" charset="0"/>
              </a:rPr>
              <a:t>bối cảnh mới, nơi tất cả các khối lượng công việc và ứng dụng đang được chuyển đến các trung tâm dữ liệu, dần dần mô hình 3 lớp truyền thống không còn đủ để giải quyết tất cả các yêu cầu và các thách thức mà các Data Center hiện nay đặt </a:t>
            </a:r>
            <a:r>
              <a:rPr lang="vi-VN" sz="2400" dirty="0" smtClean="0">
                <a:latin typeface="Muli Regular" panose="020B0604020202020204" charset="0"/>
              </a:rPr>
              <a:t>ra</a:t>
            </a:r>
            <a:r>
              <a:rPr lang="en-US" sz="2400" dirty="0" smtClean="0">
                <a:latin typeface="Muli Regular" panose="020B0604020202020204" charset="0"/>
              </a:rPr>
              <a:t>.</a:t>
            </a:r>
          </a:p>
          <a:p>
            <a:pPr marL="342900" indent="-342900" algn="just">
              <a:buFont typeface="Arial" panose="020B0604020202020204" pitchFamily="34" charset="0"/>
              <a:buChar char="•"/>
            </a:pPr>
            <a:r>
              <a:rPr lang="vi-VN" sz="2400" dirty="0">
                <a:latin typeface="Muli Regular" panose="020B0604020202020204" charset="0"/>
              </a:rPr>
              <a:t>Mô hình Spine-Leaf với nhiều ưu điểm hơn mô hình cũ và được phát triển để khắc phục các nhược điểm còn tồn tại của mô hình mạng cũ đang dần trở thành xu hướng được sử dụng trong các Data Center hiện nay.</a:t>
            </a:r>
          </a:p>
        </p:txBody>
      </p:sp>
    </p:spTree>
    <p:extLst>
      <p:ext uri="{BB962C8B-B14F-4D97-AF65-F5344CB8AC3E}">
        <p14:creationId xmlns:p14="http://schemas.microsoft.com/office/powerpoint/2010/main" val="34636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2"/>
          <p:cNvSpPr txBox="1"/>
          <p:nvPr/>
        </p:nvSpPr>
        <p:spPr>
          <a:xfrm>
            <a:off x="508640" y="323484"/>
            <a:ext cx="14426560" cy="1538883"/>
          </a:xfrm>
          <a:prstGeom prst="rect">
            <a:avLst/>
          </a:prstGeom>
        </p:spPr>
        <p:txBody>
          <a:bodyPr wrap="square" lIns="0" tIns="0" rIns="0" bIns="0" rtlCol="0" anchor="t">
            <a:spAutoFit/>
          </a:bodyPr>
          <a:lstStyle/>
          <a:p>
            <a:pPr lvl="0">
              <a:lnSpc>
                <a:spcPts val="6000"/>
              </a:lnSpc>
            </a:pPr>
            <a:r>
              <a:rPr lang="en-US" sz="5000" b="1" spc="-50" dirty="0">
                <a:solidFill>
                  <a:srgbClr val="000000"/>
                </a:solidFill>
                <a:latin typeface="Times New Roman" panose="02020603050405020304" pitchFamily="18" charset="0"/>
                <a:cs typeface="Times New Roman" panose="02020603050405020304" pitchFamily="18" charset="0"/>
              </a:rPr>
              <a:t>4.3 Đề xuất thiết kế mô hình Spine-Leaf kết nối 2 site Hà Nội và Hà Chí Minh của HVCNBCVT</a:t>
            </a:r>
            <a:endParaRPr kumimoji="0" lang="en-US" sz="5200" b="1" i="0" u="none" strike="noStrike" kern="1200" cap="none" spc="-5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3" name="Group 3"/>
          <p:cNvGrpSpPr/>
          <p:nvPr/>
        </p:nvGrpSpPr>
        <p:grpSpPr>
          <a:xfrm rot="-10800000">
            <a:off x="15530330" y="-2705100"/>
            <a:ext cx="4377094" cy="3790584"/>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4935200" y="-190500"/>
            <a:ext cx="1954278" cy="1692414"/>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0" name="Rectangle 9"/>
          <p:cNvSpPr/>
          <p:nvPr/>
        </p:nvSpPr>
        <p:spPr>
          <a:xfrm>
            <a:off x="9601200" y="2095500"/>
            <a:ext cx="8382000" cy="6370975"/>
          </a:xfrm>
          <a:prstGeom prst="rect">
            <a:avLst/>
          </a:prstGeom>
        </p:spPr>
        <p:txBody>
          <a:bodyPr wrap="square">
            <a:spAutoFit/>
          </a:bodyPr>
          <a:lstStyle/>
          <a:p>
            <a:pPr marL="342900" lvl="0" indent="-342900" algn="just">
              <a:buFont typeface="Arial" panose="020B0604020202020204" pitchFamily="34" charset="0"/>
              <a:buChar char="•"/>
            </a:pPr>
            <a:r>
              <a:rPr lang="vi-VN" sz="2400" dirty="0">
                <a:solidFill>
                  <a:prstClr val="black"/>
                </a:solidFill>
                <a:latin typeface="Muli Regular" panose="020B0604020202020204" charset="0"/>
              </a:rPr>
              <a:t>Giả sử thiết kế mô hình 2 site Hà Nội và Hồ Chí Minh của HVCNBCVT với các thông số như sau: DC1 Fabric AS là 65001, DC1 eBGP AS là 34001, DC2 </a:t>
            </a:r>
            <a:r>
              <a:rPr lang="vi-VN" sz="2400" dirty="0" smtClean="0">
                <a:solidFill>
                  <a:prstClr val="black"/>
                </a:solidFill>
                <a:latin typeface="Muli Regular" panose="020B0604020202020204" charset="0"/>
              </a:rPr>
              <a:t>Fabric</a:t>
            </a:r>
            <a:r>
              <a:rPr lang="en-US" sz="2400" dirty="0" smtClean="0">
                <a:solidFill>
                  <a:prstClr val="black"/>
                </a:solidFill>
                <a:latin typeface="Muli Regular" panose="020B0604020202020204" charset="0"/>
              </a:rPr>
              <a:t> </a:t>
            </a:r>
            <a:r>
              <a:rPr lang="vi-VN" sz="2400" dirty="0" smtClean="0">
                <a:solidFill>
                  <a:prstClr val="black"/>
                </a:solidFill>
                <a:latin typeface="Muli Regular" panose="020B0604020202020204" charset="0"/>
              </a:rPr>
              <a:t>AS </a:t>
            </a:r>
            <a:r>
              <a:rPr lang="vi-VN" sz="2400" dirty="0">
                <a:solidFill>
                  <a:prstClr val="black"/>
                </a:solidFill>
                <a:latin typeface="Muli Regular" panose="020B0604020202020204" charset="0"/>
              </a:rPr>
              <a:t>là 65002 và DC2 eBGP AS là 34002. Thời điểm ta gửi một yêu cầu liên lạc của mình tới DC2, nguồn của giao tiếp thay đổi từ DC1 65001 sang DC1 </a:t>
            </a:r>
            <a:r>
              <a:rPr lang="vi-VN" sz="2400" dirty="0" smtClean="0">
                <a:solidFill>
                  <a:prstClr val="black"/>
                </a:solidFill>
                <a:latin typeface="Muli Regular" panose="020B0604020202020204" charset="0"/>
              </a:rPr>
              <a:t>34001</a:t>
            </a:r>
            <a:r>
              <a:rPr lang="en-US" sz="2400" dirty="0" smtClean="0">
                <a:solidFill>
                  <a:prstClr val="black"/>
                </a:solidFill>
                <a:latin typeface="Muli Regular" panose="020B0604020202020204" charset="0"/>
              </a:rPr>
              <a:t> </a:t>
            </a:r>
            <a:r>
              <a:rPr lang="vi-VN" sz="2400" dirty="0" smtClean="0">
                <a:solidFill>
                  <a:prstClr val="black"/>
                </a:solidFill>
                <a:latin typeface="Muli Regular" panose="020B0604020202020204" charset="0"/>
              </a:rPr>
              <a:t>eBGP </a:t>
            </a:r>
            <a:r>
              <a:rPr lang="vi-VN" sz="2400" dirty="0">
                <a:solidFill>
                  <a:prstClr val="black"/>
                </a:solidFill>
                <a:latin typeface="Muli Regular" panose="020B0604020202020204" charset="0"/>
              </a:rPr>
              <a:t>AS. BGW chuyển 65001 thành 34001 để chuyển sang đám mây của </a:t>
            </a:r>
            <a:r>
              <a:rPr lang="vi-VN" sz="2400" dirty="0" smtClean="0">
                <a:solidFill>
                  <a:prstClr val="black"/>
                </a:solidFill>
                <a:latin typeface="Muli Regular" panose="020B0604020202020204" charset="0"/>
              </a:rPr>
              <a:t>nhà</a:t>
            </a:r>
            <a:r>
              <a:rPr lang="en-US" sz="2400" dirty="0" smtClean="0">
                <a:solidFill>
                  <a:prstClr val="black"/>
                </a:solidFill>
                <a:latin typeface="Muli Regular" panose="020B0604020202020204" charset="0"/>
              </a:rPr>
              <a:t> </a:t>
            </a:r>
            <a:r>
              <a:rPr lang="vi-VN" sz="2400" dirty="0" smtClean="0">
                <a:solidFill>
                  <a:prstClr val="black"/>
                </a:solidFill>
                <a:latin typeface="Muli Regular" panose="020B0604020202020204" charset="0"/>
              </a:rPr>
              <a:t>cung </a:t>
            </a:r>
            <a:r>
              <a:rPr lang="vi-VN" sz="2400" dirty="0">
                <a:solidFill>
                  <a:prstClr val="black"/>
                </a:solidFill>
                <a:latin typeface="Muli Regular" panose="020B0604020202020204" charset="0"/>
              </a:rPr>
              <a:t>cấp dịch vụ. Khi gói đến DC2, nó được ghi lại thành 65002, là Fabric của DC2 AS. Lưu lượng truy cập đến sẽ được giả mạo để trông giống như trên cùng một loại Fabric</a:t>
            </a:r>
          </a:p>
          <a:p>
            <a:pPr marL="342900" lvl="0" indent="-342900" algn="just">
              <a:buFont typeface="Arial" panose="020B0604020202020204" pitchFamily="34" charset="0"/>
              <a:buChar char="•"/>
            </a:pPr>
            <a:r>
              <a:rPr lang="vi-VN" sz="2400" dirty="0">
                <a:solidFill>
                  <a:prstClr val="black"/>
                </a:solidFill>
                <a:latin typeface="Muli Regular" panose="020B0604020202020204" charset="0"/>
              </a:rPr>
              <a:t>Mô hình Spine-Leaf sử dụng công nghệ VXLAN để mở rộng các phân đoạn lớp 2 qua các vị trí cho nên các mạng này sẽ không bị giới hạn về mặt địa lý nên mặc dù các server nằm ở 2 site Hà Nội và Hồ Chí Minh nhưng vẫn có thể dùng chung một hệ thống để quản lý cũng như điều khiển.</a:t>
            </a:r>
            <a:endParaRPr kumimoji="0" lang="vi-VN" sz="2400" b="0" i="0" u="none" strike="noStrike" kern="1200" cap="none" spc="0" normalizeH="0" baseline="0" noProof="0" dirty="0">
              <a:ln>
                <a:noFill/>
              </a:ln>
              <a:solidFill>
                <a:prstClr val="black"/>
              </a:solidFill>
              <a:effectLst/>
              <a:uLnTx/>
              <a:uFillTx/>
              <a:latin typeface="Muli Regular" panose="020B0604020202020204" charset="0"/>
              <a:ea typeface="+mn-ea"/>
              <a:cs typeface="+mn-cs"/>
            </a:endParaRPr>
          </a:p>
        </p:txBody>
      </p:sp>
      <p:pic>
        <p:nvPicPr>
          <p:cNvPr id="11" name="Picture 10"/>
          <p:cNvPicPr/>
          <p:nvPr/>
        </p:nvPicPr>
        <p:blipFill>
          <a:blip r:embed="rId2"/>
          <a:stretch>
            <a:fillRect/>
          </a:stretch>
        </p:blipFill>
        <p:spPr>
          <a:xfrm>
            <a:off x="508640" y="2095500"/>
            <a:ext cx="9092560" cy="7543800"/>
          </a:xfrm>
          <a:prstGeom prst="rect">
            <a:avLst/>
          </a:prstGeom>
          <a:ln w="3175">
            <a:solidFill>
              <a:schemeClr val="tx1"/>
            </a:solidFill>
          </a:ln>
        </p:spPr>
      </p:pic>
    </p:spTree>
    <p:extLst>
      <p:ext uri="{BB962C8B-B14F-4D97-AF65-F5344CB8AC3E}">
        <p14:creationId xmlns:p14="http://schemas.microsoft.com/office/powerpoint/2010/main" val="2582922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57500"/>
            <a:ext cx="16230600" cy="5330628"/>
            <a:chOff x="0" y="0"/>
            <a:chExt cx="12244598" cy="3696259"/>
          </a:xfrm>
        </p:grpSpPr>
        <p:sp>
          <p:nvSpPr>
            <p:cNvPr id="3" name="Freeform 3"/>
            <p:cNvSpPr/>
            <p:nvPr/>
          </p:nvSpPr>
          <p:spPr>
            <a:xfrm>
              <a:off x="0" y="0"/>
              <a:ext cx="12244598" cy="3696259"/>
            </a:xfrm>
            <a:custGeom>
              <a:avLst/>
              <a:gdLst/>
              <a:ahLst/>
              <a:cxnLst/>
              <a:rect l="l" t="t" r="r" b="b"/>
              <a:pathLst>
                <a:path w="12244598" h="3696259">
                  <a:moveTo>
                    <a:pt x="0" y="0"/>
                  </a:moveTo>
                  <a:lnTo>
                    <a:pt x="12244598" y="0"/>
                  </a:lnTo>
                  <a:lnTo>
                    <a:pt x="12244598" y="3696259"/>
                  </a:lnTo>
                  <a:lnTo>
                    <a:pt x="0" y="3696259"/>
                  </a:lnTo>
                  <a:close/>
                </a:path>
              </a:pathLst>
            </a:custGeom>
            <a:solidFill>
              <a:srgbClr val="D2E9D9"/>
            </a:solidFill>
            <a:ln>
              <a:noFill/>
            </a:ln>
          </p:spPr>
        </p:sp>
        <p:sp>
          <p:nvSpPr>
            <p:cNvPr id="4" name="TextBox 4"/>
            <p:cNvSpPr txBox="1"/>
            <p:nvPr/>
          </p:nvSpPr>
          <p:spPr>
            <a:xfrm>
              <a:off x="79927" y="488894"/>
              <a:ext cx="12084744" cy="2689238"/>
            </a:xfrm>
            <a:prstGeom prst="rect">
              <a:avLst/>
            </a:prstGeom>
          </p:spPr>
          <p:txBody>
            <a:bodyPr lIns="254000" tIns="254000" rIns="254000" bIns="254000" rtlCol="0" anchor="ctr"/>
            <a:lstStyle/>
            <a:p>
              <a:pPr lvl="0" algn="just">
                <a:lnSpc>
                  <a:spcPts val="3919"/>
                </a:lnSpc>
              </a:pPr>
              <a:r>
                <a:rPr lang="vi-VN" sz="2799" dirty="0">
                  <a:solidFill>
                    <a:srgbClr val="000000"/>
                  </a:solidFill>
                  <a:latin typeface="Muli Regular Bold"/>
                </a:rPr>
                <a:t>Ngày nay mạng máy tính đang ngày càng phát triển dẫn đến các nhu cầu mở rộng, nhu cầu quản lý mạng ngày càng tăng, đòi hỏi số lượng thiết bị ngày càng lớn gây ra khó khăn cho người quản trị như khả năng mở rộng kém, lãng phí tài nguyên mạng. Mô hình truyền thống ba lớp đang được sử dụng rất nhiều trong hệ thống Data Center hiện nay là mô hình ba lớp Core - Distribution - Access kết hợp với giao thức STP, VPC. Sự phát triển nhanh chóng về ảo hóa, cloud và BIG DATA làm cho mô hình 3 lớp nở to và không còn linh hoạt nữa nên xu hướng thế giới nói chung đang chuyển sang mô hình thiết kế mới là mô hình Spine – Leaf hoạt động trên giao thức VXLAN để tạo ra một kiến trúc với các ưu điểm truyền thông nhanh, có thể dự đoán, có thể mở rộng và hiệu quả trong môi trường trung tâm dữ liệu.</a:t>
              </a:r>
              <a:endParaRPr kumimoji="0" lang="en-US" sz="2799" b="0" i="0" u="none" strike="noStrike" kern="1200" cap="none" spc="0" normalizeH="0" baseline="0" noProof="0" dirty="0">
                <a:ln>
                  <a:noFill/>
                </a:ln>
                <a:solidFill>
                  <a:srgbClr val="000000"/>
                </a:solidFill>
                <a:effectLst/>
                <a:uLnTx/>
                <a:uFillTx/>
                <a:latin typeface="Muli Regular Bold"/>
                <a:ea typeface="+mn-ea"/>
                <a:cs typeface="+mn-cs"/>
              </a:endParaRPr>
            </a:p>
          </p:txBody>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0095">
            <a:off x="332940" y="2576816"/>
            <a:ext cx="2008565" cy="661001"/>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05851">
            <a:off x="15870743" y="7786734"/>
            <a:ext cx="2008565" cy="661001"/>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454694">
            <a:off x="15899564" y="7723187"/>
            <a:ext cx="2008565" cy="661001"/>
          </a:xfrm>
          <a:prstGeom prst="rect">
            <a:avLst/>
          </a:prstGeom>
        </p:spPr>
      </p:pic>
      <p:pic>
        <p:nvPicPr>
          <p:cNvPr id="8" name="Picture 8"/>
          <p:cNvPicPr>
            <a:picLocks noChangeAspect="1"/>
          </p:cNvPicPr>
          <p:nvPr/>
        </p:nvPicPr>
        <p:blipFill>
          <a:blip r:embed="rId4"/>
          <a:srcRect/>
          <a:stretch>
            <a:fillRect/>
          </a:stretch>
        </p:blipFill>
        <p:spPr>
          <a:xfrm>
            <a:off x="13377270" y="-458180"/>
            <a:ext cx="3776084" cy="3853147"/>
          </a:xfrm>
          <a:prstGeom prst="rect">
            <a:avLst/>
          </a:prstGeom>
        </p:spPr>
      </p:pic>
      <p:sp>
        <p:nvSpPr>
          <p:cNvPr id="9" name="TextBox 9"/>
          <p:cNvSpPr txBox="1"/>
          <p:nvPr/>
        </p:nvSpPr>
        <p:spPr>
          <a:xfrm>
            <a:off x="1028700" y="1038225"/>
            <a:ext cx="13525500" cy="1241622"/>
          </a:xfrm>
          <a:prstGeom prst="rect">
            <a:avLst/>
          </a:prstGeom>
        </p:spPr>
        <p:txBody>
          <a:bodyPr wrap="square" lIns="0" tIns="0" rIns="0" bIns="0" rtlCol="0" anchor="t">
            <a:spAutoFit/>
          </a:bodyPr>
          <a:lstStyle/>
          <a:p>
            <a:pPr marL="0" marR="0" lvl="0" indent="0" algn="l" defTabSz="914400" rtl="0" eaLnBrk="1" fontAlgn="auto" latinLnBrk="0" hangingPunct="1">
              <a:lnSpc>
                <a:spcPts val="10199"/>
              </a:lnSpc>
              <a:spcBef>
                <a:spcPct val="0"/>
              </a:spcBef>
              <a:spcAft>
                <a:spcPts val="0"/>
              </a:spcAft>
              <a:buClrTx/>
              <a:buSzTx/>
              <a:buFontTx/>
              <a:buNone/>
              <a:tabLst/>
              <a:defRPr/>
            </a:pPr>
            <a:r>
              <a:rPr lang="en-US" sz="8499" b="1" spc="-84" dirty="0" smtClean="0">
                <a:solidFill>
                  <a:srgbClr val="F4F4F4"/>
                </a:solidFill>
                <a:latin typeface="Muli Bold"/>
              </a:rPr>
              <a:t>4</a:t>
            </a:r>
            <a:r>
              <a:rPr kumimoji="0" lang="en-US" sz="8499" b="1" i="0" u="none" strike="noStrike" kern="1200" cap="none" spc="-84" normalizeH="0" baseline="0" noProof="0" dirty="0" smtClean="0">
                <a:ln>
                  <a:noFill/>
                </a:ln>
                <a:solidFill>
                  <a:srgbClr val="F4F4F4"/>
                </a:solidFill>
                <a:effectLst/>
                <a:uLnTx/>
                <a:uFillTx/>
                <a:latin typeface="Muli Bold"/>
                <a:ea typeface="+mn-ea"/>
                <a:cs typeface="+mn-cs"/>
              </a:rPr>
              <a:t>.4 Kết luận chương 4</a:t>
            </a:r>
            <a:endParaRPr kumimoji="0" lang="en-US" sz="8499" b="1" i="0" u="none" strike="noStrike" kern="1200" cap="none" spc="-84" normalizeH="0" baseline="0" noProof="0" dirty="0">
              <a:ln>
                <a:noFill/>
              </a:ln>
              <a:solidFill>
                <a:srgbClr val="F4F4F4"/>
              </a:solidFill>
              <a:effectLst/>
              <a:uLnTx/>
              <a:uFillTx/>
              <a:latin typeface="Muli Bold"/>
              <a:ea typeface="+mn-ea"/>
              <a:cs typeface="+mn-cs"/>
            </a:endParaRPr>
          </a:p>
        </p:txBody>
      </p:sp>
    </p:spTree>
    <p:extLst>
      <p:ext uri="{BB962C8B-B14F-4D97-AF65-F5344CB8AC3E}">
        <p14:creationId xmlns:p14="http://schemas.microsoft.com/office/powerpoint/2010/main" val="41307089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44600" y="3069354"/>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2420600" y="-1805331"/>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3804673" y="1706"/>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A4E473"/>
            </a:solidFill>
            <a:ln w="12700">
              <a:solidFill>
                <a:srgbClr val="000000"/>
              </a:solidFill>
            </a:ln>
          </p:spPr>
        </p:sp>
      </p:grpSp>
      <p:sp>
        <p:nvSpPr>
          <p:cNvPr id="8" name="TextBox 8"/>
          <p:cNvSpPr txBox="1"/>
          <p:nvPr/>
        </p:nvSpPr>
        <p:spPr>
          <a:xfrm>
            <a:off x="3117572" y="342900"/>
            <a:ext cx="5971340" cy="1509259"/>
          </a:xfrm>
          <a:prstGeom prst="rect">
            <a:avLst/>
          </a:prstGeom>
        </p:spPr>
        <p:txBody>
          <a:bodyPr wrap="square" lIns="0" tIns="0" rIns="0" bIns="0" rtlCol="0" anchor="t">
            <a:spAutoFit/>
          </a:bodyPr>
          <a:lstStyle/>
          <a:p>
            <a:pPr marL="0" marR="0" lvl="0" indent="0" algn="ctr" defTabSz="914400" rtl="0" eaLnBrk="1" fontAlgn="auto" latinLnBrk="0" hangingPunct="1">
              <a:lnSpc>
                <a:spcPts val="12599"/>
              </a:lnSpc>
              <a:spcBef>
                <a:spcPts val="0"/>
              </a:spcBef>
              <a:spcAft>
                <a:spcPts val="0"/>
              </a:spcAft>
              <a:buClrTx/>
              <a:buSzTx/>
              <a:buFontTx/>
              <a:buNone/>
              <a:tabLst/>
              <a:defRPr/>
            </a:pPr>
            <a:r>
              <a:rPr kumimoji="0" lang="en-US" sz="90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KẾT</a:t>
            </a:r>
            <a:r>
              <a:rPr kumimoji="0" lang="en-US" sz="9000" b="1"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LUẬN</a:t>
            </a:r>
            <a:endParaRPr kumimoji="0" lang="en-US" sz="9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 name="TextBox 9"/>
          <p:cNvSpPr txBox="1"/>
          <p:nvPr/>
        </p:nvSpPr>
        <p:spPr>
          <a:xfrm>
            <a:off x="378559" y="1852159"/>
            <a:ext cx="12734078" cy="6894195"/>
          </a:xfrm>
          <a:prstGeom prst="rect">
            <a:avLst/>
          </a:prstGeom>
        </p:spPr>
        <p:txBody>
          <a:bodyPr wrap="square" lIns="0" tIns="0" rIns="0" bIns="0" rtlCol="0" anchor="t">
            <a:spAutoFit/>
          </a:bodyPr>
          <a:lstStyle/>
          <a:p>
            <a:pPr lvl="0" algn="just"/>
            <a:r>
              <a:rPr lang="en-US" sz="3200" dirty="0" smtClean="0">
                <a:solidFill>
                  <a:srgbClr val="000000"/>
                </a:solidFill>
                <a:latin typeface="Times New Roman" panose="02020603050405020304" pitchFamily="18" charset="0"/>
                <a:cs typeface="Times New Roman" panose="02020603050405020304" pitchFamily="18" charset="0"/>
              </a:rPr>
              <a:t>	</a:t>
            </a:r>
            <a:r>
              <a:rPr lang="vi-VN" sz="3200" dirty="0" smtClean="0">
                <a:solidFill>
                  <a:srgbClr val="000000"/>
                </a:solidFill>
                <a:latin typeface="Times New Roman" panose="02020603050405020304" pitchFamily="18" charset="0"/>
                <a:cs typeface="Times New Roman" panose="02020603050405020304" pitchFamily="18" charset="0"/>
              </a:rPr>
              <a:t>Đồ </a:t>
            </a:r>
            <a:r>
              <a:rPr lang="vi-VN" sz="3200" dirty="0">
                <a:solidFill>
                  <a:srgbClr val="000000"/>
                </a:solidFill>
                <a:latin typeface="Times New Roman" panose="02020603050405020304" pitchFamily="18" charset="0"/>
                <a:cs typeface="Times New Roman" panose="02020603050405020304" pitchFamily="18" charset="0"/>
              </a:rPr>
              <a:t>án đã cho chúng ta thấy rõ hơn về những ưu điểm của Công nghệ Vxlan và Mô hình Spine-Leaf trong mạng Data Center</a:t>
            </a:r>
            <a:r>
              <a:rPr lang="vi-VN" sz="3200" dirty="0" smtClean="0">
                <a:solidFill>
                  <a:srgbClr val="000000"/>
                </a:solidFill>
                <a:latin typeface="Times New Roman" panose="02020603050405020304" pitchFamily="18" charset="0"/>
                <a:cs typeface="Times New Roman" panose="02020603050405020304" pitchFamily="18" charset="0"/>
              </a:rPr>
              <a:t>.</a:t>
            </a:r>
            <a:endParaRPr lang="en-US" sz="3200" dirty="0" smtClean="0">
              <a:solidFill>
                <a:srgbClr val="000000"/>
              </a:solidFill>
              <a:latin typeface="Times New Roman" panose="02020603050405020304" pitchFamily="18" charset="0"/>
              <a:cs typeface="Times New Roman" panose="02020603050405020304" pitchFamily="18" charset="0"/>
            </a:endParaRPr>
          </a:p>
          <a:p>
            <a:pPr lvl="0" algn="just"/>
            <a:r>
              <a:rPr lang="en-US" sz="3200" b="1" dirty="0" smtClean="0">
                <a:solidFill>
                  <a:srgbClr val="000000"/>
                </a:solidFill>
                <a:latin typeface="Times New Roman" panose="02020603050405020304" pitchFamily="18" charset="0"/>
                <a:cs typeface="Times New Roman" panose="02020603050405020304" pitchFamily="18" charset="0"/>
              </a:rPr>
              <a:t>	</a:t>
            </a:r>
            <a:r>
              <a:rPr lang="vi-VN" sz="3200" b="1" dirty="0" smtClean="0">
                <a:solidFill>
                  <a:srgbClr val="000000"/>
                </a:solidFill>
                <a:latin typeface="Times New Roman" panose="02020603050405020304" pitchFamily="18" charset="0"/>
                <a:cs typeface="Times New Roman" panose="02020603050405020304" pitchFamily="18" charset="0"/>
              </a:rPr>
              <a:t>Sau </a:t>
            </a:r>
            <a:r>
              <a:rPr lang="vi-VN" sz="3200" b="1" dirty="0">
                <a:solidFill>
                  <a:srgbClr val="000000"/>
                </a:solidFill>
                <a:latin typeface="Times New Roman" panose="02020603050405020304" pitchFamily="18" charset="0"/>
                <a:cs typeface="Times New Roman" panose="02020603050405020304" pitchFamily="18" charset="0"/>
              </a:rPr>
              <a:t>quá trình tìm hiểu và nghiên cứu, đồ án đã thực hiện được những nội dung sau</a:t>
            </a:r>
            <a:r>
              <a:rPr lang="vi-VN" sz="3200" b="1" dirty="0" smtClean="0">
                <a:solidFill>
                  <a:srgbClr val="000000"/>
                </a:solidFill>
                <a:latin typeface="Times New Roman" panose="02020603050405020304" pitchFamily="18" charset="0"/>
                <a:cs typeface="Times New Roman" panose="02020603050405020304" pitchFamily="18" charset="0"/>
              </a:rPr>
              <a:t>:</a:t>
            </a:r>
            <a:endParaRPr lang="en-US" sz="3200" b="1" dirty="0">
              <a:solidFill>
                <a:srgbClr val="000000"/>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200" dirty="0" smtClean="0">
                <a:solidFill>
                  <a:srgbClr val="000000"/>
                </a:solidFill>
                <a:latin typeface="Times New Roman" panose="02020603050405020304" pitchFamily="18" charset="0"/>
                <a:cs typeface="Times New Roman" panose="02020603050405020304" pitchFamily="18" charset="0"/>
              </a:rPr>
              <a:t>Giới </a:t>
            </a:r>
            <a:r>
              <a:rPr lang="vi-VN" sz="3200" dirty="0">
                <a:solidFill>
                  <a:srgbClr val="000000"/>
                </a:solidFill>
                <a:latin typeface="Times New Roman" panose="02020603050405020304" pitchFamily="18" charset="0"/>
                <a:cs typeface="Times New Roman" panose="02020603050405020304" pitchFamily="18" charset="0"/>
              </a:rPr>
              <a:t>thiệu tổng quan về mạng trung tâm dữ liệu ba lớp truyền thống cũng như nhược điểm của mạng này. Qua đó, đồ án đã làm nổi bật lên ưu điểm của mô hình mạng Spine – Leaf dựa trên giao thức VXLAN</a:t>
            </a:r>
            <a:r>
              <a:rPr lang="vi-VN" sz="3200" dirty="0" smtClean="0">
                <a:solidFill>
                  <a:srgbClr val="000000"/>
                </a:solidFill>
                <a:latin typeface="Times New Roman" panose="02020603050405020304" pitchFamily="18" charset="0"/>
                <a:cs typeface="Times New Roman" panose="02020603050405020304" pitchFamily="18" charset="0"/>
              </a:rPr>
              <a:t>.</a:t>
            </a:r>
            <a:endParaRPr lang="en-US" sz="3200" dirty="0" smtClean="0">
              <a:solidFill>
                <a:srgbClr val="000000"/>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US" sz="3200" dirty="0" smtClean="0">
                <a:solidFill>
                  <a:srgbClr val="000000"/>
                </a:solidFill>
                <a:latin typeface="Times New Roman" panose="02020603050405020304" pitchFamily="18" charset="0"/>
                <a:cs typeface="Times New Roman" panose="02020603050405020304" pitchFamily="18" charset="0"/>
              </a:rPr>
              <a:t>Giới </a:t>
            </a:r>
            <a:r>
              <a:rPr lang="en-US" sz="3200" dirty="0">
                <a:solidFill>
                  <a:srgbClr val="000000"/>
                </a:solidFill>
                <a:latin typeface="Times New Roman" panose="02020603050405020304" pitchFamily="18" charset="0"/>
                <a:cs typeface="Times New Roman" panose="02020603050405020304" pitchFamily="18" charset="0"/>
              </a:rPr>
              <a:t>thiệu tổng quan về công nghệ VXLAN và những lợi ích của VXLAN trong mạng doanh nghiệp đang dần thay thế cho VLAN</a:t>
            </a:r>
            <a:r>
              <a:rPr lang="en-US" sz="3200" dirty="0" smtClean="0">
                <a:solidFill>
                  <a:srgbClr val="000000"/>
                </a:solidFill>
                <a:latin typeface="Times New Roman" panose="02020603050405020304" pitchFamily="18" charset="0"/>
                <a:cs typeface="Times New Roman" panose="02020603050405020304" pitchFamily="18" charset="0"/>
              </a:rPr>
              <a:t>.</a:t>
            </a:r>
          </a:p>
          <a:p>
            <a:pPr marL="457200" lvl="0" indent="-457200" algn="just">
              <a:buFont typeface="Arial" panose="020B0604020202020204" pitchFamily="34" charset="0"/>
              <a:buChar char="•"/>
            </a:pPr>
            <a:r>
              <a:rPr lang="vi-VN" sz="3200" dirty="0" smtClean="0">
                <a:solidFill>
                  <a:srgbClr val="000000"/>
                </a:solidFill>
                <a:latin typeface="Times New Roman" panose="02020603050405020304" pitchFamily="18" charset="0"/>
                <a:cs typeface="Times New Roman" panose="02020603050405020304" pitchFamily="18" charset="0"/>
              </a:rPr>
              <a:t>Xây </a:t>
            </a:r>
            <a:r>
              <a:rPr lang="vi-VN" sz="3200" dirty="0">
                <a:solidFill>
                  <a:srgbClr val="000000"/>
                </a:solidFill>
                <a:latin typeface="Times New Roman" panose="02020603050405020304" pitchFamily="18" charset="0"/>
                <a:cs typeface="Times New Roman" panose="02020603050405020304" pitchFamily="18" charset="0"/>
              </a:rPr>
              <a:t>dựng một bài lab demo cơ bản về kiến trúc mạng Spine-Leaf sử dụng VXLAN để tối ưu hơn so với mô hình truyền thống 3 lớp</a:t>
            </a:r>
            <a:r>
              <a:rPr lang="vi-VN" sz="3200" dirty="0" smtClean="0">
                <a:solidFill>
                  <a:srgbClr val="000000"/>
                </a:solidFill>
                <a:latin typeface="Times New Roman" panose="02020603050405020304" pitchFamily="18" charset="0"/>
                <a:cs typeface="Times New Roman" panose="02020603050405020304" pitchFamily="18" charset="0"/>
              </a:rPr>
              <a:t>.</a:t>
            </a:r>
            <a:endParaRPr lang="en-US" sz="3200" dirty="0" smtClean="0">
              <a:solidFill>
                <a:srgbClr val="000000"/>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200" dirty="0" smtClean="0">
                <a:solidFill>
                  <a:srgbClr val="000000"/>
                </a:solidFill>
                <a:latin typeface="Times New Roman" panose="02020603050405020304" pitchFamily="18" charset="0"/>
                <a:cs typeface="Times New Roman" panose="02020603050405020304" pitchFamily="18" charset="0"/>
              </a:rPr>
              <a:t>Tìm </a:t>
            </a:r>
            <a:r>
              <a:rPr lang="vi-VN" sz="3200" dirty="0">
                <a:solidFill>
                  <a:srgbClr val="000000"/>
                </a:solidFill>
                <a:latin typeface="Times New Roman" panose="02020603050405020304" pitchFamily="18" charset="0"/>
                <a:cs typeface="Times New Roman" panose="02020603050405020304" pitchFamily="18" charset="0"/>
              </a:rPr>
              <a:t>hiểu về mô hình hạ tầng mạng đang triển khai tại phòng Lab của HVCNBCVT và đề xuất chuyển đổi sang mô hình Spine-Leaf trong tương lai thông qua những ưu điểm vượt trội mà nó đem lại.</a:t>
            </a:r>
            <a:endParaRPr kumimoji="0" lang="en-US" sz="320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634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A4E473"/>
            </a:solidFill>
            <a:ln w="12700">
              <a:solidFill>
                <a:srgbClr val="000000"/>
              </a:solidFill>
            </a:ln>
          </p:spPr>
        </p:sp>
      </p:grpSp>
      <p:sp>
        <p:nvSpPr>
          <p:cNvPr id="8" name="TextBox 8"/>
          <p:cNvSpPr txBox="1"/>
          <p:nvPr/>
        </p:nvSpPr>
        <p:spPr>
          <a:xfrm>
            <a:off x="2410660" y="1958185"/>
            <a:ext cx="6199940" cy="1615827"/>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Noto Serif Display Black"/>
              </a:rPr>
              <a:t>Chương 1</a:t>
            </a:r>
          </a:p>
        </p:txBody>
      </p:sp>
      <p:sp>
        <p:nvSpPr>
          <p:cNvPr id="9" name="TextBox 9"/>
          <p:cNvSpPr txBox="1"/>
          <p:nvPr/>
        </p:nvSpPr>
        <p:spPr>
          <a:xfrm>
            <a:off x="517314" y="4096365"/>
            <a:ext cx="9828683" cy="1794530"/>
          </a:xfrm>
          <a:prstGeom prst="rect">
            <a:avLst/>
          </a:prstGeom>
        </p:spPr>
        <p:txBody>
          <a:bodyPr lIns="0" tIns="0" rIns="0" bIns="0" rtlCol="0" anchor="t">
            <a:spAutoFit/>
          </a:bodyPr>
          <a:lstStyle/>
          <a:p>
            <a:pPr algn="ctr">
              <a:lnSpc>
                <a:spcPts val="7279"/>
              </a:lnSpc>
            </a:pPr>
            <a:r>
              <a:rPr lang="en-US" sz="5199" dirty="0">
                <a:solidFill>
                  <a:srgbClr val="000000"/>
                </a:solidFill>
                <a:latin typeface="Times New Roman" panose="02020603050405020304" pitchFamily="18" charset="0"/>
                <a:cs typeface="Times New Roman" panose="02020603050405020304" pitchFamily="18" charset="0"/>
              </a:rPr>
              <a:t>Tổng quan về mô hình mạng truyền thống và mô hình Spine – Leaf</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3" name="TextBox 3"/>
          <p:cNvSpPr txBox="1"/>
          <p:nvPr/>
        </p:nvSpPr>
        <p:spPr>
          <a:xfrm>
            <a:off x="10820400" y="2526716"/>
            <a:ext cx="6322528" cy="5745163"/>
          </a:xfrm>
          <a:prstGeom prst="rect">
            <a:avLst/>
          </a:prstGeom>
        </p:spPr>
        <p:txBody>
          <a:bodyPr lIns="0" tIns="0" rIns="0" bIns="0" rtlCol="0" anchor="t">
            <a:spAutoFit/>
          </a:bodyPr>
          <a:lstStyle/>
          <a:p>
            <a:pPr algn="just">
              <a:lnSpc>
                <a:spcPts val="5599"/>
              </a:lnSpc>
            </a:pPr>
            <a:r>
              <a:rPr lang="en-US" sz="4000" dirty="0">
                <a:solidFill>
                  <a:srgbClr val="FFFFFF"/>
                </a:solidFill>
                <a:latin typeface="Noto Sans Bold"/>
              </a:rPr>
              <a:t>Trong hơn một thập kỷ, chúng ta đã sử dụng kiến ​​trúc này với ba lớp truy cập</a:t>
            </a:r>
            <a:r>
              <a:rPr lang="en-US" sz="4000" dirty="0" smtClean="0">
                <a:solidFill>
                  <a:srgbClr val="FFFFFF"/>
                </a:solidFill>
                <a:latin typeface="Noto Sans Bold"/>
              </a:rPr>
              <a:t>:</a:t>
            </a:r>
            <a:endParaRPr lang="en-US" sz="4000" dirty="0">
              <a:solidFill>
                <a:srgbClr val="FFFFFF"/>
              </a:solidFill>
              <a:latin typeface="Noto Sans Bold"/>
            </a:endParaRPr>
          </a:p>
          <a:p>
            <a:pPr>
              <a:lnSpc>
                <a:spcPts val="5599"/>
              </a:lnSpc>
            </a:pPr>
            <a:r>
              <a:rPr lang="en-US" sz="4000" dirty="0">
                <a:solidFill>
                  <a:srgbClr val="FFFFFF"/>
                </a:solidFill>
                <a:ea typeface="Noto Sans Bold"/>
              </a:rPr>
              <a:t>●Core </a:t>
            </a:r>
          </a:p>
          <a:p>
            <a:pPr>
              <a:lnSpc>
                <a:spcPts val="5599"/>
              </a:lnSpc>
            </a:pPr>
            <a:r>
              <a:rPr lang="en-US" sz="4000" dirty="0">
                <a:solidFill>
                  <a:srgbClr val="FFFFFF"/>
                </a:solidFill>
                <a:ea typeface="Noto Sans Bold"/>
              </a:rPr>
              <a:t>●Distribution </a:t>
            </a:r>
          </a:p>
          <a:p>
            <a:pPr>
              <a:lnSpc>
                <a:spcPts val="5599"/>
              </a:lnSpc>
            </a:pPr>
            <a:r>
              <a:rPr lang="en-US" sz="4000" dirty="0">
                <a:solidFill>
                  <a:srgbClr val="FFFFFF"/>
                </a:solidFill>
                <a:ea typeface="Noto Sans Bold"/>
              </a:rPr>
              <a:t>●Access</a:t>
            </a:r>
          </a:p>
          <a:p>
            <a:pPr>
              <a:lnSpc>
                <a:spcPts val="5599"/>
              </a:lnSpc>
            </a:pPr>
            <a:endParaRPr lang="en-US" sz="2799" dirty="0">
              <a:solidFill>
                <a:srgbClr val="FFFFFF"/>
              </a:solidFill>
              <a:ea typeface="Noto Sans Bold"/>
            </a:endParaRPr>
          </a:p>
        </p:txBody>
      </p:sp>
      <p:sp>
        <p:nvSpPr>
          <p:cNvPr id="4" name="TextBox 4"/>
          <p:cNvSpPr txBox="1"/>
          <p:nvPr/>
        </p:nvSpPr>
        <p:spPr>
          <a:xfrm>
            <a:off x="2819400" y="8271879"/>
            <a:ext cx="4583912" cy="448841"/>
          </a:xfrm>
          <a:prstGeom prst="rect">
            <a:avLst/>
          </a:prstGeom>
        </p:spPr>
        <p:txBody>
          <a:bodyPr wrap="square" lIns="0" tIns="0" rIns="0" bIns="0" rtlCol="0" anchor="t">
            <a:spAutoFit/>
          </a:bodyPr>
          <a:lstStyle/>
          <a:p>
            <a:pPr algn="ctr">
              <a:lnSpc>
                <a:spcPts val="3499"/>
              </a:lnSpc>
            </a:pPr>
            <a:r>
              <a:rPr lang="en-US" sz="2499" dirty="0">
                <a:solidFill>
                  <a:srgbClr val="FFFFFF"/>
                </a:solidFill>
                <a:latin typeface="Noto Sans"/>
              </a:rPr>
              <a:t>Mô hình mạng truyền thống</a:t>
            </a:r>
          </a:p>
        </p:txBody>
      </p:sp>
      <p:sp>
        <p:nvSpPr>
          <p:cNvPr id="5" name="TextBox 5"/>
          <p:cNvSpPr txBox="1"/>
          <p:nvPr/>
        </p:nvSpPr>
        <p:spPr>
          <a:xfrm>
            <a:off x="1028700" y="1028700"/>
            <a:ext cx="8661637" cy="762000"/>
          </a:xfrm>
          <a:prstGeom prst="rect">
            <a:avLst/>
          </a:prstGeom>
        </p:spPr>
        <p:txBody>
          <a:bodyPr lIns="0" tIns="0" rIns="0" bIns="0" rtlCol="0" anchor="t">
            <a:spAutoFit/>
          </a:bodyPr>
          <a:lstStyle/>
          <a:p>
            <a:pPr>
              <a:lnSpc>
                <a:spcPts val="6000"/>
              </a:lnSpc>
              <a:spcBef>
                <a:spcPct val="0"/>
              </a:spcBef>
            </a:pPr>
            <a:r>
              <a:rPr lang="en-US" sz="5000" spc="-50" smtClean="0">
                <a:solidFill>
                  <a:srgbClr val="FFFFFF"/>
                </a:solidFill>
                <a:latin typeface="Muli Bold Bold"/>
              </a:rPr>
              <a:t>1.1 </a:t>
            </a:r>
            <a:r>
              <a:rPr lang="en-US" sz="5000" spc="-50">
                <a:solidFill>
                  <a:srgbClr val="FFFFFF"/>
                </a:solidFill>
                <a:latin typeface="Muli Bold Bold"/>
              </a:rPr>
              <a:t>Kiến trúc phân cấp 3 lớp</a:t>
            </a:r>
          </a:p>
        </p:txBody>
      </p:sp>
      <p:pic>
        <p:nvPicPr>
          <p:cNvPr id="7" name="Picture 6"/>
          <p:cNvPicPr/>
          <p:nvPr/>
        </p:nvPicPr>
        <p:blipFill>
          <a:blip r:embed="rId2"/>
          <a:stretch>
            <a:fillRect/>
          </a:stretch>
        </p:blipFill>
        <p:spPr>
          <a:xfrm>
            <a:off x="1028700" y="2171700"/>
            <a:ext cx="8420100" cy="5943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2040228" y="-3914279"/>
            <a:ext cx="13092830" cy="6226137"/>
            <a:chOff x="0" y="0"/>
            <a:chExt cx="11296891" cy="5372100"/>
          </a:xfrm>
        </p:grpSpPr>
        <p:sp>
          <p:nvSpPr>
            <p:cNvPr id="3" name="Freeform 3"/>
            <p:cNvSpPr/>
            <p:nvPr/>
          </p:nvSpPr>
          <p:spPr>
            <a:xfrm>
              <a:off x="0" y="0"/>
              <a:ext cx="11296891" cy="5372100"/>
            </a:xfrm>
            <a:custGeom>
              <a:avLst/>
              <a:gdLst/>
              <a:ahLst/>
              <a:cxnLst/>
              <a:rect l="l" t="t" r="r" b="b"/>
              <a:pathLst>
                <a:path w="11296891" h="5372100">
                  <a:moveTo>
                    <a:pt x="9746221" y="0"/>
                  </a:moveTo>
                  <a:lnTo>
                    <a:pt x="1550670" y="0"/>
                  </a:lnTo>
                  <a:lnTo>
                    <a:pt x="0" y="2686050"/>
                  </a:lnTo>
                  <a:lnTo>
                    <a:pt x="1550670" y="5372100"/>
                  </a:lnTo>
                  <a:lnTo>
                    <a:pt x="9746221" y="5372100"/>
                  </a:lnTo>
                  <a:lnTo>
                    <a:pt x="11296891" y="2686050"/>
                  </a:lnTo>
                  <a:lnTo>
                    <a:pt x="9746221" y="0"/>
                  </a:lnTo>
                  <a:close/>
                </a:path>
              </a:pathLst>
            </a:custGeom>
            <a:solidFill>
              <a:srgbClr val="A4E473"/>
            </a:solidFill>
          </p:spPr>
        </p:sp>
      </p:grpSp>
      <p:grpSp>
        <p:nvGrpSpPr>
          <p:cNvPr id="4" name="Group 4"/>
          <p:cNvGrpSpPr/>
          <p:nvPr/>
        </p:nvGrpSpPr>
        <p:grpSpPr>
          <a:xfrm>
            <a:off x="9687711" y="-840702"/>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7" name="TextBox 7"/>
          <p:cNvSpPr txBox="1"/>
          <p:nvPr/>
        </p:nvSpPr>
        <p:spPr>
          <a:xfrm>
            <a:off x="246518" y="758882"/>
            <a:ext cx="9202282" cy="833562"/>
          </a:xfrm>
          <a:prstGeom prst="rect">
            <a:avLst/>
          </a:prstGeom>
        </p:spPr>
        <p:txBody>
          <a:bodyPr wrap="square" lIns="0" tIns="0" rIns="0" bIns="0" rtlCol="0" anchor="t">
            <a:spAutoFit/>
          </a:bodyPr>
          <a:lstStyle/>
          <a:p>
            <a:pPr marL="0" lvl="0" indent="0">
              <a:lnSpc>
                <a:spcPts val="6500"/>
              </a:lnSpc>
              <a:spcBef>
                <a:spcPct val="0"/>
              </a:spcBef>
            </a:pPr>
            <a:r>
              <a:rPr lang="en-US" sz="5000" spc="-50" smtClean="0">
                <a:solidFill>
                  <a:srgbClr val="000000"/>
                </a:solidFill>
                <a:latin typeface="Muli Bold"/>
              </a:rPr>
              <a:t>1.2 </a:t>
            </a:r>
            <a:r>
              <a:rPr lang="en-US" sz="5000" spc="-50">
                <a:solidFill>
                  <a:srgbClr val="000000"/>
                </a:solidFill>
                <a:latin typeface="Muli Bold"/>
              </a:rPr>
              <a:t>Kiến trúc mạng Spine-Leaf</a:t>
            </a:r>
          </a:p>
        </p:txBody>
      </p:sp>
      <p:sp>
        <p:nvSpPr>
          <p:cNvPr id="8" name="TextBox 8"/>
          <p:cNvSpPr txBox="1"/>
          <p:nvPr/>
        </p:nvSpPr>
        <p:spPr>
          <a:xfrm>
            <a:off x="246518" y="2792189"/>
            <a:ext cx="6763882" cy="974626"/>
          </a:xfrm>
          <a:prstGeom prst="rect">
            <a:avLst/>
          </a:prstGeom>
        </p:spPr>
        <p:txBody>
          <a:bodyPr wrap="square" lIns="0" tIns="0" rIns="0" bIns="0" rtlCol="0" anchor="t">
            <a:spAutoFit/>
          </a:bodyPr>
          <a:lstStyle/>
          <a:p>
            <a:pPr>
              <a:lnSpc>
                <a:spcPts val="3824"/>
              </a:lnSpc>
            </a:pPr>
            <a:r>
              <a:rPr lang="en-US" sz="3187" spc="-31" smtClean="0">
                <a:solidFill>
                  <a:srgbClr val="000000"/>
                </a:solidFill>
                <a:latin typeface="Muli Bold Bold"/>
              </a:rPr>
              <a:t>1.2.2 </a:t>
            </a:r>
            <a:r>
              <a:rPr lang="en-US" sz="3187" spc="-31">
                <a:solidFill>
                  <a:srgbClr val="000000"/>
                </a:solidFill>
                <a:latin typeface="Muli Bold Bold"/>
              </a:rPr>
              <a:t>Kiến trúc mạng Spine–Leaf</a:t>
            </a:r>
          </a:p>
          <a:p>
            <a:pPr>
              <a:lnSpc>
                <a:spcPts val="3824"/>
              </a:lnSpc>
              <a:spcBef>
                <a:spcPct val="0"/>
              </a:spcBef>
            </a:pPr>
            <a:endParaRPr lang="en-US" sz="3187" spc="-31">
              <a:solidFill>
                <a:srgbClr val="000000"/>
              </a:solidFill>
              <a:latin typeface="Muli Bold Bold"/>
            </a:endParaRPr>
          </a:p>
        </p:txBody>
      </p:sp>
      <p:sp>
        <p:nvSpPr>
          <p:cNvPr id="9" name="TextBox 9"/>
          <p:cNvSpPr txBox="1"/>
          <p:nvPr/>
        </p:nvSpPr>
        <p:spPr>
          <a:xfrm>
            <a:off x="8331242" y="2687414"/>
            <a:ext cx="8792405" cy="6347892"/>
          </a:xfrm>
          <a:prstGeom prst="rect">
            <a:avLst/>
          </a:prstGeom>
        </p:spPr>
        <p:txBody>
          <a:bodyPr lIns="0" tIns="0" rIns="0" bIns="0" rtlCol="0" anchor="t">
            <a:spAutoFit/>
          </a:bodyPr>
          <a:lstStyle/>
          <a:p>
            <a:pPr marL="604519" lvl="1" indent="-302260" algn="just">
              <a:lnSpc>
                <a:spcPts val="4479"/>
              </a:lnSpc>
              <a:buFont typeface="Arial"/>
              <a:buChar char="•"/>
            </a:pPr>
            <a:r>
              <a:rPr lang="en-US" sz="2799">
                <a:solidFill>
                  <a:srgbClr val="000000"/>
                </a:solidFill>
                <a:latin typeface="Muli Regular"/>
              </a:rPr>
              <a:t>Kiến trúc Spine-Leaf thường được triển khai thành hai lớp: </a:t>
            </a:r>
            <a:r>
              <a:rPr lang="en-US" sz="2799" smtClean="0">
                <a:solidFill>
                  <a:srgbClr val="000000"/>
                </a:solidFill>
                <a:latin typeface="Muli Regular"/>
              </a:rPr>
              <a:t>lớp Spine </a:t>
            </a:r>
            <a:r>
              <a:rPr lang="en-US" sz="2799">
                <a:solidFill>
                  <a:srgbClr val="000000"/>
                </a:solidFill>
                <a:latin typeface="Muli Regular"/>
              </a:rPr>
              <a:t>(vai trò giống lớp Distribution) và </a:t>
            </a:r>
            <a:r>
              <a:rPr lang="en-US" sz="2799" smtClean="0">
                <a:solidFill>
                  <a:srgbClr val="000000"/>
                </a:solidFill>
                <a:latin typeface="Muli Regular"/>
              </a:rPr>
              <a:t>lớp Leaf </a:t>
            </a:r>
            <a:r>
              <a:rPr lang="en-US" sz="2799">
                <a:solidFill>
                  <a:srgbClr val="000000"/>
                </a:solidFill>
                <a:latin typeface="Muli Regular"/>
              </a:rPr>
              <a:t>(vai trò giống lớp Access</a:t>
            </a:r>
            <a:r>
              <a:rPr lang="en-US" sz="2799" smtClean="0">
                <a:solidFill>
                  <a:srgbClr val="000000"/>
                </a:solidFill>
                <a:latin typeface="Muli Regular"/>
              </a:rPr>
              <a:t>).</a:t>
            </a:r>
            <a:endParaRPr lang="en-US" sz="2799">
              <a:solidFill>
                <a:srgbClr val="000000"/>
              </a:solidFill>
              <a:latin typeface="Muli Regular"/>
            </a:endParaRPr>
          </a:p>
          <a:p>
            <a:pPr marL="604519" lvl="1" indent="-302260" algn="just">
              <a:lnSpc>
                <a:spcPts val="4479"/>
              </a:lnSpc>
              <a:buFont typeface="Arial"/>
              <a:buChar char="•"/>
            </a:pPr>
            <a:r>
              <a:rPr lang="en-US" sz="2799">
                <a:solidFill>
                  <a:srgbClr val="000000"/>
                </a:solidFill>
                <a:latin typeface="Muli Regular"/>
              </a:rPr>
              <a:t>Leaf Switch cung cấp các kết nối tới các Server, Firewall, </a:t>
            </a:r>
            <a:r>
              <a:rPr lang="en-US" sz="2799" smtClean="0">
                <a:solidFill>
                  <a:srgbClr val="000000"/>
                </a:solidFill>
                <a:latin typeface="Muli Regular"/>
              </a:rPr>
              <a:t>Router, … </a:t>
            </a:r>
            <a:r>
              <a:rPr lang="en-US" sz="2799">
                <a:solidFill>
                  <a:srgbClr val="000000"/>
                </a:solidFill>
                <a:latin typeface="Muli Regular"/>
              </a:rPr>
              <a:t>Các Leaf Switch được kết nối tới tất cả Spine theo mô hình Full-Mesh nhưng không kết nối ngang hàng với nhau (Leaf-Leaf) .</a:t>
            </a:r>
          </a:p>
          <a:p>
            <a:pPr marL="604519" lvl="1" indent="-302260" algn="just">
              <a:lnSpc>
                <a:spcPts val="4479"/>
              </a:lnSpc>
              <a:buFont typeface="Arial"/>
              <a:buChar char="•"/>
            </a:pPr>
            <a:r>
              <a:rPr lang="en-US" sz="2799">
                <a:solidFill>
                  <a:srgbClr val="000000"/>
                </a:solidFill>
                <a:latin typeface="Muli Regular"/>
              </a:rPr>
              <a:t>Spine Switch có nhiệm vụ kết nối với tất cả Leaf Switch để điều phối và thực hiện các chức năng Routing giữa các Leaf Group, các Spine cũng không kết nối ngang hang với </a:t>
            </a:r>
            <a:r>
              <a:rPr lang="en-US" sz="2799" smtClean="0">
                <a:solidFill>
                  <a:srgbClr val="000000"/>
                </a:solidFill>
                <a:latin typeface="Muli Regular"/>
              </a:rPr>
              <a:t>nhau.</a:t>
            </a:r>
            <a:endParaRPr lang="en-US" sz="2799">
              <a:solidFill>
                <a:srgbClr val="000000"/>
              </a:solidFill>
              <a:latin typeface="Muli Regular"/>
            </a:endParaRPr>
          </a:p>
        </p:txBody>
      </p:sp>
      <p:sp>
        <p:nvSpPr>
          <p:cNvPr id="10" name="TextBox 10"/>
          <p:cNvSpPr txBox="1"/>
          <p:nvPr/>
        </p:nvSpPr>
        <p:spPr>
          <a:xfrm>
            <a:off x="829941" y="8811309"/>
            <a:ext cx="5825635" cy="419795"/>
          </a:xfrm>
          <a:prstGeom prst="rect">
            <a:avLst/>
          </a:prstGeom>
        </p:spPr>
        <p:txBody>
          <a:bodyPr lIns="0" tIns="0" rIns="0" bIns="0" rtlCol="0" anchor="t">
            <a:spAutoFit/>
          </a:bodyPr>
          <a:lstStyle/>
          <a:p>
            <a:pPr algn="ctr">
              <a:lnSpc>
                <a:spcPts val="3639"/>
              </a:lnSpc>
              <a:spcBef>
                <a:spcPct val="0"/>
              </a:spcBef>
            </a:pPr>
            <a:r>
              <a:rPr lang="en-US" sz="2400">
                <a:solidFill>
                  <a:srgbClr val="000000"/>
                </a:solidFill>
                <a:latin typeface="Muli Bold"/>
              </a:rPr>
              <a:t>Mô hình kiến trúc mạng Spine-Leaf</a:t>
            </a:r>
          </a:p>
        </p:txBody>
      </p:sp>
      <p:pic>
        <p:nvPicPr>
          <p:cNvPr id="11" name="Picture 10"/>
          <p:cNvPicPr/>
          <p:nvPr/>
        </p:nvPicPr>
        <p:blipFill>
          <a:blip r:embed="rId3"/>
          <a:stretch>
            <a:fillRect/>
          </a:stretch>
        </p:blipFill>
        <p:spPr>
          <a:xfrm>
            <a:off x="246518" y="3543300"/>
            <a:ext cx="6992482" cy="4953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4221490914"/>
              </p:ext>
            </p:extLst>
          </p:nvPr>
        </p:nvGraphicFramePr>
        <p:xfrm>
          <a:off x="533400" y="1638300"/>
          <a:ext cx="16774470" cy="8296887"/>
        </p:xfrm>
        <a:graphic>
          <a:graphicData uri="http://schemas.openxmlformats.org/drawingml/2006/table">
            <a:tbl>
              <a:tblPr/>
              <a:tblGrid>
                <a:gridCol w="2448868">
                  <a:extLst>
                    <a:ext uri="{9D8B030D-6E8A-4147-A177-3AD203B41FA5}">
                      <a16:colId xmlns:a16="http://schemas.microsoft.com/office/drawing/2014/main" val="20001"/>
                    </a:ext>
                  </a:extLst>
                </a:gridCol>
                <a:gridCol w="7086600">
                  <a:extLst>
                    <a:ext uri="{9D8B030D-6E8A-4147-A177-3AD203B41FA5}">
                      <a16:colId xmlns:a16="http://schemas.microsoft.com/office/drawing/2014/main" val="20003"/>
                    </a:ext>
                  </a:extLst>
                </a:gridCol>
                <a:gridCol w="7239002">
                  <a:extLst>
                    <a:ext uri="{9D8B030D-6E8A-4147-A177-3AD203B41FA5}">
                      <a16:colId xmlns:a16="http://schemas.microsoft.com/office/drawing/2014/main" val="20002"/>
                    </a:ext>
                  </a:extLst>
                </a:gridCol>
              </a:tblGrid>
              <a:tr h="557761">
                <a:tc>
                  <a:txBody>
                    <a:bodyPr/>
                    <a:lstStyle/>
                    <a:p>
                      <a:pPr algn="ctr">
                        <a:defRPr/>
                      </a:pPr>
                      <a:endParaRPr lang="en-US" sz="11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srgbClr val="000000"/>
                          </a:solidFill>
                          <a:effectLst/>
                          <a:uLnTx/>
                          <a:uFillTx/>
                          <a:latin typeface="Muli Bold Bold" panose="020B0604020202020204" charset="0"/>
                          <a:ea typeface="+mn-ea"/>
                          <a:cs typeface="+mn-cs"/>
                        </a:rPr>
                        <a:t>Mô hình Spine-Leaf</a:t>
                      </a:r>
                      <a:endParaRPr kumimoji="0" lang="en-US" sz="2200" b="1" i="0" u="none" strike="noStrike" kern="1200" cap="none" spc="0" normalizeH="0" baseline="0" noProof="0" dirty="0" smtClean="0">
                        <a:ln>
                          <a:noFill/>
                        </a:ln>
                        <a:solidFill>
                          <a:prstClr val="black"/>
                        </a:solidFill>
                        <a:effectLst/>
                        <a:uLnTx/>
                        <a:uFillTx/>
                        <a:latin typeface="Muli Bold Bold" panose="020B0604020202020204" charset="0"/>
                        <a:ea typeface="+mn-ea"/>
                        <a:cs typeface="+mn-cs"/>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defRPr/>
                      </a:pPr>
                      <a:r>
                        <a:rPr lang="en-US" sz="2199" dirty="0">
                          <a:solidFill>
                            <a:srgbClr val="000000"/>
                          </a:solidFill>
                          <a:latin typeface="Muli Bold Bold"/>
                        </a:rPr>
                        <a:t>Mô hình </a:t>
                      </a:r>
                      <a:r>
                        <a:rPr lang="en-US" sz="2199" dirty="0" smtClean="0">
                          <a:solidFill>
                            <a:srgbClr val="000000"/>
                          </a:solidFill>
                          <a:latin typeface="Muli Bold Bold"/>
                        </a:rPr>
                        <a:t>truyền</a:t>
                      </a:r>
                      <a:r>
                        <a:rPr lang="en-US" sz="2199" baseline="0" dirty="0" smtClean="0">
                          <a:solidFill>
                            <a:srgbClr val="000000"/>
                          </a:solidFill>
                          <a:latin typeface="Muli Bold Bold"/>
                        </a:rPr>
                        <a:t> thống</a:t>
                      </a:r>
                      <a:endParaRPr lang="en-US" sz="11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1731789">
                <a:tc>
                  <a:txBody>
                    <a:bodyPr/>
                    <a:lstStyle/>
                    <a:p>
                      <a:pPr marL="0" indent="0" algn="ctr">
                        <a:buFont typeface="Arial" panose="020B0604020202020204" pitchFamily="34" charset="0"/>
                        <a:buNone/>
                        <a:defRPr/>
                      </a:pPr>
                      <a:r>
                        <a:rPr lang="en-US" sz="2199" kern="1200" smtClean="0">
                          <a:solidFill>
                            <a:srgbClr val="FFFFFF"/>
                          </a:solidFill>
                          <a:latin typeface="Muli Bold"/>
                          <a:ea typeface="+mn-ea"/>
                          <a:cs typeface="+mn-cs"/>
                        </a:rPr>
                        <a:t>Băng</a:t>
                      </a:r>
                      <a:r>
                        <a:rPr lang="en-US" sz="2199" kern="1200" baseline="0" smtClean="0">
                          <a:solidFill>
                            <a:srgbClr val="FFFFFF"/>
                          </a:solidFill>
                          <a:latin typeface="Muli Bold"/>
                          <a:ea typeface="+mn-ea"/>
                          <a:cs typeface="+mn-cs"/>
                        </a:rPr>
                        <a:t> thông</a:t>
                      </a:r>
                      <a:endParaRPr lang="en-US" sz="2199" kern="1200" dirty="0">
                        <a:solidFill>
                          <a:srgbClr val="FFFFFF"/>
                        </a:solidFill>
                        <a:latin typeface="Muli Bold"/>
                        <a:ea typeface="+mn-ea"/>
                        <a:cs typeface="+mn-cs"/>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199" kern="1200" dirty="0" smtClean="0">
                          <a:solidFill>
                            <a:srgbClr val="FFFFFF"/>
                          </a:solidFill>
                          <a:latin typeface="Muli Bold"/>
                          <a:ea typeface="+mn-ea"/>
                          <a:cs typeface="+mn-cs"/>
                        </a:rPr>
                        <a:t>- </a:t>
                      </a:r>
                      <a:r>
                        <a:rPr lang="vi-VN" sz="2199" kern="1200" baseline="0" dirty="0" smtClean="0">
                          <a:solidFill>
                            <a:srgbClr val="FFFFFF"/>
                          </a:solidFill>
                          <a:latin typeface="Muli Bold"/>
                          <a:ea typeface="+mn-ea"/>
                          <a:cs typeface="+mn-cs"/>
                        </a:rPr>
                        <a:t>Tất cả các</a:t>
                      </a:r>
                      <a:r>
                        <a:rPr lang="en-US" sz="2199" kern="1200" baseline="0" dirty="0" smtClean="0">
                          <a:solidFill>
                            <a:srgbClr val="FFFFFF"/>
                          </a:solidFill>
                          <a:latin typeface="Muli Bold"/>
                          <a:ea typeface="+mn-ea"/>
                          <a:cs typeface="+mn-cs"/>
                        </a:rPr>
                        <a:t> liên kết</a:t>
                      </a:r>
                      <a:r>
                        <a:rPr lang="vi-VN" sz="2199" kern="1200" baseline="0" dirty="0" smtClean="0">
                          <a:solidFill>
                            <a:srgbClr val="FFFFFF"/>
                          </a:solidFill>
                          <a:latin typeface="Muli Bold"/>
                          <a:ea typeface="+mn-ea"/>
                          <a:cs typeface="+mn-cs"/>
                        </a:rPr>
                        <a:t> đều được sử dụng để cân bằng tải nhờ</a:t>
                      </a:r>
                      <a:r>
                        <a:rPr lang="en-US" sz="2199" kern="1200" baseline="0" dirty="0" smtClean="0">
                          <a:solidFill>
                            <a:srgbClr val="FFFFFF"/>
                          </a:solidFill>
                          <a:latin typeface="Muli Bold"/>
                          <a:ea typeface="+mn-ea"/>
                          <a:cs typeface="+mn-cs"/>
                        </a:rPr>
                        <a:t> sử dụng</a:t>
                      </a:r>
                      <a:r>
                        <a:rPr lang="vi-VN" sz="2199" kern="1200" baseline="0" dirty="0" smtClean="0">
                          <a:solidFill>
                            <a:srgbClr val="FFFFFF"/>
                          </a:solidFill>
                          <a:latin typeface="Muli Bold"/>
                          <a:ea typeface="+mn-ea"/>
                          <a:cs typeface="+mn-cs"/>
                        </a:rPr>
                        <a:t> giao thức ECMP do các kết nối sử dụng các cổng có băng thông bằng nhau</a:t>
                      </a:r>
                      <a:r>
                        <a:rPr lang="en-US" sz="2199" kern="1200" baseline="0" dirty="0" smtClean="0">
                          <a:solidFill>
                            <a:srgbClr val="FFFFFF"/>
                          </a:solidFill>
                          <a:latin typeface="Muli Bold"/>
                          <a:ea typeface="+mn-ea"/>
                          <a:cs typeface="+mn-cs"/>
                        </a:rPr>
                        <a:t>. Điều này giúp làm tăng băng thông của hệ thống.</a:t>
                      </a:r>
                      <a:r>
                        <a:rPr lang="vi-VN" sz="2199" kern="1200" baseline="0" dirty="0" smtClean="0">
                          <a:solidFill>
                            <a:srgbClr val="FFFFFF"/>
                          </a:solidFill>
                          <a:latin typeface="Muli Bold"/>
                          <a:ea typeface="+mn-ea"/>
                          <a:cs typeface="+mn-cs"/>
                        </a:rPr>
                        <a:t> </a:t>
                      </a:r>
                      <a:endParaRPr lang="en-US" sz="2199" kern="1200" dirty="0" smtClean="0">
                        <a:solidFill>
                          <a:srgbClr val="FFFFFF"/>
                        </a:solidFill>
                        <a:latin typeface="Muli Bold"/>
                        <a:ea typeface="+mn-ea"/>
                        <a:cs typeface="+mn-cs"/>
                      </a:endParaRPr>
                    </a:p>
                    <a:p>
                      <a:pPr marL="0" indent="0" algn="just">
                        <a:buFont typeface="Arial" panose="020B0604020202020204" pitchFamily="34" charset="0"/>
                        <a:buNone/>
                        <a:defRPr/>
                      </a:pP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indent="0" algn="just">
                        <a:buFont typeface="Arial" panose="020B0604020202020204" pitchFamily="34" charset="0"/>
                        <a:buNone/>
                        <a:defRPr/>
                      </a:pPr>
                      <a:r>
                        <a:rPr lang="en-US" sz="2199" kern="1200" dirty="0" smtClean="0">
                          <a:solidFill>
                            <a:srgbClr val="FFFFFF"/>
                          </a:solidFill>
                          <a:latin typeface="Muli Bold"/>
                          <a:ea typeface="+mn-ea"/>
                          <a:cs typeface="+mn-cs"/>
                        </a:rPr>
                        <a:t>- Sử</a:t>
                      </a:r>
                      <a:r>
                        <a:rPr lang="en-US" sz="2199" kern="1200" baseline="0" dirty="0" smtClean="0">
                          <a:solidFill>
                            <a:srgbClr val="FFFFFF"/>
                          </a:solidFill>
                          <a:latin typeface="Muli Bold"/>
                          <a:ea typeface="+mn-ea"/>
                          <a:cs typeface="+mn-cs"/>
                        </a:rPr>
                        <a:t> dụng giao thức Spanning-Tree (STP) để phòng chống loop ở lớp 2. Giao thức này sẽ block những kết nối dự phòng nên băng thông bị giảm đi. Ngoài ra khi có sự cố, thời gian hội tụ, tính toán lại của STP rất lâu.</a:t>
                      </a: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2058034">
                <a:tc>
                  <a:txBody>
                    <a:bodyPr/>
                    <a:lstStyle/>
                    <a:p>
                      <a:pPr marL="0" indent="0" algn="ctr">
                        <a:buFont typeface="Arial" panose="020B0604020202020204" pitchFamily="34" charset="0"/>
                        <a:buNone/>
                        <a:defRPr/>
                      </a:pPr>
                      <a:r>
                        <a:rPr lang="en-US" sz="2199" kern="1200" smtClean="0">
                          <a:solidFill>
                            <a:srgbClr val="FFFFFF"/>
                          </a:solidFill>
                          <a:latin typeface="Muli Bold"/>
                          <a:ea typeface="+mn-ea"/>
                          <a:cs typeface="+mn-cs"/>
                        </a:rPr>
                        <a:t>Độ</a:t>
                      </a:r>
                      <a:r>
                        <a:rPr lang="en-US" sz="2199" kern="1200" baseline="0" smtClean="0">
                          <a:solidFill>
                            <a:srgbClr val="FFFFFF"/>
                          </a:solidFill>
                          <a:latin typeface="Muli Bold"/>
                          <a:ea typeface="+mn-ea"/>
                          <a:cs typeface="+mn-cs"/>
                        </a:rPr>
                        <a:t> trễ</a:t>
                      </a:r>
                      <a:endParaRPr lang="en-US" sz="2199" kern="1200" dirty="0">
                        <a:solidFill>
                          <a:srgbClr val="FFFFFF"/>
                        </a:solidFill>
                        <a:latin typeface="Muli Bold"/>
                        <a:ea typeface="+mn-ea"/>
                        <a:cs typeface="+mn-cs"/>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199" kern="1200" smtClean="0">
                          <a:solidFill>
                            <a:srgbClr val="FFFFFF"/>
                          </a:solidFill>
                          <a:latin typeface="Muli Bold"/>
                          <a:ea typeface="+mn-ea"/>
                          <a:cs typeface="+mn-cs"/>
                        </a:rPr>
                        <a:t>- Gate</a:t>
                      </a:r>
                      <a:r>
                        <a:rPr lang="en-US" sz="2199" kern="1200" baseline="0" smtClean="0">
                          <a:solidFill>
                            <a:srgbClr val="FFFFFF"/>
                          </a:solidFill>
                          <a:latin typeface="Muli Bold"/>
                          <a:ea typeface="+mn-ea"/>
                          <a:cs typeface="+mn-cs"/>
                        </a:rPr>
                        <a:t>way đặt ngay trên Leaf Switch cho nên </a:t>
                      </a:r>
                      <a:r>
                        <a:rPr lang="vi-VN" sz="2199" kern="1200" baseline="0" smtClean="0">
                          <a:solidFill>
                            <a:srgbClr val="FFFFFF"/>
                          </a:solidFill>
                          <a:latin typeface="Muli Bold"/>
                          <a:ea typeface="+mn-ea"/>
                          <a:cs typeface="+mn-cs"/>
                        </a:rPr>
                        <a:t>lưu lượng truy cập</a:t>
                      </a:r>
                      <a:r>
                        <a:rPr lang="en-US" sz="2199" kern="1200" baseline="0" smtClean="0">
                          <a:solidFill>
                            <a:srgbClr val="FFFFFF"/>
                          </a:solidFill>
                          <a:latin typeface="Muli Bold"/>
                          <a:ea typeface="+mn-ea"/>
                          <a:cs typeface="+mn-cs"/>
                        </a:rPr>
                        <a:t> từ server</a:t>
                      </a:r>
                      <a:r>
                        <a:rPr lang="vi-VN" sz="2199" kern="1200" baseline="0" smtClean="0">
                          <a:solidFill>
                            <a:srgbClr val="FFFFFF"/>
                          </a:solidFill>
                          <a:latin typeface="Muli Bold"/>
                          <a:ea typeface="+mn-ea"/>
                          <a:cs typeface="+mn-cs"/>
                        </a:rPr>
                        <a:t> luôn phải vượt qua cùng một số thiết bị để đến máy chủ khác</a:t>
                      </a:r>
                      <a:r>
                        <a:rPr lang="en-US" sz="2199" kern="1200" baseline="0" smtClean="0">
                          <a:solidFill>
                            <a:srgbClr val="FFFFFF"/>
                          </a:solidFill>
                          <a:latin typeface="Muli Bold"/>
                          <a:ea typeface="+mn-ea"/>
                          <a:cs typeface="+mn-cs"/>
                        </a:rPr>
                        <a:t>.</a:t>
                      </a:r>
                      <a:r>
                        <a:rPr lang="vi-VN" sz="2199" kern="1200" baseline="0" smtClean="0">
                          <a:solidFill>
                            <a:srgbClr val="FFFFFF"/>
                          </a:solidFill>
                          <a:latin typeface="Muli Bold"/>
                          <a:ea typeface="+mn-ea"/>
                          <a:cs typeface="+mn-cs"/>
                        </a:rPr>
                        <a:t> Cách tiếp cận này </a:t>
                      </a:r>
                      <a:r>
                        <a:rPr lang="en-US" sz="2199" kern="1200" baseline="0" smtClean="0">
                          <a:solidFill>
                            <a:srgbClr val="FFFFFF"/>
                          </a:solidFill>
                          <a:latin typeface="Muli Bold"/>
                          <a:ea typeface="+mn-ea"/>
                          <a:cs typeface="+mn-cs"/>
                        </a:rPr>
                        <a:t>khiến cho</a:t>
                      </a:r>
                      <a:r>
                        <a:rPr lang="vi-VN" sz="2199" kern="1200" baseline="0" smtClean="0">
                          <a:solidFill>
                            <a:srgbClr val="FFFFFF"/>
                          </a:solidFill>
                          <a:latin typeface="Muli Bold"/>
                          <a:ea typeface="+mn-ea"/>
                          <a:cs typeface="+mn-cs"/>
                        </a:rPr>
                        <a:t> độ trễ </a:t>
                      </a:r>
                      <a:r>
                        <a:rPr lang="en-US" sz="2199" kern="1200" baseline="0" smtClean="0">
                          <a:solidFill>
                            <a:srgbClr val="FFFFFF"/>
                          </a:solidFill>
                          <a:latin typeface="Muli Bold"/>
                          <a:ea typeface="+mn-ea"/>
                          <a:cs typeface="+mn-cs"/>
                        </a:rPr>
                        <a:t>thấp </a:t>
                      </a:r>
                      <a:r>
                        <a:rPr lang="vi-VN" sz="2199" kern="1200" baseline="0" smtClean="0">
                          <a:solidFill>
                            <a:srgbClr val="FFFFFF"/>
                          </a:solidFill>
                          <a:latin typeface="Muli Bold"/>
                          <a:ea typeface="+mn-ea"/>
                          <a:cs typeface="+mn-cs"/>
                        </a:rPr>
                        <a:t>vì một lưu lượng chỉ phải đi tới một </a:t>
                      </a:r>
                      <a:r>
                        <a:rPr lang="en-US" sz="2199" kern="1200" baseline="0" smtClean="0">
                          <a:solidFill>
                            <a:srgbClr val="FFFFFF"/>
                          </a:solidFill>
                          <a:latin typeface="Muli Bold"/>
                          <a:ea typeface="+mn-ea"/>
                          <a:cs typeface="+mn-cs"/>
                        </a:rPr>
                        <a:t>Leaf</a:t>
                      </a:r>
                      <a:r>
                        <a:rPr lang="vi-VN" sz="2199" kern="1200" baseline="0" smtClean="0">
                          <a:solidFill>
                            <a:srgbClr val="FFFFFF"/>
                          </a:solidFill>
                          <a:latin typeface="Muli Bold"/>
                          <a:ea typeface="+mn-ea"/>
                          <a:cs typeface="+mn-cs"/>
                        </a:rPr>
                        <a:t> Switch và một </a:t>
                      </a:r>
                      <a:r>
                        <a:rPr lang="en-US" sz="2199" kern="1200" baseline="0" smtClean="0">
                          <a:solidFill>
                            <a:srgbClr val="FFFFFF"/>
                          </a:solidFill>
                          <a:latin typeface="Muli Bold"/>
                          <a:ea typeface="+mn-ea"/>
                          <a:cs typeface="+mn-cs"/>
                        </a:rPr>
                        <a:t>Spine</a:t>
                      </a:r>
                      <a:r>
                        <a:rPr lang="vi-VN" sz="2199" kern="1200" baseline="0" smtClean="0">
                          <a:solidFill>
                            <a:srgbClr val="FFFFFF"/>
                          </a:solidFill>
                          <a:latin typeface="Muli Bold"/>
                          <a:ea typeface="+mn-ea"/>
                          <a:cs typeface="+mn-cs"/>
                        </a:rPr>
                        <a:t> Switch khác để đến đích.</a:t>
                      </a:r>
                      <a:endParaRPr lang="en-US" sz="2199" kern="1200" smtClean="0">
                        <a:solidFill>
                          <a:srgbClr val="FFFFFF"/>
                        </a:solidFill>
                        <a:latin typeface="Muli Bold"/>
                        <a:ea typeface="+mn-ea"/>
                        <a:cs typeface="+mn-cs"/>
                      </a:endParaRPr>
                    </a:p>
                    <a:p>
                      <a:pPr marL="0" indent="0" algn="just">
                        <a:buFont typeface="Arial" panose="020B0604020202020204" pitchFamily="34" charset="0"/>
                        <a:buNone/>
                        <a:defRPr/>
                      </a:pP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indent="0" algn="just">
                        <a:buFont typeface="Arial" panose="020B0604020202020204" pitchFamily="34" charset="0"/>
                        <a:buNone/>
                        <a:defRPr/>
                      </a:pPr>
                      <a:r>
                        <a:rPr lang="en-US" sz="2199" kern="1200" smtClean="0">
                          <a:solidFill>
                            <a:srgbClr val="FFFFFF"/>
                          </a:solidFill>
                          <a:latin typeface="Muli Bold"/>
                          <a:ea typeface="+mn-ea"/>
                          <a:cs typeface="+mn-cs"/>
                        </a:rPr>
                        <a:t>- Gateway</a:t>
                      </a:r>
                      <a:r>
                        <a:rPr lang="en-US" sz="2199" kern="1200" baseline="0" smtClean="0">
                          <a:solidFill>
                            <a:srgbClr val="FFFFFF"/>
                          </a:solidFill>
                          <a:latin typeface="Muli Bold"/>
                          <a:ea typeface="+mn-ea"/>
                          <a:cs typeface="+mn-cs"/>
                        </a:rPr>
                        <a:t> đặt tại Core Switch nên lưu lượng từ server phải đi qua Access Switch, Distribution Switch rồi mới tới được Core cho nên độ trễ của nó sẽ cao hơn mô hình Spine-Leaf.</a:t>
                      </a: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6636">
                <a:tc>
                  <a:txBody>
                    <a:bodyPr/>
                    <a:lstStyle/>
                    <a:p>
                      <a:pPr marL="0" indent="0" algn="ctr">
                        <a:buFont typeface="Arial" panose="020B0604020202020204" pitchFamily="34" charset="0"/>
                        <a:buNone/>
                        <a:defRPr/>
                      </a:pPr>
                      <a:r>
                        <a:rPr lang="en-US" sz="2199" kern="1200" smtClean="0">
                          <a:solidFill>
                            <a:srgbClr val="FFFFFF"/>
                          </a:solidFill>
                          <a:latin typeface="Muli Bold"/>
                          <a:ea typeface="+mn-ea"/>
                          <a:cs typeface="+mn-cs"/>
                        </a:rPr>
                        <a:t>Tính</a:t>
                      </a:r>
                      <a:r>
                        <a:rPr lang="en-US" sz="2199" kern="1200" baseline="0" smtClean="0">
                          <a:solidFill>
                            <a:srgbClr val="FFFFFF"/>
                          </a:solidFill>
                          <a:latin typeface="Muli Bold"/>
                          <a:ea typeface="+mn-ea"/>
                          <a:cs typeface="+mn-cs"/>
                        </a:rPr>
                        <a:t> dự phòng</a:t>
                      </a:r>
                      <a:endParaRPr lang="en-US" sz="2199" kern="1200" dirty="0">
                        <a:solidFill>
                          <a:srgbClr val="FFFFFF"/>
                        </a:solidFill>
                        <a:latin typeface="Muli Bold"/>
                        <a:ea typeface="+mn-ea"/>
                        <a:cs typeface="+mn-cs"/>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199" b="0" i="0" u="none" strike="noStrike" kern="1200" cap="none" spc="0" normalizeH="0" baseline="0" noProof="0" smtClean="0">
                          <a:ln>
                            <a:noFill/>
                          </a:ln>
                          <a:solidFill>
                            <a:srgbClr val="FFFFFF"/>
                          </a:solidFill>
                          <a:effectLst/>
                          <a:uLnTx/>
                          <a:uFillTx/>
                          <a:latin typeface="Muli Bold"/>
                          <a:ea typeface="+mn-ea"/>
                          <a:cs typeface="+mn-cs"/>
                        </a:rPr>
                        <a:t>- </a:t>
                      </a:r>
                      <a:r>
                        <a:rPr kumimoji="0" lang="vi-VN" sz="2199" b="0" i="0" u="none" strike="noStrike" kern="1200" cap="none" spc="0" normalizeH="0" baseline="0" noProof="0" smtClean="0">
                          <a:ln>
                            <a:noFill/>
                          </a:ln>
                          <a:solidFill>
                            <a:srgbClr val="FFFFFF"/>
                          </a:solidFill>
                          <a:effectLst/>
                          <a:uLnTx/>
                          <a:uFillTx/>
                          <a:latin typeface="Muli Bold"/>
                          <a:ea typeface="+mn-ea"/>
                          <a:cs typeface="+mn-cs"/>
                        </a:rPr>
                        <a:t>Nếu 1 thiết bị Spine bị lỗi, nó chỉ giảm 1 phần nhỏ hiệu suất của mạng mà không ảnh hưởng đến dịch vụ. Nếu 1 Leaf bị lỗi, nó chỉ ảnh hưởng đến các máy chủ đang kết nối tới Leaf </a:t>
                      </a:r>
                      <a:r>
                        <a:rPr kumimoji="0" lang="en-US" sz="2199" b="0" i="0" u="none" strike="noStrike" kern="1200" cap="none" spc="0" normalizeH="0" baseline="0" noProof="0" smtClean="0">
                          <a:ln>
                            <a:noFill/>
                          </a:ln>
                          <a:solidFill>
                            <a:srgbClr val="FFFFFF"/>
                          </a:solidFill>
                          <a:effectLst/>
                          <a:uLnTx/>
                          <a:uFillTx/>
                          <a:latin typeface="Muli Bold"/>
                          <a:ea typeface="+mn-ea"/>
                          <a:cs typeface="+mn-cs"/>
                        </a:rPr>
                        <a:t>S</a:t>
                      </a:r>
                      <a:r>
                        <a:rPr kumimoji="0" lang="vi-VN" sz="2199" b="0" i="0" u="none" strike="noStrike" kern="1200" cap="none" spc="0" normalizeH="0" baseline="0" noProof="0" smtClean="0">
                          <a:ln>
                            <a:noFill/>
                          </a:ln>
                          <a:solidFill>
                            <a:srgbClr val="FFFFFF"/>
                          </a:solidFill>
                          <a:effectLst/>
                          <a:uLnTx/>
                          <a:uFillTx/>
                          <a:latin typeface="Muli Bold"/>
                          <a:ea typeface="+mn-ea"/>
                          <a:cs typeface="+mn-cs"/>
                        </a:rPr>
                        <a:t>witch đó.</a:t>
                      </a:r>
                      <a:r>
                        <a:rPr kumimoji="0" lang="en-US" sz="2199" b="0" i="0" u="none" strike="noStrike" kern="1200" cap="none" spc="0" normalizeH="0" baseline="0" noProof="0" smtClean="0">
                          <a:ln>
                            <a:noFill/>
                          </a:ln>
                          <a:solidFill>
                            <a:srgbClr val="FFFFFF"/>
                          </a:solidFill>
                          <a:effectLst/>
                          <a:uLnTx/>
                          <a:uFillTx/>
                          <a:latin typeface="Muli Bold"/>
                          <a:ea typeface="+mn-ea"/>
                          <a:cs typeface="+mn-cs"/>
                        </a:rPr>
                        <a:t> </a:t>
                      </a:r>
                    </a:p>
                    <a:p>
                      <a:pPr marL="0" indent="0" algn="just">
                        <a:buFont typeface="Arial" panose="020B0604020202020204" pitchFamily="34" charset="0"/>
                        <a:buNone/>
                        <a:defRPr/>
                      </a:pP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indent="0" algn="just">
                        <a:buFont typeface="Arial" panose="020B0604020202020204" pitchFamily="34" charset="0"/>
                        <a:buNone/>
                        <a:defRPr/>
                      </a:pPr>
                      <a:r>
                        <a:rPr lang="en-US" sz="2199" kern="1200" smtClean="0">
                          <a:solidFill>
                            <a:srgbClr val="FFFFFF"/>
                          </a:solidFill>
                          <a:latin typeface="Muli Bold"/>
                          <a:ea typeface="+mn-ea"/>
                          <a:cs typeface="+mn-cs"/>
                        </a:rPr>
                        <a:t>- Do Spanning Tree</a:t>
                      </a:r>
                      <a:r>
                        <a:rPr lang="en-US" sz="2199" kern="1200" baseline="0" smtClean="0">
                          <a:solidFill>
                            <a:srgbClr val="FFFFFF"/>
                          </a:solidFill>
                          <a:latin typeface="Muli Bold"/>
                          <a:ea typeface="+mn-ea"/>
                          <a:cs typeface="+mn-cs"/>
                        </a:rPr>
                        <a:t> block các kết nối dự phòng nên mô hình truyền thống không thể sử dụng được các liên kết dự phòng.</a:t>
                      </a: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110569">
                <a:tc>
                  <a:txBody>
                    <a:bodyPr/>
                    <a:lstStyle/>
                    <a:p>
                      <a:pPr marL="0" indent="0" algn="ctr">
                        <a:buFont typeface="Arial" panose="020B0604020202020204" pitchFamily="34" charset="0"/>
                        <a:buNone/>
                        <a:defRPr/>
                      </a:pPr>
                      <a:r>
                        <a:rPr lang="en-US" sz="2199" kern="1200" baseline="0" smtClean="0">
                          <a:solidFill>
                            <a:srgbClr val="FFFFFF"/>
                          </a:solidFill>
                          <a:latin typeface="Muli Bold"/>
                          <a:ea typeface="+mn-ea"/>
                          <a:cs typeface="+mn-cs"/>
                        </a:rPr>
                        <a:t>Khả năng mở rộng</a:t>
                      </a:r>
                      <a:endParaRPr lang="en-US" sz="2199" kern="1200" dirty="0">
                        <a:solidFill>
                          <a:srgbClr val="FFFFFF"/>
                        </a:solidFill>
                        <a:latin typeface="Muli Bold"/>
                        <a:ea typeface="+mn-ea"/>
                        <a:cs typeface="+mn-cs"/>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indent="0" algn="just">
                        <a:buFont typeface="Arial" panose="020B0604020202020204" pitchFamily="34" charset="0"/>
                        <a:buNone/>
                        <a:defRPr/>
                      </a:pPr>
                      <a:r>
                        <a:rPr lang="en-US" sz="2199" kern="1200" smtClean="0">
                          <a:solidFill>
                            <a:srgbClr val="FFFFFF"/>
                          </a:solidFill>
                          <a:latin typeface="Muli Bold"/>
                          <a:ea typeface="+mn-ea"/>
                          <a:cs typeface="+mn-cs"/>
                        </a:rPr>
                        <a:t>- Nếu cần thêm băng thông, chỉ cần thêm Spine switch, nếu cần thêm nhiều máy chủ, chỉ cần thêm Leaf switch mà không phải thiết kế lại toàn bộ hệ thống.</a:t>
                      </a: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indent="0" algn="just">
                        <a:buFont typeface="Arial" panose="020B0604020202020204" pitchFamily="34" charset="0"/>
                        <a:buNone/>
                        <a:defRPr/>
                      </a:pPr>
                      <a:r>
                        <a:rPr lang="en-US" sz="2199" kern="1200" dirty="0" smtClean="0">
                          <a:solidFill>
                            <a:srgbClr val="FFFFFF"/>
                          </a:solidFill>
                          <a:latin typeface="Muli Bold"/>
                          <a:ea typeface="+mn-ea"/>
                          <a:cs typeface="+mn-cs"/>
                        </a:rPr>
                        <a:t>- Với</a:t>
                      </a:r>
                      <a:r>
                        <a:rPr lang="en-US" sz="2199" kern="1200" baseline="0" dirty="0" smtClean="0">
                          <a:solidFill>
                            <a:srgbClr val="FFFFFF"/>
                          </a:solidFill>
                          <a:latin typeface="Muli Bold"/>
                          <a:ea typeface="+mn-ea"/>
                          <a:cs typeface="+mn-cs"/>
                        </a:rPr>
                        <a:t> sự phát triển nhanh chóng của các công nghệ ảo hóa, cloud, BIG DATA đòi hỏi nhu cầu về băng thông cao hơn, số lượng server kết nối nhiều hơn làm cho mô hình 3 lớp bị nở to khiến cơ sở hạ tầng khó có thể đáp ứng được.</a:t>
                      </a:r>
                      <a:endParaRPr lang="en-US" sz="2199" kern="1200" dirty="0">
                        <a:solidFill>
                          <a:srgbClr val="FFFFFF"/>
                        </a:solidFill>
                        <a:latin typeface="Muli Bold"/>
                        <a:ea typeface="+mn-ea"/>
                        <a:cs typeface="+mn-cs"/>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547686" y="190500"/>
            <a:ext cx="16760183" cy="2000548"/>
          </a:xfrm>
          <a:prstGeom prst="rect">
            <a:avLst/>
          </a:prstGeom>
        </p:spPr>
        <p:txBody>
          <a:bodyPr wrap="square" lIns="0" tIns="0" rIns="0" bIns="0" rtlCol="0" anchor="t">
            <a:spAutoFit/>
          </a:bodyPr>
          <a:lstStyle/>
          <a:p>
            <a:pPr>
              <a:lnSpc>
                <a:spcPts val="5199"/>
              </a:lnSpc>
            </a:pPr>
            <a:r>
              <a:rPr lang="en-US" sz="3999" spc="-39" dirty="0" smtClean="0">
                <a:solidFill>
                  <a:srgbClr val="F4F4F4"/>
                </a:solidFill>
                <a:latin typeface="Muli Bold"/>
              </a:rPr>
              <a:t>1.2.3 So sánh những ưu điểm của mô </a:t>
            </a:r>
            <a:r>
              <a:rPr lang="en-US" sz="3999" spc="-39" dirty="0">
                <a:solidFill>
                  <a:srgbClr val="F4F4F4"/>
                </a:solidFill>
                <a:latin typeface="Muli Bold"/>
              </a:rPr>
              <a:t>hình </a:t>
            </a:r>
            <a:r>
              <a:rPr lang="en-US" sz="3999" spc="-39" dirty="0" smtClean="0">
                <a:solidFill>
                  <a:srgbClr val="F4F4F4"/>
                </a:solidFill>
                <a:latin typeface="Muli Bold"/>
              </a:rPr>
              <a:t>Spine-Leaf so với mô hình mạng truyền thống</a:t>
            </a:r>
            <a:endParaRPr lang="en-US" sz="3999" spc="-39" dirty="0">
              <a:solidFill>
                <a:srgbClr val="F4F4F4"/>
              </a:solidFill>
              <a:latin typeface="Muli Bold"/>
            </a:endParaRPr>
          </a:p>
          <a:p>
            <a:pPr>
              <a:lnSpc>
                <a:spcPts val="5199"/>
              </a:lnSpc>
              <a:spcBef>
                <a:spcPct val="0"/>
              </a:spcBef>
            </a:pPr>
            <a:endParaRPr lang="en-US" sz="3999" spc="-39" dirty="0">
              <a:solidFill>
                <a:srgbClr val="F4F4F4"/>
              </a:solidFill>
              <a:latin typeface="Muli Bo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254784"/>
            <a:ext cx="16243110" cy="4345194"/>
            <a:chOff x="0" y="0"/>
            <a:chExt cx="12254036" cy="3696259"/>
          </a:xfrm>
        </p:grpSpPr>
        <p:sp>
          <p:nvSpPr>
            <p:cNvPr id="3" name="Freeform 3"/>
            <p:cNvSpPr/>
            <p:nvPr/>
          </p:nvSpPr>
          <p:spPr>
            <a:xfrm>
              <a:off x="0" y="0"/>
              <a:ext cx="12244598" cy="3696259"/>
            </a:xfrm>
            <a:custGeom>
              <a:avLst/>
              <a:gdLst/>
              <a:ahLst/>
              <a:cxnLst/>
              <a:rect l="l" t="t" r="r" b="b"/>
              <a:pathLst>
                <a:path w="12244598" h="3696259">
                  <a:moveTo>
                    <a:pt x="0" y="0"/>
                  </a:moveTo>
                  <a:lnTo>
                    <a:pt x="12244598" y="0"/>
                  </a:lnTo>
                  <a:lnTo>
                    <a:pt x="12244598" y="3696259"/>
                  </a:lnTo>
                  <a:lnTo>
                    <a:pt x="0" y="3696259"/>
                  </a:lnTo>
                  <a:close/>
                </a:path>
              </a:pathLst>
            </a:custGeom>
            <a:solidFill>
              <a:srgbClr val="D2E9D9"/>
            </a:solidFill>
            <a:ln>
              <a:noFill/>
            </a:ln>
          </p:spPr>
        </p:sp>
        <p:sp>
          <p:nvSpPr>
            <p:cNvPr id="4" name="TextBox 4"/>
            <p:cNvSpPr txBox="1"/>
            <p:nvPr/>
          </p:nvSpPr>
          <p:spPr>
            <a:xfrm>
              <a:off x="9438" y="363552"/>
              <a:ext cx="12244598" cy="3184903"/>
            </a:xfrm>
            <a:prstGeom prst="rect">
              <a:avLst/>
            </a:prstGeom>
          </p:spPr>
          <p:txBody>
            <a:bodyPr lIns="254000" tIns="254000" rIns="254000" bIns="254000" rtlCol="0" anchor="ctr"/>
            <a:lstStyle/>
            <a:p>
              <a:pPr algn="just">
                <a:lnSpc>
                  <a:spcPts val="3919"/>
                </a:lnSpc>
              </a:pPr>
              <a:r>
                <a:rPr lang="vi-VN" sz="2799">
                  <a:solidFill>
                    <a:srgbClr val="000000"/>
                  </a:solidFill>
                  <a:latin typeface="Muli Regular Bold"/>
                </a:rPr>
                <a:t>Mô hình mạng Spine-Leaf cung cấp nhiều lợi ích độc đáo hơn so với mô hình 3 lớp truyền thống. Việc sử dụng định tuyến lớp 3 với ECMP để cân bằng </a:t>
              </a:r>
              <a:r>
                <a:rPr lang="vi-VN" sz="2799" smtClean="0">
                  <a:solidFill>
                    <a:srgbClr val="000000"/>
                  </a:solidFill>
                  <a:latin typeface="Muli Regular Bold"/>
                </a:rPr>
                <a:t>tải</a:t>
              </a:r>
              <a:r>
                <a:rPr lang="en-US" sz="2799" smtClean="0">
                  <a:solidFill>
                    <a:srgbClr val="000000"/>
                  </a:solidFill>
                  <a:latin typeface="Muli Regular Bold"/>
                </a:rPr>
                <a:t> bằng cách</a:t>
              </a:r>
              <a:r>
                <a:rPr lang="vi-VN" sz="2799" smtClean="0">
                  <a:solidFill>
                    <a:srgbClr val="000000"/>
                  </a:solidFill>
                  <a:latin typeface="Muli Regular Bold"/>
                </a:rPr>
                <a:t> </a:t>
              </a:r>
              <a:r>
                <a:rPr lang="vi-VN" sz="2799">
                  <a:solidFill>
                    <a:srgbClr val="000000"/>
                  </a:solidFill>
                  <a:latin typeface="Muli Regular Bold"/>
                </a:rPr>
                <a:t>sử dụng tất cả các liên kết có sẵn. Điều này giúp làm tăng băng thông của hệ thống. Với cấu hình và thiết kế dễ điều chỉnh, Spine-Leaf đã cải thiện khả năng quản lý và khả năng mở rộng thiết kế. Loại bỏ Spanning Tree (STP) đã làm cho sự ổn định mạng được cải thiện một cách đáng kể. </a:t>
              </a:r>
              <a:endParaRPr lang="en-US" sz="2799" dirty="0">
                <a:solidFill>
                  <a:srgbClr val="000000"/>
                </a:solidFill>
                <a:latin typeface="Muli Regular Bold"/>
              </a:endParaRPr>
            </a:p>
          </p:txBody>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0095">
            <a:off x="597862" y="2834733"/>
            <a:ext cx="2008565" cy="661001"/>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05851">
            <a:off x="15689948" y="7182602"/>
            <a:ext cx="2008565" cy="661001"/>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454694">
            <a:off x="15960614" y="7182601"/>
            <a:ext cx="2008565" cy="661001"/>
          </a:xfrm>
          <a:prstGeom prst="rect">
            <a:avLst/>
          </a:prstGeom>
        </p:spPr>
      </p:pic>
      <p:pic>
        <p:nvPicPr>
          <p:cNvPr id="8" name="Picture 8"/>
          <p:cNvPicPr>
            <a:picLocks noChangeAspect="1"/>
          </p:cNvPicPr>
          <p:nvPr/>
        </p:nvPicPr>
        <p:blipFill>
          <a:blip r:embed="rId4"/>
          <a:srcRect/>
          <a:stretch>
            <a:fillRect/>
          </a:stretch>
        </p:blipFill>
        <p:spPr>
          <a:xfrm>
            <a:off x="13271324" y="0"/>
            <a:ext cx="3776084" cy="3853147"/>
          </a:xfrm>
          <a:prstGeom prst="rect">
            <a:avLst/>
          </a:prstGeom>
        </p:spPr>
      </p:pic>
      <p:sp>
        <p:nvSpPr>
          <p:cNvPr id="9" name="TextBox 9"/>
          <p:cNvSpPr txBox="1"/>
          <p:nvPr/>
        </p:nvSpPr>
        <p:spPr>
          <a:xfrm>
            <a:off x="1028700" y="1038225"/>
            <a:ext cx="13296900" cy="1308050"/>
          </a:xfrm>
          <a:prstGeom prst="rect">
            <a:avLst/>
          </a:prstGeom>
        </p:spPr>
        <p:txBody>
          <a:bodyPr wrap="square" lIns="0" tIns="0" rIns="0" bIns="0" rtlCol="0" anchor="t">
            <a:spAutoFit/>
          </a:bodyPr>
          <a:lstStyle/>
          <a:p>
            <a:pPr>
              <a:lnSpc>
                <a:spcPts val="10199"/>
              </a:lnSpc>
              <a:spcBef>
                <a:spcPct val="0"/>
              </a:spcBef>
            </a:pPr>
            <a:r>
              <a:rPr lang="en-US" sz="8499" spc="-84" smtClean="0">
                <a:solidFill>
                  <a:srgbClr val="F4F4F4"/>
                </a:solidFill>
                <a:latin typeface="Muli Bold"/>
              </a:rPr>
              <a:t>1.2.4 Kết luận chương 1</a:t>
            </a:r>
            <a:endParaRPr lang="en-US" sz="8499" spc="-84">
              <a:solidFill>
                <a:srgbClr val="F4F4F4"/>
              </a:solidFill>
              <a:latin typeface="Muli Bo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A4E473"/>
            </a:solidFill>
            <a:ln w="12700">
              <a:solidFill>
                <a:srgbClr val="000000"/>
              </a:solidFill>
            </a:ln>
          </p:spPr>
        </p:sp>
      </p:grpSp>
      <p:sp>
        <p:nvSpPr>
          <p:cNvPr id="8" name="TextBox 8"/>
          <p:cNvSpPr txBox="1"/>
          <p:nvPr/>
        </p:nvSpPr>
        <p:spPr>
          <a:xfrm>
            <a:off x="2410660" y="1958185"/>
            <a:ext cx="5971340" cy="1615827"/>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Noto Serif Display Black"/>
              </a:rPr>
              <a:t>Chương 2</a:t>
            </a:r>
          </a:p>
        </p:txBody>
      </p:sp>
      <p:sp>
        <p:nvSpPr>
          <p:cNvPr id="9" name="TextBox 9"/>
          <p:cNvSpPr txBox="1"/>
          <p:nvPr/>
        </p:nvSpPr>
        <p:spPr>
          <a:xfrm>
            <a:off x="517314" y="4096365"/>
            <a:ext cx="9828683" cy="27444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panose="02020603050405020304" pitchFamily="18" charset="0"/>
                <a:cs typeface="Times New Roman" panose="02020603050405020304" pitchFamily="18" charset="0"/>
              </a:rPr>
              <a:t>Tìm hiểu về các giao thức, công nghệ sử dụng trong mô hình mạng Spine-Leaf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665578"/>
            <a:ext cx="14766361" cy="833562"/>
          </a:xfrm>
          <a:prstGeom prst="rect">
            <a:avLst/>
          </a:prstGeom>
        </p:spPr>
        <p:txBody>
          <a:bodyPr lIns="0" tIns="0" rIns="0" bIns="0" rtlCol="0" anchor="t">
            <a:spAutoFit/>
          </a:bodyPr>
          <a:lstStyle/>
          <a:p>
            <a:pPr>
              <a:lnSpc>
                <a:spcPts val="6500"/>
              </a:lnSpc>
            </a:pPr>
            <a:r>
              <a:rPr lang="en-US" sz="5000">
                <a:solidFill>
                  <a:srgbClr val="A4E473"/>
                </a:solidFill>
                <a:latin typeface="Muli Bold"/>
              </a:rPr>
              <a:t>2</a:t>
            </a:r>
            <a:r>
              <a:rPr lang="en-US" sz="5000" smtClean="0">
                <a:solidFill>
                  <a:srgbClr val="A4E473"/>
                </a:solidFill>
                <a:latin typeface="Muli Bold"/>
              </a:rPr>
              <a:t>.Tổng </a:t>
            </a:r>
            <a:r>
              <a:rPr lang="en-US" sz="5000">
                <a:solidFill>
                  <a:srgbClr val="A4E473"/>
                </a:solidFill>
                <a:latin typeface="Muli Bold"/>
              </a:rPr>
              <a:t>quan về VLAN và VXLAN </a:t>
            </a:r>
          </a:p>
        </p:txBody>
      </p:sp>
      <p:grpSp>
        <p:nvGrpSpPr>
          <p:cNvPr id="3" name="Group 3"/>
          <p:cNvGrpSpPr/>
          <p:nvPr/>
        </p:nvGrpSpPr>
        <p:grpSpPr>
          <a:xfrm>
            <a:off x="-4076271" y="7810500"/>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789889" y="8409847"/>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2971800" y="8958903"/>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1028700" y="1692562"/>
            <a:ext cx="6400754" cy="1102866"/>
          </a:xfrm>
          <a:prstGeom prst="rect">
            <a:avLst/>
          </a:prstGeom>
        </p:spPr>
        <p:txBody>
          <a:bodyPr lIns="0" tIns="0" rIns="0" bIns="0" rtlCol="0" anchor="t">
            <a:spAutoFit/>
          </a:bodyPr>
          <a:lstStyle/>
          <a:p>
            <a:pPr>
              <a:lnSpc>
                <a:spcPts val="4320"/>
              </a:lnSpc>
            </a:pPr>
            <a:r>
              <a:rPr lang="en-US" sz="3600" spc="-36">
                <a:solidFill>
                  <a:srgbClr val="FFFFFF"/>
                </a:solidFill>
                <a:latin typeface="Muli Bold Bold"/>
              </a:rPr>
              <a:t>2</a:t>
            </a:r>
            <a:r>
              <a:rPr lang="en-US" sz="3600" spc="-36" smtClean="0">
                <a:solidFill>
                  <a:srgbClr val="FFFFFF"/>
                </a:solidFill>
                <a:latin typeface="Muli Bold Bold"/>
              </a:rPr>
              <a:t>.1 </a:t>
            </a:r>
            <a:r>
              <a:rPr lang="en-US" sz="3600" spc="-36">
                <a:solidFill>
                  <a:srgbClr val="FFFFFF"/>
                </a:solidFill>
                <a:latin typeface="Muli Bold Bold"/>
              </a:rPr>
              <a:t>VLAN truyền thống</a:t>
            </a:r>
          </a:p>
          <a:p>
            <a:pPr>
              <a:lnSpc>
                <a:spcPts val="4320"/>
              </a:lnSpc>
              <a:spcBef>
                <a:spcPct val="0"/>
              </a:spcBef>
            </a:pPr>
            <a:endParaRPr lang="en-US" sz="3600" spc="-36">
              <a:solidFill>
                <a:srgbClr val="FFFFFF"/>
              </a:solidFill>
              <a:latin typeface="Muli Bold Bold"/>
            </a:endParaRPr>
          </a:p>
        </p:txBody>
      </p:sp>
      <p:sp>
        <p:nvSpPr>
          <p:cNvPr id="11" name="TextBox 11"/>
          <p:cNvSpPr txBox="1"/>
          <p:nvPr/>
        </p:nvSpPr>
        <p:spPr>
          <a:xfrm>
            <a:off x="685800" y="2333468"/>
            <a:ext cx="16730602" cy="2308324"/>
          </a:xfrm>
          <a:prstGeom prst="rect">
            <a:avLst/>
          </a:prstGeom>
        </p:spPr>
        <p:txBody>
          <a:bodyPr wrap="square" lIns="0" tIns="0" rIns="0" bIns="0" rtlCol="0" anchor="t">
            <a:spAutoFit/>
          </a:bodyPr>
          <a:lstStyle/>
          <a:p>
            <a:pPr marL="604516" lvl="1" indent="-302258" algn="just">
              <a:lnSpc>
                <a:spcPts val="4479"/>
              </a:lnSpc>
              <a:buFont typeface="Arial"/>
              <a:buChar char="•"/>
            </a:pPr>
            <a:r>
              <a:rPr lang="en-US" sz="2799">
                <a:solidFill>
                  <a:srgbClr val="FFFFFF"/>
                </a:solidFill>
                <a:latin typeface="Muli Regular"/>
              </a:rPr>
              <a:t>Hầu hết chúng ta đều đã và đang triển khai VLAN trong hệ thống mạng. Với </a:t>
            </a:r>
            <a:r>
              <a:rPr lang="en-US" sz="2799" smtClean="0">
                <a:solidFill>
                  <a:srgbClr val="FFFFFF"/>
                </a:solidFill>
                <a:latin typeface="Muli Regular"/>
              </a:rPr>
              <a:t>12 bit định danh phân đoạn, </a:t>
            </a:r>
            <a:r>
              <a:rPr lang="en-US" sz="2799">
                <a:solidFill>
                  <a:srgbClr val="FFFFFF"/>
                </a:solidFill>
                <a:latin typeface="Muli Regular"/>
              </a:rPr>
              <a:t>chúng ta có tối đa 4094 </a:t>
            </a:r>
            <a:r>
              <a:rPr lang="en-US" sz="2799" smtClean="0">
                <a:solidFill>
                  <a:srgbClr val="FFFFFF"/>
                </a:solidFill>
                <a:latin typeface="Muli Regular"/>
              </a:rPr>
              <a:t>VLAN. </a:t>
            </a:r>
            <a:r>
              <a:rPr lang="en-US" sz="2799">
                <a:solidFill>
                  <a:srgbClr val="FFFFFF"/>
                </a:solidFill>
                <a:latin typeface="Muli Regular"/>
              </a:rPr>
              <a:t>Tuy nhiên trong những năm gần đây khi mà người dùng chuyển qua điện toán đám mây Cloud thì con số trên không còn đáp ứng trong Data Center được </a:t>
            </a:r>
            <a:r>
              <a:rPr lang="en-US" sz="2799" smtClean="0">
                <a:solidFill>
                  <a:srgbClr val="FFFFFF"/>
                </a:solidFill>
                <a:latin typeface="Muli Regular"/>
              </a:rPr>
              <a:t>nữa. Lúc </a:t>
            </a:r>
            <a:r>
              <a:rPr lang="en-US" sz="2799">
                <a:solidFill>
                  <a:srgbClr val="FFFFFF"/>
                </a:solidFill>
                <a:latin typeface="Muli Regular"/>
              </a:rPr>
              <a:t>này thì </a:t>
            </a:r>
            <a:r>
              <a:rPr lang="en-US" sz="2799" smtClean="0">
                <a:solidFill>
                  <a:srgbClr val="FFFFFF"/>
                </a:solidFill>
                <a:latin typeface="Muli Regular"/>
              </a:rPr>
              <a:t>VXLAN có thể giải </a:t>
            </a:r>
            <a:r>
              <a:rPr lang="en-US" sz="2799">
                <a:solidFill>
                  <a:srgbClr val="FFFFFF"/>
                </a:solidFill>
                <a:latin typeface="Muli Regular"/>
              </a:rPr>
              <a:t>quyết được vấn đề </a:t>
            </a:r>
            <a:r>
              <a:rPr lang="en-US" sz="2799" smtClean="0">
                <a:solidFill>
                  <a:srgbClr val="FFFFFF"/>
                </a:solidFill>
                <a:latin typeface="Muli Regular"/>
              </a:rPr>
              <a:t>này.</a:t>
            </a:r>
            <a:endParaRPr lang="en-US" sz="2799">
              <a:solidFill>
                <a:srgbClr val="FFFFFF"/>
              </a:solidFill>
              <a:latin typeface="Muli Regular"/>
            </a:endParaRPr>
          </a:p>
        </p:txBody>
      </p:sp>
      <p:sp>
        <p:nvSpPr>
          <p:cNvPr id="15" name="Rectangle 14"/>
          <p:cNvSpPr/>
          <p:nvPr/>
        </p:nvSpPr>
        <p:spPr>
          <a:xfrm>
            <a:off x="1028700" y="4801285"/>
            <a:ext cx="4880310" cy="643766"/>
          </a:xfrm>
          <a:prstGeom prst="rect">
            <a:avLst/>
          </a:prstGeom>
        </p:spPr>
        <p:txBody>
          <a:bodyPr wrap="none">
            <a:spAutoFit/>
          </a:bodyPr>
          <a:lstStyle/>
          <a:p>
            <a:pPr lvl="0">
              <a:lnSpc>
                <a:spcPts val="4320"/>
              </a:lnSpc>
            </a:pPr>
            <a:r>
              <a:rPr lang="en-US" sz="3600" spc="-36" smtClean="0">
                <a:solidFill>
                  <a:srgbClr val="FFFFFF"/>
                </a:solidFill>
                <a:latin typeface="Muli Bold Bold"/>
              </a:rPr>
              <a:t>2.2 Khái niệm VXLAN</a:t>
            </a:r>
            <a:endParaRPr lang="en-US" sz="3600" spc="-36">
              <a:solidFill>
                <a:srgbClr val="FFFFFF"/>
              </a:solidFill>
              <a:latin typeface="Muli Bold Bold"/>
            </a:endParaRPr>
          </a:p>
        </p:txBody>
      </p:sp>
      <p:sp>
        <p:nvSpPr>
          <p:cNvPr id="16" name="Rectangle 15"/>
          <p:cNvSpPr/>
          <p:nvPr/>
        </p:nvSpPr>
        <p:spPr>
          <a:xfrm>
            <a:off x="1028700" y="5412405"/>
            <a:ext cx="16387702" cy="2977738"/>
          </a:xfrm>
          <a:prstGeom prst="rect">
            <a:avLst/>
          </a:prstGeom>
        </p:spPr>
        <p:txBody>
          <a:bodyPr wrap="square">
            <a:spAutoFit/>
          </a:bodyPr>
          <a:lstStyle/>
          <a:p>
            <a:pPr marL="604516" lvl="1" indent="-302258" algn="just">
              <a:lnSpc>
                <a:spcPts val="4479"/>
              </a:lnSpc>
              <a:buFont typeface="Arial"/>
              <a:buChar char="•"/>
            </a:pPr>
            <a:r>
              <a:rPr lang="en-US" sz="2799" smtClean="0">
                <a:solidFill>
                  <a:srgbClr val="FFFFFF"/>
                </a:solidFill>
                <a:latin typeface="Muli Regular"/>
              </a:rPr>
              <a:t>VXLAN là công nghệ mở rộng của VLAN </a:t>
            </a:r>
            <a:r>
              <a:rPr lang="vi-VN" sz="2799" smtClean="0">
                <a:solidFill>
                  <a:srgbClr val="FFFFFF"/>
                </a:solidFill>
                <a:latin typeface="Muli Regular"/>
              </a:rPr>
              <a:t>với </a:t>
            </a:r>
            <a:r>
              <a:rPr lang="vi-VN" sz="2799">
                <a:solidFill>
                  <a:srgbClr val="FFFFFF"/>
                </a:solidFill>
                <a:latin typeface="Muli Regular"/>
              </a:rPr>
              <a:t>24 bit định danh phân đoạn dưới dạng ID VXLAN cho phép mở rộng lên đến 16 triệu phân đoạn mạng trong điện toán đám mây. </a:t>
            </a:r>
          </a:p>
          <a:p>
            <a:pPr marL="604516" lvl="1" indent="-302258" algn="just">
              <a:lnSpc>
                <a:spcPts val="4479"/>
              </a:lnSpc>
              <a:buFont typeface="Arial"/>
              <a:buChar char="•"/>
            </a:pPr>
            <a:r>
              <a:rPr lang="en-US" sz="2799" smtClean="0">
                <a:solidFill>
                  <a:srgbClr val="FFFFFF"/>
                </a:solidFill>
                <a:latin typeface="Muli Regular"/>
              </a:rPr>
              <a:t> </a:t>
            </a:r>
            <a:r>
              <a:rPr lang="vi-VN" sz="2799">
                <a:solidFill>
                  <a:srgbClr val="FFFFFF"/>
                </a:solidFill>
                <a:latin typeface="Muli Regular"/>
              </a:rPr>
              <a:t>VXLAN cung cấp một cách để mở rộng các mạng lớp 2 trên cơ sở hạ tầng lớp 3 bằng cách sử dụng đóng gói và đường hầm MAC-in-UDP.</a:t>
            </a:r>
          </a:p>
          <a:p>
            <a:pPr marL="302258" lvl="1" algn="just">
              <a:lnSpc>
                <a:spcPts val="4479"/>
              </a:lnSpc>
            </a:pPr>
            <a:endParaRPr lang="en-US" sz="2799">
              <a:solidFill>
                <a:srgbClr val="FFFFFF"/>
              </a:solidFill>
              <a:latin typeface="Muli Regul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3077</TotalTime>
  <Words>3410</Words>
  <Application>Microsoft Office PowerPoint</Application>
  <PresentationFormat>Custom</PresentationFormat>
  <Paragraphs>277</Paragraphs>
  <Slides>29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Muli Bold</vt:lpstr>
      <vt:lpstr>Courier New</vt:lpstr>
      <vt:lpstr>Noto Sans Bold</vt:lpstr>
      <vt:lpstr>Muli Regular Bold</vt:lpstr>
      <vt:lpstr>Noto Serif Display Black</vt:lpstr>
      <vt:lpstr>Times New Roman</vt:lpstr>
      <vt:lpstr>Muli Bold Bold</vt:lpstr>
      <vt:lpstr>Calibri</vt:lpstr>
      <vt:lpstr>Arial</vt:lpstr>
      <vt:lpstr>Muli Regular</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Yellow White Illustrative Commencement Exercises Graduation Presentation</dc:title>
  <cp:lastModifiedBy>acer</cp:lastModifiedBy>
  <cp:revision>194</cp:revision>
  <dcterms:created xsi:type="dcterms:W3CDTF">2006-08-16T00:00:00Z</dcterms:created>
  <dcterms:modified xsi:type="dcterms:W3CDTF">2022-12-19T16:54:27Z</dcterms:modified>
  <dc:identifier>DAFQ5GuPx_M</dc:identifier>
</cp:coreProperties>
</file>