
<file path=[Content_Types].xml><?xml version="1.0" encoding="utf-8"?>
<Types xmlns="http://schemas.openxmlformats.org/package/2006/content-types">
  <Default Extension="png" ContentType="image/png"/>
  <Default Extension="vsd" ContentType="application/vnd.visio"/>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7"/>
  </p:notesMasterIdLst>
  <p:sldIdLst>
    <p:sldId id="256" r:id="rId2"/>
    <p:sldId id="740" r:id="rId3"/>
    <p:sldId id="772" r:id="rId4"/>
    <p:sldId id="793" r:id="rId5"/>
    <p:sldId id="794" r:id="rId6"/>
    <p:sldId id="795" r:id="rId7"/>
    <p:sldId id="799" r:id="rId8"/>
    <p:sldId id="800" r:id="rId9"/>
    <p:sldId id="802" r:id="rId10"/>
    <p:sldId id="803" r:id="rId11"/>
    <p:sldId id="804" r:id="rId12"/>
    <p:sldId id="805" r:id="rId13"/>
    <p:sldId id="806" r:id="rId14"/>
    <p:sldId id="807" r:id="rId15"/>
    <p:sldId id="808" r:id="rId16"/>
    <p:sldId id="809" r:id="rId17"/>
    <p:sldId id="810" r:id="rId18"/>
    <p:sldId id="811" r:id="rId19"/>
    <p:sldId id="812" r:id="rId20"/>
    <p:sldId id="813" r:id="rId21"/>
    <p:sldId id="814" r:id="rId22"/>
    <p:sldId id="815" r:id="rId23"/>
    <p:sldId id="816" r:id="rId24"/>
    <p:sldId id="258" r:id="rId25"/>
    <p:sldId id="79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36F"/>
    <a:srgbClr val="FF9900"/>
    <a:srgbClr val="1FA985"/>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EAD492-C0DE-4D55-A360-F97777C1A9A5}">
  <a:tblStyle styleId="{58EAD492-C0DE-4D55-A360-F97777C1A9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9"/>
    <p:restoredTop sz="95328" autoAdjust="0"/>
  </p:normalViewPr>
  <p:slideViewPr>
    <p:cSldViewPr snapToGrid="0">
      <p:cViewPr varScale="1">
        <p:scale>
          <a:sx n="93" d="100"/>
          <a:sy n="93"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190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469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103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03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520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386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6929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1798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767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527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1793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186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1948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4012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6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163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820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273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501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574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1589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052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584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530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543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Microsoft_Visio_2003-2010_Drawing1.vsd"/><Relationship Id="rId5" Type="http://schemas.openxmlformats.org/officeDocument/2006/relationships/image" Target="../media/image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10393" y="1090750"/>
            <a:ext cx="7494664"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dirty="0" smtClean="0"/>
              <a:t>TỔNG QUAN MẠNG 4G EPC VHT</a:t>
            </a:r>
            <a:endParaRPr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626" y="55779"/>
            <a:ext cx="1546847" cy="9827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383" y="55779"/>
            <a:ext cx="1471423" cy="982717"/>
          </a:xfrm>
          <a:prstGeom prst="rect">
            <a:avLst/>
          </a:prstGeom>
        </p:spPr>
      </p:pic>
      <p:sp>
        <p:nvSpPr>
          <p:cNvPr id="7" name="Shape 184"/>
          <p:cNvSpPr txBox="1">
            <a:spLocks/>
          </p:cNvSpPr>
          <p:nvPr/>
        </p:nvSpPr>
        <p:spPr>
          <a:xfrm>
            <a:off x="7746274" y="4323806"/>
            <a:ext cx="131141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smtClean="0"/>
              <a:t>20/10/2020</a:t>
            </a:r>
            <a:endParaRPr lang="en-US" sz="1400" dirty="0"/>
          </a:p>
        </p:txBody>
      </p:sp>
      <p:sp>
        <p:nvSpPr>
          <p:cNvPr id="8" name="Shape 184"/>
          <p:cNvSpPr txBox="1">
            <a:spLocks/>
          </p:cNvSpPr>
          <p:nvPr/>
        </p:nvSpPr>
        <p:spPr>
          <a:xfrm>
            <a:off x="3871157" y="4323806"/>
            <a:ext cx="2616926" cy="220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en-US" sz="1400" dirty="0" err="1" smtClean="0"/>
              <a:t>Tác</a:t>
            </a:r>
            <a:r>
              <a:rPr lang="en-US" sz="1400" dirty="0" smtClean="0"/>
              <a:t> </a:t>
            </a:r>
            <a:r>
              <a:rPr lang="en-US" sz="1400" dirty="0" err="1" smtClean="0"/>
              <a:t>giả</a:t>
            </a:r>
            <a:r>
              <a:rPr lang="en-US" sz="1400" dirty="0" smtClean="0"/>
              <a:t>: </a:t>
            </a:r>
            <a:r>
              <a:rPr lang="en-US" sz="1400" dirty="0" err="1" smtClean="0"/>
              <a:t>Phạm</a:t>
            </a:r>
            <a:r>
              <a:rPr lang="en-US" sz="1400" dirty="0" smtClean="0"/>
              <a:t> Duy </a:t>
            </a:r>
            <a:r>
              <a:rPr lang="en-US" sz="1400" dirty="0" err="1" smtClean="0"/>
              <a:t>Hùng</a:t>
            </a:r>
            <a:endParaRPr lang="en-US"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921322"/>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67783" y="1538221"/>
            <a:ext cx="7153387" cy="246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fr-FR" sz="2000" dirty="0">
                <a:latin typeface="Times New Roman" panose="02020603050405020304" pitchFamily="18" charset="0"/>
                <a:cs typeface="Times New Roman" panose="02020603050405020304" pitchFamily="18" charset="0"/>
              </a:rPr>
              <a:t>MME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các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kết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nối</a:t>
            </a:r>
            <a:r>
              <a:rPr lang="fr-F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err="1">
                <a:latin typeface="Times New Roman" panose="02020603050405020304" pitchFamily="18" charset="0"/>
                <a:cs typeface="Times New Roman" panose="02020603050405020304" pitchFamily="18" charset="0"/>
              </a:rPr>
              <a:t>Kết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nối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tới</a:t>
            </a:r>
            <a:r>
              <a:rPr lang="en-GB" sz="2000" dirty="0">
                <a:latin typeface="Times New Roman" panose="02020603050405020304" pitchFamily="18" charset="0"/>
                <a:cs typeface="Times New Roman" panose="02020603050405020304" pitchFamily="18" charset="0"/>
              </a:rPr>
              <a:t> Access Network (</a:t>
            </a:r>
            <a:r>
              <a:rPr lang="en-GB" sz="2000" dirty="0" err="1">
                <a:latin typeface="Times New Roman" panose="02020603050405020304" pitchFamily="18" charset="0"/>
                <a:cs typeface="Times New Roman" panose="02020603050405020304" pitchFamily="18" charset="0"/>
              </a:rPr>
              <a:t>eNodeBs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trên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giao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diện</a:t>
            </a:r>
            <a:r>
              <a:rPr lang="en-GB" sz="2000" dirty="0">
                <a:latin typeface="Times New Roman" panose="02020603050405020304" pitchFamily="18" charset="0"/>
                <a:cs typeface="Times New Roman" panose="02020603050405020304" pitchFamily="18" charset="0"/>
              </a:rPr>
              <a:t> S1-MME </a:t>
            </a:r>
            <a:r>
              <a:rPr lang="en-GB" sz="2000" dirty="0" err="1">
                <a:latin typeface="Times New Roman" panose="02020603050405020304" pitchFamily="18" charset="0"/>
                <a:cs typeface="Times New Roman" panose="02020603050405020304" pitchFamily="18" charset="0"/>
              </a:rPr>
              <a:t>sử</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dụng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giao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thức</a:t>
            </a:r>
            <a:r>
              <a:rPr lang="en-GB" sz="2000" dirty="0">
                <a:latin typeface="Times New Roman" panose="02020603050405020304" pitchFamily="18" charset="0"/>
                <a:cs typeface="Times New Roman" panose="02020603050405020304" pitchFamily="18" charset="0"/>
              </a:rPr>
              <a:t> S1AP.</a:t>
            </a:r>
            <a:endParaRPr lang="en-GB" sz="2000"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err="1">
                <a:latin typeface="Times New Roman" panose="02020603050405020304" pitchFamily="18" charset="0"/>
                <a:cs typeface="Times New Roman" panose="02020603050405020304" pitchFamily="18" charset="0"/>
              </a:rPr>
              <a:t>Kết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nối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sử</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dụng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giao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thức</a:t>
            </a:r>
            <a:r>
              <a:rPr lang="en-GB" sz="2000" dirty="0">
                <a:latin typeface="Times New Roman" panose="02020603050405020304" pitchFamily="18" charset="0"/>
                <a:cs typeface="Times New Roman" panose="02020603050405020304" pitchFamily="18" charset="0"/>
              </a:rPr>
              <a:t> GTP-C:</a:t>
            </a:r>
            <a:endParaRPr lang="en-GB" sz="20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MMEs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S10.</a:t>
            </a:r>
            <a:endParaRPr lang="en-GB" sz="20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SGWs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S11.</a:t>
            </a:r>
            <a:endParaRPr lang="en-GB"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SGSNs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S3/Gn.</a:t>
            </a:r>
            <a:endParaRPr lang="en-GB"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MSCs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SRVCC).</a:t>
            </a:r>
            <a:endParaRPr lang="en-GB"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MSCs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SGs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CS Fallback).</a:t>
            </a:r>
            <a:endParaRPr lang="en-GB"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2000" dirty="0" err="1">
                <a:latin typeface="Times New Roman" panose="02020603050405020304" pitchFamily="18" charset="0"/>
                <a:cs typeface="Times New Roman" panose="02020603050405020304" pitchFamily="18" charset="0"/>
              </a:rPr>
              <a:t>Kết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nối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tới</a:t>
            </a:r>
            <a:r>
              <a:rPr lang="en-GB" sz="2000" dirty="0">
                <a:latin typeface="Times New Roman" panose="02020603050405020304" pitchFamily="18" charset="0"/>
                <a:cs typeface="Times New Roman" panose="02020603050405020304" pitchFamily="18" charset="0"/>
              </a:rPr>
              <a:t> HSS/DRA </a:t>
            </a:r>
            <a:r>
              <a:rPr lang="en-GB" sz="2000" dirty="0" err="1">
                <a:latin typeface="Times New Roman" panose="02020603050405020304" pitchFamily="18" charset="0"/>
                <a:cs typeface="Times New Roman" panose="02020603050405020304" pitchFamily="18" charset="0"/>
              </a:rPr>
              <a:t>trên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giao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diện</a:t>
            </a:r>
            <a:r>
              <a:rPr lang="en-GB" sz="2000" dirty="0">
                <a:latin typeface="Times New Roman" panose="02020603050405020304" pitchFamily="18" charset="0"/>
                <a:cs typeface="Times New Roman" panose="02020603050405020304" pitchFamily="18" charset="0"/>
              </a:rPr>
              <a:t> S6a </a:t>
            </a:r>
            <a:r>
              <a:rPr lang="en-GB" sz="2000" dirty="0" err="1">
                <a:latin typeface="Times New Roman" panose="02020603050405020304" pitchFamily="18" charset="0"/>
                <a:cs typeface="Times New Roman" panose="02020603050405020304" pitchFamily="18" charset="0"/>
              </a:rPr>
              <a:t>sử</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dụng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giao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thức</a:t>
            </a:r>
            <a:r>
              <a:rPr lang="en-GB" sz="2000" dirty="0">
                <a:latin typeface="Times New Roman" panose="02020603050405020304" pitchFamily="18" charset="0"/>
                <a:cs typeface="Times New Roman" panose="02020603050405020304" pitchFamily="18" charset="0"/>
              </a:rPr>
              <a:t> Diameter.</a:t>
            </a:r>
            <a:endParaRPr lang="en-GB" sz="2000" b="1"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886414"/>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MME VHT</a:t>
            </a:r>
            <a:endParaRPr lang="en-GB" sz="2400" b="1" dirty="0"/>
          </a:p>
        </p:txBody>
      </p:sp>
    </p:spTree>
    <p:extLst>
      <p:ext uri="{BB962C8B-B14F-4D97-AF65-F5344CB8AC3E}">
        <p14:creationId xmlns:p14="http://schemas.microsoft.com/office/powerpoint/2010/main" val="190694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40" y="921322"/>
            <a:ext cx="7270710" cy="285129"/>
          </a:xfrm>
          <a:prstGeom prst="rect">
            <a:avLst/>
          </a:prstGeom>
        </p:spPr>
        <p:txBody>
          <a:bodyPr>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 name="Rectangle 1"/>
          <p:cNvSpPr/>
          <p:nvPr/>
        </p:nvSpPr>
        <p:spPr>
          <a:xfrm>
            <a:off x="2804845" y="245151"/>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MME VHT</a:t>
            </a:r>
            <a:endParaRPr lang="en-GB" sz="2400" b="1" dirty="0"/>
          </a:p>
        </p:txBody>
      </p:sp>
      <p:sp>
        <p:nvSpPr>
          <p:cNvPr id="19" name="Content Placeholder 2"/>
          <p:cNvSpPr txBox="1">
            <a:spLocks/>
          </p:cNvSpPr>
          <p:nvPr/>
        </p:nvSpPr>
        <p:spPr>
          <a:xfrm>
            <a:off x="1348172" y="806881"/>
            <a:ext cx="5998029" cy="2480239"/>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err="1" smtClean="0">
                <a:latin typeface="Times New Roman" panose="02020603050405020304" pitchFamily="18" charset="0"/>
                <a:cs typeface="Times New Roman" panose="02020603050405020304" pitchFamily="18" charset="0"/>
              </a:rPr>
              <a:t>Mô</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hình</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thiết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kế</a:t>
            </a:r>
            <a:r>
              <a:rPr lang="en-GB" dirty="0" smtClean="0">
                <a:latin typeface="Times New Roman" panose="02020603050405020304" pitchFamily="18" charset="0"/>
                <a:cs typeface="Times New Roman" panose="02020603050405020304" pitchFamily="18" charset="0"/>
              </a:rPr>
              <a:t> Logic MME</a:t>
            </a:r>
            <a:endParaRPr lang="en-GB" b="1" dirty="0">
              <a:latin typeface="Times New Roman" panose="02020603050405020304" pitchFamily="18" charset="0"/>
              <a:cs typeface="Times New Roman" panose="02020603050405020304" pitchFamily="18"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3162950132"/>
              </p:ext>
            </p:extLst>
          </p:nvPr>
        </p:nvGraphicFramePr>
        <p:xfrm>
          <a:off x="1348172" y="1165769"/>
          <a:ext cx="5934075" cy="3848100"/>
        </p:xfrm>
        <a:graphic>
          <a:graphicData uri="http://schemas.openxmlformats.org/presentationml/2006/ole">
            <mc:AlternateContent xmlns:mc="http://schemas.openxmlformats.org/markup-compatibility/2006">
              <mc:Choice xmlns:v="urn:schemas-microsoft-com:vml" Requires="v">
                <p:oleObj spid="_x0000_s1107" name="Visio" r:id="rId6" imgW="8791729" imgH="5705538" progId="Visio.Drawing.15">
                  <p:embed/>
                </p:oleObj>
              </mc:Choice>
              <mc:Fallback>
                <p:oleObj name="Visio" r:id="rId6" imgW="8791729" imgH="5705538" progId="Visio.Drawing.15">
                  <p:embed/>
                  <p:pic>
                    <p:nvPicPr>
                      <p:cNvPr id="0" name=""/>
                      <p:cNvPicPr>
                        <a:picLocks noChangeAspect="1" noChangeArrowheads="1"/>
                      </p:cNvPicPr>
                      <p:nvPr/>
                    </p:nvPicPr>
                    <p:blipFill>
                      <a:blip r:embed="rId7"/>
                      <a:srcRect/>
                      <a:stretch>
                        <a:fillRect/>
                      </a:stretch>
                    </p:blipFill>
                    <p:spPr bwMode="auto">
                      <a:xfrm>
                        <a:off x="1348172" y="1165769"/>
                        <a:ext cx="5934075"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03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64488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42585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vi-VN" sz="1600" b="1" dirty="0"/>
              <a:t>Kiến trúc phần mềm MME bao gồm các khối xử lý:</a:t>
            </a:r>
            <a:endParaRPr lang="en-GB" sz="1600" b="1" dirty="0"/>
          </a:p>
          <a:p>
            <a:pPr lvl="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Enhance Control Unit (ECU): </a:t>
            </a:r>
            <a:r>
              <a:rPr lang="en-GB" dirty="0" err="1">
                <a:latin typeface="Times New Roman" panose="02020603050405020304" pitchFamily="18" charset="0"/>
                <a:cs typeface="Times New Roman" panose="02020603050405020304" pitchFamily="18" charset="0"/>
              </a:rPr>
              <a:t>thực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hiện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xử</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lý</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các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nghiệp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vụ</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điều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khiển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hệ</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thống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gồm</a:t>
            </a:r>
            <a:r>
              <a:rPr lang="en-GB"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Mobility Management: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UE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UE Context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bearer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endParaRPr lang="en-GB" b="1"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Thiết lập/cập nhật/giải phóng luồng dịch vụ</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Xử lý các nghiệp vụ báo hiệu khi UE di động: HandOver, Tracking Area Update …</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Xử lý nghiệp vụ Lawful Interception. MME chỉ xử lý signaling, không chặn dữ liệu truyền (Content Communication)như S/PGW.</a:t>
            </a: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 Management: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Quản lý thông tin trạng thái của thuê bao</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Các thuật toán security</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Quản lý thông tin trạng thái MME: danh sách các eNB kết nối, TA list, tải hệ thống và cân bằng tải</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Xử lý lựa chọn GW</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Các thuật toán hỗ trợ tối ưu chất lượng mạng: Paging optimized, Reduce signaling.</a:t>
            </a: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OAM Provision: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Thực hiện giám sát, cảnh báo ứng dụng trong quá trình hoạt động</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Hỗ trợ các API cung cấp thông tin cho hệ thống EMS</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Xử lý các nghiệp vụ trace và lưu log hệ thống.</a:t>
            </a:r>
            <a:endParaRPr lang="en-GB"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MME VHT</a:t>
            </a:r>
            <a:endParaRPr lang="en-GB" sz="2400" b="1" dirty="0"/>
          </a:p>
        </p:txBody>
      </p:sp>
    </p:spTree>
    <p:extLst>
      <p:ext uri="{BB962C8B-B14F-4D97-AF65-F5344CB8AC3E}">
        <p14:creationId xmlns:p14="http://schemas.microsoft.com/office/powerpoint/2010/main" val="2238255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64488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42585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Database: </a:t>
            </a:r>
            <a:r>
              <a:rPr lang="en-GB" sz="2000" dirty="0" err="1">
                <a:latin typeface="Times New Roman" panose="02020603050405020304" pitchFamily="18" charset="0"/>
                <a:cs typeface="Times New Roman" panose="02020603050405020304" pitchFamily="18" charset="0"/>
              </a:rPr>
              <a:t>thực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hiện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lưu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trữ</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thông</a:t>
            </a:r>
            <a:r>
              <a:rPr lang="en-GB" sz="2000" dirty="0">
                <a:latin typeface="Times New Roman" panose="02020603050405020304" pitchFamily="18" charset="0"/>
                <a:cs typeface="Times New Roman" panose="02020603050405020304" pitchFamily="18" charset="0"/>
              </a:rPr>
              <a:t> tin </a:t>
            </a:r>
            <a:r>
              <a:rPr lang="en-GB" sz="2000" dirty="0" err="1">
                <a:latin typeface="Times New Roman" panose="02020603050405020304" pitchFamily="18" charset="0"/>
                <a:cs typeface="Times New Roman" panose="02020603050405020304" pitchFamily="18" charset="0"/>
              </a:rPr>
              <a:t>cấu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hình</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ứng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dụng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các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thông</a:t>
            </a:r>
            <a:r>
              <a:rPr lang="en-GB" sz="2000" dirty="0">
                <a:latin typeface="Times New Roman" panose="02020603050405020304" pitchFamily="18" charset="0"/>
                <a:cs typeface="Times New Roman" panose="02020603050405020304" pitchFamily="18" charset="0"/>
              </a:rPr>
              <a:t> tin </a:t>
            </a:r>
            <a:r>
              <a:rPr lang="en-GB" sz="2000" dirty="0" err="1">
                <a:latin typeface="Times New Roman" panose="02020603050405020304" pitchFamily="18" charset="0"/>
                <a:cs typeface="Times New Roman" panose="02020603050405020304" pitchFamily="18" charset="0"/>
              </a:rPr>
              <a:t>về</a:t>
            </a:r>
            <a:r>
              <a:rPr lang="en-GB" sz="2000" dirty="0">
                <a:latin typeface="Times New Roman" panose="02020603050405020304" pitchFamily="18" charset="0"/>
                <a:cs typeface="Times New Roman" panose="02020603050405020304" pitchFamily="18" charset="0"/>
              </a:rPr>
              <a:t> session </a:t>
            </a:r>
            <a:r>
              <a:rPr lang="en-GB" sz="2000" dirty="0" err="1">
                <a:latin typeface="Times New Roman" panose="02020603050405020304" pitchFamily="18" charset="0"/>
                <a:cs typeface="Times New Roman" panose="02020603050405020304" pitchFamily="18" charset="0"/>
              </a:rPr>
              <a:t>của</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UE.</a:t>
            </a:r>
            <a:endParaRPr lang="en-GB"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Enhance Packet Forwarding Unit (EPU): </a:t>
            </a:r>
            <a:endParaRPr lang="en-GB" sz="2000" dirty="0">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endParaRPr lang="en-GB" sz="2000" b="1" dirty="0">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encode/decode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SCTP, GTP-C, NAS, Diameter.</a:t>
            </a:r>
            <a:endParaRPr lang="en-GB" sz="2000" b="1" dirty="0">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thread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khối</a:t>
            </a:r>
            <a:r>
              <a:rPr lang="en-US" sz="2000" dirty="0">
                <a:latin typeface="Times New Roman" panose="02020603050405020304" pitchFamily="18" charset="0"/>
                <a:cs typeface="Times New Roman" panose="02020603050405020304" pitchFamily="18" charset="0"/>
              </a:rPr>
              <a:t> ECU.</a:t>
            </a:r>
            <a:endParaRPr lang="en-GB" sz="2000" b="1"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MME VHT</a:t>
            </a:r>
            <a:endParaRPr lang="en-GB" sz="2400" b="1" dirty="0"/>
          </a:p>
        </p:txBody>
      </p:sp>
    </p:spTree>
    <p:extLst>
      <p:ext uri="{BB962C8B-B14F-4D97-AF65-F5344CB8AC3E}">
        <p14:creationId xmlns:p14="http://schemas.microsoft.com/office/powerpoint/2010/main" val="3836570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42585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2000" dirty="0">
                <a:latin typeface="Times New Roman" panose="02020603050405020304" pitchFamily="18" charset="0"/>
                <a:cs typeface="Times New Roman" panose="02020603050405020304" pitchFamily="18" charset="0"/>
              </a:rPr>
              <a:t>SGW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SGSN trên giao diện S4/S12</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MME trên giao diện S11</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PGW trên giao diện S5/S8</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SGWDP trên giao diện internal</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CGF qua giao diện Ga</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eNodeB qua giao diện S1U</a:t>
            </a:r>
            <a:endParaRPr lang="en-GB"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nối tới hệ thống EMS sử dụng giao thức SOAP hoặc MML.</a:t>
            </a:r>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SGW VHT</a:t>
            </a:r>
            <a:endParaRPr lang="en-GB" sz="2400" b="1" dirty="0"/>
          </a:p>
        </p:txBody>
      </p:sp>
    </p:spTree>
    <p:extLst>
      <p:ext uri="{BB962C8B-B14F-4D97-AF65-F5344CB8AC3E}">
        <p14:creationId xmlns:p14="http://schemas.microsoft.com/office/powerpoint/2010/main" val="2951803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40" y="921322"/>
            <a:ext cx="7270710" cy="285129"/>
          </a:xfrm>
          <a:prstGeom prst="rect">
            <a:avLst/>
          </a:prstGeom>
        </p:spPr>
        <p:txBody>
          <a:bodyPr>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2" name="Rectangle 1"/>
          <p:cNvSpPr/>
          <p:nvPr/>
        </p:nvSpPr>
        <p:spPr>
          <a:xfrm>
            <a:off x="2804845" y="245151"/>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SGW </a:t>
            </a:r>
            <a:r>
              <a:rPr lang="en-US" sz="2400" b="1" dirty="0">
                <a:latin typeface="Times New Roman" panose="02020603050405020304" pitchFamily="18" charset="0"/>
                <a:cs typeface="Times New Roman" panose="02020603050405020304" pitchFamily="18" charset="0"/>
              </a:rPr>
              <a:t>VHT</a:t>
            </a:r>
            <a:endParaRPr lang="en-GB" sz="2400" b="1" dirty="0"/>
          </a:p>
        </p:txBody>
      </p:sp>
      <p:sp>
        <p:nvSpPr>
          <p:cNvPr id="19" name="Content Placeholder 2"/>
          <p:cNvSpPr txBox="1">
            <a:spLocks/>
          </p:cNvSpPr>
          <p:nvPr/>
        </p:nvSpPr>
        <p:spPr>
          <a:xfrm>
            <a:off x="1348172" y="806881"/>
            <a:ext cx="5998029" cy="2480239"/>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logic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SGW VHT:</a:t>
            </a:r>
          </a:p>
        </p:txBody>
      </p:sp>
      <p:pic>
        <p:nvPicPr>
          <p:cNvPr id="16" name="Picture 15"/>
          <p:cNvPicPr/>
          <p:nvPr/>
        </p:nvPicPr>
        <p:blipFill>
          <a:blip r:embed="rId5"/>
          <a:stretch>
            <a:fillRect/>
          </a:stretch>
        </p:blipFill>
        <p:spPr>
          <a:xfrm>
            <a:off x="2221751" y="1320892"/>
            <a:ext cx="5124450" cy="3752850"/>
          </a:xfrm>
          <a:prstGeom prst="rect">
            <a:avLst/>
          </a:prstGeom>
        </p:spPr>
      </p:pic>
    </p:spTree>
    <p:extLst>
      <p:ext uri="{BB962C8B-B14F-4D97-AF65-F5344CB8AC3E}">
        <p14:creationId xmlns:p14="http://schemas.microsoft.com/office/powerpoint/2010/main" val="27323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42585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SGW Control Plane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vagent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gtp_gw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cdf_gw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data_gw</a:t>
            </a:r>
            <a:r>
              <a:rPr lang="en-US" sz="2000" dirty="0">
                <a:latin typeface="Times New Roman" panose="02020603050405020304" pitchFamily="18" charset="0"/>
                <a:cs typeface="Times New Roman" panose="02020603050405020304" pitchFamily="18" charset="0"/>
              </a:rPr>
              <a:t>, logic.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server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vi-VN" sz="2000" b="1" dirty="0">
                <a:latin typeface="Times New Roman" panose="02020603050405020304" pitchFamily="18" charset="0"/>
                <a:cs typeface="Times New Roman" panose="02020603050405020304" pitchFamily="18" charset="0"/>
              </a:rPr>
              <a:t>Ứng dụng vha</a:t>
            </a:r>
            <a:r>
              <a:rPr lang="vi-VN" sz="2000" dirty="0">
                <a:latin typeface="Times New Roman" panose="02020603050405020304" pitchFamily="18" charset="0"/>
                <a:cs typeface="Times New Roman" panose="02020603050405020304" pitchFamily="18" charset="0"/>
              </a:rPr>
              <a:t>: Đảm nhiệm chức năng kiểm tra và điều khiển float ip của hệ thống giao tiếp ra bên ngoài với các node mạng như MME qua giao diện S11, PGW qua giao diện S5/S8, CGF qua giao diện Ga, Data plane qua giao diện internal. Ứng dụng vha sẽ đảm bảo hệ thống luôn duy trì tính sẵn sàng về mặt IP khi triển khai.</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vi-VN" sz="2000" b="1" dirty="0">
                <a:latin typeface="Times New Roman" panose="02020603050405020304" pitchFamily="18" charset="0"/>
                <a:cs typeface="Times New Roman" panose="02020603050405020304" pitchFamily="18" charset="0"/>
              </a:rPr>
              <a:t>Ứng dụng gtp_gw</a:t>
            </a:r>
            <a:r>
              <a:rPr lang="vi-VN" sz="2000" dirty="0">
                <a:latin typeface="Times New Roman" panose="02020603050405020304" pitchFamily="18" charset="0"/>
                <a:cs typeface="Times New Roman" panose="02020603050405020304" pitchFamily="18" charset="0"/>
              </a:rPr>
              <a:t>: Thực hiện mở các kết nối giao tiếp và gửi nhận các bản tin với các node mạng MME và PGW. Ngoài ra, ứng dụng này cũng decode phần header của bản tin gtp_c để phân tải đến các ứng dụng xử lý nghiệp vụ của hệ thống SGW CP.</a:t>
            </a:r>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SGW VHT</a:t>
            </a:r>
            <a:endParaRPr lang="en-GB" sz="2400" b="1" dirty="0"/>
          </a:p>
        </p:txBody>
      </p:sp>
    </p:spTree>
    <p:extLst>
      <p:ext uri="{BB962C8B-B14F-4D97-AF65-F5344CB8AC3E}">
        <p14:creationId xmlns:p14="http://schemas.microsoft.com/office/powerpoint/2010/main" val="6411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42585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
            </a:pPr>
            <a:r>
              <a:rPr lang="vi-VN" b="1" dirty="0">
                <a:latin typeface="Times New Roman" panose="02020603050405020304" pitchFamily="18" charset="0"/>
                <a:cs typeface="Times New Roman" panose="02020603050405020304" pitchFamily="18" charset="0"/>
              </a:rPr>
              <a:t>Ứng dụng logic</a:t>
            </a:r>
            <a:r>
              <a:rPr lang="vi-VN" dirty="0">
                <a:latin typeface="Times New Roman" panose="02020603050405020304" pitchFamily="18" charset="0"/>
                <a:cs typeface="Times New Roman" panose="02020603050405020304" pitchFamily="18" charset="0"/>
              </a:rPr>
              <a:t>: Đảm nhiệm chức năng xử lý tất cả các nghiệp vụ của hệ thống SGWCP. Các nghiệp vụ bao gồm:</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smtClean="0">
                <a:latin typeface="Times New Roman" panose="02020603050405020304" pitchFamily="18" charset="0"/>
                <a:cs typeface="Times New Roman" panose="02020603050405020304" pitchFamily="18" charset="0"/>
              </a:rPr>
              <a:t>Quản </a:t>
            </a:r>
            <a:r>
              <a:rPr lang="vi-VN" dirty="0">
                <a:latin typeface="Times New Roman" panose="02020603050405020304" pitchFamily="18" charset="0"/>
                <a:cs typeface="Times New Roman" panose="02020603050405020304" pitchFamily="18" charset="0"/>
              </a:rPr>
              <a:t>lý thông tin di động</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Quản lý thông tin phiên làm việc</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Chức năng làm điểm trung chuyển di động cho handover giữa các eNodeB.</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Chức năng làm điểm trung chuyển di động cho handover giữa mạng 2G, 3G và 4G</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Lawful Interception (chưa phát triển).</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Tạo và thu thập các thông tin tính cước offline (CDR).</a:t>
            </a:r>
            <a:endParaRPr lang="en-GB"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Thực hiện lưu thông tin thuê bao </a:t>
            </a:r>
            <a:endParaRPr lang="en-GB"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b="1" dirty="0">
                <a:latin typeface="Times New Roman" panose="02020603050405020304" pitchFamily="18" charset="0"/>
                <a:cs typeface="Times New Roman" panose="02020603050405020304" pitchFamily="18" charset="0"/>
              </a:rPr>
              <a:t>Ứng dụng cdf_gw</a:t>
            </a:r>
            <a:r>
              <a:rPr lang="vi-VN" dirty="0">
                <a:latin typeface="Times New Roman" panose="02020603050405020304" pitchFamily="18" charset="0"/>
                <a:cs typeface="Times New Roman" panose="02020603050405020304" pitchFamily="18" charset="0"/>
              </a:rPr>
              <a:t>: Thực hiện duy trì kết nối với node mạng CGF, encode và decode các CDF record theo chuẩn ASN.1. Ngoài ra ứng dụng cdf_gw cũng kiểm tra việc duplicate hay mất các bản ghi CDF để gửi lại, lưu tạm thời các bản ghi CDR.</a:t>
            </a:r>
            <a:endParaRPr lang="en-GB"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b="1" dirty="0">
                <a:latin typeface="Times New Roman" panose="02020603050405020304" pitchFamily="18" charset="0"/>
                <a:cs typeface="Times New Roman" panose="02020603050405020304" pitchFamily="18" charset="0"/>
              </a:rPr>
              <a:t>Ứng dụng data_gw</a:t>
            </a:r>
            <a:r>
              <a:rPr lang="vi-VN" dirty="0">
                <a:latin typeface="Times New Roman" panose="02020603050405020304" pitchFamily="18" charset="0"/>
                <a:cs typeface="Times New Roman" panose="02020603050405020304" pitchFamily="18" charset="0"/>
              </a:rPr>
              <a:t>: Đảm nhiệm duy trì kết nối và gửi nhận các bản tin internal ( theo định dạng tag - length - value) với SGW DP. </a:t>
            </a:r>
            <a:endParaRPr lang="en-GB"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b="1" dirty="0">
                <a:latin typeface="Times New Roman" panose="02020603050405020304" pitchFamily="18" charset="0"/>
                <a:cs typeface="Times New Roman" panose="02020603050405020304" pitchFamily="18" charset="0"/>
              </a:rPr>
              <a:t>Ứng dụng vagent</a:t>
            </a:r>
            <a:r>
              <a:rPr lang="vi-VN" dirty="0">
                <a:latin typeface="Times New Roman" panose="02020603050405020304" pitchFamily="18" charset="0"/>
                <a:cs typeface="Times New Roman" panose="02020603050405020304" pitchFamily="18" charset="0"/>
              </a:rPr>
              <a:t>: được sử dụng để giám sát các ứng dụng khác, nếu trường hợp ứng dụng nào gặp vấn đề dẫn đến tình trạng bị chết, ứng dụng agent sẽ tự động khởi động lại.</a:t>
            </a:r>
            <a:endParaRPr lang="en-GB"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SGW VHT</a:t>
            </a:r>
            <a:endParaRPr lang="en-GB" sz="2400" b="1" dirty="0"/>
          </a:p>
        </p:txBody>
      </p:sp>
    </p:spTree>
    <p:extLst>
      <p:ext uri="{BB962C8B-B14F-4D97-AF65-F5344CB8AC3E}">
        <p14:creationId xmlns:p14="http://schemas.microsoft.com/office/powerpoint/2010/main" val="115221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79045" y="884982"/>
            <a:ext cx="7658555" cy="36002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2000" b="1" dirty="0">
                <a:latin typeface="Times New Roman" panose="02020603050405020304" pitchFamily="18" charset="0"/>
                <a:cs typeface="Times New Roman" panose="02020603050405020304" pitchFamily="18" charset="0"/>
              </a:rPr>
              <a:t>PGW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sau</a:t>
            </a: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Kết nối tới </a:t>
            </a:r>
            <a:r>
              <a:rPr lang="en-US" sz="2000" dirty="0">
                <a:latin typeface="Times New Roman" panose="02020603050405020304" pitchFamily="18" charset="0"/>
                <a:cs typeface="Times New Roman" panose="02020603050405020304" pitchFamily="18" charset="0"/>
              </a:rPr>
              <a:t>S</a:t>
            </a:r>
            <a:r>
              <a:rPr lang="vi-VN" sz="2000" dirty="0">
                <a:latin typeface="Times New Roman" panose="02020603050405020304" pitchFamily="18" charset="0"/>
                <a:cs typeface="Times New Roman" panose="02020603050405020304" pitchFamily="18" charset="0"/>
              </a:rPr>
              <a:t>GSN trên giao diện </a:t>
            </a:r>
            <a:r>
              <a:rPr lang="en-US" sz="2000" dirty="0" err="1">
                <a:latin typeface="Times New Roman" panose="02020603050405020304" pitchFamily="18" charset="0"/>
                <a:cs typeface="Times New Roman" panose="02020603050405020304" pitchFamily="18" charset="0"/>
              </a:rPr>
              <a:t>Gn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Gp</a:t>
            </a:r>
            <a:endParaRPr lang="en-GB"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Kết nối tới </a:t>
            </a:r>
            <a:r>
              <a:rPr lang="en-US" sz="2000" dirty="0">
                <a:latin typeface="Times New Roman" panose="02020603050405020304" pitchFamily="18" charset="0"/>
                <a:cs typeface="Times New Roman" panose="02020603050405020304" pitchFamily="18" charset="0"/>
              </a:rPr>
              <a:t>S</a:t>
            </a:r>
            <a:r>
              <a:rPr lang="vi-VN" sz="2000" dirty="0">
                <a:latin typeface="Times New Roman" panose="02020603050405020304" pitchFamily="18" charset="0"/>
                <a:cs typeface="Times New Roman" panose="02020603050405020304" pitchFamily="18" charset="0"/>
              </a:rPr>
              <a:t>GW trên giao diện S5/S8</a:t>
            </a:r>
            <a:endParaRPr lang="en-GB"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Kết nối tới </a:t>
            </a:r>
            <a:r>
              <a:rPr lang="en-US" sz="2000" dirty="0">
                <a:latin typeface="Times New Roman" panose="02020603050405020304" pitchFamily="18" charset="0"/>
                <a:cs typeface="Times New Roman" panose="02020603050405020304" pitchFamily="18" charset="0"/>
              </a:rPr>
              <a:t>PCRF</a:t>
            </a:r>
            <a:r>
              <a:rPr lang="vi-VN" sz="2000" dirty="0">
                <a:latin typeface="Times New Roman" panose="02020603050405020304" pitchFamily="18" charset="0"/>
                <a:cs typeface="Times New Roman" panose="02020603050405020304" pitchFamily="18" charset="0"/>
              </a:rPr>
              <a:t> trên giao diện </a:t>
            </a:r>
            <a:r>
              <a:rPr lang="en-US" sz="2000" dirty="0" err="1">
                <a:latin typeface="Times New Roman" panose="02020603050405020304" pitchFamily="18" charset="0"/>
                <a:cs typeface="Times New Roman" panose="02020603050405020304" pitchFamily="18" charset="0"/>
              </a:rPr>
              <a:t>Gx</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Kết nối tới </a:t>
            </a:r>
            <a:r>
              <a:rPr lang="en-US" sz="2000" dirty="0">
                <a:latin typeface="Times New Roman" panose="02020603050405020304" pitchFamily="18" charset="0"/>
                <a:cs typeface="Times New Roman" panose="02020603050405020304" pitchFamily="18" charset="0"/>
              </a:rPr>
              <a:t>OCS</a:t>
            </a:r>
            <a:r>
              <a:rPr lang="vi-VN" sz="2000" dirty="0">
                <a:latin typeface="Times New Roman" panose="02020603050405020304" pitchFamily="18" charset="0"/>
                <a:cs typeface="Times New Roman" panose="02020603050405020304" pitchFamily="18" charset="0"/>
              </a:rPr>
              <a:t> trên giao diện </a:t>
            </a:r>
            <a:r>
              <a:rPr lang="en-US" sz="2000" dirty="0" err="1">
                <a:latin typeface="Times New Roman" panose="02020603050405020304" pitchFamily="18" charset="0"/>
                <a:cs typeface="Times New Roman" panose="02020603050405020304" pitchFamily="18" charset="0"/>
              </a:rPr>
              <a:t>Gy</a:t>
            </a:r>
            <a:endParaRPr lang="en-US"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Kết nối tới </a:t>
            </a:r>
            <a:r>
              <a:rPr lang="da-DK" sz="2000" dirty="0">
                <a:latin typeface="Times New Roman" panose="02020603050405020304" pitchFamily="18" charset="0"/>
                <a:cs typeface="Times New Roman" panose="02020603050405020304" pitchFamily="18" charset="0"/>
              </a:rPr>
              <a:t>Billing server cho lưu lượng charging offline CDR trên giao diện Ga/Gz</a:t>
            </a:r>
          </a:p>
          <a:p>
            <a:pPr marL="285750" lvl="0" indent="-285750">
              <a:buFont typeface="Wingdings" panose="05000000000000000000" pitchFamily="2" charset="2"/>
              <a:buChar char="§"/>
            </a:pPr>
            <a:r>
              <a:rPr lang="da-DK" sz="2000" dirty="0">
                <a:latin typeface="Times New Roman" panose="02020603050405020304" pitchFamily="18" charset="0"/>
                <a:cs typeface="Times New Roman" panose="02020603050405020304" pitchFamily="18" charset="0"/>
              </a:rPr>
              <a:t>Kết nối giữa PGW và Internet cho lưu lượng data trên giao diện SGi</a:t>
            </a:r>
          </a:p>
          <a:p>
            <a:pPr marL="285750" lvl="0" indent="-285750">
              <a:buFont typeface="Wingdings" panose="05000000000000000000" pitchFamily="2" charset="2"/>
              <a:buChar char="§"/>
            </a:pPr>
            <a:r>
              <a:rPr lang="da-DK" sz="2000" dirty="0">
                <a:latin typeface="Times New Roman" panose="02020603050405020304" pitchFamily="18" charset="0"/>
                <a:cs typeface="Times New Roman" panose="02020603050405020304" pitchFamily="18" charset="0"/>
              </a:rPr>
              <a:t>Kết nối giữa PGW và IMS cho lưu lượng thoại của thuê bao 4G trên giao diện SGi-IMS.</a:t>
            </a:r>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PGW </a:t>
            </a:r>
            <a:r>
              <a:rPr lang="en-US" sz="2400" b="1" dirty="0">
                <a:latin typeface="Times New Roman" panose="02020603050405020304" pitchFamily="18" charset="0"/>
                <a:cs typeface="Times New Roman" panose="02020603050405020304" pitchFamily="18" charset="0"/>
              </a:rPr>
              <a:t>VHT</a:t>
            </a:r>
            <a:endParaRPr lang="en-GB" sz="2400" b="1" dirty="0"/>
          </a:p>
        </p:txBody>
      </p:sp>
    </p:spTree>
    <p:extLst>
      <p:ext uri="{BB962C8B-B14F-4D97-AF65-F5344CB8AC3E}">
        <p14:creationId xmlns:p14="http://schemas.microsoft.com/office/powerpoint/2010/main" val="283086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061495" y="724766"/>
            <a:ext cx="7658555" cy="36002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2000" dirty="0" err="1"/>
              <a:t>Mô</a:t>
            </a:r>
            <a:r>
              <a:rPr lang="en-US" sz="2000" dirty="0"/>
              <a:t> </a:t>
            </a:r>
            <a:r>
              <a:rPr lang="en-US" sz="2000" dirty="0" err="1"/>
              <a:t>hình</a:t>
            </a:r>
            <a:r>
              <a:rPr lang="en-US" sz="2000" dirty="0"/>
              <a:t> </a:t>
            </a:r>
            <a:r>
              <a:rPr lang="en-US" sz="2000" dirty="0" err="1"/>
              <a:t>thiết</a:t>
            </a:r>
            <a:r>
              <a:rPr lang="en-US" sz="2000" dirty="0"/>
              <a:t> </a:t>
            </a:r>
            <a:r>
              <a:rPr lang="en-US" sz="2000" dirty="0" err="1"/>
              <a:t>kế</a:t>
            </a:r>
            <a:r>
              <a:rPr lang="en-US" sz="2000" dirty="0"/>
              <a:t> logic </a:t>
            </a:r>
            <a:r>
              <a:rPr lang="en-US" sz="2000" dirty="0" err="1"/>
              <a:t>của</a:t>
            </a:r>
            <a:r>
              <a:rPr lang="en-US" sz="2000" dirty="0"/>
              <a:t> PGW VHT:</a:t>
            </a: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596232" y="213766"/>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PGW </a:t>
            </a:r>
            <a:r>
              <a:rPr lang="en-US" sz="2400" b="1" dirty="0">
                <a:latin typeface="Times New Roman" panose="02020603050405020304" pitchFamily="18" charset="0"/>
                <a:cs typeface="Times New Roman" panose="02020603050405020304" pitchFamily="18" charset="0"/>
              </a:rPr>
              <a:t>VHT</a:t>
            </a:r>
            <a:endParaRPr lang="en-GB" sz="2400" b="1" dirty="0"/>
          </a:p>
        </p:txBody>
      </p:sp>
      <p:graphicFrame>
        <p:nvGraphicFramePr>
          <p:cNvPr id="16" name="Object 15"/>
          <p:cNvGraphicFramePr>
            <a:graphicFrameLocks noChangeAspect="1"/>
          </p:cNvGraphicFramePr>
          <p:nvPr>
            <p:extLst>
              <p:ext uri="{D42A27DB-BD31-4B8C-83A1-F6EECF244321}">
                <p14:modId xmlns:p14="http://schemas.microsoft.com/office/powerpoint/2010/main" val="972136674"/>
              </p:ext>
            </p:extLst>
          </p:nvPr>
        </p:nvGraphicFramePr>
        <p:xfrm>
          <a:off x="2564170" y="1132016"/>
          <a:ext cx="3534127" cy="4039001"/>
        </p:xfrm>
        <a:graphic>
          <a:graphicData uri="http://schemas.openxmlformats.org/presentationml/2006/ole">
            <mc:AlternateContent xmlns:mc="http://schemas.openxmlformats.org/markup-compatibility/2006">
              <mc:Choice xmlns:v="urn:schemas-microsoft-com:vml" Requires="v">
                <p:oleObj spid="_x0000_s2102" name="Visio" r:id="rId6" imgW="3182684" imgH="3653551" progId="Visio.Drawing.11">
                  <p:embed/>
                </p:oleObj>
              </mc:Choice>
              <mc:Fallback>
                <p:oleObj name="Visio" r:id="rId6" imgW="3182684" imgH="3653551"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4170" y="1132016"/>
                        <a:ext cx="3534127" cy="4039001"/>
                      </a:xfrm>
                      <a:prstGeom prst="rect">
                        <a:avLst/>
                      </a:prstGeom>
                      <a:noFill/>
                    </p:spPr>
                  </p:pic>
                </p:oleObj>
              </mc:Fallback>
            </mc:AlternateContent>
          </a:graphicData>
        </a:graphic>
      </p:graphicFrame>
    </p:spTree>
    <p:extLst>
      <p:ext uri="{BB962C8B-B14F-4D97-AF65-F5344CB8AC3E}">
        <p14:creationId xmlns:p14="http://schemas.microsoft.com/office/powerpoint/2010/main" val="124363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NỘI DUNG</a:t>
            </a:r>
            <a:endParaRPr/>
          </a:p>
        </p:txBody>
      </p:sp>
      <p:sp>
        <p:nvSpPr>
          <p:cNvPr id="193" name="Shape 193"/>
          <p:cNvSpPr txBox="1">
            <a:spLocks noGrp="1"/>
          </p:cNvSpPr>
          <p:nvPr>
            <p:ph type="body" idx="1"/>
          </p:nvPr>
        </p:nvSpPr>
        <p:spPr>
          <a:xfrm>
            <a:off x="92467" y="1335864"/>
            <a:ext cx="8609744" cy="2558154"/>
          </a:xfrm>
          <a:prstGeom prst="rect">
            <a:avLst/>
          </a:prstGeom>
        </p:spPr>
        <p:txBody>
          <a:bodyPr spcFirstLastPara="1" wrap="square" lIns="91425" tIns="91425" rIns="91425" bIns="91425" anchor="t" anchorCtr="0">
            <a:noAutofit/>
          </a:bodyPr>
          <a:lstStyle/>
          <a:p>
            <a:pPr mar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1</a:t>
            </a:r>
            <a:r>
              <a:rPr lang="vi-VN" sz="2400" b="1" dirty="0">
                <a:solidFill>
                  <a:srgbClr val="FF9800"/>
                </a:solidFill>
              </a:rPr>
              <a:t>: </a:t>
            </a:r>
            <a:r>
              <a:rPr lang="en-US" sz="2400" b="1" dirty="0" err="1">
                <a:solidFill>
                  <a:srgbClr val="FF9800"/>
                </a:solidFill>
              </a:rPr>
              <a:t>Tổng</a:t>
            </a:r>
            <a:r>
              <a:rPr lang="en-US" sz="2400" b="1" dirty="0">
                <a:solidFill>
                  <a:srgbClr val="FF9800"/>
                </a:solidFill>
              </a:rPr>
              <a:t> </a:t>
            </a:r>
            <a:r>
              <a:rPr lang="en-US" sz="2400" b="1" dirty="0" err="1">
                <a:solidFill>
                  <a:srgbClr val="FF9800"/>
                </a:solidFill>
              </a:rPr>
              <a:t>quan</a:t>
            </a:r>
            <a:r>
              <a:rPr lang="en-US" sz="2400" b="1" dirty="0">
                <a:solidFill>
                  <a:srgbClr val="FF9800"/>
                </a:solidFill>
              </a:rPr>
              <a:t> </a:t>
            </a:r>
            <a:r>
              <a:rPr lang="en-US" sz="2400" b="1" dirty="0" err="1">
                <a:solidFill>
                  <a:srgbClr val="FF9800"/>
                </a:solidFill>
              </a:rPr>
              <a:t>về</a:t>
            </a:r>
            <a:r>
              <a:rPr lang="en-US" sz="2400" b="1" dirty="0">
                <a:solidFill>
                  <a:srgbClr val="FF9800"/>
                </a:solidFill>
              </a:rPr>
              <a:t> </a:t>
            </a:r>
            <a:r>
              <a:rPr lang="en-US" sz="2400" b="1" dirty="0" err="1">
                <a:solidFill>
                  <a:srgbClr val="FF9800"/>
                </a:solidFill>
              </a:rPr>
              <a:t>hệ</a:t>
            </a:r>
            <a:r>
              <a:rPr lang="en-US" sz="2400" b="1" dirty="0">
                <a:solidFill>
                  <a:srgbClr val="FF9800"/>
                </a:solidFill>
              </a:rPr>
              <a:t> </a:t>
            </a:r>
            <a:r>
              <a:rPr lang="en-US" sz="2400" b="1" dirty="0" err="1">
                <a:solidFill>
                  <a:srgbClr val="FF9800"/>
                </a:solidFill>
              </a:rPr>
              <a:t>thống</a:t>
            </a:r>
            <a:r>
              <a:rPr lang="en-US" sz="2400" b="1" dirty="0">
                <a:solidFill>
                  <a:srgbClr val="FF9800"/>
                </a:solidFill>
              </a:rPr>
              <a:t> 4G EPC </a:t>
            </a:r>
          </a:p>
          <a:p>
            <a:pPr marL="0" indent="0">
              <a:lnSpc>
                <a:spcPct val="180000"/>
              </a:lnSpc>
              <a:buClr>
                <a:schemeClr val="dk1"/>
              </a:buClr>
              <a:buSzPts val="1100"/>
              <a:buNone/>
            </a:pPr>
            <a:r>
              <a:rPr lang="vi-VN" sz="2400" b="1" dirty="0">
                <a:solidFill>
                  <a:srgbClr val="FF9800"/>
                </a:solidFill>
              </a:rPr>
              <a:t>PHẦN </a:t>
            </a:r>
            <a:r>
              <a:rPr lang="en-US" sz="2400" b="1" dirty="0">
                <a:solidFill>
                  <a:srgbClr val="FF9800"/>
                </a:solidFill>
              </a:rPr>
              <a:t>2</a:t>
            </a:r>
            <a:r>
              <a:rPr lang="vi-VN" sz="2400" b="1" dirty="0">
                <a:solidFill>
                  <a:srgbClr val="FF9800"/>
                </a:solidFill>
              </a:rPr>
              <a:t>: </a:t>
            </a:r>
            <a:r>
              <a:rPr lang="en-US" sz="2400" b="1" dirty="0" err="1">
                <a:solidFill>
                  <a:srgbClr val="FF9800"/>
                </a:solidFill>
              </a:rPr>
              <a:t>Chức</a:t>
            </a:r>
            <a:r>
              <a:rPr lang="en-US" sz="2400" b="1" dirty="0">
                <a:solidFill>
                  <a:srgbClr val="FF9800"/>
                </a:solidFill>
              </a:rPr>
              <a:t> </a:t>
            </a:r>
            <a:r>
              <a:rPr lang="en-US" sz="2400" b="1" dirty="0" err="1">
                <a:solidFill>
                  <a:srgbClr val="FF9800"/>
                </a:solidFill>
              </a:rPr>
              <a:t>năng</a:t>
            </a:r>
            <a:r>
              <a:rPr lang="en-US" sz="2400" b="1" dirty="0">
                <a:solidFill>
                  <a:srgbClr val="FF9800"/>
                </a:solidFill>
              </a:rPr>
              <a:t> </a:t>
            </a:r>
            <a:r>
              <a:rPr lang="en-US" sz="2400" b="1" dirty="0" err="1">
                <a:solidFill>
                  <a:srgbClr val="FF9800"/>
                </a:solidFill>
              </a:rPr>
              <a:t>các</a:t>
            </a:r>
            <a:r>
              <a:rPr lang="en-US" sz="2400" b="1" dirty="0">
                <a:solidFill>
                  <a:srgbClr val="FF9800"/>
                </a:solidFill>
              </a:rPr>
              <a:t> </a:t>
            </a:r>
            <a:r>
              <a:rPr lang="en-US" sz="2400" b="1" dirty="0" err="1">
                <a:solidFill>
                  <a:srgbClr val="FF9800"/>
                </a:solidFill>
              </a:rPr>
              <a:t>phần</a:t>
            </a:r>
            <a:r>
              <a:rPr lang="en-US" sz="2400" b="1" dirty="0">
                <a:solidFill>
                  <a:srgbClr val="FF9800"/>
                </a:solidFill>
              </a:rPr>
              <a:t> </a:t>
            </a:r>
            <a:r>
              <a:rPr lang="en-US" sz="2400" b="1" dirty="0" err="1">
                <a:solidFill>
                  <a:srgbClr val="FF9800"/>
                </a:solidFill>
              </a:rPr>
              <a:t>tử</a:t>
            </a:r>
            <a:r>
              <a:rPr lang="en-US" sz="2400" b="1" dirty="0">
                <a:solidFill>
                  <a:srgbClr val="FF9800"/>
                </a:solidFill>
              </a:rPr>
              <a:t> </a:t>
            </a:r>
            <a:r>
              <a:rPr lang="en-US" sz="2400" b="1" dirty="0" err="1">
                <a:solidFill>
                  <a:srgbClr val="FF9800"/>
                </a:solidFill>
              </a:rPr>
              <a:t>trong</a:t>
            </a:r>
            <a:r>
              <a:rPr lang="en-US" sz="2400" b="1" dirty="0">
                <a:solidFill>
                  <a:srgbClr val="FF9800"/>
                </a:solidFill>
              </a:rPr>
              <a:t> </a:t>
            </a:r>
            <a:r>
              <a:rPr lang="en-US" sz="2400" b="1" dirty="0" err="1">
                <a:solidFill>
                  <a:srgbClr val="FF9800"/>
                </a:solidFill>
              </a:rPr>
              <a:t>hệ</a:t>
            </a:r>
            <a:r>
              <a:rPr lang="en-US" sz="2400" b="1" dirty="0">
                <a:solidFill>
                  <a:srgbClr val="FF9800"/>
                </a:solidFill>
              </a:rPr>
              <a:t> </a:t>
            </a:r>
            <a:r>
              <a:rPr lang="en-US" sz="2400" b="1" dirty="0" err="1">
                <a:solidFill>
                  <a:srgbClr val="FF9800"/>
                </a:solidFill>
              </a:rPr>
              <a:t>thống</a:t>
            </a:r>
            <a:r>
              <a:rPr lang="en-US" sz="2400" b="1" dirty="0">
                <a:solidFill>
                  <a:srgbClr val="FF9800"/>
                </a:solidFill>
              </a:rPr>
              <a:t> EPC VHT</a:t>
            </a:r>
          </a:p>
          <a:p>
            <a:pPr marL="0" lvl="0" indent="0">
              <a:spcBef>
                <a:spcPts val="600"/>
              </a:spcBef>
              <a:spcAft>
                <a:spcPts val="1000"/>
              </a:spcAft>
              <a:buNone/>
            </a:pPr>
            <a:endParaRPr sz="2400" dirty="0"/>
          </a:p>
        </p:txBody>
      </p:sp>
      <p:sp>
        <p:nvSpPr>
          <p:cNvPr id="192" name="Shape 19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0" name="Picture 19">
            <a:extLst>
              <a:ext uri="{FF2B5EF4-FFF2-40B4-BE49-F238E27FC236}">
                <a16:creationId xmlns:a16="http://schemas.microsoft.com/office/drawing/2014/main" xmlns="" id="{7ADBD197-873A-4701-B25D-148595A08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3112" y="65639"/>
            <a:ext cx="531428" cy="4242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656" y="65639"/>
            <a:ext cx="587803" cy="424200"/>
          </a:xfrm>
          <a:prstGeom prst="rect">
            <a:avLst/>
          </a:prstGeom>
        </p:spPr>
      </p:pic>
    </p:spTree>
    <p:extLst>
      <p:ext uri="{BB962C8B-B14F-4D97-AF65-F5344CB8AC3E}">
        <p14:creationId xmlns:p14="http://schemas.microsoft.com/office/powerpoint/2010/main" val="71358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478971" y="884982"/>
            <a:ext cx="8331200" cy="43915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vi-VN" sz="2200" dirty="0">
                <a:latin typeface="Times New Roman" panose="02020603050405020304" pitchFamily="18" charset="0"/>
                <a:cs typeface="Times New Roman" panose="02020603050405020304" pitchFamily="18" charset="0"/>
              </a:rPr>
              <a:t>Về tổng quan kiến trúc phần mềm của hệ thống </a:t>
            </a:r>
            <a:r>
              <a:rPr lang="en-US" sz="2200" dirty="0" err="1">
                <a:latin typeface="Times New Roman" panose="02020603050405020304" pitchFamily="18" charset="0"/>
                <a:cs typeface="Times New Roman" panose="02020603050405020304" pitchFamily="18" charset="0"/>
              </a:rPr>
              <a:t>vP</a:t>
            </a:r>
            <a:r>
              <a:rPr lang="vi-VN" sz="2200" dirty="0">
                <a:latin typeface="Times New Roman" panose="02020603050405020304" pitchFamily="18" charset="0"/>
                <a:cs typeface="Times New Roman" panose="02020603050405020304" pitchFamily="18" charset="0"/>
              </a:rPr>
              <a:t>GW được thiết kế bao gồm 10 phân hệ chính bao gồm</a:t>
            </a:r>
            <a:r>
              <a:rPr lang="en-US" sz="2200" dirty="0">
                <a:latin typeface="Times New Roman" panose="02020603050405020304" pitchFamily="18" charset="0"/>
                <a:cs typeface="Times New Roman" panose="02020603050405020304" pitchFamily="18" charset="0"/>
              </a:rPr>
              <a:t>:</a:t>
            </a:r>
          </a:p>
          <a:p>
            <a:pPr marL="285750" lvl="0" indent="-285750">
              <a:lnSpc>
                <a:spcPct val="12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DATA_GW</a:t>
            </a:r>
            <a:r>
              <a:rPr lang="vi-VN" sz="1700"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tiếp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DATA PLANE,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gửi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trao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giữa</a:t>
            </a:r>
            <a:r>
              <a:rPr lang="en-US" sz="1700" dirty="0">
                <a:latin typeface="Times New Roman" panose="02020603050405020304" pitchFamily="18" charset="0"/>
                <a:cs typeface="Times New Roman" panose="02020603050405020304" pitchFamily="18" charset="0"/>
              </a:rPr>
              <a:t> DATA PLANE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module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vPGWCP</a:t>
            </a:r>
            <a:r>
              <a:rPr lang="vi-VN" sz="1700"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đảm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nhiệm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PGWCP.</a:t>
            </a:r>
            <a:endParaRPr lang="en-GB" sz="1700" dirty="0">
              <a:latin typeface="Times New Roman" panose="02020603050405020304" pitchFamily="18" charset="0"/>
              <a:cs typeface="Times New Roman" panose="02020603050405020304" pitchFamily="18" charset="0"/>
            </a:endParaRPr>
          </a:p>
          <a:p>
            <a:pPr marL="285750" lvl="0" indent="-285750">
              <a:lnSpc>
                <a:spcPct val="12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GTPC_GW</a:t>
            </a:r>
            <a:r>
              <a:rPr lang="vi-VN"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tiếp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node </a:t>
            </a:r>
            <a:r>
              <a:rPr lang="en-US" sz="1700" dirty="0" err="1">
                <a:latin typeface="Times New Roman" panose="02020603050405020304" pitchFamily="18" charset="0"/>
                <a:cs typeface="Times New Roman" panose="02020603050405020304" pitchFamily="18" charset="0"/>
              </a:rPr>
              <a:t>mạng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S5/S8, </a:t>
            </a:r>
            <a:r>
              <a:rPr lang="en-US" sz="1700" dirty="0" err="1">
                <a:latin typeface="Times New Roman" panose="02020603050405020304" pitchFamily="18" charset="0"/>
                <a:cs typeface="Times New Roman" panose="02020603050405020304" pitchFamily="18" charset="0"/>
              </a:rPr>
              <a:t>Gn</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Gp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gồm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node </a:t>
            </a:r>
            <a:r>
              <a:rPr lang="en-US" sz="1700" dirty="0" err="1">
                <a:latin typeface="Times New Roman" panose="02020603050405020304" pitchFamily="18" charset="0"/>
                <a:cs typeface="Times New Roman" panose="02020603050405020304" pitchFamily="18" charset="0"/>
              </a:rPr>
              <a:t>mạng</a:t>
            </a:r>
            <a:r>
              <a:rPr lang="en-US" sz="1700" dirty="0">
                <a:latin typeface="Times New Roman" panose="02020603050405020304" pitchFamily="18" charset="0"/>
                <a:cs typeface="Times New Roman" panose="02020603050405020304" pitchFamily="18" charset="0"/>
              </a:rPr>
              <a:t> (SGW, SGSN, PGW, GGSN),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gửi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trao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giữa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node </a:t>
            </a:r>
            <a:r>
              <a:rPr lang="en-US" sz="1700" dirty="0" err="1">
                <a:latin typeface="Times New Roman" panose="02020603050405020304" pitchFamily="18" charset="0"/>
                <a:cs typeface="Times New Roman" panose="02020603050405020304" pitchFamily="18" charset="0"/>
              </a:rPr>
              <a:t>mạng</a:t>
            </a:r>
            <a:r>
              <a:rPr lang="en-US" sz="1700" dirty="0">
                <a:latin typeface="Times New Roman" panose="02020603050405020304" pitchFamily="18" charset="0"/>
                <a:cs typeface="Times New Roman" panose="02020603050405020304" pitchFamily="18" charset="0"/>
              </a:rPr>
              <a:t> (SGW, SGSN, Other PGW, Other GGSN)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module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vPGWCP</a:t>
            </a:r>
            <a:r>
              <a:rPr lang="vi-VN"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đảm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nhiệm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PGWCP.</a:t>
            </a:r>
            <a:endParaRPr lang="en-GB" sz="1700" dirty="0">
              <a:latin typeface="Times New Roman" panose="02020603050405020304" pitchFamily="18" charset="0"/>
              <a:cs typeface="Times New Roman" panose="02020603050405020304" pitchFamily="18" charset="0"/>
            </a:endParaRPr>
          </a:p>
          <a:p>
            <a:pPr marL="285750" lvl="0" indent="-285750">
              <a:lnSpc>
                <a:spcPct val="12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DIA_GW</a:t>
            </a:r>
            <a:r>
              <a:rPr lang="vi-VN"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tiếp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node </a:t>
            </a:r>
            <a:r>
              <a:rPr lang="en-US" sz="1700" dirty="0" err="1">
                <a:latin typeface="Times New Roman" panose="02020603050405020304" pitchFamily="18" charset="0"/>
                <a:cs typeface="Times New Roman" panose="02020603050405020304" pitchFamily="18" charset="0"/>
              </a:rPr>
              <a:t>mạng</a:t>
            </a:r>
            <a:r>
              <a:rPr lang="en-US" sz="1700" dirty="0">
                <a:latin typeface="Times New Roman" panose="02020603050405020304" pitchFamily="18" charset="0"/>
                <a:cs typeface="Times New Roman" panose="02020603050405020304" pitchFamily="18" charset="0"/>
              </a:rPr>
              <a:t> DRA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Gy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gửi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trao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giữa</a:t>
            </a:r>
            <a:r>
              <a:rPr lang="en-US" sz="1700" dirty="0">
                <a:latin typeface="Times New Roman" panose="02020603050405020304" pitchFamily="18" charset="0"/>
                <a:cs typeface="Times New Roman" panose="02020603050405020304" pitchFamily="18" charset="0"/>
              </a:rPr>
              <a:t> DRA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module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vPGWCP</a:t>
            </a:r>
            <a:r>
              <a:rPr lang="vi-VN" sz="1700"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đảm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nhiệm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nghiệp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PGWCP.</a:t>
            </a:r>
            <a:endParaRPr lang="en-GB" sz="17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PGW </a:t>
            </a:r>
            <a:r>
              <a:rPr lang="en-US" sz="2400" b="1" dirty="0">
                <a:latin typeface="Times New Roman" panose="02020603050405020304" pitchFamily="18" charset="0"/>
                <a:cs typeface="Times New Roman" panose="02020603050405020304" pitchFamily="18" charset="0"/>
              </a:rPr>
              <a:t>VHT</a:t>
            </a:r>
            <a:endParaRPr lang="en-GB" sz="2400" b="1" dirty="0"/>
          </a:p>
        </p:txBody>
      </p:sp>
    </p:spTree>
    <p:extLst>
      <p:ext uri="{BB962C8B-B14F-4D97-AF65-F5344CB8AC3E}">
        <p14:creationId xmlns:p14="http://schemas.microsoft.com/office/powerpoint/2010/main" val="241219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478971" y="884982"/>
            <a:ext cx="8331200" cy="43915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AAA_GW</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AAA,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trao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AAA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module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vPGWCP</a:t>
            </a:r>
            <a:r>
              <a:rPr lang="vi-VN"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RSM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IP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Pool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APN </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PGWCP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Module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PGW/GGSN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Session,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Bearer/PDP Context,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profile Policy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cước</a:t>
            </a:r>
            <a:r>
              <a:rPr lang="en-US" sz="2000" dirty="0">
                <a:latin typeface="Times New Roman" panose="02020603050405020304" pitchFamily="18" charset="0"/>
                <a:cs typeface="Times New Roman" panose="02020603050405020304" pitchFamily="18" charset="0"/>
              </a:rPr>
              <a:t>-CTF)</a:t>
            </a:r>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PGW </a:t>
            </a:r>
            <a:r>
              <a:rPr lang="en-US" sz="2400" b="1" dirty="0">
                <a:latin typeface="Times New Roman" panose="02020603050405020304" pitchFamily="18" charset="0"/>
                <a:cs typeface="Times New Roman" panose="02020603050405020304" pitchFamily="18" charset="0"/>
              </a:rPr>
              <a:t>VHT</a:t>
            </a:r>
            <a:endParaRPr lang="en-GB" sz="2400" b="1" dirty="0"/>
          </a:p>
        </p:txBody>
      </p:sp>
    </p:spTree>
    <p:extLst>
      <p:ext uri="{BB962C8B-B14F-4D97-AF65-F5344CB8AC3E}">
        <p14:creationId xmlns:p14="http://schemas.microsoft.com/office/powerpoint/2010/main" val="3125700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478971" y="884982"/>
            <a:ext cx="8331200" cy="43915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module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module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vPGW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chết</a:t>
            </a:r>
            <a:r>
              <a:rPr lang="en-US" sz="2000" dirty="0">
                <a:latin typeface="Times New Roman" panose="02020603050405020304" pitchFamily="18" charset="0"/>
                <a:cs typeface="Times New Roman" panose="02020603050405020304" pitchFamily="18" charset="0"/>
              </a:rPr>
              <a:t>, AGENT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module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vHA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HA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PGWCP, Module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server ACTIVE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server STANDBY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GATEWAY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server </a:t>
            </a:r>
            <a:r>
              <a:rPr lang="en-US" sz="2000" dirty="0" err="1">
                <a:latin typeface="Times New Roman" panose="02020603050405020304" pitchFamily="18" charset="0"/>
                <a:cs typeface="Times New Roman" panose="02020603050405020304" pitchFamily="18" charset="0"/>
              </a:rPr>
              <a:t>nhằm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server STANDBY </a:t>
            </a:r>
            <a:r>
              <a:rPr lang="en-US" sz="2000" dirty="0" err="1">
                <a:latin typeface="Times New Roman" panose="02020603050405020304" pitchFamily="18" charset="0"/>
                <a:cs typeface="Times New Roman" panose="02020603050405020304" pitchFamily="18" charset="0"/>
              </a:rPr>
              <a:t>kịp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event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CTF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PGWCP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CDR Record,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CDR record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CGF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file</a:t>
            </a:r>
            <a:endParaRPr lang="en-GB"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CGF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CDR file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CDR record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CDF.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Billing Gateway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đẩy</a:t>
            </a:r>
            <a:r>
              <a:rPr lang="en-US" sz="2000" dirty="0">
                <a:latin typeface="Times New Roman" panose="02020603050405020304" pitchFamily="18" charset="0"/>
                <a:cs typeface="Times New Roman" panose="02020603050405020304" pitchFamily="18" charset="0"/>
              </a:rPr>
              <a:t> CDR file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Billing Gateway.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CGF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backup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CDR,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CDR Record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DB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PGW </a:t>
            </a:r>
            <a:r>
              <a:rPr lang="en-US" sz="2400" b="1" dirty="0">
                <a:latin typeface="Times New Roman" panose="02020603050405020304" pitchFamily="18" charset="0"/>
                <a:cs typeface="Times New Roman" panose="02020603050405020304" pitchFamily="18" charset="0"/>
              </a:rPr>
              <a:t>VHT</a:t>
            </a:r>
            <a:endParaRPr lang="en-GB" sz="2400" b="1" dirty="0"/>
          </a:p>
        </p:txBody>
      </p:sp>
    </p:spTree>
    <p:extLst>
      <p:ext uri="{BB962C8B-B14F-4D97-AF65-F5344CB8AC3E}">
        <p14:creationId xmlns:p14="http://schemas.microsoft.com/office/powerpoint/2010/main" val="216361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716904" y="651408"/>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478971" y="884982"/>
            <a:ext cx="8331200" cy="43915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2000" dirty="0">
                <a:latin typeface="Times New Roman" panose="02020603050405020304" pitchFamily="18" charset="0"/>
                <a:cs typeface="Times New Roman" panose="02020603050405020304" pitchFamily="18" charset="0"/>
              </a:rPr>
              <a:t>SPGW-DP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khối</a:t>
            </a:r>
            <a:r>
              <a:rPr lang="en-US" sz="2000" dirty="0">
                <a:latin typeface="Times New Roman" panose="02020603050405020304" pitchFamily="18" charset="0"/>
                <a:cs typeface="Times New Roman" panose="02020603050405020304" pitchFamily="18" charset="0"/>
              </a:rPr>
              <a:t> SPGW Control Plane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đếm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internet,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chặn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lvl="0"/>
            <a:endParaRPr lang="en-GB" sz="2000"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00496" y="405043"/>
            <a:ext cx="4242676"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Dataplane</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VHT</a:t>
            </a:r>
            <a:endParaRPr lang="en-GB" sz="2400" b="1" dirty="0"/>
          </a:p>
        </p:txBody>
      </p:sp>
    </p:spTree>
    <p:extLst>
      <p:ext uri="{BB962C8B-B14F-4D97-AF65-F5344CB8AC3E}">
        <p14:creationId xmlns:p14="http://schemas.microsoft.com/office/powerpoint/2010/main" val="1390975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Shape 2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213" name="Shape 213"/>
          <p:cNvSpPr txBox="1">
            <a:spLocks noGrp="1"/>
          </p:cNvSpPr>
          <p:nvPr>
            <p:ph type="ctrTitle" idx="4294967295"/>
          </p:nvPr>
        </p:nvSpPr>
        <p:spPr>
          <a:xfrm>
            <a:off x="33338" y="2911475"/>
            <a:ext cx="9110662" cy="1158875"/>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sz="4800">
                <a:solidFill>
                  <a:srgbClr val="FF9800"/>
                </a:solidFill>
              </a:rPr>
              <a:t>THANK YOU FOR LISTENING</a:t>
            </a:r>
            <a:r>
              <a:rPr lang="en" sz="4800">
                <a:solidFill>
                  <a:srgbClr val="FF9800"/>
                </a:solidFill>
              </a:rPr>
              <a:t>!</a:t>
            </a:r>
            <a:endParaRPr sz="4800">
              <a:solidFill>
                <a:srgbClr val="FF9800"/>
              </a:solidFill>
            </a:endParaRPr>
          </a:p>
        </p:txBody>
      </p:sp>
      <p:pic>
        <p:nvPicPr>
          <p:cNvPr id="4" name="Picture 3"/>
          <p:cNvPicPr>
            <a:picLocks noChangeAspect="1"/>
          </p:cNvPicPr>
          <p:nvPr/>
        </p:nvPicPr>
        <p:blipFill>
          <a:blip r:embed="rId3"/>
          <a:stretch>
            <a:fillRect/>
          </a:stretch>
        </p:blipFill>
        <p:spPr>
          <a:xfrm>
            <a:off x="2557086" y="725978"/>
            <a:ext cx="3392954" cy="23890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938" y="1221265"/>
            <a:ext cx="1852186" cy="127671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71" y="1223735"/>
            <a:ext cx="1942675" cy="13935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Shape 2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16" y="1610276"/>
            <a:ext cx="1852186" cy="12767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811" y="1803661"/>
            <a:ext cx="1942675" cy="1393568"/>
          </a:xfrm>
          <a:prstGeom prst="rect">
            <a:avLst/>
          </a:prstGeom>
        </p:spPr>
      </p:pic>
      <p:pic>
        <p:nvPicPr>
          <p:cNvPr id="5" name="Hình ảnh 4">
            <a:extLst>
              <a:ext uri="{FF2B5EF4-FFF2-40B4-BE49-F238E27FC236}">
                <a16:creationId xmlns="" xmlns:a16="http://schemas.microsoft.com/office/drawing/2014/main" id="{05FCF5D2-1EB8-43E2-8DBA-D5381A50E9C2}"/>
              </a:ext>
            </a:extLst>
          </p:cNvPr>
          <p:cNvPicPr>
            <a:picLocks noChangeAspect="1"/>
          </p:cNvPicPr>
          <p:nvPr/>
        </p:nvPicPr>
        <p:blipFill>
          <a:blip r:embed="rId5"/>
          <a:stretch>
            <a:fillRect/>
          </a:stretch>
        </p:blipFill>
        <p:spPr>
          <a:xfrm>
            <a:off x="2629731" y="1387622"/>
            <a:ext cx="4194171" cy="2002999"/>
          </a:xfrm>
          <a:prstGeom prst="rect">
            <a:avLst/>
          </a:prstGeom>
        </p:spPr>
      </p:pic>
    </p:spTree>
    <p:extLst>
      <p:ext uri="{BB962C8B-B14F-4D97-AF65-F5344CB8AC3E}">
        <p14:creationId xmlns:p14="http://schemas.microsoft.com/office/powerpoint/2010/main" val="127796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122159" y="184534"/>
            <a:ext cx="2496586" cy="307777"/>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Tổng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4G EPC</a:t>
            </a:r>
            <a:endParaRPr lang="en-US"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17" name="Shape 248"/>
          <p:cNvSpPr txBox="1">
            <a:spLocks/>
          </p:cNvSpPr>
          <p:nvPr/>
        </p:nvSpPr>
        <p:spPr>
          <a:xfrm>
            <a:off x="2118413" y="147887"/>
            <a:ext cx="3864376"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pic>
        <p:nvPicPr>
          <p:cNvPr id="12" name="Picture 11"/>
          <p:cNvPicPr>
            <a:picLocks noChangeAspect="1"/>
          </p:cNvPicPr>
          <p:nvPr/>
        </p:nvPicPr>
        <p:blipFill>
          <a:blip r:embed="rId5"/>
          <a:stretch>
            <a:fillRect/>
          </a:stretch>
        </p:blipFill>
        <p:spPr>
          <a:xfrm>
            <a:off x="1383397" y="699685"/>
            <a:ext cx="6424963" cy="4522720"/>
          </a:xfrm>
          <a:prstGeom prst="rect">
            <a:avLst/>
          </a:prstGeom>
        </p:spPr>
      </p:pic>
    </p:spTree>
    <p:extLst>
      <p:ext uri="{BB962C8B-B14F-4D97-AF65-F5344CB8AC3E}">
        <p14:creationId xmlns:p14="http://schemas.microsoft.com/office/powerpoint/2010/main" val="2722361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456441" cy="292388"/>
          </a:xfrm>
          <a:prstGeom prst="rect">
            <a:avLst/>
          </a:prstGeom>
        </p:spPr>
        <p:txBody>
          <a:bodyPr wrap="square">
            <a:spAutoFit/>
          </a:bodyPr>
          <a:lstStyle/>
          <a:p>
            <a:r>
              <a:rPr lang="en-US" sz="1300" b="1" dirty="0" err="1">
                <a:latin typeface="Times New Roman" panose="02020603050405020304" pitchFamily="18" charset="0"/>
                <a:cs typeface="Times New Roman" panose="02020603050405020304" pitchFamily="18" charset="0"/>
              </a:rPr>
              <a:t>Tổng</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quan</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hệ</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thống</a:t>
            </a:r>
            <a:r>
              <a:rPr lang="en-US" sz="1300" b="1" dirty="0">
                <a:latin typeface="Times New Roman" panose="02020603050405020304" pitchFamily="18" charset="0"/>
                <a:cs typeface="Times New Roman" panose="02020603050405020304" pitchFamily="18" charset="0"/>
              </a:rPr>
              <a:t> 4G EPC</a:t>
            </a:r>
            <a:endParaRPr lang="en-US" sz="13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sp>
        <p:nvSpPr>
          <p:cNvPr id="26" name="Content Placeholder 3">
            <a:extLst>
              <a:ext uri="{FF2B5EF4-FFF2-40B4-BE49-F238E27FC236}">
                <a16:creationId xmlns:a16="http://schemas.microsoft.com/office/drawing/2014/main" xmlns="" id="{A3F3B717-F9D0-4F04-90A9-C850CBCD6C05}"/>
              </a:ext>
            </a:extLst>
          </p:cNvPr>
          <p:cNvSpPr txBox="1">
            <a:spLocks/>
          </p:cNvSpPr>
          <p:nvPr/>
        </p:nvSpPr>
        <p:spPr>
          <a:xfrm>
            <a:off x="606176" y="1204177"/>
            <a:ext cx="8113876" cy="292802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90048" y="919007"/>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18" name="Shape 248">
            <a:extLst>
              <a:ext uri="{FF2B5EF4-FFF2-40B4-BE49-F238E27FC236}">
                <a16:creationId xmlns:a16="http://schemas.microsoft.com/office/drawing/2014/main" xmlns="" id="{E1470867-E44B-2445-8689-9395DA37A55A}"/>
              </a:ext>
            </a:extLst>
          </p:cNvPr>
          <p:cNvSpPr txBox="1">
            <a:spLocks/>
          </p:cNvSpPr>
          <p:nvPr/>
        </p:nvSpPr>
        <p:spPr>
          <a:xfrm>
            <a:off x="2222915" y="224851"/>
            <a:ext cx="5831669" cy="299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sz="2800" dirty="0" smtClean="0">
                <a:solidFill>
                  <a:srgbClr val="3333FF"/>
                </a:solidFill>
                <a:latin typeface="Times New Roman" panose="02020603050405020304" pitchFamily="18" charset="0"/>
                <a:cs typeface="Times New Roman" panose="02020603050405020304" pitchFamily="18" charset="0"/>
              </a:rPr>
              <a:t> </a:t>
            </a:r>
          </a:p>
          <a:p>
            <a:r>
              <a:rPr lang="en-US" sz="2800" dirty="0" smtClean="0">
                <a:solidFill>
                  <a:srgbClr val="3333FF"/>
                </a:solidFill>
                <a:latin typeface="Times New Roman" panose="02020603050405020304" pitchFamily="18" charset="0"/>
                <a:cs typeface="Times New Roman" panose="02020603050405020304" pitchFamily="18" charset="0"/>
              </a:rPr>
              <a:t>   </a:t>
            </a:r>
          </a:p>
          <a:p>
            <a:endParaRPr lang="en-US" sz="2800" dirty="0">
              <a:solidFill>
                <a:srgbClr val="3333FF"/>
              </a:solidFill>
              <a:latin typeface="Times New Roman" panose="02020603050405020304" pitchFamily="18" charset="0"/>
              <a:cs typeface="Times New Roman" panose="02020603050405020304" pitchFamily="18" charset="0"/>
            </a:endParaRPr>
          </a:p>
          <a:p>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err="1" smtClean="0">
                <a:solidFill>
                  <a:srgbClr val="3333FF"/>
                </a:solidFill>
                <a:latin typeface="Times New Roman" panose="02020603050405020304" pitchFamily="18" charset="0"/>
                <a:cs typeface="Times New Roman" panose="02020603050405020304" pitchFamily="18" charset="0"/>
              </a:rPr>
              <a:t>Trạng</a:t>
            </a:r>
            <a:r>
              <a:rPr lang="en-US" sz="2800" dirty="0" smtClean="0">
                <a:solidFill>
                  <a:srgbClr val="3333FF"/>
                </a:solidFill>
                <a:latin typeface="Times New Roman" panose="02020603050405020304" pitchFamily="18" charset="0"/>
                <a:cs typeface="Times New Roman" panose="02020603050405020304" pitchFamily="18" charset="0"/>
              </a:rPr>
              <a:t> </a:t>
            </a:r>
            <a:r>
              <a:rPr lang="en-US" sz="2800" dirty="0" err="1">
                <a:solidFill>
                  <a:srgbClr val="3333FF"/>
                </a:solidFill>
                <a:latin typeface="Times New Roman" panose="02020603050405020304" pitchFamily="18" charset="0"/>
                <a:cs typeface="Times New Roman" panose="02020603050405020304" pitchFamily="18" charset="0"/>
              </a:rPr>
              <a:t>thái</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err="1">
                <a:solidFill>
                  <a:srgbClr val="3333FF"/>
                </a:solidFill>
                <a:latin typeface="Times New Roman" panose="02020603050405020304" pitchFamily="18" charset="0"/>
                <a:cs typeface="Times New Roman" panose="02020603050405020304" pitchFamily="18" charset="0"/>
              </a:rPr>
              <a:t>thuê</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err="1">
                <a:solidFill>
                  <a:srgbClr val="3333FF"/>
                </a:solidFill>
                <a:latin typeface="Times New Roman" panose="02020603050405020304" pitchFamily="18" charset="0"/>
                <a:cs typeface="Times New Roman" panose="02020603050405020304" pitchFamily="18" charset="0"/>
              </a:rPr>
              <a:t>bao</a:t>
            </a:r>
            <a:r>
              <a:rPr lang="en-US" sz="2800" dirty="0">
                <a:solidFill>
                  <a:srgbClr val="3333FF"/>
                </a:solidFill>
                <a:latin typeface="Times New Roman" panose="02020603050405020304" pitchFamily="18" charset="0"/>
                <a:cs typeface="Times New Roman" panose="02020603050405020304" pitchFamily="18" charset="0"/>
              </a:rPr>
              <a:t> 4G</a:t>
            </a:r>
            <a:endParaRPr lang="vi-VN" sz="2800" dirty="0">
              <a:solidFill>
                <a:srgbClr val="FF99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145725" y="1251239"/>
            <a:ext cx="7620000" cy="38846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altLang="en-US" sz="2400" dirty="0" err="1" smtClean="0">
                <a:latin typeface="Times New Roman" panose="02020603050405020304" pitchFamily="18" charset="0"/>
                <a:cs typeface="Times New Roman" panose="02020603050405020304" pitchFamily="18" charset="0"/>
              </a:rPr>
              <a:t>Trạng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thái</a:t>
            </a:r>
            <a:r>
              <a:rPr lang="en-US" altLang="en-US" sz="2400" dirty="0" smtClean="0">
                <a:latin typeface="Times New Roman" panose="02020603050405020304" pitchFamily="18" charset="0"/>
                <a:cs typeface="Times New Roman" panose="02020603050405020304" pitchFamily="18" charset="0"/>
              </a:rPr>
              <a:t> di </a:t>
            </a:r>
            <a:r>
              <a:rPr lang="en-US" altLang="en-US" sz="2400" dirty="0" err="1" smtClean="0">
                <a:latin typeface="Times New Roman" panose="02020603050405020304" pitchFamily="18" charset="0"/>
                <a:cs typeface="Times New Roman" panose="02020603050405020304" pitchFamily="18" charset="0"/>
              </a:rPr>
              <a:t>chuyển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thuê</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bao</a:t>
            </a:r>
            <a:r>
              <a:rPr lang="en-US" altLang="en-US" sz="2400" dirty="0" smtClean="0">
                <a:latin typeface="Times New Roman" panose="02020603050405020304" pitchFamily="18" charset="0"/>
                <a:cs typeface="Times New Roman" panose="02020603050405020304" pitchFamily="18" charset="0"/>
              </a:rPr>
              <a:t> EMM </a:t>
            </a:r>
            <a:r>
              <a:rPr lang="en-US" altLang="en-US" sz="2400" i="1" dirty="0" smtClean="0">
                <a:latin typeface="Times New Roman" panose="02020603050405020304" pitchFamily="18" charset="0"/>
                <a:cs typeface="Times New Roman" panose="02020603050405020304" pitchFamily="18" charset="0"/>
              </a:rPr>
              <a:t>(EPS Mobility Management)</a:t>
            </a:r>
          </a:p>
          <a:p>
            <a:pPr marL="342900" indent="-342900">
              <a:buFont typeface="Arial" panose="020B0604020202020204" pitchFamily="34" charset="0"/>
              <a:buChar char="•"/>
            </a:pPr>
            <a:r>
              <a:rPr lang="en-US" altLang="en-US" sz="2400" dirty="0" err="1" smtClean="0">
                <a:latin typeface="Times New Roman" panose="02020603050405020304" pitchFamily="18" charset="0"/>
                <a:cs typeface="Times New Roman" panose="02020603050405020304" pitchFamily="18" charset="0"/>
              </a:rPr>
              <a:t>Trạng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thái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kết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nối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của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thê</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bao</a:t>
            </a:r>
            <a:r>
              <a:rPr lang="en-US" altLang="en-US" sz="2400" dirty="0" smtClean="0">
                <a:latin typeface="Times New Roman" panose="02020603050405020304" pitchFamily="18" charset="0"/>
                <a:cs typeface="Times New Roman" panose="02020603050405020304" pitchFamily="18" charset="0"/>
              </a:rPr>
              <a:t> ECM </a:t>
            </a:r>
            <a:r>
              <a:rPr lang="en-US" altLang="en-US" sz="2400" i="1" dirty="0" smtClean="0">
                <a:latin typeface="Times New Roman" panose="02020603050405020304" pitchFamily="18" charset="0"/>
                <a:cs typeface="Times New Roman" panose="02020603050405020304" pitchFamily="18" charset="0"/>
              </a:rPr>
              <a:t>(EPS Connection Management)</a:t>
            </a: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01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xfrm>
            <a:off x="3195263" y="4636500"/>
            <a:ext cx="5910137"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139879"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sp>
        <p:nvSpPr>
          <p:cNvPr id="26" name="Content Placeholder 3">
            <a:extLst>
              <a:ext uri="{FF2B5EF4-FFF2-40B4-BE49-F238E27FC236}">
                <a16:creationId xmlns:a16="http://schemas.microsoft.com/office/drawing/2014/main" xmlns="" id="{A3F3B717-F9D0-4F04-90A9-C850CBCD6C05}"/>
              </a:ext>
            </a:extLst>
          </p:cNvPr>
          <p:cNvSpPr txBox="1">
            <a:spLocks/>
          </p:cNvSpPr>
          <p:nvPr/>
        </p:nvSpPr>
        <p:spPr>
          <a:xfrm>
            <a:off x="606176" y="1204177"/>
            <a:ext cx="8113876" cy="292802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90048" y="919007"/>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18" name="Shape 248">
            <a:extLst>
              <a:ext uri="{FF2B5EF4-FFF2-40B4-BE49-F238E27FC236}">
                <a16:creationId xmlns:a16="http://schemas.microsoft.com/office/drawing/2014/main" xmlns="" id="{E1470867-E44B-2445-8689-9395DA37A55A}"/>
              </a:ext>
            </a:extLst>
          </p:cNvPr>
          <p:cNvSpPr txBox="1">
            <a:spLocks/>
          </p:cNvSpPr>
          <p:nvPr/>
        </p:nvSpPr>
        <p:spPr>
          <a:xfrm>
            <a:off x="2222915" y="224851"/>
            <a:ext cx="5831669" cy="299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sz="2800" dirty="0" smtClean="0">
                <a:solidFill>
                  <a:srgbClr val="3333FF"/>
                </a:solidFill>
                <a:latin typeface="Times New Roman" panose="02020603050405020304" pitchFamily="18" charset="0"/>
                <a:cs typeface="Times New Roman" panose="02020603050405020304" pitchFamily="18" charset="0"/>
              </a:rPr>
              <a:t> </a:t>
            </a:r>
          </a:p>
          <a:p>
            <a:r>
              <a:rPr lang="en-US" sz="2800" dirty="0" smtClean="0">
                <a:solidFill>
                  <a:srgbClr val="3333FF"/>
                </a:solidFill>
                <a:latin typeface="Times New Roman" panose="02020603050405020304" pitchFamily="18" charset="0"/>
                <a:cs typeface="Times New Roman" panose="02020603050405020304" pitchFamily="18" charset="0"/>
              </a:rPr>
              <a:t>   </a:t>
            </a:r>
          </a:p>
          <a:p>
            <a:endParaRPr lang="en-US" sz="2800" dirty="0">
              <a:solidFill>
                <a:srgbClr val="3333FF"/>
              </a:solidFill>
              <a:latin typeface="Times New Roman" panose="02020603050405020304" pitchFamily="18" charset="0"/>
              <a:cs typeface="Times New Roman" panose="02020603050405020304" pitchFamily="18" charset="0"/>
            </a:endParaRPr>
          </a:p>
          <a:p>
            <a:r>
              <a:rPr lang="en-US" altLang="en-US" sz="2800" dirty="0">
                <a:solidFill>
                  <a:srgbClr val="3333FF"/>
                </a:solidFill>
                <a:latin typeface="Times New Roman" panose="02020603050405020304" pitchFamily="18" charset="0"/>
                <a:cs typeface="Times New Roman" panose="02020603050405020304" pitchFamily="18" charset="0"/>
              </a:rPr>
              <a:t>EPS Mobility Management</a:t>
            </a:r>
            <a:endParaRPr lang="vi-VN" sz="2800" dirty="0">
              <a:solidFill>
                <a:srgbClr val="FF99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145725" y="1251239"/>
            <a:ext cx="7086707" cy="15987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err="1">
                <a:solidFill>
                  <a:schemeClr val="tx1"/>
                </a:solidFill>
                <a:latin typeface="Times New Roman" panose="02020603050405020304" pitchFamily="18" charset="0"/>
                <a:cs typeface="Times New Roman" panose="02020603050405020304" pitchFamily="18" charset="0"/>
              </a:rPr>
              <a:t>Bao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gồm</a:t>
            </a:r>
            <a:r>
              <a:rPr lang="en-US" sz="2400" dirty="0">
                <a:solidFill>
                  <a:schemeClr val="tx1"/>
                </a:solidFill>
                <a:latin typeface="Times New Roman" panose="02020603050405020304" pitchFamily="18" charset="0"/>
                <a:cs typeface="Times New Roman" panose="02020603050405020304" pitchFamily="18" charset="0"/>
              </a:rPr>
              <a:t> 2 </a:t>
            </a:r>
            <a:r>
              <a:rPr lang="en-US" sz="2400" dirty="0" err="1">
                <a:solidFill>
                  <a:schemeClr val="tx1"/>
                </a:solidFill>
                <a:latin typeface="Times New Roman" panose="02020603050405020304" pitchFamily="18" charset="0"/>
                <a:cs typeface="Times New Roman" panose="02020603050405020304" pitchFamily="18" charset="0"/>
              </a:rPr>
              <a:t>trạng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thái</a:t>
            </a:r>
            <a:r>
              <a:rPr lang="en-US" sz="2400" dirty="0">
                <a:solidFill>
                  <a:schemeClr val="tx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EMM-DEREGISTERED:</a:t>
            </a:r>
          </a:p>
          <a:p>
            <a:pPr marL="457200" indent="-457200">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EMM-REGISTERED: </a:t>
            </a: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5"/>
          <a:stretch>
            <a:fillRect/>
          </a:stretch>
        </p:blipFill>
        <p:spPr>
          <a:xfrm>
            <a:off x="2063520" y="2421949"/>
            <a:ext cx="5199188" cy="2166887"/>
          </a:xfrm>
          <a:prstGeom prst="rect">
            <a:avLst/>
          </a:prstGeom>
        </p:spPr>
      </p:pic>
    </p:spTree>
    <p:extLst>
      <p:ext uri="{BB962C8B-B14F-4D97-AF65-F5344CB8AC3E}">
        <p14:creationId xmlns:p14="http://schemas.microsoft.com/office/powerpoint/2010/main" val="20541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sp>
        <p:nvSpPr>
          <p:cNvPr id="26" name="Content Placeholder 3">
            <a:extLst>
              <a:ext uri="{FF2B5EF4-FFF2-40B4-BE49-F238E27FC236}">
                <a16:creationId xmlns:a16="http://schemas.microsoft.com/office/drawing/2014/main" xmlns="" id="{A3F3B717-F9D0-4F04-90A9-C850CBCD6C05}"/>
              </a:ext>
            </a:extLst>
          </p:cNvPr>
          <p:cNvSpPr txBox="1">
            <a:spLocks/>
          </p:cNvSpPr>
          <p:nvPr/>
        </p:nvSpPr>
        <p:spPr>
          <a:xfrm>
            <a:off x="606176" y="1204177"/>
            <a:ext cx="8113876" cy="292802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921322"/>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18" name="Shape 248">
            <a:extLst>
              <a:ext uri="{FF2B5EF4-FFF2-40B4-BE49-F238E27FC236}">
                <a16:creationId xmlns:a16="http://schemas.microsoft.com/office/drawing/2014/main" xmlns="" id="{E1470867-E44B-2445-8689-9395DA37A55A}"/>
              </a:ext>
            </a:extLst>
          </p:cNvPr>
          <p:cNvSpPr txBox="1">
            <a:spLocks/>
          </p:cNvSpPr>
          <p:nvPr/>
        </p:nvSpPr>
        <p:spPr>
          <a:xfrm>
            <a:off x="2222915" y="224851"/>
            <a:ext cx="5831669" cy="299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sz="2800" dirty="0" smtClean="0">
                <a:solidFill>
                  <a:srgbClr val="3333FF"/>
                </a:solidFill>
                <a:latin typeface="Times New Roman" panose="02020603050405020304" pitchFamily="18" charset="0"/>
                <a:cs typeface="Times New Roman" panose="02020603050405020304" pitchFamily="18" charset="0"/>
              </a:rPr>
              <a:t> </a:t>
            </a:r>
          </a:p>
          <a:p>
            <a:r>
              <a:rPr lang="en-US" sz="2800" dirty="0" smtClean="0">
                <a:solidFill>
                  <a:srgbClr val="3333FF"/>
                </a:solidFill>
                <a:latin typeface="Times New Roman" panose="02020603050405020304" pitchFamily="18" charset="0"/>
                <a:cs typeface="Times New Roman" panose="02020603050405020304" pitchFamily="18" charset="0"/>
              </a:rPr>
              <a:t>   </a:t>
            </a:r>
          </a:p>
          <a:p>
            <a:endParaRPr lang="en-US" sz="2800" dirty="0">
              <a:solidFill>
                <a:srgbClr val="3333FF"/>
              </a:solidFill>
              <a:latin typeface="Times New Roman" panose="02020603050405020304" pitchFamily="18" charset="0"/>
              <a:cs typeface="Times New Roman" panose="02020603050405020304" pitchFamily="18" charset="0"/>
            </a:endParaRPr>
          </a:p>
          <a:p>
            <a:r>
              <a:rPr lang="en-US" altLang="en-US" sz="2800" dirty="0">
                <a:solidFill>
                  <a:srgbClr val="3333FF"/>
                </a:solidFill>
                <a:latin typeface="Times New Roman" panose="02020603050405020304" pitchFamily="18" charset="0"/>
                <a:cs typeface="Times New Roman" panose="02020603050405020304" pitchFamily="18" charset="0"/>
              </a:rPr>
              <a:t>EPS Connection Management</a:t>
            </a:r>
            <a:endParaRPr lang="vi-VN" sz="2800" dirty="0">
              <a:solidFill>
                <a:srgbClr val="FF99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145725" y="1251239"/>
            <a:ext cx="7086707" cy="17323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a:solidFill>
                  <a:schemeClr val="tx1"/>
                </a:solidFill>
                <a:latin typeface="Times New Roman" panose="02020603050405020304" pitchFamily="18" charset="0"/>
                <a:cs typeface="Times New Roman" panose="02020603050405020304" pitchFamily="18" charset="0"/>
              </a:rPr>
              <a:t>Bao</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gồm</a:t>
            </a:r>
            <a:r>
              <a:rPr lang="en-US" b="1" dirty="0">
                <a:solidFill>
                  <a:schemeClr val="tx1"/>
                </a:solidFill>
                <a:latin typeface="Times New Roman" panose="02020603050405020304" pitchFamily="18" charset="0"/>
                <a:cs typeface="Times New Roman" panose="02020603050405020304" pitchFamily="18" charset="0"/>
              </a:rPr>
              <a:t> 2 </a:t>
            </a:r>
            <a:r>
              <a:rPr lang="en-US" b="1" dirty="0" err="1">
                <a:solidFill>
                  <a:schemeClr val="tx1"/>
                </a:solidFill>
                <a:latin typeface="Times New Roman" panose="02020603050405020304" pitchFamily="18" charset="0"/>
                <a:cs typeface="Times New Roman" panose="02020603050405020304" pitchFamily="18" charset="0"/>
              </a:rPr>
              <a:t>trạng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thái</a:t>
            </a:r>
            <a:r>
              <a:rPr lang="en-US" b="1" dirty="0">
                <a:solidFill>
                  <a:schemeClr val="tx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en-US" sz="1200" b="1" dirty="0">
                <a:solidFill>
                  <a:schemeClr val="tx1"/>
                </a:solidFill>
                <a:latin typeface="Times New Roman" panose="02020603050405020304" pitchFamily="18" charset="0"/>
                <a:cs typeface="Times New Roman" panose="02020603050405020304" pitchFamily="18" charset="0"/>
              </a:rPr>
              <a:t>ECM-IDLE</a:t>
            </a:r>
            <a:r>
              <a:rPr lang="en-US" altLang="en-US" sz="1200" dirty="0">
                <a:solidFill>
                  <a:schemeClr val="tx1"/>
                </a:solidFill>
                <a:latin typeface="Times New Roman" panose="02020603050405020304" pitchFamily="18" charset="0"/>
                <a:cs typeface="Times New Roman" panose="02020603050405020304" pitchFamily="18" charset="0"/>
              </a:rPr>
              <a:t>: </a:t>
            </a:r>
            <a:r>
              <a:rPr lang="en-GB" sz="1200" dirty="0">
                <a:solidFill>
                  <a:schemeClr val="tx1"/>
                </a:solidFill>
                <a:latin typeface="Times New Roman" panose="02020603050405020304" pitchFamily="18" charset="0"/>
                <a:cs typeface="Times New Roman" panose="02020603050405020304" pitchFamily="18" charset="0"/>
              </a:rPr>
              <a:t>a UE is in the ECM-IDLE state, when no NAS </a:t>
            </a:r>
            <a:r>
              <a:rPr lang="en-GB" sz="1200" dirty="0" err="1">
                <a:solidFill>
                  <a:schemeClr val="tx1"/>
                </a:solidFill>
                <a:latin typeface="Times New Roman" panose="02020603050405020304" pitchFamily="18" charset="0"/>
                <a:cs typeface="Times New Roman" panose="02020603050405020304" pitchFamily="18" charset="0"/>
              </a:rPr>
              <a:t>signaling</a:t>
            </a:r>
            <a:r>
              <a:rPr lang="en-GB" sz="1200" dirty="0">
                <a:solidFill>
                  <a:schemeClr val="tx1"/>
                </a:solidFill>
                <a:latin typeface="Times New Roman" panose="02020603050405020304" pitchFamily="18" charset="0"/>
                <a:cs typeface="Times New Roman" panose="02020603050405020304" pitchFamily="18" charset="0"/>
              </a:rPr>
              <a:t> connection between the UE and the network exists. No UE context exists in LTE for a UE in the ECM-IDLE state. Also, no UE-associated logical S1-MME connection exists for a UE in the ECM-IDLE state.</a:t>
            </a:r>
            <a:endParaRPr lang="en-US" altLang="en-US" sz="1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200" b="1" dirty="0">
                <a:solidFill>
                  <a:schemeClr val="tx1"/>
                </a:solidFill>
                <a:latin typeface="Times New Roman" panose="02020603050405020304" pitchFamily="18" charset="0"/>
                <a:cs typeface="Times New Roman" panose="02020603050405020304" pitchFamily="18" charset="0"/>
              </a:rPr>
              <a:t>ECM-CONNECTED</a:t>
            </a:r>
            <a:r>
              <a:rPr lang="en-US" altLang="en-US" sz="1200" dirty="0">
                <a:solidFill>
                  <a:schemeClr val="tx1"/>
                </a:solidFill>
                <a:latin typeface="Times New Roman" panose="02020603050405020304" pitchFamily="18" charset="0"/>
                <a:cs typeface="Times New Roman" panose="02020603050405020304" pitchFamily="18" charset="0"/>
              </a:rPr>
              <a:t>: </a:t>
            </a:r>
            <a:r>
              <a:rPr lang="en-GB" sz="1200" dirty="0">
                <a:solidFill>
                  <a:schemeClr val="tx1"/>
                </a:solidFill>
                <a:latin typeface="Times New Roman" panose="02020603050405020304" pitchFamily="18" charset="0"/>
                <a:cs typeface="Times New Roman" panose="02020603050405020304" pitchFamily="18" charset="0"/>
              </a:rPr>
              <a:t>For a UE in the ECM-CONNECTED state, there is a </a:t>
            </a:r>
            <a:r>
              <a:rPr lang="en-GB" sz="1200" dirty="0" err="1">
                <a:solidFill>
                  <a:schemeClr val="tx1"/>
                </a:solidFill>
                <a:latin typeface="Times New Roman" panose="02020603050405020304" pitchFamily="18" charset="0"/>
                <a:cs typeface="Times New Roman" panose="02020603050405020304" pitchFamily="18" charset="0"/>
              </a:rPr>
              <a:t>signaling</a:t>
            </a:r>
            <a:r>
              <a:rPr lang="en-GB" sz="1200" dirty="0">
                <a:solidFill>
                  <a:schemeClr val="tx1"/>
                </a:solidFill>
                <a:latin typeface="Times New Roman" panose="02020603050405020304" pitchFamily="18" charset="0"/>
                <a:cs typeface="Times New Roman" panose="02020603050405020304" pitchFamily="18" charset="0"/>
              </a:rPr>
              <a:t> connection between the UE and the MME. The </a:t>
            </a:r>
            <a:r>
              <a:rPr lang="en-GB" sz="1200" dirty="0" err="1">
                <a:solidFill>
                  <a:schemeClr val="tx1"/>
                </a:solidFill>
                <a:latin typeface="Times New Roman" panose="02020603050405020304" pitchFamily="18" charset="0"/>
                <a:cs typeface="Times New Roman" panose="02020603050405020304" pitchFamily="18" charset="0"/>
              </a:rPr>
              <a:t>signaling</a:t>
            </a:r>
            <a:r>
              <a:rPr lang="en-GB" sz="1200" dirty="0">
                <a:solidFill>
                  <a:schemeClr val="tx1"/>
                </a:solidFill>
                <a:latin typeface="Times New Roman" panose="02020603050405020304" pitchFamily="18" charset="0"/>
                <a:cs typeface="Times New Roman" panose="02020603050405020304" pitchFamily="18" charset="0"/>
              </a:rPr>
              <a:t> connection consists of two parts, one RRC connection between the UE and the </a:t>
            </a:r>
            <a:r>
              <a:rPr lang="en-GB" sz="1200" dirty="0" err="1">
                <a:solidFill>
                  <a:schemeClr val="tx1"/>
                </a:solidFill>
                <a:latin typeface="Times New Roman" panose="02020603050405020304" pitchFamily="18" charset="0"/>
                <a:cs typeface="Times New Roman" panose="02020603050405020304" pitchFamily="18" charset="0"/>
              </a:rPr>
              <a:t>eNodeB</a:t>
            </a:r>
            <a:r>
              <a:rPr lang="en-GB" sz="1200" dirty="0">
                <a:solidFill>
                  <a:schemeClr val="tx1"/>
                </a:solidFill>
                <a:latin typeface="Times New Roman" panose="02020603050405020304" pitchFamily="18" charset="0"/>
                <a:cs typeface="Times New Roman" panose="02020603050405020304" pitchFamily="18" charset="0"/>
              </a:rPr>
              <a:t>, and one UE-associated S1-MME connection between the </a:t>
            </a:r>
            <a:r>
              <a:rPr lang="en-GB" sz="1200" dirty="0" err="1">
                <a:solidFill>
                  <a:schemeClr val="tx1"/>
                </a:solidFill>
                <a:latin typeface="Times New Roman" panose="02020603050405020304" pitchFamily="18" charset="0"/>
                <a:cs typeface="Times New Roman" panose="02020603050405020304" pitchFamily="18" charset="0"/>
              </a:rPr>
              <a:t>eNodeB</a:t>
            </a:r>
            <a:r>
              <a:rPr lang="en-GB" sz="1200" dirty="0">
                <a:solidFill>
                  <a:schemeClr val="tx1"/>
                </a:solidFill>
                <a:latin typeface="Times New Roman" panose="02020603050405020304" pitchFamily="18" charset="0"/>
                <a:cs typeface="Times New Roman" panose="02020603050405020304" pitchFamily="18" charset="0"/>
              </a:rPr>
              <a:t> and the MME. The MME knows the UE location through the accuracy of </a:t>
            </a:r>
            <a:r>
              <a:rPr lang="en-GB" sz="1200" dirty="0" err="1">
                <a:solidFill>
                  <a:schemeClr val="tx1"/>
                </a:solidFill>
                <a:latin typeface="Times New Roman" panose="02020603050405020304" pitchFamily="18" charset="0"/>
                <a:cs typeface="Times New Roman" panose="02020603050405020304" pitchFamily="18" charset="0"/>
              </a:rPr>
              <a:t>eNodeB</a:t>
            </a:r>
            <a:r>
              <a:rPr lang="en-GB" sz="1200" dirty="0">
                <a:solidFill>
                  <a:schemeClr val="tx1"/>
                </a:solidFill>
                <a:latin typeface="Times New Roman" panose="02020603050405020304" pitchFamily="18" charset="0"/>
                <a:cs typeface="Times New Roman" panose="02020603050405020304" pitchFamily="18" charset="0"/>
              </a:rPr>
              <a:t>. The S1 Release procedure changes the state of both the UE and the MME from ECM-CONNECTED to ECM-IDLE.</a:t>
            </a:r>
            <a:endParaRPr lang="en-US" altLang="en-US" sz="1200" dirty="0">
              <a:solidFill>
                <a:schemeClr val="tx1"/>
              </a:solidFill>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5"/>
          <a:stretch>
            <a:fillRect/>
          </a:stretch>
        </p:blipFill>
        <p:spPr>
          <a:xfrm>
            <a:off x="1648813" y="3028334"/>
            <a:ext cx="6270006" cy="1598025"/>
          </a:xfrm>
          <a:prstGeom prst="rect">
            <a:avLst/>
          </a:prstGeom>
        </p:spPr>
      </p:pic>
    </p:spTree>
    <p:extLst>
      <p:ext uri="{BB962C8B-B14F-4D97-AF65-F5344CB8AC3E}">
        <p14:creationId xmlns:p14="http://schemas.microsoft.com/office/powerpoint/2010/main" val="98519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36105"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sp>
        <p:nvSpPr>
          <p:cNvPr id="26" name="Content Placeholder 3">
            <a:extLst>
              <a:ext uri="{FF2B5EF4-FFF2-40B4-BE49-F238E27FC236}">
                <a16:creationId xmlns:a16="http://schemas.microsoft.com/office/drawing/2014/main" xmlns="" id="{A3F3B717-F9D0-4F04-90A9-C850CBCD6C05}"/>
              </a:ext>
            </a:extLst>
          </p:cNvPr>
          <p:cNvSpPr txBox="1">
            <a:spLocks/>
          </p:cNvSpPr>
          <p:nvPr/>
        </p:nvSpPr>
        <p:spPr>
          <a:xfrm>
            <a:off x="606176" y="1204177"/>
            <a:ext cx="8113876" cy="292802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921322"/>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18" name="Shape 248">
            <a:extLst>
              <a:ext uri="{FF2B5EF4-FFF2-40B4-BE49-F238E27FC236}">
                <a16:creationId xmlns:a16="http://schemas.microsoft.com/office/drawing/2014/main" xmlns="" id="{E1470867-E44B-2445-8689-9395DA37A55A}"/>
              </a:ext>
            </a:extLst>
          </p:cNvPr>
          <p:cNvSpPr txBox="1">
            <a:spLocks/>
          </p:cNvSpPr>
          <p:nvPr/>
        </p:nvSpPr>
        <p:spPr>
          <a:xfrm>
            <a:off x="2222915" y="224851"/>
            <a:ext cx="5831669" cy="299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sz="2800" dirty="0" smtClean="0">
                <a:solidFill>
                  <a:srgbClr val="3333FF"/>
                </a:solidFill>
                <a:latin typeface="Times New Roman" panose="02020603050405020304" pitchFamily="18" charset="0"/>
                <a:cs typeface="Times New Roman" panose="02020603050405020304" pitchFamily="18" charset="0"/>
              </a:rPr>
              <a:t> </a:t>
            </a:r>
          </a:p>
          <a:p>
            <a:r>
              <a:rPr lang="en-US" sz="2800" dirty="0" smtClean="0">
                <a:solidFill>
                  <a:srgbClr val="3333FF"/>
                </a:solidFill>
                <a:latin typeface="Times New Roman" panose="02020603050405020304" pitchFamily="18" charset="0"/>
                <a:cs typeface="Times New Roman" panose="02020603050405020304" pitchFamily="18" charset="0"/>
              </a:rPr>
              <a:t>   </a:t>
            </a:r>
          </a:p>
          <a:p>
            <a:endParaRPr lang="en-US" sz="2800" dirty="0">
              <a:solidFill>
                <a:srgbClr val="3333FF"/>
              </a:solidFill>
              <a:latin typeface="Times New Roman" panose="02020603050405020304" pitchFamily="18" charset="0"/>
              <a:cs typeface="Times New Roman" panose="02020603050405020304" pitchFamily="18" charset="0"/>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145725" y="1251239"/>
            <a:ext cx="7086707" cy="17323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22" name="Group 22"/>
          <p:cNvGrpSpPr>
            <a:grpSpLocks/>
          </p:cNvGrpSpPr>
          <p:nvPr/>
        </p:nvGrpSpPr>
        <p:grpSpPr bwMode="auto">
          <a:xfrm>
            <a:off x="1458516" y="1963340"/>
            <a:ext cx="1513284" cy="733425"/>
            <a:chOff x="259" y="1853"/>
            <a:chExt cx="1271" cy="616"/>
          </a:xfrm>
        </p:grpSpPr>
        <p:sp>
          <p:nvSpPr>
            <p:cNvPr id="23" name="AutoShape 21"/>
            <p:cNvSpPr>
              <a:spLocks noChangeArrowheads="1"/>
            </p:cNvSpPr>
            <p:nvPr/>
          </p:nvSpPr>
          <p:spPr bwMode="auto">
            <a:xfrm>
              <a:off x="259" y="1853"/>
              <a:ext cx="1271" cy="616"/>
            </a:xfrm>
            <a:prstGeom prst="roundRect">
              <a:avLst>
                <a:gd name="adj" fmla="val 10745"/>
              </a:avLst>
            </a:prstGeom>
            <a:solidFill>
              <a:schemeClr val="accent1">
                <a:alpha val="50195"/>
              </a:schemeClr>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15000"/>
                </a:spcBef>
                <a:spcAft>
                  <a:spcPct val="15000"/>
                </a:spcAft>
                <a:buClr>
                  <a:schemeClr val="accent1"/>
                </a:buClr>
              </a:pPr>
              <a:endParaRPr lang="en-US" altLang="en-US" sz="1050"/>
            </a:p>
          </p:txBody>
        </p:sp>
        <p:sp>
          <p:nvSpPr>
            <p:cNvPr id="24" name="Rectangle 6"/>
            <p:cNvSpPr>
              <a:spLocks noChangeArrowheads="1"/>
            </p:cNvSpPr>
            <p:nvPr/>
          </p:nvSpPr>
          <p:spPr bwMode="auto">
            <a:xfrm>
              <a:off x="336" y="1940"/>
              <a:ext cx="1176"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dirty="0" err="1">
                  <a:ea typeface="MS PGothic" panose="020B0600070205080204" pitchFamily="34" charset="-128"/>
                </a:rPr>
                <a:t>EMM_Deregistered</a:t>
              </a:r>
              <a:endParaRPr lang="en-US" altLang="en-US" sz="1050" dirty="0">
                <a:ea typeface="MS PGothic" panose="020B0600070205080204" pitchFamily="34" charset="-128"/>
              </a:endParaRPr>
            </a:p>
          </p:txBody>
        </p:sp>
        <p:sp>
          <p:nvSpPr>
            <p:cNvPr id="25" name="Rectangle 7"/>
            <p:cNvSpPr>
              <a:spLocks noChangeArrowheads="1"/>
            </p:cNvSpPr>
            <p:nvPr/>
          </p:nvSpPr>
          <p:spPr bwMode="auto">
            <a:xfrm>
              <a:off x="526" y="2172"/>
              <a:ext cx="664"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a:ea typeface="MS PGothic" panose="020B0600070205080204" pitchFamily="34" charset="-128"/>
                </a:rPr>
                <a:t>ECM_Idle</a:t>
              </a:r>
            </a:p>
          </p:txBody>
        </p:sp>
      </p:grpSp>
      <p:grpSp>
        <p:nvGrpSpPr>
          <p:cNvPr id="28" name="Group 50"/>
          <p:cNvGrpSpPr>
            <a:grpSpLocks/>
          </p:cNvGrpSpPr>
          <p:nvPr/>
        </p:nvGrpSpPr>
        <p:grpSpPr bwMode="auto">
          <a:xfrm>
            <a:off x="1543050" y="971550"/>
            <a:ext cx="857250" cy="1006079"/>
            <a:chOff x="438" y="486"/>
            <a:chExt cx="720" cy="1134"/>
          </a:xfrm>
        </p:grpSpPr>
        <p:sp>
          <p:nvSpPr>
            <p:cNvPr id="30" name="AutoShape 8"/>
            <p:cNvSpPr>
              <a:spLocks noChangeArrowheads="1"/>
            </p:cNvSpPr>
            <p:nvPr/>
          </p:nvSpPr>
          <p:spPr bwMode="auto">
            <a:xfrm>
              <a:off x="438" y="486"/>
              <a:ext cx="720" cy="192"/>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a:solidFill>
                    <a:schemeClr val="bg1"/>
                  </a:solidFill>
                  <a:ea typeface="MS PGothic" panose="020B0600070205080204" pitchFamily="34" charset="-128"/>
                </a:rPr>
                <a:t>Power On</a:t>
              </a:r>
            </a:p>
          </p:txBody>
        </p:sp>
        <p:sp>
          <p:nvSpPr>
            <p:cNvPr id="34" name="Line 9"/>
            <p:cNvSpPr>
              <a:spLocks noChangeShapeType="1"/>
            </p:cNvSpPr>
            <p:nvPr/>
          </p:nvSpPr>
          <p:spPr bwMode="auto">
            <a:xfrm>
              <a:off x="816" y="678"/>
              <a:ext cx="6" cy="94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sz="1050"/>
            </a:p>
          </p:txBody>
        </p:sp>
      </p:grpSp>
      <p:grpSp>
        <p:nvGrpSpPr>
          <p:cNvPr id="35" name="Group 51"/>
          <p:cNvGrpSpPr>
            <a:grpSpLocks/>
          </p:cNvGrpSpPr>
          <p:nvPr/>
        </p:nvGrpSpPr>
        <p:grpSpPr bwMode="auto">
          <a:xfrm>
            <a:off x="2215755" y="1071562"/>
            <a:ext cx="2411015" cy="906066"/>
            <a:chOff x="901" y="870"/>
            <a:chExt cx="2025" cy="761"/>
          </a:xfrm>
        </p:grpSpPr>
        <p:sp>
          <p:nvSpPr>
            <p:cNvPr id="36" name="AutoShape 10"/>
            <p:cNvSpPr>
              <a:spLocks noChangeArrowheads="1"/>
            </p:cNvSpPr>
            <p:nvPr/>
          </p:nvSpPr>
          <p:spPr bwMode="auto">
            <a:xfrm>
              <a:off x="1404" y="870"/>
              <a:ext cx="1044" cy="204"/>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a:solidFill>
                    <a:schemeClr val="bg1"/>
                  </a:solidFill>
                  <a:ea typeface="MS PGothic" panose="020B0600070205080204" pitchFamily="34" charset="-128"/>
                </a:rPr>
                <a:t>Registration (Attach)</a:t>
              </a:r>
            </a:p>
          </p:txBody>
        </p:sp>
        <p:cxnSp>
          <p:nvCxnSpPr>
            <p:cNvPr id="38" name="AutoShape 11"/>
            <p:cNvCxnSpPr>
              <a:cxnSpLocks noChangeShapeType="1"/>
              <a:stCxn id="23" idx="0"/>
              <a:endCxn id="36" idx="1"/>
            </p:cNvCxnSpPr>
            <p:nvPr/>
          </p:nvCxnSpPr>
          <p:spPr bwMode="auto">
            <a:xfrm rot="5400000" flipH="1" flipV="1">
              <a:off x="853" y="1020"/>
              <a:ext cx="599" cy="503"/>
            </a:xfrm>
            <a:prstGeom prst="curvedConnector2">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cxnSp>
          <p:nvCxnSpPr>
            <p:cNvPr id="39" name="AutoShape 12"/>
            <p:cNvCxnSpPr>
              <a:cxnSpLocks noChangeShapeType="1"/>
              <a:stCxn id="36" idx="3"/>
              <a:endCxn id="41" idx="0"/>
            </p:cNvCxnSpPr>
            <p:nvPr/>
          </p:nvCxnSpPr>
          <p:spPr bwMode="auto">
            <a:xfrm>
              <a:off x="2448" y="972"/>
              <a:ext cx="478" cy="659"/>
            </a:xfrm>
            <a:prstGeom prst="curvedConnector2">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grpSp>
      <p:grpSp>
        <p:nvGrpSpPr>
          <p:cNvPr id="40" name="Group 24"/>
          <p:cNvGrpSpPr>
            <a:grpSpLocks/>
          </p:cNvGrpSpPr>
          <p:nvPr/>
        </p:nvGrpSpPr>
        <p:grpSpPr bwMode="auto">
          <a:xfrm>
            <a:off x="3908823" y="1977628"/>
            <a:ext cx="1434703" cy="676275"/>
            <a:chOff x="2317" y="1865"/>
            <a:chExt cx="1205" cy="568"/>
          </a:xfrm>
        </p:grpSpPr>
        <p:sp>
          <p:nvSpPr>
            <p:cNvPr id="41" name="AutoShape 23"/>
            <p:cNvSpPr>
              <a:spLocks noChangeArrowheads="1"/>
            </p:cNvSpPr>
            <p:nvPr/>
          </p:nvSpPr>
          <p:spPr bwMode="auto">
            <a:xfrm>
              <a:off x="2317" y="1865"/>
              <a:ext cx="1205" cy="568"/>
            </a:xfrm>
            <a:prstGeom prst="roundRect">
              <a:avLst>
                <a:gd name="adj" fmla="val 10745"/>
              </a:avLst>
            </a:prstGeom>
            <a:solidFill>
              <a:schemeClr val="accent2">
                <a:alpha val="50195"/>
              </a:schemeClr>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15000"/>
                </a:spcBef>
                <a:spcAft>
                  <a:spcPct val="15000"/>
                </a:spcAft>
                <a:buClr>
                  <a:schemeClr val="accent1"/>
                </a:buClr>
              </a:pPr>
              <a:endParaRPr lang="en-US" altLang="en-US" sz="1050"/>
            </a:p>
          </p:txBody>
        </p:sp>
        <p:sp>
          <p:nvSpPr>
            <p:cNvPr id="42" name="Rectangle 19"/>
            <p:cNvSpPr>
              <a:spLocks noChangeArrowheads="1"/>
            </p:cNvSpPr>
            <p:nvPr/>
          </p:nvSpPr>
          <p:spPr bwMode="auto">
            <a:xfrm>
              <a:off x="2404" y="1920"/>
              <a:ext cx="1068"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a:ea typeface="MS PGothic" panose="020B0600070205080204" pitchFamily="34" charset="-128"/>
                </a:rPr>
                <a:t>EMM_Registered</a:t>
              </a:r>
            </a:p>
          </p:txBody>
        </p:sp>
        <p:sp>
          <p:nvSpPr>
            <p:cNvPr id="44" name="Rectangle 20"/>
            <p:cNvSpPr>
              <a:spLocks noChangeArrowheads="1"/>
            </p:cNvSpPr>
            <p:nvPr/>
          </p:nvSpPr>
          <p:spPr bwMode="auto">
            <a:xfrm>
              <a:off x="2420" y="2152"/>
              <a:ext cx="1054"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dirty="0" err="1">
                  <a:ea typeface="MS PGothic" panose="020B0600070205080204" pitchFamily="34" charset="-128"/>
                </a:rPr>
                <a:t>ECM_Connected</a:t>
              </a:r>
              <a:endParaRPr lang="en-US" altLang="en-US" sz="1050" dirty="0">
                <a:ea typeface="MS PGothic" panose="020B0600070205080204" pitchFamily="34" charset="-128"/>
              </a:endParaRPr>
            </a:p>
          </p:txBody>
        </p:sp>
      </p:grpSp>
      <p:sp>
        <p:nvSpPr>
          <p:cNvPr id="45" name="Rectangle 25"/>
          <p:cNvSpPr>
            <a:spLocks noChangeArrowheads="1"/>
          </p:cNvSpPr>
          <p:nvPr/>
        </p:nvSpPr>
        <p:spPr bwMode="auto">
          <a:xfrm>
            <a:off x="2737248" y="1315642"/>
            <a:ext cx="1590500"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US" altLang="en-US" sz="750" b="0" dirty="0">
                <a:ea typeface="MS PGothic" panose="020B0600070205080204" pitchFamily="34" charset="-128"/>
              </a:rPr>
              <a:t> </a:t>
            </a:r>
            <a:r>
              <a:rPr lang="en-US" altLang="en-US" sz="900" b="0" dirty="0">
                <a:ea typeface="MS PGothic" panose="020B0600070205080204" pitchFamily="34" charset="-128"/>
              </a:rPr>
              <a:t>Allocate C-RNTI, S_TMSI</a:t>
            </a:r>
          </a:p>
          <a:p>
            <a:pPr>
              <a:buFontTx/>
              <a:buChar char="•"/>
            </a:pPr>
            <a:r>
              <a:rPr lang="en-US" altLang="en-US" sz="900" b="0" dirty="0">
                <a:ea typeface="MS PGothic" panose="020B0600070205080204" pitchFamily="34" charset="-128"/>
              </a:rPr>
              <a:t> Allocate IP addresses</a:t>
            </a:r>
          </a:p>
          <a:p>
            <a:pPr>
              <a:buFontTx/>
              <a:buChar char="•"/>
            </a:pPr>
            <a:r>
              <a:rPr lang="en-US" altLang="en-US" sz="900" b="0" dirty="0">
                <a:ea typeface="MS PGothic" panose="020B0600070205080204" pitchFamily="34" charset="-128"/>
              </a:rPr>
              <a:t> Authentication</a:t>
            </a:r>
          </a:p>
          <a:p>
            <a:pPr>
              <a:buFontTx/>
              <a:buChar char="•"/>
            </a:pPr>
            <a:r>
              <a:rPr lang="en-US" altLang="en-US" sz="900" b="0" dirty="0">
                <a:ea typeface="MS PGothic" panose="020B0600070205080204" pitchFamily="34" charset="-128"/>
              </a:rPr>
              <a:t> Establish security context </a:t>
            </a:r>
          </a:p>
        </p:txBody>
      </p:sp>
      <p:sp>
        <p:nvSpPr>
          <p:cNvPr id="46" name="Rectangle 29"/>
          <p:cNvSpPr>
            <a:spLocks noChangeArrowheads="1"/>
          </p:cNvSpPr>
          <p:nvPr/>
        </p:nvSpPr>
        <p:spPr bwMode="auto">
          <a:xfrm>
            <a:off x="5225654" y="1371600"/>
            <a:ext cx="15728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US" altLang="en-US" sz="750" b="0" dirty="0">
                <a:ea typeface="MS PGothic" panose="020B0600070205080204" pitchFamily="34" charset="-128"/>
              </a:rPr>
              <a:t> </a:t>
            </a:r>
            <a:r>
              <a:rPr lang="en-US" altLang="en-US" sz="900" b="0" dirty="0">
                <a:ea typeface="MS PGothic" panose="020B0600070205080204" pitchFamily="34" charset="-128"/>
              </a:rPr>
              <a:t>Release RRC connection </a:t>
            </a:r>
          </a:p>
          <a:p>
            <a:pPr>
              <a:buFontTx/>
              <a:buChar char="•"/>
            </a:pPr>
            <a:r>
              <a:rPr lang="en-US" altLang="en-US" sz="900" b="0" dirty="0">
                <a:ea typeface="MS PGothic" panose="020B0600070205080204" pitchFamily="34" charset="-128"/>
              </a:rPr>
              <a:t> Release C-RNTI</a:t>
            </a:r>
          </a:p>
        </p:txBody>
      </p:sp>
      <p:grpSp>
        <p:nvGrpSpPr>
          <p:cNvPr id="47" name="Group 57"/>
          <p:cNvGrpSpPr>
            <a:grpSpLocks/>
          </p:cNvGrpSpPr>
          <p:nvPr/>
        </p:nvGrpSpPr>
        <p:grpSpPr bwMode="auto">
          <a:xfrm>
            <a:off x="6335317" y="1960959"/>
            <a:ext cx="1434703" cy="676275"/>
            <a:chOff x="4361" y="1617"/>
            <a:chExt cx="1205" cy="568"/>
          </a:xfrm>
        </p:grpSpPr>
        <p:sp>
          <p:nvSpPr>
            <p:cNvPr id="48" name="AutoShape 32"/>
            <p:cNvSpPr>
              <a:spLocks noChangeArrowheads="1"/>
            </p:cNvSpPr>
            <p:nvPr/>
          </p:nvSpPr>
          <p:spPr bwMode="auto">
            <a:xfrm>
              <a:off x="4361" y="1617"/>
              <a:ext cx="1205" cy="568"/>
            </a:xfrm>
            <a:prstGeom prst="roundRect">
              <a:avLst>
                <a:gd name="adj" fmla="val 10745"/>
              </a:avLst>
            </a:prstGeom>
            <a:solidFill>
              <a:schemeClr val="hlink">
                <a:alpha val="50195"/>
              </a:schemeClr>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15000"/>
                </a:spcBef>
                <a:spcAft>
                  <a:spcPct val="15000"/>
                </a:spcAft>
                <a:buClr>
                  <a:schemeClr val="accent1"/>
                </a:buClr>
              </a:pPr>
              <a:endParaRPr lang="en-US" altLang="en-US" sz="1050"/>
            </a:p>
          </p:txBody>
        </p:sp>
        <p:sp>
          <p:nvSpPr>
            <p:cNvPr id="49" name="Rectangle 33"/>
            <p:cNvSpPr>
              <a:spLocks noChangeArrowheads="1"/>
            </p:cNvSpPr>
            <p:nvPr/>
          </p:nvSpPr>
          <p:spPr bwMode="auto">
            <a:xfrm>
              <a:off x="4466" y="1684"/>
              <a:ext cx="1068"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a:ea typeface="MS PGothic" panose="020B0600070205080204" pitchFamily="34" charset="-128"/>
                </a:rPr>
                <a:t>EMM_Registered</a:t>
              </a:r>
            </a:p>
          </p:txBody>
        </p:sp>
        <p:sp>
          <p:nvSpPr>
            <p:cNvPr id="50" name="Rectangle 34"/>
            <p:cNvSpPr>
              <a:spLocks noChangeArrowheads="1"/>
            </p:cNvSpPr>
            <p:nvPr/>
          </p:nvSpPr>
          <p:spPr bwMode="auto">
            <a:xfrm>
              <a:off x="4656" y="1898"/>
              <a:ext cx="695" cy="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050">
                  <a:ea typeface="MS PGothic" panose="020B0600070205080204" pitchFamily="34" charset="-128"/>
                </a:rPr>
                <a:t> ECM_Idle</a:t>
              </a:r>
            </a:p>
          </p:txBody>
        </p:sp>
      </p:grpSp>
      <p:grpSp>
        <p:nvGrpSpPr>
          <p:cNvPr id="51" name="Group 52"/>
          <p:cNvGrpSpPr>
            <a:grpSpLocks/>
          </p:cNvGrpSpPr>
          <p:nvPr/>
        </p:nvGrpSpPr>
        <p:grpSpPr bwMode="auto">
          <a:xfrm>
            <a:off x="4626770" y="1004887"/>
            <a:ext cx="2426494" cy="915591"/>
            <a:chOff x="2926" y="814"/>
            <a:chExt cx="2038" cy="769"/>
          </a:xfrm>
        </p:grpSpPr>
        <p:sp>
          <p:nvSpPr>
            <p:cNvPr id="52" name="AutoShape 35"/>
            <p:cNvSpPr>
              <a:spLocks noChangeArrowheads="1"/>
            </p:cNvSpPr>
            <p:nvPr/>
          </p:nvSpPr>
          <p:spPr bwMode="auto">
            <a:xfrm>
              <a:off x="3442" y="814"/>
              <a:ext cx="1044" cy="282"/>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a:solidFill>
                    <a:schemeClr val="bg1"/>
                  </a:solidFill>
                  <a:ea typeface="MS PGothic" panose="020B0600070205080204" pitchFamily="34" charset="-128"/>
                </a:rPr>
                <a:t>Release due to </a:t>
              </a:r>
            </a:p>
            <a:p>
              <a:pPr algn="ctr"/>
              <a:r>
                <a:rPr lang="en-US" altLang="en-US" sz="900">
                  <a:solidFill>
                    <a:schemeClr val="bg1"/>
                  </a:solidFill>
                  <a:ea typeface="MS PGothic" panose="020B0600070205080204" pitchFamily="34" charset="-128"/>
                </a:rPr>
                <a:t>Inactivity</a:t>
              </a:r>
            </a:p>
          </p:txBody>
        </p:sp>
        <p:cxnSp>
          <p:nvCxnSpPr>
            <p:cNvPr id="53" name="AutoShape 36"/>
            <p:cNvCxnSpPr>
              <a:cxnSpLocks noChangeShapeType="1"/>
              <a:stCxn id="41" idx="0"/>
              <a:endCxn id="52" idx="1"/>
            </p:cNvCxnSpPr>
            <p:nvPr/>
          </p:nvCxnSpPr>
          <p:spPr bwMode="auto">
            <a:xfrm rot="5400000" flipH="1" flipV="1">
              <a:off x="2870" y="1011"/>
              <a:ext cx="628" cy="516"/>
            </a:xfrm>
            <a:prstGeom prst="curvedConnector2">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cxnSp>
          <p:nvCxnSpPr>
            <p:cNvPr id="54" name="AutoShape 37"/>
            <p:cNvCxnSpPr>
              <a:cxnSpLocks noChangeShapeType="1"/>
              <a:stCxn id="52" idx="3"/>
              <a:endCxn id="48" idx="0"/>
            </p:cNvCxnSpPr>
            <p:nvPr/>
          </p:nvCxnSpPr>
          <p:spPr bwMode="auto">
            <a:xfrm>
              <a:off x="4486" y="955"/>
              <a:ext cx="478" cy="614"/>
            </a:xfrm>
            <a:prstGeom prst="curvedConnector2">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grpSp>
      <p:sp>
        <p:nvSpPr>
          <p:cNvPr id="55" name="Rectangle 40"/>
          <p:cNvSpPr>
            <a:spLocks noChangeArrowheads="1"/>
          </p:cNvSpPr>
          <p:nvPr/>
        </p:nvSpPr>
        <p:spPr bwMode="auto">
          <a:xfrm>
            <a:off x="5274470" y="3406379"/>
            <a:ext cx="15905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US" altLang="en-US" sz="900" b="0" dirty="0">
                <a:ea typeface="MS PGothic" panose="020B0600070205080204" pitchFamily="34" charset="-128"/>
              </a:rPr>
              <a:t>Establish RRC Connection</a:t>
            </a:r>
          </a:p>
          <a:p>
            <a:pPr>
              <a:buFontTx/>
              <a:buChar char="•"/>
            </a:pPr>
            <a:r>
              <a:rPr lang="en-US" altLang="en-US" sz="900" b="0" dirty="0">
                <a:ea typeface="MS PGothic" panose="020B0600070205080204" pitchFamily="34" charset="-128"/>
              </a:rPr>
              <a:t>Allocate C-RNTI</a:t>
            </a:r>
          </a:p>
          <a:p>
            <a:pPr>
              <a:buFontTx/>
              <a:buChar char="•"/>
            </a:pPr>
            <a:endParaRPr lang="en-US" altLang="en-US" sz="900" b="0" dirty="0">
              <a:ea typeface="MS PGothic" panose="020B0600070205080204" pitchFamily="34" charset="-128"/>
            </a:endParaRPr>
          </a:p>
        </p:txBody>
      </p:sp>
      <p:grpSp>
        <p:nvGrpSpPr>
          <p:cNvPr id="56" name="Group 54"/>
          <p:cNvGrpSpPr>
            <a:grpSpLocks/>
          </p:cNvGrpSpPr>
          <p:nvPr/>
        </p:nvGrpSpPr>
        <p:grpSpPr bwMode="auto">
          <a:xfrm>
            <a:off x="4626770" y="2647949"/>
            <a:ext cx="2426494" cy="738191"/>
            <a:chOff x="2926" y="2080"/>
            <a:chExt cx="2038" cy="620"/>
          </a:xfrm>
        </p:grpSpPr>
        <p:sp>
          <p:nvSpPr>
            <p:cNvPr id="57" name="AutoShape 38"/>
            <p:cNvSpPr>
              <a:spLocks noChangeArrowheads="1"/>
            </p:cNvSpPr>
            <p:nvPr/>
          </p:nvSpPr>
          <p:spPr bwMode="auto">
            <a:xfrm>
              <a:off x="3528" y="2508"/>
              <a:ext cx="912" cy="192"/>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a:solidFill>
                    <a:schemeClr val="bg1"/>
                  </a:solidFill>
                  <a:ea typeface="MS PGothic" panose="020B0600070205080204" pitchFamily="34" charset="-128"/>
                </a:rPr>
                <a:t>New Traffic</a:t>
              </a:r>
            </a:p>
          </p:txBody>
        </p:sp>
        <p:cxnSp>
          <p:nvCxnSpPr>
            <p:cNvPr id="58" name="AutoShape 39"/>
            <p:cNvCxnSpPr>
              <a:cxnSpLocks noChangeShapeType="1"/>
              <a:stCxn id="41" idx="2"/>
              <a:endCxn id="57" idx="1"/>
            </p:cNvCxnSpPr>
            <p:nvPr/>
          </p:nvCxnSpPr>
          <p:spPr bwMode="auto">
            <a:xfrm rot="16200000" flipH="1">
              <a:off x="2972" y="2048"/>
              <a:ext cx="510" cy="602"/>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cxnSp>
          <p:nvCxnSpPr>
            <p:cNvPr id="59" name="AutoShape 41"/>
            <p:cNvCxnSpPr>
              <a:cxnSpLocks noChangeShapeType="1"/>
              <a:stCxn id="57" idx="3"/>
              <a:endCxn id="48" idx="2"/>
            </p:cNvCxnSpPr>
            <p:nvPr/>
          </p:nvCxnSpPr>
          <p:spPr bwMode="auto">
            <a:xfrm flipV="1">
              <a:off x="4440" y="2080"/>
              <a:ext cx="524" cy="524"/>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grpSp>
      <p:grpSp>
        <p:nvGrpSpPr>
          <p:cNvPr id="60" name="Group 55"/>
          <p:cNvGrpSpPr>
            <a:grpSpLocks/>
          </p:cNvGrpSpPr>
          <p:nvPr/>
        </p:nvGrpSpPr>
        <p:grpSpPr bwMode="auto">
          <a:xfrm>
            <a:off x="2214562" y="2664619"/>
            <a:ext cx="2412206" cy="862015"/>
            <a:chOff x="900" y="2094"/>
            <a:chExt cx="2026" cy="724"/>
          </a:xfrm>
        </p:grpSpPr>
        <p:sp>
          <p:nvSpPr>
            <p:cNvPr id="61" name="AutoShape 42"/>
            <p:cNvSpPr>
              <a:spLocks noChangeArrowheads="1"/>
            </p:cNvSpPr>
            <p:nvPr/>
          </p:nvSpPr>
          <p:spPr bwMode="auto">
            <a:xfrm>
              <a:off x="1282" y="2530"/>
              <a:ext cx="1206" cy="288"/>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dirty="0">
                  <a:solidFill>
                    <a:schemeClr val="bg1"/>
                  </a:solidFill>
                  <a:ea typeface="MS PGothic" panose="020B0600070205080204" pitchFamily="34" charset="-128"/>
                </a:rPr>
                <a:t>Deregistration (Detach)</a:t>
              </a:r>
            </a:p>
            <a:p>
              <a:pPr algn="ctr"/>
              <a:r>
                <a:rPr lang="en-US" altLang="en-US" sz="900" dirty="0">
                  <a:solidFill>
                    <a:schemeClr val="bg1"/>
                  </a:solidFill>
                  <a:ea typeface="MS PGothic" panose="020B0600070205080204" pitchFamily="34" charset="-128"/>
                </a:rPr>
                <a:t>Change PLMN </a:t>
              </a:r>
            </a:p>
          </p:txBody>
        </p:sp>
        <p:cxnSp>
          <p:nvCxnSpPr>
            <p:cNvPr id="62" name="AutoShape 43"/>
            <p:cNvCxnSpPr>
              <a:cxnSpLocks noChangeShapeType="1"/>
              <a:stCxn id="23" idx="2"/>
              <a:endCxn id="61" idx="1"/>
            </p:cNvCxnSpPr>
            <p:nvPr/>
          </p:nvCxnSpPr>
          <p:spPr bwMode="auto">
            <a:xfrm rot="16200000" flipH="1">
              <a:off x="819" y="2211"/>
              <a:ext cx="544" cy="381"/>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cxnSp>
          <p:nvCxnSpPr>
            <p:cNvPr id="63" name="AutoShape 44"/>
            <p:cNvCxnSpPr>
              <a:cxnSpLocks noChangeShapeType="1"/>
              <a:stCxn id="61" idx="3"/>
              <a:endCxn id="41" idx="2"/>
            </p:cNvCxnSpPr>
            <p:nvPr/>
          </p:nvCxnSpPr>
          <p:spPr bwMode="auto">
            <a:xfrm flipV="1">
              <a:off x="2488" y="2094"/>
              <a:ext cx="438" cy="580"/>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grpSp>
      <p:sp>
        <p:nvSpPr>
          <p:cNvPr id="64" name="Rectangle 45"/>
          <p:cNvSpPr>
            <a:spLocks noChangeArrowheads="1"/>
          </p:cNvSpPr>
          <p:nvPr/>
        </p:nvSpPr>
        <p:spPr bwMode="auto">
          <a:xfrm>
            <a:off x="2628900" y="3543300"/>
            <a:ext cx="1547218"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US" altLang="en-US" sz="750" b="0" dirty="0">
                <a:ea typeface="MS PGothic" panose="020B0600070205080204" pitchFamily="34" charset="-128"/>
              </a:rPr>
              <a:t> </a:t>
            </a:r>
            <a:r>
              <a:rPr lang="en-US" altLang="en-US" sz="900" b="0" dirty="0">
                <a:ea typeface="MS PGothic" panose="020B0600070205080204" pitchFamily="34" charset="-128"/>
              </a:rPr>
              <a:t>Release C-RNTI, S-TMSI</a:t>
            </a:r>
          </a:p>
          <a:p>
            <a:pPr>
              <a:buFontTx/>
              <a:buChar char="•"/>
            </a:pPr>
            <a:r>
              <a:rPr lang="en-US" altLang="en-US" sz="900" b="0" dirty="0">
                <a:ea typeface="MS PGothic" panose="020B0600070205080204" pitchFamily="34" charset="-128"/>
              </a:rPr>
              <a:t> Release IP addresses</a:t>
            </a:r>
          </a:p>
        </p:txBody>
      </p:sp>
      <p:grpSp>
        <p:nvGrpSpPr>
          <p:cNvPr id="65" name="Group 56"/>
          <p:cNvGrpSpPr>
            <a:grpSpLocks/>
          </p:cNvGrpSpPr>
          <p:nvPr/>
        </p:nvGrpSpPr>
        <p:grpSpPr bwMode="auto">
          <a:xfrm>
            <a:off x="2214564" y="2647949"/>
            <a:ext cx="4838699" cy="1926434"/>
            <a:chOff x="900" y="2080"/>
            <a:chExt cx="4064" cy="1618"/>
          </a:xfrm>
        </p:grpSpPr>
        <p:sp>
          <p:nvSpPr>
            <p:cNvPr id="66" name="AutoShape 46"/>
            <p:cNvSpPr>
              <a:spLocks noChangeArrowheads="1"/>
            </p:cNvSpPr>
            <p:nvPr/>
          </p:nvSpPr>
          <p:spPr bwMode="auto">
            <a:xfrm>
              <a:off x="2354" y="3410"/>
              <a:ext cx="1206" cy="288"/>
            </a:xfrm>
            <a:prstGeom prst="roundRect">
              <a:avLst>
                <a:gd name="adj" fmla="val 16667"/>
              </a:avLst>
            </a:prstGeom>
            <a:solidFill>
              <a:srgbClr val="339966"/>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900">
                  <a:solidFill>
                    <a:schemeClr val="bg1"/>
                  </a:solidFill>
                  <a:ea typeface="MS PGothic" panose="020B0600070205080204" pitchFamily="34" charset="-128"/>
                </a:rPr>
                <a:t>Timeout of Periodic TA</a:t>
              </a:r>
            </a:p>
            <a:p>
              <a:pPr algn="ctr"/>
              <a:r>
                <a:rPr lang="en-US" altLang="en-US" sz="900">
                  <a:solidFill>
                    <a:schemeClr val="bg1"/>
                  </a:solidFill>
                  <a:ea typeface="MS PGothic" panose="020B0600070205080204" pitchFamily="34" charset="-128"/>
                </a:rPr>
                <a:t> Update</a:t>
              </a:r>
            </a:p>
          </p:txBody>
        </p:sp>
        <p:cxnSp>
          <p:nvCxnSpPr>
            <p:cNvPr id="67" name="AutoShape 47"/>
            <p:cNvCxnSpPr>
              <a:cxnSpLocks noChangeShapeType="1"/>
              <a:stCxn id="23" idx="2"/>
              <a:endCxn id="66" idx="1"/>
            </p:cNvCxnSpPr>
            <p:nvPr/>
          </p:nvCxnSpPr>
          <p:spPr bwMode="auto">
            <a:xfrm rot="16200000" flipH="1">
              <a:off x="915" y="2115"/>
              <a:ext cx="1424" cy="1453"/>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cxnSp>
          <p:nvCxnSpPr>
            <p:cNvPr id="68" name="AutoShape 48"/>
            <p:cNvCxnSpPr>
              <a:cxnSpLocks noChangeShapeType="1"/>
              <a:stCxn id="66" idx="3"/>
              <a:endCxn id="48" idx="2"/>
            </p:cNvCxnSpPr>
            <p:nvPr/>
          </p:nvCxnSpPr>
          <p:spPr bwMode="auto">
            <a:xfrm flipV="1">
              <a:off x="3560" y="2080"/>
              <a:ext cx="1404" cy="1474"/>
            </a:xfrm>
            <a:prstGeom prst="curvedConnector2">
              <a:avLst/>
            </a:prstGeom>
            <a:noFill/>
            <a:ln w="19050">
              <a:solidFill>
                <a:schemeClr val="tx1"/>
              </a:solidFill>
              <a:round/>
              <a:headEnd type="triangle" w="med" len="med"/>
              <a:tailEnd type="none" w="sm" len="med"/>
            </a:ln>
            <a:extLst>
              <a:ext uri="{909E8E84-426E-40DD-AFC4-6F175D3DCCD1}">
                <a14:hiddenFill xmlns:a14="http://schemas.microsoft.com/office/drawing/2010/main">
                  <a:noFill/>
                </a14:hiddenFill>
              </a:ext>
            </a:extLst>
          </p:spPr>
        </p:cxnSp>
      </p:grpSp>
      <p:sp>
        <p:nvSpPr>
          <p:cNvPr id="69" name="Rectangle 49"/>
          <p:cNvSpPr>
            <a:spLocks noChangeArrowheads="1"/>
          </p:cNvSpPr>
          <p:nvPr/>
        </p:nvSpPr>
        <p:spPr bwMode="auto">
          <a:xfrm>
            <a:off x="3996929" y="3886200"/>
            <a:ext cx="138531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buFontTx/>
              <a:buChar char="•"/>
            </a:pPr>
            <a:r>
              <a:rPr lang="en-US" altLang="en-US" sz="750" b="0" dirty="0">
                <a:ea typeface="MS PGothic" panose="020B0600070205080204" pitchFamily="34" charset="-128"/>
              </a:rPr>
              <a:t> </a:t>
            </a:r>
            <a:r>
              <a:rPr lang="en-US" altLang="en-US" sz="900" b="0" dirty="0">
                <a:ea typeface="MS PGothic" panose="020B0600070205080204" pitchFamily="34" charset="-128"/>
              </a:rPr>
              <a:t>Release S-TMSI</a:t>
            </a:r>
          </a:p>
          <a:p>
            <a:pPr>
              <a:buFontTx/>
              <a:buChar char="•"/>
            </a:pPr>
            <a:r>
              <a:rPr lang="en-US" altLang="en-US" sz="900" b="0" dirty="0">
                <a:ea typeface="MS PGothic" panose="020B0600070205080204" pitchFamily="34" charset="-128"/>
              </a:rPr>
              <a:t> Release IP addresses</a:t>
            </a:r>
          </a:p>
        </p:txBody>
      </p:sp>
      <p:sp>
        <p:nvSpPr>
          <p:cNvPr id="70" name="Title 2"/>
          <p:cNvSpPr txBox="1">
            <a:spLocks/>
          </p:cNvSpPr>
          <p:nvPr/>
        </p:nvSpPr>
        <p:spPr>
          <a:xfrm>
            <a:off x="1485900" y="515541"/>
            <a:ext cx="6172200" cy="39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rtlCol="0" anchor="ctr" anchorCtr="0" compatLnSpc="1">
            <a:prstTxWarp prst="textNoShape">
              <a:avLst/>
            </a:prstTxWarp>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smtClean="0">
                <a:solidFill>
                  <a:srgbClr val="3333FF"/>
                </a:solidFill>
                <a:latin typeface="Times New Roman" panose="02020603050405020304" pitchFamily="18" charset="0"/>
                <a:cs typeface="Times New Roman" panose="02020603050405020304" pitchFamily="18" charset="0"/>
              </a:rPr>
              <a:t>Trạng thái thuê bao</a:t>
            </a:r>
            <a:endParaRPr lang="en-US" sz="2100" dirty="0">
              <a:solidFill>
                <a:srgbClr val="3333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93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55" grpId="0"/>
      <p:bldP spid="64"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3" name="Shape 262">
            <a:extLst>
              <a:ext uri="{FF2B5EF4-FFF2-40B4-BE49-F238E27FC236}">
                <a16:creationId xmlns:a16="http://schemas.microsoft.com/office/drawing/2014/main" xmlns="" id="{BEEF0C20-7300-4F21-9469-D36A0F6DF99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0" name="Rectangle 19">
            <a:extLst>
              <a:ext uri="{FF2B5EF4-FFF2-40B4-BE49-F238E27FC236}">
                <a16:creationId xmlns:a16="http://schemas.microsoft.com/office/drawing/2014/main" xmlns="" id="{42E43F79-8707-4619-BDF1-40E4F350C609}"/>
              </a:ext>
            </a:extLst>
          </p:cNvPr>
          <p:cNvSpPr/>
          <p:nvPr/>
        </p:nvSpPr>
        <p:spPr>
          <a:xfrm>
            <a:off x="-21466" y="177747"/>
            <a:ext cx="2826311" cy="276999"/>
          </a:xfrm>
          <a:prstGeom prst="rect">
            <a:avLst/>
          </a:prstGeom>
        </p:spPr>
        <p:txBody>
          <a:bodyPr wrap="square">
            <a:spAutoFit/>
          </a:bodyPr>
          <a:lstStyle/>
          <a:p>
            <a:r>
              <a:rPr lang="en-US" sz="1200" b="1" dirty="0" err="1">
                <a:latin typeface="Times New Roman" panose="02020603050405020304" pitchFamily="18" charset="0"/>
                <a:cs typeface="Times New Roman" panose="02020603050405020304" pitchFamily="18" charset="0"/>
              </a:rPr>
              <a:t>Tổng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quan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thống</a:t>
            </a:r>
            <a:r>
              <a:rPr lang="en-US" sz="1200" b="1" dirty="0">
                <a:latin typeface="Times New Roman" panose="02020603050405020304" pitchFamily="18" charset="0"/>
                <a:cs typeface="Times New Roman" panose="02020603050405020304" pitchFamily="18" charset="0"/>
              </a:rPr>
              <a:t> 4G EPC</a:t>
            </a:r>
            <a:endParaRPr lang="en-US" sz="1200" b="1" dirty="0"/>
          </a:p>
        </p:txBody>
      </p:sp>
      <p:pic>
        <p:nvPicPr>
          <p:cNvPr id="21" name="Picture 20">
            <a:extLst>
              <a:ext uri="{FF2B5EF4-FFF2-40B4-BE49-F238E27FC236}">
                <a16:creationId xmlns:a16="http://schemas.microsoft.com/office/drawing/2014/main" xmlns="" id="{93965EAD-EC16-4082-891D-27529868C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7729" y="68111"/>
            <a:ext cx="564703" cy="424200"/>
          </a:xfrm>
          <a:prstGeom prst="rect">
            <a:avLst/>
          </a:prstGeom>
        </p:spPr>
      </p:pic>
      <p:sp>
        <p:nvSpPr>
          <p:cNvPr id="11" name="Right Arrow 4">
            <a:extLst>
              <a:ext uri="{FF2B5EF4-FFF2-40B4-BE49-F238E27FC236}">
                <a16:creationId xmlns:a16="http://schemas.microsoft.com/office/drawing/2014/main" xmlns="" id="{B939EB60-7976-4801-84E4-AA86D9E113A8}"/>
              </a:ext>
            </a:extLst>
          </p:cNvPr>
          <p:cNvSpPr/>
          <p:nvPr/>
        </p:nvSpPr>
        <p:spPr>
          <a:xfrm rot="19800000">
            <a:off x="6334451" y="4775392"/>
            <a:ext cx="153916" cy="210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sp>
        <p:nvSpPr>
          <p:cNvPr id="15" name="TextBox 14">
            <a:extLst>
              <a:ext uri="{FF2B5EF4-FFF2-40B4-BE49-F238E27FC236}">
                <a16:creationId xmlns:a16="http://schemas.microsoft.com/office/drawing/2014/main" xmlns="" id="{A630AD1F-8B6E-4C0E-A509-AA9ADF0B5E17}"/>
              </a:ext>
            </a:extLst>
          </p:cNvPr>
          <p:cNvSpPr txBox="1"/>
          <p:nvPr/>
        </p:nvSpPr>
        <p:spPr>
          <a:xfrm>
            <a:off x="36408" y="3523909"/>
            <a:ext cx="1042637" cy="215444"/>
          </a:xfrm>
          <a:prstGeom prst="rect">
            <a:avLst/>
          </a:prstGeom>
          <a:noFill/>
          <a:ln>
            <a:noFill/>
          </a:ln>
        </p:spPr>
        <p:txBody>
          <a:bodyPr wrap="square" lIns="0" tIns="0" rIns="0" bIns="0" rtlCol="0">
            <a:spAutoFit/>
          </a:bodyPr>
          <a:lstStyle/>
          <a:p>
            <a:pPr algn="ctr"/>
            <a:r>
              <a:rPr lang="en-US" sz="1400" b="1">
                <a:solidFill>
                  <a:schemeClr val="bg1"/>
                </a:solidFill>
                <a:latin typeface="Arial" panose="020B0604020202020204" pitchFamily="34" charset="0"/>
                <a:ea typeface="Kozuka Gothic Pr6N M" pitchFamily="34" charset="-128"/>
                <a:cs typeface="Arial" panose="020B0604020202020204" pitchFamily="34" charset="0"/>
              </a:rPr>
              <a:t>3</a:t>
            </a:r>
          </a:p>
        </p:txBody>
      </p:sp>
      <p:cxnSp>
        <p:nvCxnSpPr>
          <p:cNvPr id="27" name="Straight Connector 26">
            <a:extLst>
              <a:ext uri="{FF2B5EF4-FFF2-40B4-BE49-F238E27FC236}">
                <a16:creationId xmlns:a16="http://schemas.microsoft.com/office/drawing/2014/main" xmlns="" id="{3057BA9C-AFEB-432E-8B48-9C0E434FB1C9}"/>
              </a:ext>
            </a:extLst>
          </p:cNvPr>
          <p:cNvCxnSpPr/>
          <p:nvPr/>
        </p:nvCxnSpPr>
        <p:spPr>
          <a:xfrm>
            <a:off x="1126134" y="5276519"/>
            <a:ext cx="7391400" cy="0"/>
          </a:xfrm>
          <a:prstGeom prst="line">
            <a:avLst/>
          </a:prstGeom>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xmlns="" id="{50F2FB65-5305-4F3E-896F-7AF505B8FAD6}"/>
              </a:ext>
            </a:extLst>
          </p:cNvPr>
          <p:cNvSpPr txBox="1"/>
          <p:nvPr/>
        </p:nvSpPr>
        <p:spPr>
          <a:xfrm>
            <a:off x="179803" y="991007"/>
            <a:ext cx="1066799" cy="215444"/>
          </a:xfrm>
          <a:prstGeom prst="rect">
            <a:avLst/>
          </a:prstGeom>
          <a:noFill/>
          <a:ln>
            <a:noFill/>
          </a:ln>
        </p:spPr>
        <p:txBody>
          <a:bodyPr wrap="square" lIns="0" tIns="0" rIns="0" bIns="0" rtlCol="0">
            <a:spAutoFit/>
          </a:bodyPr>
          <a:lstStyle/>
          <a:p>
            <a:pPr algn="ctr"/>
            <a:r>
              <a:rPr lang="en-US" sz="1400" b="1" dirty="0" smtClean="0">
                <a:solidFill>
                  <a:schemeClr val="bg1"/>
                </a:solidFill>
                <a:latin typeface="Arial" panose="020B0604020202020204" pitchFamily="34" charset="0"/>
                <a:ea typeface="Kozuka Gothic Pr6N M" pitchFamily="34" charset="-128"/>
                <a:cs typeface="Arial" panose="020B0604020202020204" pitchFamily="34" charset="0"/>
              </a:rPr>
              <a:t>L</a:t>
            </a:r>
            <a:endParaRPr lang="en-US" sz="1400" b="1" dirty="0">
              <a:solidFill>
                <a:schemeClr val="bg1"/>
              </a:solidFill>
              <a:latin typeface="Arial" panose="020B0604020202020204" pitchFamily="34" charset="0"/>
              <a:ea typeface="Kozuka Gothic Pr6N M" pitchFamily="34" charset="-128"/>
              <a:cs typeface="Arial" panose="020B0604020202020204" pitchFamily="34" charset="0"/>
            </a:endParaRPr>
          </a:p>
        </p:txBody>
      </p:sp>
      <p:sp>
        <p:nvSpPr>
          <p:cNvPr id="32" name="Content Placeholder 3">
            <a:extLst>
              <a:ext uri="{FF2B5EF4-FFF2-40B4-BE49-F238E27FC236}">
                <a16:creationId xmlns:a16="http://schemas.microsoft.com/office/drawing/2014/main" xmlns="" id="{5550CEC9-4C88-48CF-812F-69AFF3BA7F3B}"/>
              </a:ext>
            </a:extLst>
          </p:cNvPr>
          <p:cNvSpPr txBox="1">
            <a:spLocks/>
          </p:cNvSpPr>
          <p:nvPr/>
        </p:nvSpPr>
        <p:spPr>
          <a:xfrm>
            <a:off x="1155439" y="921322"/>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spc="-50" dirty="0" smtClean="0">
              <a:solidFill>
                <a:schemeClr val="tx1"/>
              </a:solidFill>
            </a:endParaRPr>
          </a:p>
        </p:txBody>
      </p:sp>
      <p:sp>
        <p:nvSpPr>
          <p:cNvPr id="17" name="Shape 248"/>
          <p:cNvSpPr txBox="1">
            <a:spLocks/>
          </p:cNvSpPr>
          <p:nvPr/>
        </p:nvSpPr>
        <p:spPr>
          <a:xfrm>
            <a:off x="2118413" y="100894"/>
            <a:ext cx="3541690" cy="49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lang="en-US" sz="2800" dirty="0">
              <a:solidFill>
                <a:srgbClr val="FF9800"/>
              </a:solidFill>
            </a:endParaRPr>
          </a:p>
        </p:txBody>
      </p:sp>
      <p:sp>
        <p:nvSpPr>
          <p:cNvPr id="37" name="Content Placeholder 3">
            <a:extLst>
              <a:ext uri="{FF2B5EF4-FFF2-40B4-BE49-F238E27FC236}">
                <a16:creationId xmlns:a16="http://schemas.microsoft.com/office/drawing/2014/main" xmlns="" id="{5550CEC9-4C88-48CF-812F-69AFF3BA7F3B}"/>
              </a:ext>
            </a:extLst>
          </p:cNvPr>
          <p:cNvSpPr txBox="1">
            <a:spLocks/>
          </p:cNvSpPr>
          <p:nvPr/>
        </p:nvSpPr>
        <p:spPr>
          <a:xfrm>
            <a:off x="1184507" y="3249341"/>
            <a:ext cx="7362095" cy="9878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40000"/>
              </a:lnSpc>
              <a:buFont typeface="Arial" panose="020B0604020202020204" pitchFamily="34" charset="0"/>
              <a:buChar char="•"/>
            </a:pPr>
            <a:endParaRPr lang="en-US" b="1" dirty="0">
              <a:solidFill>
                <a:schemeClr val="tx1"/>
              </a:soli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49" y="53152"/>
            <a:ext cx="587803" cy="424200"/>
          </a:xfrm>
          <a:prstGeom prst="rect">
            <a:avLst/>
          </a:prstGeom>
        </p:spPr>
      </p:pic>
      <p:sp>
        <p:nvSpPr>
          <p:cNvPr id="33" name="Subtitle 2"/>
          <p:cNvSpPr txBox="1">
            <a:spLocks/>
          </p:cNvSpPr>
          <p:nvPr/>
        </p:nvSpPr>
        <p:spPr>
          <a:xfrm>
            <a:off x="1746866" y="1771612"/>
            <a:ext cx="7086707" cy="17323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MME</a:t>
            </a:r>
          </a:p>
          <a:p>
            <a:pPr marL="285750" indent="-28575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SGW</a:t>
            </a:r>
          </a:p>
          <a:p>
            <a:pPr marL="285750" indent="-28575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PGW</a:t>
            </a:r>
          </a:p>
          <a:p>
            <a:pPr marL="285750" indent="-28575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Dataplane</a:t>
            </a:r>
            <a:endParaRPr lang="en-GB" sz="2000" b="1" dirty="0">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911381" y="946018"/>
            <a:ext cx="5602816" cy="400110"/>
          </a:xfrm>
          <a:prstGeom prst="rect">
            <a:avLst/>
          </a:prstGeom>
        </p:spPr>
        <p:txBody>
          <a:bodyPr wrap="none">
            <a:spAutoFit/>
          </a:bodyPr>
          <a:lstStyle/>
          <a:p>
            <a:r>
              <a:rPr lang="en-US" sz="2000" b="1" dirty="0" err="1">
                <a:latin typeface="Times New Roman" panose="02020603050405020304" pitchFamily="18" charset="0"/>
                <a:cs typeface="Times New Roman" panose="02020603050405020304" pitchFamily="18" charset="0"/>
              </a:rPr>
              <a:t>Chức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năng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thống</a:t>
            </a:r>
            <a:r>
              <a:rPr lang="en-US" sz="2000" b="1" dirty="0">
                <a:latin typeface="Times New Roman" panose="02020603050405020304" pitchFamily="18" charset="0"/>
                <a:cs typeface="Times New Roman" panose="02020603050405020304" pitchFamily="18" charset="0"/>
              </a:rPr>
              <a:t> EPC VHT</a:t>
            </a:r>
            <a:endParaRPr lang="en-GB" sz="2000" b="1" dirty="0"/>
          </a:p>
        </p:txBody>
      </p:sp>
    </p:spTree>
    <p:extLst>
      <p:ext uri="{BB962C8B-B14F-4D97-AF65-F5344CB8AC3E}">
        <p14:creationId xmlns:p14="http://schemas.microsoft.com/office/powerpoint/2010/main" val="602521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p:cNvSpPr/>
          <p:nvPr/>
        </p:nvSpPr>
        <p:spPr>
          <a:xfrm>
            <a:off x="1628775" y="188596"/>
            <a:ext cx="7269480" cy="2356721"/>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a:ln>
                <a:solidFill>
                  <a:schemeClr val="accent1"/>
                </a:solidFill>
                <a:prstDash val="dash"/>
              </a:ln>
            </a:endParaRPr>
          </a:p>
        </p:txBody>
      </p:sp>
      <p:grpSp>
        <p:nvGrpSpPr>
          <p:cNvPr id="13" name="Group 12"/>
          <p:cNvGrpSpPr/>
          <p:nvPr/>
        </p:nvGrpSpPr>
        <p:grpSpPr>
          <a:xfrm>
            <a:off x="2073020" y="485775"/>
            <a:ext cx="1194435" cy="1863090"/>
            <a:chOff x="3314700" y="-304799"/>
            <a:chExt cx="3403600" cy="6007100"/>
          </a:xfrm>
        </p:grpSpPr>
        <p:sp>
          <p:nvSpPr>
            <p:cNvPr id="4" name="Rounded Rectangle 3"/>
            <p:cNvSpPr/>
            <p:nvPr/>
          </p:nvSpPr>
          <p:spPr>
            <a:xfrm>
              <a:off x="3314700" y="-304799"/>
              <a:ext cx="3403600" cy="6007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450"/>
            </a:p>
          </p:txBody>
        </p:sp>
        <p:sp>
          <p:nvSpPr>
            <p:cNvPr id="6" name="Rectangle 5"/>
            <p:cNvSpPr/>
            <p:nvPr/>
          </p:nvSpPr>
          <p:spPr>
            <a:xfrm>
              <a:off x="3619500" y="952501"/>
              <a:ext cx="1155700" cy="71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DATA_GW</a:t>
              </a:r>
            </a:p>
          </p:txBody>
        </p:sp>
        <p:sp>
          <p:nvSpPr>
            <p:cNvPr id="7" name="Rectangle 6"/>
            <p:cNvSpPr/>
            <p:nvPr/>
          </p:nvSpPr>
          <p:spPr>
            <a:xfrm>
              <a:off x="3619500" y="1892301"/>
              <a:ext cx="1155700" cy="71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GX_GW</a:t>
              </a:r>
            </a:p>
          </p:txBody>
        </p:sp>
        <p:sp>
          <p:nvSpPr>
            <p:cNvPr id="8" name="Rectangle 7"/>
            <p:cNvSpPr/>
            <p:nvPr/>
          </p:nvSpPr>
          <p:spPr>
            <a:xfrm>
              <a:off x="3587750" y="2832103"/>
              <a:ext cx="1155700" cy="71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GY_GW</a:t>
              </a:r>
            </a:p>
          </p:txBody>
        </p:sp>
        <p:sp>
          <p:nvSpPr>
            <p:cNvPr id="9" name="Rectangle 8"/>
            <p:cNvSpPr/>
            <p:nvPr/>
          </p:nvSpPr>
          <p:spPr>
            <a:xfrm>
              <a:off x="3587750" y="3771903"/>
              <a:ext cx="1155700" cy="71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AAA_GW</a:t>
              </a:r>
            </a:p>
          </p:txBody>
        </p:sp>
        <p:sp>
          <p:nvSpPr>
            <p:cNvPr id="10" name="Rectangle 9"/>
            <p:cNvSpPr/>
            <p:nvPr/>
          </p:nvSpPr>
          <p:spPr>
            <a:xfrm>
              <a:off x="3587750" y="4749801"/>
              <a:ext cx="1155700" cy="71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DATA_GW</a:t>
              </a:r>
            </a:p>
          </p:txBody>
        </p:sp>
        <p:sp>
          <p:nvSpPr>
            <p:cNvPr id="11" name="Rectangle 10"/>
            <p:cNvSpPr/>
            <p:nvPr/>
          </p:nvSpPr>
          <p:spPr>
            <a:xfrm>
              <a:off x="5397500" y="1276349"/>
              <a:ext cx="876300" cy="13271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 dirty="0"/>
                <a:t>LOGIC</a:t>
              </a:r>
            </a:p>
          </p:txBody>
        </p:sp>
        <p:sp>
          <p:nvSpPr>
            <p:cNvPr id="12" name="Rectangle 11"/>
            <p:cNvSpPr/>
            <p:nvPr/>
          </p:nvSpPr>
          <p:spPr>
            <a:xfrm>
              <a:off x="5397500" y="3108327"/>
              <a:ext cx="876300" cy="1327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50" dirty="0"/>
                <a:t>RSM</a:t>
              </a:r>
            </a:p>
          </p:txBody>
        </p:sp>
      </p:grpSp>
      <p:sp>
        <p:nvSpPr>
          <p:cNvPr id="14" name="Rectangle 13"/>
          <p:cNvSpPr/>
          <p:nvPr/>
        </p:nvSpPr>
        <p:spPr>
          <a:xfrm>
            <a:off x="3817236" y="3277403"/>
            <a:ext cx="1377315" cy="57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IPBN MPBN Switch </a:t>
            </a:r>
          </a:p>
        </p:txBody>
      </p:sp>
      <p:sp>
        <p:nvSpPr>
          <p:cNvPr id="15" name="Rectangle 14"/>
          <p:cNvSpPr/>
          <p:nvPr/>
        </p:nvSpPr>
        <p:spPr>
          <a:xfrm>
            <a:off x="5930069" y="3277403"/>
            <a:ext cx="1377315" cy="57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DCN Switch </a:t>
            </a:r>
          </a:p>
        </p:txBody>
      </p:sp>
      <p:sp>
        <p:nvSpPr>
          <p:cNvPr id="16" name="TextBox 15"/>
          <p:cNvSpPr txBox="1"/>
          <p:nvPr/>
        </p:nvSpPr>
        <p:spPr>
          <a:xfrm>
            <a:off x="2411730" y="611506"/>
            <a:ext cx="474345" cy="230832"/>
          </a:xfrm>
          <a:prstGeom prst="rect">
            <a:avLst/>
          </a:prstGeom>
          <a:noFill/>
        </p:spPr>
        <p:txBody>
          <a:bodyPr wrap="square" rtlCol="0">
            <a:spAutoFit/>
          </a:bodyPr>
          <a:lstStyle/>
          <a:p>
            <a:r>
              <a:rPr lang="en-US" sz="450" dirty="0"/>
              <a:t>PGWCP server</a:t>
            </a:r>
          </a:p>
        </p:txBody>
      </p:sp>
      <p:sp>
        <p:nvSpPr>
          <p:cNvPr id="18" name="Rounded Rectangle 17"/>
          <p:cNvSpPr/>
          <p:nvPr/>
        </p:nvSpPr>
        <p:spPr>
          <a:xfrm>
            <a:off x="3896105" y="468630"/>
            <a:ext cx="1194435" cy="18630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450"/>
          </a:p>
        </p:txBody>
      </p:sp>
      <p:sp>
        <p:nvSpPr>
          <p:cNvPr id="26" name="TextBox 25"/>
          <p:cNvSpPr txBox="1"/>
          <p:nvPr/>
        </p:nvSpPr>
        <p:spPr>
          <a:xfrm>
            <a:off x="4234719" y="496483"/>
            <a:ext cx="600075" cy="230832"/>
          </a:xfrm>
          <a:prstGeom prst="rect">
            <a:avLst/>
          </a:prstGeom>
          <a:noFill/>
        </p:spPr>
        <p:txBody>
          <a:bodyPr wrap="square" rtlCol="0">
            <a:spAutoFit/>
          </a:bodyPr>
          <a:lstStyle/>
          <a:p>
            <a:r>
              <a:rPr lang="en-US" sz="450" dirty="0"/>
              <a:t>SGWCP and DP server</a:t>
            </a:r>
          </a:p>
        </p:txBody>
      </p:sp>
      <p:sp>
        <p:nvSpPr>
          <p:cNvPr id="27" name="Rounded Rectangle 26"/>
          <p:cNvSpPr/>
          <p:nvPr/>
        </p:nvSpPr>
        <p:spPr>
          <a:xfrm>
            <a:off x="5707760" y="484821"/>
            <a:ext cx="1194435" cy="18630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450"/>
          </a:p>
        </p:txBody>
      </p:sp>
      <p:sp>
        <p:nvSpPr>
          <p:cNvPr id="28" name="TextBox 27"/>
          <p:cNvSpPr txBox="1"/>
          <p:nvPr/>
        </p:nvSpPr>
        <p:spPr>
          <a:xfrm>
            <a:off x="5920740" y="605791"/>
            <a:ext cx="600075" cy="161583"/>
          </a:xfrm>
          <a:prstGeom prst="rect">
            <a:avLst/>
          </a:prstGeom>
          <a:noFill/>
        </p:spPr>
        <p:txBody>
          <a:bodyPr wrap="square" rtlCol="0">
            <a:spAutoFit/>
          </a:bodyPr>
          <a:lstStyle/>
          <a:p>
            <a:r>
              <a:rPr lang="en-US" sz="450" dirty="0"/>
              <a:t>MME server</a:t>
            </a:r>
          </a:p>
        </p:txBody>
      </p:sp>
      <p:cxnSp>
        <p:nvCxnSpPr>
          <p:cNvPr id="30" name="Straight Connector 29"/>
          <p:cNvCxnSpPr>
            <a:stCxn id="4" idx="2"/>
          </p:cNvCxnSpPr>
          <p:nvPr/>
        </p:nvCxnSpPr>
        <p:spPr>
          <a:xfrm>
            <a:off x="2670238" y="2348865"/>
            <a:ext cx="0" cy="39290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4500371" y="2331720"/>
            <a:ext cx="0" cy="39290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6304978" y="2348865"/>
            <a:ext cx="0" cy="39290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2670238" y="2724623"/>
            <a:ext cx="3634740" cy="17145"/>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14" idx="0"/>
          </p:cNvCxnSpPr>
          <p:nvPr/>
        </p:nvCxnSpPr>
        <p:spPr>
          <a:xfrm flipV="1">
            <a:off x="4505894" y="2724623"/>
            <a:ext cx="0" cy="55278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2371629" y="2347911"/>
            <a:ext cx="0" cy="653102"/>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4834794" y="2331720"/>
            <a:ext cx="96" cy="669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Connector 49"/>
          <p:cNvCxnSpPr/>
          <p:nvPr/>
        </p:nvCxnSpPr>
        <p:spPr>
          <a:xfrm>
            <a:off x="6623589" y="2347911"/>
            <a:ext cx="0" cy="653102"/>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2371629" y="3001013"/>
            <a:ext cx="560641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623589" y="3001013"/>
            <a:ext cx="0" cy="276390"/>
          </a:xfrm>
          <a:prstGeom prst="line">
            <a:avLst/>
          </a:prstGeom>
        </p:spPr>
        <p:style>
          <a:lnRef idx="3">
            <a:schemeClr val="accent2"/>
          </a:lnRef>
          <a:fillRef idx="0">
            <a:schemeClr val="accent2"/>
          </a:fillRef>
          <a:effectRef idx="2">
            <a:schemeClr val="accent2"/>
          </a:effectRef>
          <a:fontRef idx="minor">
            <a:schemeClr val="tx1"/>
          </a:fontRef>
        </p:style>
      </p:cxnSp>
      <p:sp>
        <p:nvSpPr>
          <p:cNvPr id="56" name="Cloud 55"/>
          <p:cNvSpPr/>
          <p:nvPr/>
        </p:nvSpPr>
        <p:spPr>
          <a:xfrm>
            <a:off x="3554021" y="4233686"/>
            <a:ext cx="1960245" cy="88011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50" dirty="0"/>
              <a:t>Internet</a:t>
            </a:r>
          </a:p>
        </p:txBody>
      </p:sp>
      <p:cxnSp>
        <p:nvCxnSpPr>
          <p:cNvPr id="58" name="Straight Connector 57"/>
          <p:cNvCxnSpPr>
            <a:stCxn id="14" idx="2"/>
            <a:endCxn id="56" idx="3"/>
          </p:cNvCxnSpPr>
          <p:nvPr/>
        </p:nvCxnSpPr>
        <p:spPr>
          <a:xfrm>
            <a:off x="4505894" y="3854618"/>
            <a:ext cx="28250" cy="429389"/>
          </a:xfrm>
          <a:prstGeom prst="line">
            <a:avLst/>
          </a:prstGeom>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959247" y="4373516"/>
            <a:ext cx="1048319" cy="6449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t>IMS system</a:t>
            </a:r>
          </a:p>
        </p:txBody>
      </p:sp>
      <p:sp>
        <p:nvSpPr>
          <p:cNvPr id="60" name="Rounded Rectangle 59"/>
          <p:cNvSpPr/>
          <p:nvPr/>
        </p:nvSpPr>
        <p:spPr>
          <a:xfrm>
            <a:off x="7307384" y="484821"/>
            <a:ext cx="1194435" cy="18630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450"/>
          </a:p>
        </p:txBody>
      </p:sp>
      <p:cxnSp>
        <p:nvCxnSpPr>
          <p:cNvPr id="63" name="Straight Connector 62"/>
          <p:cNvCxnSpPr/>
          <p:nvPr/>
        </p:nvCxnSpPr>
        <p:spPr>
          <a:xfrm>
            <a:off x="7978044" y="2347911"/>
            <a:ext cx="0" cy="653102"/>
          </a:xfrm>
          <a:prstGeom prst="line">
            <a:avLst/>
          </a:prstGeom>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7475028" y="576230"/>
            <a:ext cx="600075" cy="161583"/>
          </a:xfrm>
          <a:prstGeom prst="rect">
            <a:avLst/>
          </a:prstGeom>
          <a:noFill/>
        </p:spPr>
        <p:txBody>
          <a:bodyPr wrap="square" rtlCol="0">
            <a:spAutoFit/>
          </a:bodyPr>
          <a:lstStyle/>
          <a:p>
            <a:r>
              <a:rPr lang="en-US" sz="450" dirty="0"/>
              <a:t>EMS server</a:t>
            </a:r>
          </a:p>
        </p:txBody>
      </p:sp>
      <p:cxnSp>
        <p:nvCxnSpPr>
          <p:cNvPr id="67" name="Straight Connector 66"/>
          <p:cNvCxnSpPr>
            <a:stCxn id="59" idx="0"/>
            <a:endCxn id="14" idx="2"/>
          </p:cNvCxnSpPr>
          <p:nvPr/>
        </p:nvCxnSpPr>
        <p:spPr>
          <a:xfrm flipV="1">
            <a:off x="2483407" y="3854618"/>
            <a:ext cx="2022487" cy="518898"/>
          </a:xfrm>
          <a:prstGeom prst="line">
            <a:avLst/>
          </a:prstGeom>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6046562" y="4532060"/>
            <a:ext cx="1260822" cy="5715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PCRF/OCS</a:t>
            </a:r>
          </a:p>
        </p:txBody>
      </p:sp>
      <p:cxnSp>
        <p:nvCxnSpPr>
          <p:cNvPr id="69" name="Straight Connector 68"/>
          <p:cNvCxnSpPr>
            <a:stCxn id="14" idx="2"/>
            <a:endCxn id="68" idx="0"/>
          </p:cNvCxnSpPr>
          <p:nvPr/>
        </p:nvCxnSpPr>
        <p:spPr>
          <a:xfrm>
            <a:off x="4505894" y="3854618"/>
            <a:ext cx="2171080" cy="6774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134247" y="4373516"/>
            <a:ext cx="1048319" cy="6449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t>HSS</a:t>
            </a:r>
          </a:p>
        </p:txBody>
      </p:sp>
      <p:cxnSp>
        <p:nvCxnSpPr>
          <p:cNvPr id="74" name="Straight Connector 73"/>
          <p:cNvCxnSpPr>
            <a:endCxn id="14" idx="2"/>
          </p:cNvCxnSpPr>
          <p:nvPr/>
        </p:nvCxnSpPr>
        <p:spPr>
          <a:xfrm flipV="1">
            <a:off x="1155867" y="3854618"/>
            <a:ext cx="3350027" cy="677442"/>
          </a:xfrm>
          <a:prstGeom prst="line">
            <a:avLst/>
          </a:prstGeom>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7775066" y="4446944"/>
            <a:ext cx="1260822" cy="5715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err="1"/>
              <a:t>EnodeB</a:t>
            </a:r>
            <a:endParaRPr lang="en-US" sz="1050" dirty="0"/>
          </a:p>
        </p:txBody>
      </p:sp>
      <p:cxnSp>
        <p:nvCxnSpPr>
          <p:cNvPr id="78" name="Straight Connector 77"/>
          <p:cNvCxnSpPr>
            <a:stCxn id="14" idx="2"/>
            <a:endCxn id="77" idx="0"/>
          </p:cNvCxnSpPr>
          <p:nvPr/>
        </p:nvCxnSpPr>
        <p:spPr>
          <a:xfrm>
            <a:off x="4505894" y="3854618"/>
            <a:ext cx="3899583" cy="592326"/>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832515" y="257175"/>
            <a:ext cx="524159" cy="253916"/>
          </a:xfrm>
          <a:prstGeom prst="rect">
            <a:avLst/>
          </a:prstGeom>
          <a:noFill/>
        </p:spPr>
        <p:txBody>
          <a:bodyPr wrap="square" rtlCol="0">
            <a:spAutoFit/>
          </a:bodyPr>
          <a:lstStyle/>
          <a:p>
            <a:r>
              <a:rPr lang="en-US" sz="1050" b="1" dirty="0"/>
              <a:t>EPC</a:t>
            </a:r>
          </a:p>
        </p:txBody>
      </p:sp>
      <p:sp>
        <p:nvSpPr>
          <p:cNvPr id="2" name="Rectangle 1"/>
          <p:cNvSpPr/>
          <p:nvPr/>
        </p:nvSpPr>
        <p:spPr>
          <a:xfrm>
            <a:off x="7475028" y="793061"/>
            <a:ext cx="503016" cy="2763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t>EMS Client</a:t>
            </a:r>
          </a:p>
        </p:txBody>
      </p:sp>
      <p:sp>
        <p:nvSpPr>
          <p:cNvPr id="44" name="Rectangle 43"/>
          <p:cNvSpPr/>
          <p:nvPr/>
        </p:nvSpPr>
        <p:spPr>
          <a:xfrm>
            <a:off x="7475029" y="1241916"/>
            <a:ext cx="503015" cy="25700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t>EMS SERVER</a:t>
            </a:r>
          </a:p>
        </p:txBody>
      </p:sp>
      <p:sp>
        <p:nvSpPr>
          <p:cNvPr id="3" name="Flowchart: Magnetic Disk 2"/>
          <p:cNvSpPr/>
          <p:nvPr/>
        </p:nvSpPr>
        <p:spPr>
          <a:xfrm>
            <a:off x="8099070" y="1008942"/>
            <a:ext cx="334003" cy="29147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dirty="0"/>
              <a:t>MySQL</a:t>
            </a:r>
          </a:p>
          <a:p>
            <a:pPr algn="ctr"/>
            <a:r>
              <a:rPr lang="en-US" sz="450" dirty="0"/>
              <a:t>Server</a:t>
            </a:r>
          </a:p>
        </p:txBody>
      </p:sp>
      <p:cxnSp>
        <p:nvCxnSpPr>
          <p:cNvPr id="17" name="Straight Connector 16"/>
          <p:cNvCxnSpPr/>
          <p:nvPr/>
        </p:nvCxnSpPr>
        <p:spPr>
          <a:xfrm>
            <a:off x="3896105" y="1512576"/>
            <a:ext cx="1194435"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62649" y="822304"/>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DATA_GW</a:t>
            </a:r>
          </a:p>
        </p:txBody>
      </p:sp>
      <p:sp>
        <p:nvSpPr>
          <p:cNvPr id="57" name="TextBox 56"/>
          <p:cNvSpPr txBox="1"/>
          <p:nvPr/>
        </p:nvSpPr>
        <p:spPr>
          <a:xfrm>
            <a:off x="3896106" y="691711"/>
            <a:ext cx="361934" cy="230832"/>
          </a:xfrm>
          <a:prstGeom prst="rect">
            <a:avLst/>
          </a:prstGeom>
          <a:noFill/>
        </p:spPr>
        <p:txBody>
          <a:bodyPr wrap="square" rtlCol="0">
            <a:spAutoFit/>
          </a:bodyPr>
          <a:lstStyle/>
          <a:p>
            <a:r>
              <a:rPr lang="en-US" sz="450" dirty="0"/>
              <a:t>SGWCP</a:t>
            </a:r>
          </a:p>
        </p:txBody>
      </p:sp>
      <p:sp>
        <p:nvSpPr>
          <p:cNvPr id="61" name="Rectangle 60"/>
          <p:cNvSpPr/>
          <p:nvPr/>
        </p:nvSpPr>
        <p:spPr>
          <a:xfrm>
            <a:off x="4579868" y="819439"/>
            <a:ext cx="373132" cy="207730"/>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 dirty="0"/>
              <a:t>SGW_EM</a:t>
            </a:r>
          </a:p>
        </p:txBody>
      </p:sp>
      <p:sp>
        <p:nvSpPr>
          <p:cNvPr id="62" name="Rectangle 61"/>
          <p:cNvSpPr/>
          <p:nvPr/>
        </p:nvSpPr>
        <p:spPr>
          <a:xfrm>
            <a:off x="4579868" y="1151152"/>
            <a:ext cx="373131" cy="2077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 dirty="0"/>
              <a:t>LOGIC</a:t>
            </a:r>
          </a:p>
        </p:txBody>
      </p:sp>
      <p:sp>
        <p:nvSpPr>
          <p:cNvPr id="64" name="Rectangle 63"/>
          <p:cNvSpPr/>
          <p:nvPr/>
        </p:nvSpPr>
        <p:spPr>
          <a:xfrm>
            <a:off x="3968065" y="1041135"/>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S11_GW</a:t>
            </a:r>
          </a:p>
        </p:txBody>
      </p:sp>
      <p:sp>
        <p:nvSpPr>
          <p:cNvPr id="66" name="Rectangle 65"/>
          <p:cNvSpPr/>
          <p:nvPr/>
        </p:nvSpPr>
        <p:spPr>
          <a:xfrm>
            <a:off x="3968065" y="1261183"/>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S5_GW</a:t>
            </a:r>
          </a:p>
        </p:txBody>
      </p:sp>
      <p:sp>
        <p:nvSpPr>
          <p:cNvPr id="53" name="Rectangle 52"/>
          <p:cNvSpPr/>
          <p:nvPr/>
        </p:nvSpPr>
        <p:spPr>
          <a:xfrm>
            <a:off x="4117979" y="1628263"/>
            <a:ext cx="747098" cy="546365"/>
          </a:xfrm>
          <a:prstGeom prst="rect">
            <a:avLst/>
          </a:prstGeom>
          <a:solidFill>
            <a:schemeClr val="accent2">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a:t>DataPlane</a:t>
            </a:r>
            <a:endParaRPr lang="en-US" sz="450" dirty="0"/>
          </a:p>
        </p:txBody>
      </p:sp>
      <p:cxnSp>
        <p:nvCxnSpPr>
          <p:cNvPr id="54" name="Straight Connector 53"/>
          <p:cNvCxnSpPr/>
          <p:nvPr/>
        </p:nvCxnSpPr>
        <p:spPr>
          <a:xfrm>
            <a:off x="7310452" y="1603431"/>
            <a:ext cx="1194435"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409233" y="1830488"/>
            <a:ext cx="404198" cy="262082"/>
          </a:xfrm>
          <a:prstGeom prst="rect">
            <a:avLst/>
          </a:prstGeom>
          <a:solidFill>
            <a:schemeClr val="accent2">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a:t>DP-CLI</a:t>
            </a:r>
            <a:endParaRPr lang="en-US" sz="450" dirty="0"/>
          </a:p>
        </p:txBody>
      </p:sp>
      <p:sp>
        <p:nvSpPr>
          <p:cNvPr id="71" name="Rectangle 70"/>
          <p:cNvSpPr/>
          <p:nvPr/>
        </p:nvSpPr>
        <p:spPr>
          <a:xfrm>
            <a:off x="7951426" y="1839280"/>
            <a:ext cx="404198" cy="262082"/>
          </a:xfrm>
          <a:prstGeom prst="rect">
            <a:avLst/>
          </a:prstGeom>
          <a:solidFill>
            <a:schemeClr val="accent2">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a:t>DP-LOG</a:t>
            </a:r>
            <a:endParaRPr lang="en-US" sz="450" dirty="0"/>
          </a:p>
        </p:txBody>
      </p:sp>
      <p:sp>
        <p:nvSpPr>
          <p:cNvPr id="72" name="Rectangle 71"/>
          <p:cNvSpPr/>
          <p:nvPr/>
        </p:nvSpPr>
        <p:spPr>
          <a:xfrm>
            <a:off x="5785734" y="846509"/>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ENB_GW</a:t>
            </a:r>
          </a:p>
        </p:txBody>
      </p:sp>
      <p:sp>
        <p:nvSpPr>
          <p:cNvPr id="75" name="Rectangle 74"/>
          <p:cNvSpPr/>
          <p:nvPr/>
        </p:nvSpPr>
        <p:spPr>
          <a:xfrm>
            <a:off x="5785734" y="1134965"/>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UDP_GW</a:t>
            </a:r>
          </a:p>
        </p:txBody>
      </p:sp>
      <p:sp>
        <p:nvSpPr>
          <p:cNvPr id="76" name="Rectangle 75"/>
          <p:cNvSpPr/>
          <p:nvPr/>
        </p:nvSpPr>
        <p:spPr>
          <a:xfrm>
            <a:off x="5783305" y="1420715"/>
            <a:ext cx="413228" cy="175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50" dirty="0"/>
              <a:t>MSCDIAM_GW</a:t>
            </a:r>
          </a:p>
        </p:txBody>
      </p:sp>
      <p:sp>
        <p:nvSpPr>
          <p:cNvPr id="79" name="Rectangle 78"/>
          <p:cNvSpPr/>
          <p:nvPr/>
        </p:nvSpPr>
        <p:spPr>
          <a:xfrm>
            <a:off x="6364727" y="844696"/>
            <a:ext cx="413228" cy="1759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 dirty="0"/>
              <a:t>LOGIC</a:t>
            </a:r>
          </a:p>
        </p:txBody>
      </p:sp>
      <p:sp>
        <p:nvSpPr>
          <p:cNvPr id="80" name="Rectangle 79"/>
          <p:cNvSpPr/>
          <p:nvPr/>
        </p:nvSpPr>
        <p:spPr>
          <a:xfrm>
            <a:off x="6376872" y="1158848"/>
            <a:ext cx="373132" cy="207730"/>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 dirty="0"/>
              <a:t>OAM</a:t>
            </a:r>
          </a:p>
        </p:txBody>
      </p:sp>
      <p:sp>
        <p:nvSpPr>
          <p:cNvPr id="5" name="Rectangle 4"/>
          <p:cNvSpPr/>
          <p:nvPr/>
        </p:nvSpPr>
        <p:spPr>
          <a:xfrm>
            <a:off x="106424" y="-19824"/>
            <a:ext cx="1851789" cy="253916"/>
          </a:xfrm>
          <a:prstGeom prst="rect">
            <a:avLst/>
          </a:prstGeom>
        </p:spPr>
        <p:txBody>
          <a:bodyPr wrap="none">
            <a:spAutoFit/>
          </a:bodyPr>
          <a:lstStyle/>
          <a:p>
            <a:r>
              <a:rPr lang="en-US" sz="1050" b="1" dirty="0" err="1">
                <a:latin typeface="Times New Roman" panose="02020603050405020304" pitchFamily="18" charset="0"/>
                <a:cs typeface="Times New Roman" panose="02020603050405020304" pitchFamily="18" charset="0"/>
              </a:rPr>
              <a:t>Tổng</a:t>
            </a:r>
            <a:r>
              <a:rPr lang="en-US" sz="1050" b="1" dirty="0">
                <a:latin typeface="Times New Roman" panose="02020603050405020304" pitchFamily="18" charset="0"/>
                <a:cs typeface="Times New Roman" panose="02020603050405020304" pitchFamily="18" charset="0"/>
              </a:rPr>
              <a:t> </a:t>
            </a:r>
            <a:r>
              <a:rPr lang="en-US" sz="1050" b="1" dirty="0" err="1">
                <a:latin typeface="Times New Roman" panose="02020603050405020304" pitchFamily="18" charset="0"/>
                <a:cs typeface="Times New Roman" panose="02020603050405020304" pitchFamily="18" charset="0"/>
              </a:rPr>
              <a:t>quan</a:t>
            </a:r>
            <a:r>
              <a:rPr lang="en-US" sz="1050" b="1" dirty="0">
                <a:latin typeface="Times New Roman" panose="02020603050405020304" pitchFamily="18" charset="0"/>
                <a:cs typeface="Times New Roman" panose="02020603050405020304" pitchFamily="18" charset="0"/>
              </a:rPr>
              <a:t> </a:t>
            </a:r>
            <a:r>
              <a:rPr lang="en-US" sz="1050" b="1" dirty="0" err="1">
                <a:latin typeface="Times New Roman" panose="02020603050405020304" pitchFamily="18" charset="0"/>
                <a:cs typeface="Times New Roman" panose="02020603050405020304" pitchFamily="18" charset="0"/>
              </a:rPr>
              <a:t>hệ</a:t>
            </a:r>
            <a:r>
              <a:rPr lang="en-US" sz="1050" b="1" dirty="0">
                <a:latin typeface="Times New Roman" panose="02020603050405020304" pitchFamily="18" charset="0"/>
                <a:cs typeface="Times New Roman" panose="02020603050405020304" pitchFamily="18" charset="0"/>
              </a:rPr>
              <a:t> </a:t>
            </a:r>
            <a:r>
              <a:rPr lang="en-US" sz="1050" b="1" dirty="0" err="1">
                <a:latin typeface="Times New Roman" panose="02020603050405020304" pitchFamily="18" charset="0"/>
                <a:cs typeface="Times New Roman" panose="02020603050405020304" pitchFamily="18" charset="0"/>
              </a:rPr>
              <a:t>thống</a:t>
            </a:r>
            <a:r>
              <a:rPr lang="en-US" sz="1050" b="1" dirty="0">
                <a:latin typeface="Times New Roman" panose="02020603050405020304" pitchFamily="18" charset="0"/>
                <a:cs typeface="Times New Roman" panose="02020603050405020304" pitchFamily="18" charset="0"/>
              </a:rPr>
              <a:t> 4G EPC</a:t>
            </a:r>
            <a:endParaRPr lang="en-US" sz="1050" b="1" dirty="0"/>
          </a:p>
        </p:txBody>
      </p:sp>
    </p:spTree>
    <p:extLst>
      <p:ext uri="{BB962C8B-B14F-4D97-AF65-F5344CB8AC3E}">
        <p14:creationId xmlns:p14="http://schemas.microsoft.com/office/powerpoint/2010/main" val="4213591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3296</TotalTime>
  <Words>2248</Words>
  <Application>Microsoft Office PowerPoint</Application>
  <PresentationFormat>On-screen Show (16:9)</PresentationFormat>
  <Paragraphs>308</Paragraphs>
  <Slides>25</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MS PGothic</vt:lpstr>
      <vt:lpstr>Arial</vt:lpstr>
      <vt:lpstr>Arvo</vt:lpstr>
      <vt:lpstr>Courier New</vt:lpstr>
      <vt:lpstr>Kozuka Gothic Pr6N M</vt:lpstr>
      <vt:lpstr>Roboto Condensed</vt:lpstr>
      <vt:lpstr>Roboto Condensed Light</vt:lpstr>
      <vt:lpstr>Times New Roman</vt:lpstr>
      <vt:lpstr>Wingdings</vt:lpstr>
      <vt:lpstr>Salerio template</vt:lpstr>
      <vt:lpstr>Visio</vt:lpstr>
      <vt:lpstr>TỔNG QUAN MẠNG 4G EPC VHT</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 HOẠCH SXKD NĂM 2019</dc:title>
  <dc:creator>dungnc5</dc:creator>
  <cp:lastModifiedBy>Pham Duy Hung</cp:lastModifiedBy>
  <cp:revision>423</cp:revision>
  <dcterms:modified xsi:type="dcterms:W3CDTF">2020-10-22T09:06:26Z</dcterms:modified>
</cp:coreProperties>
</file>