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19"/>
  </p:notesMasterIdLst>
  <p:sldIdLst>
    <p:sldId id="256" r:id="rId2"/>
    <p:sldId id="740" r:id="rId3"/>
    <p:sldId id="800" r:id="rId4"/>
    <p:sldId id="772" r:id="rId5"/>
    <p:sldId id="797" r:id="rId6"/>
    <p:sldId id="799" r:id="rId7"/>
    <p:sldId id="798" r:id="rId8"/>
    <p:sldId id="791" r:id="rId9"/>
    <p:sldId id="801" r:id="rId10"/>
    <p:sldId id="792" r:id="rId11"/>
    <p:sldId id="783" r:id="rId12"/>
    <p:sldId id="793" r:id="rId13"/>
    <p:sldId id="802" r:id="rId14"/>
    <p:sldId id="794" r:id="rId15"/>
    <p:sldId id="795" r:id="rId16"/>
    <p:sldId id="258" r:id="rId17"/>
    <p:sldId id="796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536F"/>
    <a:srgbClr val="FF9900"/>
    <a:srgbClr val="1FA985"/>
    <a:srgbClr val="006699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8EAD492-C0DE-4D55-A360-F97777C1A9A5}">
  <a:tblStyle styleId="{58EAD492-C0DE-4D55-A360-F97777C1A9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9"/>
    <p:restoredTop sz="90148" autoAdjust="0"/>
  </p:normalViewPr>
  <p:slideViewPr>
    <p:cSldViewPr snapToGrid="0">
      <p:cViewPr varScale="1">
        <p:scale>
          <a:sx n="80" d="100"/>
          <a:sy n="80" d="100"/>
        </p:scale>
        <p:origin x="9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5819053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46914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30354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37321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62068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67743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78164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19842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82010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7394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1948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6107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5019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l">
              <a:buNone/>
            </a:pPr>
            <a:r>
              <a:rPr lang="en-US" dirty="0"/>
              <a:t>Cisco N9K-93180YC-EX</a:t>
            </a:r>
          </a:p>
          <a:p>
            <a:pPr marL="139700" indent="0" algn="l">
              <a:buNone/>
            </a:pPr>
            <a:r>
              <a:rPr lang="en-US" dirty="0"/>
              <a:t>3.6 </a:t>
            </a:r>
            <a:r>
              <a:rPr lang="en-US" dirty="0" err="1"/>
              <a:t>Tbps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381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Cisco N9K-C92348GC-X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700 Gbps</a:t>
            </a:r>
          </a:p>
        </p:txBody>
      </p:sp>
    </p:spTree>
    <p:extLst>
      <p:ext uri="{BB962C8B-B14F-4D97-AF65-F5344CB8AC3E}">
        <p14:creationId xmlns:p14="http://schemas.microsoft.com/office/powerpoint/2010/main" val="3808019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Fujitsu PRIMERGY RX2530 M5</a:t>
            </a:r>
          </a:p>
        </p:txBody>
      </p:sp>
    </p:spTree>
    <p:extLst>
      <p:ext uri="{BB962C8B-B14F-4D97-AF65-F5344CB8AC3E}">
        <p14:creationId xmlns:p14="http://schemas.microsoft.com/office/powerpoint/2010/main" val="2609476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28777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0512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4" name="Shape 16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Shape 16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Shape 16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Shape 16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Shape 17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" name="Shape 172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Shape 17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Shape 17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Shape 17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" name="Shape 17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Shape 17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52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emf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emf"/><Relationship Id="rId4" Type="http://schemas.openxmlformats.org/officeDocument/2006/relationships/image" Target="../media/image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emf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310393" y="1090750"/>
            <a:ext cx="7494664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THIẾT KẾ LLD HỆ THỐNG MẠNG 4GVIETTEL LAB</a:t>
            </a:r>
            <a:endParaRPr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26" y="55779"/>
            <a:ext cx="1546847" cy="9827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383" y="55779"/>
            <a:ext cx="1471423" cy="982717"/>
          </a:xfrm>
          <a:prstGeom prst="rect">
            <a:avLst/>
          </a:prstGeom>
        </p:spPr>
      </p:pic>
      <p:sp>
        <p:nvSpPr>
          <p:cNvPr id="7" name="Shape 184"/>
          <p:cNvSpPr txBox="1">
            <a:spLocks/>
          </p:cNvSpPr>
          <p:nvPr/>
        </p:nvSpPr>
        <p:spPr>
          <a:xfrm>
            <a:off x="7746274" y="4323806"/>
            <a:ext cx="1311416" cy="220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sz="1400" dirty="0"/>
              <a:t>19/10/2020</a:t>
            </a:r>
          </a:p>
        </p:txBody>
      </p:sp>
      <p:sp>
        <p:nvSpPr>
          <p:cNvPr id="8" name="Shape 184">
            <a:extLst>
              <a:ext uri="{FF2B5EF4-FFF2-40B4-BE49-F238E27FC236}">
                <a16:creationId xmlns:a16="http://schemas.microsoft.com/office/drawing/2014/main" id="{B59573B2-7BC8-46F4-8F95-B87A3F8FE90A}"/>
              </a:ext>
            </a:extLst>
          </p:cNvPr>
          <p:cNvSpPr txBox="1">
            <a:spLocks/>
          </p:cNvSpPr>
          <p:nvPr/>
        </p:nvSpPr>
        <p:spPr>
          <a:xfrm>
            <a:off x="3835561" y="4323806"/>
            <a:ext cx="2628853" cy="220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sz="1400" dirty="0" err="1"/>
              <a:t>Trình</a:t>
            </a:r>
            <a:r>
              <a:rPr lang="en-US" sz="1400" dirty="0"/>
              <a:t> </a:t>
            </a:r>
            <a:r>
              <a:rPr lang="en-US" sz="1400" dirty="0" err="1"/>
              <a:t>bày</a:t>
            </a:r>
            <a:r>
              <a:rPr lang="en-US" sz="1400" dirty="0"/>
              <a:t>: </a:t>
            </a:r>
            <a:r>
              <a:rPr lang="en-US" sz="1400" dirty="0" err="1"/>
              <a:t>Đồng</a:t>
            </a:r>
            <a:r>
              <a:rPr lang="en-US" sz="1400" dirty="0"/>
              <a:t> </a:t>
            </a:r>
            <a:r>
              <a:rPr lang="en-US" sz="1400" dirty="0" err="1"/>
              <a:t>Văn</a:t>
            </a:r>
            <a:r>
              <a:rPr lang="en-US" sz="1400" dirty="0"/>
              <a:t> </a:t>
            </a:r>
            <a:r>
              <a:rPr lang="en-US" sz="1400" dirty="0" err="1"/>
              <a:t>Tùng</a:t>
            </a:r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262">
            <a:extLst>
              <a:ext uri="{FF2B5EF4-FFF2-40B4-BE49-F238E27FC236}">
                <a16:creationId xmlns:a16="http://schemas.microsoft.com/office/drawing/2014/main" id="{BEEF0C20-7300-4F21-9469-D36A0F6DF99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E43F79-8707-4619-BDF1-40E4F350C609}"/>
              </a:ext>
            </a:extLst>
          </p:cNvPr>
          <p:cNvSpPr/>
          <p:nvPr/>
        </p:nvSpPr>
        <p:spPr>
          <a:xfrm>
            <a:off x="-21466" y="177747"/>
            <a:ext cx="2139879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b="1" dirty="0">
                <a:solidFill>
                  <a:srgbClr val="FFFFFF"/>
                </a:solidFill>
                <a:latin typeface="Roboto Condensed"/>
                <a:ea typeface="Roboto Condensed"/>
                <a:sym typeface="Roboto Condensed"/>
              </a:rPr>
              <a:t>MÔ HÌNH</a:t>
            </a:r>
            <a:endParaRPr lang="en-US" sz="1700" b="1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3965EAD-EC16-4082-891D-27529868CF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729" y="68111"/>
            <a:ext cx="564703" cy="424200"/>
          </a:xfrm>
          <a:prstGeom prst="rect">
            <a:avLst/>
          </a:prstGeom>
        </p:spPr>
      </p:pic>
      <p:sp>
        <p:nvSpPr>
          <p:cNvPr id="11" name="Right Arrow 4">
            <a:extLst>
              <a:ext uri="{FF2B5EF4-FFF2-40B4-BE49-F238E27FC236}">
                <a16:creationId xmlns:a16="http://schemas.microsoft.com/office/drawing/2014/main" id="{B939EB60-7976-4801-84E4-AA86D9E113A8}"/>
              </a:ext>
            </a:extLst>
          </p:cNvPr>
          <p:cNvSpPr/>
          <p:nvPr/>
        </p:nvSpPr>
        <p:spPr>
          <a:xfrm rot="19800000">
            <a:off x="6334451" y="4775392"/>
            <a:ext cx="153916" cy="2109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500" kern="12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30AD1F-8B6E-4C0E-A509-AA9ADF0B5E17}"/>
              </a:ext>
            </a:extLst>
          </p:cNvPr>
          <p:cNvSpPr txBox="1"/>
          <p:nvPr/>
        </p:nvSpPr>
        <p:spPr>
          <a:xfrm>
            <a:off x="36408" y="3523909"/>
            <a:ext cx="1042637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ea typeface="Kozuka Gothic Pr6N M" pitchFamily="34" charset="-128"/>
                <a:cs typeface="Arial" panose="020B0604020202020204" pitchFamily="34" charset="0"/>
              </a:rPr>
              <a:t>3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057BA9C-AFEB-432E-8B48-9C0E434FB1C9}"/>
              </a:ext>
            </a:extLst>
          </p:cNvPr>
          <p:cNvCxnSpPr/>
          <p:nvPr/>
        </p:nvCxnSpPr>
        <p:spPr>
          <a:xfrm>
            <a:off x="1126134" y="5276519"/>
            <a:ext cx="73914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Shape 248"/>
          <p:cNvSpPr txBox="1">
            <a:spLocks/>
          </p:cNvSpPr>
          <p:nvPr/>
        </p:nvSpPr>
        <p:spPr>
          <a:xfrm>
            <a:off x="2118412" y="206407"/>
            <a:ext cx="4794451" cy="497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sz="2800" dirty="0" err="1">
                <a:solidFill>
                  <a:srgbClr val="FF9800"/>
                </a:solidFill>
              </a:rPr>
              <a:t>Kết</a:t>
            </a:r>
            <a:r>
              <a:rPr lang="en-US" sz="2800" dirty="0">
                <a:solidFill>
                  <a:srgbClr val="FF9800"/>
                </a:solidFill>
              </a:rPr>
              <a:t> </a:t>
            </a:r>
            <a:r>
              <a:rPr lang="en-US" sz="2800" dirty="0" err="1">
                <a:solidFill>
                  <a:srgbClr val="FF9800"/>
                </a:solidFill>
              </a:rPr>
              <a:t>nối</a:t>
            </a:r>
            <a:r>
              <a:rPr lang="en-US" sz="2800" dirty="0">
                <a:solidFill>
                  <a:srgbClr val="FF9800"/>
                </a:solidFill>
              </a:rPr>
              <a:t> </a:t>
            </a:r>
            <a:r>
              <a:rPr lang="en-US" sz="2800" dirty="0" err="1">
                <a:solidFill>
                  <a:srgbClr val="FF9800"/>
                </a:solidFill>
              </a:rPr>
              <a:t>vật</a:t>
            </a:r>
            <a:r>
              <a:rPr lang="en-US" sz="2800" dirty="0">
                <a:solidFill>
                  <a:srgbClr val="FF9800"/>
                </a:solidFill>
              </a:rPr>
              <a:t> </a:t>
            </a:r>
            <a:r>
              <a:rPr lang="en-US" sz="2800" dirty="0" err="1">
                <a:solidFill>
                  <a:srgbClr val="FF9800"/>
                </a:solidFill>
              </a:rPr>
              <a:t>lý</a:t>
            </a:r>
            <a:endParaRPr lang="en-US" sz="2800" dirty="0">
              <a:solidFill>
                <a:srgbClr val="FF9800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149" y="53152"/>
            <a:ext cx="587803" cy="424200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D3D06245-9B4A-4E51-8CB7-BD1FD02C06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6596" y="871053"/>
            <a:ext cx="4574917" cy="374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765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262">
            <a:extLst>
              <a:ext uri="{FF2B5EF4-FFF2-40B4-BE49-F238E27FC236}">
                <a16:creationId xmlns:a16="http://schemas.microsoft.com/office/drawing/2014/main" id="{BEEF0C20-7300-4F21-9469-D36A0F6DF99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E43F79-8707-4619-BDF1-40E4F350C609}"/>
              </a:ext>
            </a:extLst>
          </p:cNvPr>
          <p:cNvSpPr/>
          <p:nvPr/>
        </p:nvSpPr>
        <p:spPr>
          <a:xfrm>
            <a:off x="-21466" y="177747"/>
            <a:ext cx="2139879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b="1" dirty="0">
                <a:solidFill>
                  <a:srgbClr val="FFFFFF"/>
                </a:solidFill>
                <a:latin typeface="Roboto Condensed"/>
                <a:ea typeface="Roboto Condensed"/>
                <a:sym typeface="Roboto Condensed"/>
              </a:rPr>
              <a:t>MÔ HÌNH MẠNG</a:t>
            </a:r>
            <a:endParaRPr lang="en-US" sz="1700" b="1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3965EAD-EC16-4082-891D-27529868CF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729" y="68111"/>
            <a:ext cx="564703" cy="424200"/>
          </a:xfrm>
          <a:prstGeom prst="rect">
            <a:avLst/>
          </a:prstGeom>
        </p:spPr>
      </p:pic>
      <p:sp>
        <p:nvSpPr>
          <p:cNvPr id="11" name="Right Arrow 4">
            <a:extLst>
              <a:ext uri="{FF2B5EF4-FFF2-40B4-BE49-F238E27FC236}">
                <a16:creationId xmlns:a16="http://schemas.microsoft.com/office/drawing/2014/main" id="{B939EB60-7976-4801-84E4-AA86D9E113A8}"/>
              </a:ext>
            </a:extLst>
          </p:cNvPr>
          <p:cNvSpPr/>
          <p:nvPr/>
        </p:nvSpPr>
        <p:spPr>
          <a:xfrm rot="19800000">
            <a:off x="6334451" y="4775392"/>
            <a:ext cx="153916" cy="2109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500" kern="12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30AD1F-8B6E-4C0E-A509-AA9ADF0B5E17}"/>
              </a:ext>
            </a:extLst>
          </p:cNvPr>
          <p:cNvSpPr txBox="1"/>
          <p:nvPr/>
        </p:nvSpPr>
        <p:spPr>
          <a:xfrm>
            <a:off x="36408" y="3523909"/>
            <a:ext cx="1042637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ea typeface="Kozuka Gothic Pr6N M" pitchFamily="34" charset="-128"/>
                <a:cs typeface="Arial" panose="020B0604020202020204" pitchFamily="34" charset="0"/>
              </a:rPr>
              <a:t>3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057BA9C-AFEB-432E-8B48-9C0E434FB1C9}"/>
              </a:ext>
            </a:extLst>
          </p:cNvPr>
          <p:cNvCxnSpPr/>
          <p:nvPr/>
        </p:nvCxnSpPr>
        <p:spPr>
          <a:xfrm>
            <a:off x="1126134" y="5276519"/>
            <a:ext cx="73914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Shape 248"/>
          <p:cNvSpPr txBox="1">
            <a:spLocks/>
          </p:cNvSpPr>
          <p:nvPr/>
        </p:nvSpPr>
        <p:spPr>
          <a:xfrm>
            <a:off x="2960883" y="68111"/>
            <a:ext cx="3864376" cy="497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2800" dirty="0" err="1">
                <a:solidFill>
                  <a:srgbClr val="FF9800"/>
                </a:solidFill>
              </a:rPr>
              <a:t>Mô</a:t>
            </a:r>
            <a:r>
              <a:rPr lang="en-US" sz="2800" dirty="0">
                <a:solidFill>
                  <a:srgbClr val="FF9800"/>
                </a:solidFill>
              </a:rPr>
              <a:t> </a:t>
            </a:r>
            <a:r>
              <a:rPr lang="en-US" sz="2800" dirty="0" err="1">
                <a:solidFill>
                  <a:srgbClr val="FF9800"/>
                </a:solidFill>
              </a:rPr>
              <a:t>hình</a:t>
            </a:r>
            <a:r>
              <a:rPr lang="en-US" sz="2800" dirty="0">
                <a:solidFill>
                  <a:srgbClr val="FF9800"/>
                </a:solidFill>
              </a:rPr>
              <a:t> Topo </a:t>
            </a:r>
            <a:r>
              <a:rPr lang="en-US" sz="2800" dirty="0" err="1">
                <a:solidFill>
                  <a:srgbClr val="FF9800"/>
                </a:solidFill>
              </a:rPr>
              <a:t>mạng</a:t>
            </a:r>
            <a:endParaRPr lang="en-US" sz="2800" dirty="0">
              <a:solidFill>
                <a:srgbClr val="FF9800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149" y="53152"/>
            <a:ext cx="587803" cy="424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233" y="859578"/>
            <a:ext cx="7635464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302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262">
            <a:extLst>
              <a:ext uri="{FF2B5EF4-FFF2-40B4-BE49-F238E27FC236}">
                <a16:creationId xmlns:a16="http://schemas.microsoft.com/office/drawing/2014/main" id="{BEEF0C20-7300-4F21-9469-D36A0F6DF99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E43F79-8707-4619-BDF1-40E4F350C609}"/>
              </a:ext>
            </a:extLst>
          </p:cNvPr>
          <p:cNvSpPr/>
          <p:nvPr/>
        </p:nvSpPr>
        <p:spPr>
          <a:xfrm>
            <a:off x="-21466" y="177747"/>
            <a:ext cx="2139879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b="1" dirty="0">
                <a:solidFill>
                  <a:srgbClr val="FFFFFF"/>
                </a:solidFill>
                <a:latin typeface="Roboto Condensed"/>
                <a:ea typeface="Roboto Condensed"/>
                <a:sym typeface="Roboto Condensed"/>
              </a:rPr>
              <a:t>MÔ HÌNH</a:t>
            </a:r>
            <a:endParaRPr lang="en-US" sz="1700" b="1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3965EAD-EC16-4082-891D-27529868CF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729" y="68111"/>
            <a:ext cx="564703" cy="424200"/>
          </a:xfrm>
          <a:prstGeom prst="rect">
            <a:avLst/>
          </a:prstGeom>
        </p:spPr>
      </p:pic>
      <p:sp>
        <p:nvSpPr>
          <p:cNvPr id="11" name="Right Arrow 4">
            <a:extLst>
              <a:ext uri="{FF2B5EF4-FFF2-40B4-BE49-F238E27FC236}">
                <a16:creationId xmlns:a16="http://schemas.microsoft.com/office/drawing/2014/main" id="{B939EB60-7976-4801-84E4-AA86D9E113A8}"/>
              </a:ext>
            </a:extLst>
          </p:cNvPr>
          <p:cNvSpPr/>
          <p:nvPr/>
        </p:nvSpPr>
        <p:spPr>
          <a:xfrm rot="19800000">
            <a:off x="6334451" y="4775392"/>
            <a:ext cx="153916" cy="2109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500" kern="12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30AD1F-8B6E-4C0E-A509-AA9ADF0B5E17}"/>
              </a:ext>
            </a:extLst>
          </p:cNvPr>
          <p:cNvSpPr txBox="1"/>
          <p:nvPr/>
        </p:nvSpPr>
        <p:spPr>
          <a:xfrm>
            <a:off x="36408" y="3523909"/>
            <a:ext cx="1042637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ea typeface="Kozuka Gothic Pr6N M" pitchFamily="34" charset="-128"/>
                <a:cs typeface="Arial" panose="020B0604020202020204" pitchFamily="34" charset="0"/>
              </a:rPr>
              <a:t>3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057BA9C-AFEB-432E-8B48-9C0E434FB1C9}"/>
              </a:ext>
            </a:extLst>
          </p:cNvPr>
          <p:cNvCxnSpPr/>
          <p:nvPr/>
        </p:nvCxnSpPr>
        <p:spPr>
          <a:xfrm>
            <a:off x="1126134" y="5276519"/>
            <a:ext cx="73914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Shape 248"/>
          <p:cNvSpPr txBox="1">
            <a:spLocks/>
          </p:cNvSpPr>
          <p:nvPr/>
        </p:nvSpPr>
        <p:spPr>
          <a:xfrm>
            <a:off x="2666428" y="51015"/>
            <a:ext cx="3864376" cy="497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sz="2800" dirty="0" err="1">
                <a:solidFill>
                  <a:srgbClr val="FF9800"/>
                </a:solidFill>
              </a:rPr>
              <a:t>Kết</a:t>
            </a:r>
            <a:r>
              <a:rPr lang="en-US" sz="2800" dirty="0">
                <a:solidFill>
                  <a:srgbClr val="FF9800"/>
                </a:solidFill>
              </a:rPr>
              <a:t> </a:t>
            </a:r>
            <a:r>
              <a:rPr lang="en-US" sz="2800" dirty="0" err="1">
                <a:solidFill>
                  <a:srgbClr val="FF9800"/>
                </a:solidFill>
              </a:rPr>
              <a:t>nối</a:t>
            </a:r>
            <a:r>
              <a:rPr lang="en-US" sz="2800" dirty="0">
                <a:solidFill>
                  <a:srgbClr val="FF9800"/>
                </a:solidFill>
              </a:rPr>
              <a:t> logic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149" y="53152"/>
            <a:ext cx="587803" cy="424200"/>
          </a:xfrm>
          <a:prstGeom prst="rect">
            <a:avLst/>
          </a:prstGeom>
        </p:spPr>
      </p:pic>
      <p:pic>
        <p:nvPicPr>
          <p:cNvPr id="4" name="Hình ảnh 3">
            <a:extLst>
              <a:ext uri="{FF2B5EF4-FFF2-40B4-BE49-F238E27FC236}">
                <a16:creationId xmlns:a16="http://schemas.microsoft.com/office/drawing/2014/main" id="{59C6CE59-EB5B-4979-B16A-887DE4258A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9891" y="720942"/>
            <a:ext cx="6504217" cy="380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245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NỘI DUNG</a:t>
            </a:r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931572" y="1335864"/>
            <a:ext cx="7613912" cy="30898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80000"/>
              </a:lnSpc>
              <a:buClr>
                <a:schemeClr val="dk1"/>
              </a:buClr>
              <a:buSzPts val="1100"/>
              <a:buNone/>
            </a:pPr>
            <a:r>
              <a:rPr lang="vi-VN" sz="2400" b="1" dirty="0">
                <a:solidFill>
                  <a:schemeClr val="bg1">
                    <a:lumMod val="75000"/>
                  </a:schemeClr>
                </a:solidFill>
              </a:rPr>
              <a:t>PHẦN </a:t>
            </a: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1</a:t>
            </a:r>
            <a:r>
              <a:rPr lang="vi-VN" sz="2400" b="1" dirty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DANH MỤC THIẾT BỊ HỆ THỐNG</a:t>
            </a:r>
          </a:p>
          <a:p>
            <a:pPr marL="0" lvl="0" indent="0">
              <a:lnSpc>
                <a:spcPct val="180000"/>
              </a:lnSpc>
              <a:buClr>
                <a:schemeClr val="dk1"/>
              </a:buClr>
              <a:buSzPts val="1100"/>
              <a:buNone/>
            </a:pPr>
            <a:r>
              <a:rPr lang="vi-VN" sz="2400" b="1" dirty="0">
                <a:solidFill>
                  <a:schemeClr val="bg1">
                    <a:lumMod val="75000"/>
                  </a:schemeClr>
                </a:solidFill>
              </a:rPr>
              <a:t>PHẦN </a:t>
            </a: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vi-VN" sz="2400" b="1" dirty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SƠ ĐỒ KẾT NỐI HỆ THỐNG</a:t>
            </a:r>
          </a:p>
          <a:p>
            <a:pPr marL="0" lvl="0" indent="0">
              <a:lnSpc>
                <a:spcPct val="180000"/>
              </a:lnSpc>
              <a:buClr>
                <a:schemeClr val="dk1"/>
              </a:buClr>
              <a:buSzPts val="1100"/>
              <a:buNone/>
            </a:pPr>
            <a:r>
              <a:rPr lang="vi-VN" sz="2400" b="1" dirty="0">
                <a:solidFill>
                  <a:srgbClr val="FF9800"/>
                </a:solidFill>
              </a:rPr>
              <a:t>PHẦN </a:t>
            </a:r>
            <a:r>
              <a:rPr lang="en-US" sz="2400" b="1" dirty="0">
                <a:solidFill>
                  <a:srgbClr val="FF9800"/>
                </a:solidFill>
              </a:rPr>
              <a:t>3</a:t>
            </a:r>
            <a:r>
              <a:rPr lang="vi-VN" sz="2400" b="1" dirty="0">
                <a:solidFill>
                  <a:srgbClr val="FF9800"/>
                </a:solidFill>
              </a:rPr>
              <a:t>: </a:t>
            </a:r>
            <a:r>
              <a:rPr lang="en-US" sz="2400" b="1" dirty="0">
                <a:solidFill>
                  <a:srgbClr val="006699"/>
                </a:solidFill>
              </a:rPr>
              <a:t>CẤU HÌNH HỆ THỐNG</a:t>
            </a:r>
            <a:endParaRPr sz="2400" dirty="0"/>
          </a:p>
        </p:txBody>
      </p:sp>
      <p:grpSp>
        <p:nvGrpSpPr>
          <p:cNvPr id="194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7ADBD197-873A-4701-B25D-148595A08B6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112" y="65639"/>
            <a:ext cx="531428" cy="424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656" y="65639"/>
            <a:ext cx="587803" cy="4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015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262">
            <a:extLst>
              <a:ext uri="{FF2B5EF4-FFF2-40B4-BE49-F238E27FC236}">
                <a16:creationId xmlns:a16="http://schemas.microsoft.com/office/drawing/2014/main" id="{BEEF0C20-7300-4F21-9469-D36A0F6DF99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E43F79-8707-4619-BDF1-40E4F350C609}"/>
              </a:ext>
            </a:extLst>
          </p:cNvPr>
          <p:cNvSpPr/>
          <p:nvPr/>
        </p:nvSpPr>
        <p:spPr>
          <a:xfrm>
            <a:off x="-21466" y="177747"/>
            <a:ext cx="2139879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b="1" dirty="0">
                <a:solidFill>
                  <a:srgbClr val="FFFFFF"/>
                </a:solidFill>
                <a:latin typeface="Roboto Condensed"/>
                <a:ea typeface="Roboto Condensed"/>
                <a:sym typeface="Roboto Condensed"/>
              </a:rPr>
              <a:t>CẤU HÌNH</a:t>
            </a:r>
            <a:endParaRPr lang="en-US" sz="1700" b="1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3965EAD-EC16-4082-891D-27529868CF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729" y="68111"/>
            <a:ext cx="564703" cy="424200"/>
          </a:xfrm>
          <a:prstGeom prst="rect">
            <a:avLst/>
          </a:prstGeom>
        </p:spPr>
      </p:pic>
      <p:sp>
        <p:nvSpPr>
          <p:cNvPr id="11" name="Right Arrow 4">
            <a:extLst>
              <a:ext uri="{FF2B5EF4-FFF2-40B4-BE49-F238E27FC236}">
                <a16:creationId xmlns:a16="http://schemas.microsoft.com/office/drawing/2014/main" id="{B939EB60-7976-4801-84E4-AA86D9E113A8}"/>
              </a:ext>
            </a:extLst>
          </p:cNvPr>
          <p:cNvSpPr/>
          <p:nvPr/>
        </p:nvSpPr>
        <p:spPr>
          <a:xfrm rot="19800000">
            <a:off x="6334451" y="4775392"/>
            <a:ext cx="153916" cy="2109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500" kern="12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30AD1F-8B6E-4C0E-A509-AA9ADF0B5E17}"/>
              </a:ext>
            </a:extLst>
          </p:cNvPr>
          <p:cNvSpPr txBox="1"/>
          <p:nvPr/>
        </p:nvSpPr>
        <p:spPr>
          <a:xfrm>
            <a:off x="36408" y="3523909"/>
            <a:ext cx="1042637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ea typeface="Kozuka Gothic Pr6N M" pitchFamily="34" charset="-128"/>
                <a:cs typeface="Arial" panose="020B0604020202020204" pitchFamily="34" charset="0"/>
              </a:rPr>
              <a:t>3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057BA9C-AFEB-432E-8B48-9C0E434FB1C9}"/>
              </a:ext>
            </a:extLst>
          </p:cNvPr>
          <p:cNvCxnSpPr/>
          <p:nvPr/>
        </p:nvCxnSpPr>
        <p:spPr>
          <a:xfrm>
            <a:off x="1126134" y="5276519"/>
            <a:ext cx="73914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Shape 248"/>
          <p:cNvSpPr txBox="1">
            <a:spLocks/>
          </p:cNvSpPr>
          <p:nvPr/>
        </p:nvSpPr>
        <p:spPr>
          <a:xfrm>
            <a:off x="2118413" y="199157"/>
            <a:ext cx="4794451" cy="497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sz="2800" dirty="0" err="1">
                <a:solidFill>
                  <a:srgbClr val="FF9800"/>
                </a:solidFill>
              </a:rPr>
              <a:t>Cấu</a:t>
            </a:r>
            <a:r>
              <a:rPr lang="en-US" sz="2800" dirty="0">
                <a:solidFill>
                  <a:srgbClr val="FF9800"/>
                </a:solidFill>
              </a:rPr>
              <a:t> </a:t>
            </a:r>
            <a:r>
              <a:rPr lang="en-US" sz="2800" dirty="0" err="1">
                <a:solidFill>
                  <a:srgbClr val="FF9800"/>
                </a:solidFill>
              </a:rPr>
              <a:t>hình</a:t>
            </a:r>
            <a:r>
              <a:rPr lang="en-US" sz="2800" dirty="0">
                <a:solidFill>
                  <a:srgbClr val="FF9800"/>
                </a:solidFill>
              </a:rPr>
              <a:t> </a:t>
            </a:r>
            <a:r>
              <a:rPr lang="en-US" sz="2800" dirty="0" err="1">
                <a:solidFill>
                  <a:srgbClr val="FF9800"/>
                </a:solidFill>
              </a:rPr>
              <a:t>thiết</a:t>
            </a:r>
            <a:r>
              <a:rPr lang="en-US" sz="2800" dirty="0">
                <a:solidFill>
                  <a:srgbClr val="FF9800"/>
                </a:solidFill>
              </a:rPr>
              <a:t> </a:t>
            </a:r>
            <a:r>
              <a:rPr lang="en-US" sz="2800" dirty="0" err="1">
                <a:solidFill>
                  <a:srgbClr val="FF9800"/>
                </a:solidFill>
              </a:rPr>
              <a:t>bị</a:t>
            </a:r>
            <a:r>
              <a:rPr lang="en-US" sz="2800" dirty="0">
                <a:solidFill>
                  <a:srgbClr val="FF9800"/>
                </a:solidFill>
              </a:rPr>
              <a:t> switch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149" y="53152"/>
            <a:ext cx="587803" cy="424200"/>
          </a:xfrm>
          <a:prstGeom prst="rect">
            <a:avLst/>
          </a:prstGeom>
        </p:spPr>
      </p:pic>
      <p:graphicFrame>
        <p:nvGraphicFramePr>
          <p:cNvPr id="4" name="Bảng 4">
            <a:extLst>
              <a:ext uri="{FF2B5EF4-FFF2-40B4-BE49-F238E27FC236}">
                <a16:creationId xmlns:a16="http://schemas.microsoft.com/office/drawing/2014/main" id="{27E230AD-A0C6-4F37-8768-746ED47592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040815"/>
              </p:ext>
            </p:extLst>
          </p:nvPr>
        </p:nvGraphicFramePr>
        <p:xfrm>
          <a:off x="284258" y="1068982"/>
          <a:ext cx="8512670" cy="3048000"/>
        </p:xfrm>
        <a:graphic>
          <a:graphicData uri="http://schemas.openxmlformats.org/drawingml/2006/table">
            <a:tbl>
              <a:tblPr firstRow="1" bandRow="1">
                <a:tableStyleId>{58EAD492-C0DE-4D55-A360-F97777C1A9A5}</a:tableStyleId>
              </a:tblPr>
              <a:tblGrid>
                <a:gridCol w="716642">
                  <a:extLst>
                    <a:ext uri="{9D8B030D-6E8A-4147-A177-3AD203B41FA5}">
                      <a16:colId xmlns:a16="http://schemas.microsoft.com/office/drawing/2014/main" val="3559086313"/>
                    </a:ext>
                  </a:extLst>
                </a:gridCol>
                <a:gridCol w="1006979">
                  <a:extLst>
                    <a:ext uri="{9D8B030D-6E8A-4147-A177-3AD203B41FA5}">
                      <a16:colId xmlns:a16="http://schemas.microsoft.com/office/drawing/2014/main" val="541536163"/>
                    </a:ext>
                  </a:extLst>
                </a:gridCol>
                <a:gridCol w="3002155">
                  <a:extLst>
                    <a:ext uri="{9D8B030D-6E8A-4147-A177-3AD203B41FA5}">
                      <a16:colId xmlns:a16="http://schemas.microsoft.com/office/drawing/2014/main" val="2193153093"/>
                    </a:ext>
                  </a:extLst>
                </a:gridCol>
                <a:gridCol w="928726">
                  <a:extLst>
                    <a:ext uri="{9D8B030D-6E8A-4147-A177-3AD203B41FA5}">
                      <a16:colId xmlns:a16="http://schemas.microsoft.com/office/drawing/2014/main" val="1687187295"/>
                    </a:ext>
                  </a:extLst>
                </a:gridCol>
                <a:gridCol w="2858168">
                  <a:extLst>
                    <a:ext uri="{9D8B030D-6E8A-4147-A177-3AD203B41FA5}">
                      <a16:colId xmlns:a16="http://schemas.microsoft.com/office/drawing/2014/main" val="3904679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STT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Thiết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bị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Model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Số</a:t>
                      </a:r>
                      <a:r>
                        <a:rPr lang="en-US" b="1" dirty="0"/>
                        <a:t> l</a:t>
                      </a:r>
                      <a:r>
                        <a:rPr lang="vi-VN" b="1" dirty="0"/>
                        <a:t>ư</a:t>
                      </a:r>
                      <a:r>
                        <a:rPr lang="en-US" b="1" dirty="0" err="1"/>
                        <a:t>ợng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Hạng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mục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45641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Switch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Cisco N9K-C92348GC-X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dirty="0"/>
                        <a:t>IP </a:t>
                      </a:r>
                      <a:r>
                        <a:rPr lang="en-US" dirty="0" err="1"/>
                        <a:t>quản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trị</a:t>
                      </a:r>
                      <a:r>
                        <a:rPr lang="en-US" dirty="0"/>
                        <a:t>, Host name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dirty="0"/>
                        <a:t>Port-channel L2/L3 interface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/>
                        <a:t>VLAN, Interface VLAN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/>
                        <a:t>Trunk link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47286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Cisco N9K-C93180YC-EX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/>
                        <a:t>IP </a:t>
                      </a:r>
                      <a:r>
                        <a:rPr lang="en-US" dirty="0" err="1"/>
                        <a:t>quản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trị</a:t>
                      </a:r>
                      <a:r>
                        <a:rPr lang="en-US" dirty="0"/>
                        <a:t>, Host name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/>
                        <a:t>Port-channel L2/L3 interface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/>
                        <a:t>VPC domain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/>
                        <a:t>VLAN, Interface VLAN, VRRP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/>
                        <a:t>Trunk link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/>
                        <a:t>VRF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/>
                        <a:t>Backup link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3191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4284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262">
            <a:extLst>
              <a:ext uri="{FF2B5EF4-FFF2-40B4-BE49-F238E27FC236}">
                <a16:creationId xmlns:a16="http://schemas.microsoft.com/office/drawing/2014/main" id="{BEEF0C20-7300-4F21-9469-D36A0F6DF99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E43F79-8707-4619-BDF1-40E4F350C609}"/>
              </a:ext>
            </a:extLst>
          </p:cNvPr>
          <p:cNvSpPr/>
          <p:nvPr/>
        </p:nvSpPr>
        <p:spPr>
          <a:xfrm>
            <a:off x="-21466" y="177747"/>
            <a:ext cx="2139879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b="1" dirty="0">
                <a:solidFill>
                  <a:srgbClr val="FFFFFF"/>
                </a:solidFill>
                <a:latin typeface="Roboto Condensed"/>
                <a:ea typeface="Roboto Condensed"/>
                <a:sym typeface="Roboto Condensed"/>
              </a:rPr>
              <a:t>CẤU HÌNH</a:t>
            </a:r>
            <a:endParaRPr lang="en-US" sz="1700" b="1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3965EAD-EC16-4082-891D-27529868CF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729" y="68111"/>
            <a:ext cx="564703" cy="424200"/>
          </a:xfrm>
          <a:prstGeom prst="rect">
            <a:avLst/>
          </a:prstGeom>
        </p:spPr>
      </p:pic>
      <p:sp>
        <p:nvSpPr>
          <p:cNvPr id="11" name="Right Arrow 4">
            <a:extLst>
              <a:ext uri="{FF2B5EF4-FFF2-40B4-BE49-F238E27FC236}">
                <a16:creationId xmlns:a16="http://schemas.microsoft.com/office/drawing/2014/main" id="{B939EB60-7976-4801-84E4-AA86D9E113A8}"/>
              </a:ext>
            </a:extLst>
          </p:cNvPr>
          <p:cNvSpPr/>
          <p:nvPr/>
        </p:nvSpPr>
        <p:spPr>
          <a:xfrm rot="19800000">
            <a:off x="6334451" y="4775392"/>
            <a:ext cx="153916" cy="2109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500" kern="12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30AD1F-8B6E-4C0E-A509-AA9ADF0B5E17}"/>
              </a:ext>
            </a:extLst>
          </p:cNvPr>
          <p:cNvSpPr txBox="1"/>
          <p:nvPr/>
        </p:nvSpPr>
        <p:spPr>
          <a:xfrm>
            <a:off x="36408" y="3523909"/>
            <a:ext cx="1042637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ea typeface="Kozuka Gothic Pr6N M" pitchFamily="34" charset="-128"/>
                <a:cs typeface="Arial" panose="020B0604020202020204" pitchFamily="34" charset="0"/>
              </a:rPr>
              <a:t>3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057BA9C-AFEB-432E-8B48-9C0E434FB1C9}"/>
              </a:ext>
            </a:extLst>
          </p:cNvPr>
          <p:cNvCxnSpPr/>
          <p:nvPr/>
        </p:nvCxnSpPr>
        <p:spPr>
          <a:xfrm>
            <a:off x="1126134" y="5276519"/>
            <a:ext cx="73914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Shape 248"/>
          <p:cNvSpPr txBox="1">
            <a:spLocks/>
          </p:cNvSpPr>
          <p:nvPr/>
        </p:nvSpPr>
        <p:spPr>
          <a:xfrm>
            <a:off x="2118413" y="199157"/>
            <a:ext cx="4794451" cy="497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sz="2800" dirty="0" err="1">
                <a:solidFill>
                  <a:srgbClr val="FF9800"/>
                </a:solidFill>
              </a:rPr>
              <a:t>Cấu</a:t>
            </a:r>
            <a:r>
              <a:rPr lang="en-US" sz="2800" dirty="0">
                <a:solidFill>
                  <a:srgbClr val="FF9800"/>
                </a:solidFill>
              </a:rPr>
              <a:t> </a:t>
            </a:r>
            <a:r>
              <a:rPr lang="en-US" sz="2800" dirty="0" err="1">
                <a:solidFill>
                  <a:srgbClr val="FF9800"/>
                </a:solidFill>
              </a:rPr>
              <a:t>hình</a:t>
            </a:r>
            <a:r>
              <a:rPr lang="en-US" sz="2800" dirty="0">
                <a:solidFill>
                  <a:srgbClr val="FF9800"/>
                </a:solidFill>
              </a:rPr>
              <a:t> </a:t>
            </a:r>
            <a:r>
              <a:rPr lang="en-US" sz="2800" dirty="0" err="1">
                <a:solidFill>
                  <a:srgbClr val="FF9800"/>
                </a:solidFill>
              </a:rPr>
              <a:t>thiết</a:t>
            </a:r>
            <a:r>
              <a:rPr lang="en-US" sz="2800" dirty="0">
                <a:solidFill>
                  <a:srgbClr val="FF9800"/>
                </a:solidFill>
              </a:rPr>
              <a:t> </a:t>
            </a:r>
            <a:r>
              <a:rPr lang="en-US" sz="2800" dirty="0" err="1">
                <a:solidFill>
                  <a:srgbClr val="FF9800"/>
                </a:solidFill>
              </a:rPr>
              <a:t>máy</a:t>
            </a:r>
            <a:r>
              <a:rPr lang="en-US" sz="2800" dirty="0">
                <a:solidFill>
                  <a:srgbClr val="FF9800"/>
                </a:solidFill>
              </a:rPr>
              <a:t> </a:t>
            </a:r>
            <a:r>
              <a:rPr lang="en-US" sz="2800" dirty="0" err="1">
                <a:solidFill>
                  <a:srgbClr val="FF9800"/>
                </a:solidFill>
              </a:rPr>
              <a:t>chủ</a:t>
            </a:r>
            <a:endParaRPr lang="en-US" sz="2800" dirty="0">
              <a:solidFill>
                <a:srgbClr val="FF9800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149" y="53152"/>
            <a:ext cx="587803" cy="424200"/>
          </a:xfrm>
          <a:prstGeom prst="rect">
            <a:avLst/>
          </a:prstGeom>
        </p:spPr>
      </p:pic>
      <p:graphicFrame>
        <p:nvGraphicFramePr>
          <p:cNvPr id="4" name="Bảng 4">
            <a:extLst>
              <a:ext uri="{FF2B5EF4-FFF2-40B4-BE49-F238E27FC236}">
                <a16:creationId xmlns:a16="http://schemas.microsoft.com/office/drawing/2014/main" id="{27E230AD-A0C6-4F37-8768-746ED47592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660761"/>
              </p:ext>
            </p:extLst>
          </p:nvPr>
        </p:nvGraphicFramePr>
        <p:xfrm>
          <a:off x="284258" y="1068981"/>
          <a:ext cx="8485973" cy="3314294"/>
        </p:xfrm>
        <a:graphic>
          <a:graphicData uri="http://schemas.openxmlformats.org/drawingml/2006/table">
            <a:tbl>
              <a:tblPr firstRow="1" bandRow="1">
                <a:tableStyleId>{58EAD492-C0DE-4D55-A360-F97777C1A9A5}</a:tableStyleId>
              </a:tblPr>
              <a:tblGrid>
                <a:gridCol w="714395">
                  <a:extLst>
                    <a:ext uri="{9D8B030D-6E8A-4147-A177-3AD203B41FA5}">
                      <a16:colId xmlns:a16="http://schemas.microsoft.com/office/drawing/2014/main" val="3559086313"/>
                    </a:ext>
                  </a:extLst>
                </a:gridCol>
                <a:gridCol w="809800">
                  <a:extLst>
                    <a:ext uri="{9D8B030D-6E8A-4147-A177-3AD203B41FA5}">
                      <a16:colId xmlns:a16="http://schemas.microsoft.com/office/drawing/2014/main" val="541536163"/>
                    </a:ext>
                  </a:extLst>
                </a:gridCol>
                <a:gridCol w="2764335">
                  <a:extLst>
                    <a:ext uri="{9D8B030D-6E8A-4147-A177-3AD203B41FA5}">
                      <a16:colId xmlns:a16="http://schemas.microsoft.com/office/drawing/2014/main" val="2193153093"/>
                    </a:ext>
                  </a:extLst>
                </a:gridCol>
                <a:gridCol w="713158">
                  <a:extLst>
                    <a:ext uri="{9D8B030D-6E8A-4147-A177-3AD203B41FA5}">
                      <a16:colId xmlns:a16="http://schemas.microsoft.com/office/drawing/2014/main" val="1687187295"/>
                    </a:ext>
                  </a:extLst>
                </a:gridCol>
                <a:gridCol w="3484285">
                  <a:extLst>
                    <a:ext uri="{9D8B030D-6E8A-4147-A177-3AD203B41FA5}">
                      <a16:colId xmlns:a16="http://schemas.microsoft.com/office/drawing/2014/main" val="3904679308"/>
                    </a:ext>
                  </a:extLst>
                </a:gridCol>
              </a:tblGrid>
              <a:tr h="87589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STT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Thiết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bị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Model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Số</a:t>
                      </a:r>
                      <a:r>
                        <a:rPr lang="en-US" b="1" dirty="0"/>
                        <a:t> l</a:t>
                      </a:r>
                      <a:r>
                        <a:rPr lang="vi-VN" b="1" dirty="0"/>
                        <a:t>ư</a:t>
                      </a:r>
                      <a:r>
                        <a:rPr lang="en-US" b="1" dirty="0" err="1"/>
                        <a:t>ợng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Hạng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mục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456415"/>
                  </a:ext>
                </a:extLst>
              </a:tr>
              <a:tr h="6268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Máy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chủ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Fujitsu PRIMERGY RX2530 M5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/>
                        <a:t>RAID Controller: RAID 10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dirty="0" err="1"/>
                        <a:t>Hệ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điều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hành</a:t>
                      </a:r>
                      <a:r>
                        <a:rPr lang="en-US" dirty="0"/>
                        <a:t> OS: </a:t>
                      </a:r>
                      <a:r>
                        <a:rPr lang="en-US" dirty="0" err="1"/>
                        <a:t>Redhat</a:t>
                      </a:r>
                      <a:r>
                        <a:rPr lang="en-US" dirty="0"/>
                        <a:t> 7.8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en-US" dirty="0"/>
                        <a:t>Chia </a:t>
                      </a:r>
                      <a:r>
                        <a:rPr lang="en-US" dirty="0" err="1"/>
                        <a:t>phân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vùng</a:t>
                      </a:r>
                      <a:endParaRPr lang="en-US" dirty="0"/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en-US" dirty="0" err="1"/>
                        <a:t>Gói</a:t>
                      </a:r>
                      <a:endParaRPr lang="en-US" dirty="0"/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/>
                        <a:t>Network: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en-US" dirty="0"/>
                        <a:t>Bond interface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en-US" dirty="0"/>
                        <a:t>VLAN interface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en-US" dirty="0"/>
                        <a:t>Add route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/>
                        <a:t>Repo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/>
                        <a:t>NTP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/>
                        <a:t>Security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579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9943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ctrTitle" idx="4294967295"/>
          </p:nvPr>
        </p:nvSpPr>
        <p:spPr>
          <a:xfrm>
            <a:off x="32825" y="2910791"/>
            <a:ext cx="9111175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9800"/>
                </a:solidFill>
              </a:rPr>
              <a:t>THANK YOU FOR LISTENING</a:t>
            </a:r>
            <a:r>
              <a:rPr lang="en" sz="4800">
                <a:solidFill>
                  <a:srgbClr val="FF9800"/>
                </a:solidFill>
              </a:rPr>
              <a:t>!</a:t>
            </a:r>
            <a:endParaRPr sz="4800">
              <a:solidFill>
                <a:srgbClr val="FF9800"/>
              </a:solidFill>
            </a:endParaRPr>
          </a:p>
        </p:txBody>
      </p:sp>
      <p:sp>
        <p:nvSpPr>
          <p:cNvPr id="216" name="Shape 2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086" y="725978"/>
            <a:ext cx="3392954" cy="23890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938" y="1221265"/>
            <a:ext cx="1852186" cy="12767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71" y="1223735"/>
            <a:ext cx="1942675" cy="139356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612" y="1223735"/>
            <a:ext cx="1852186" cy="12767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5" y="1223735"/>
            <a:ext cx="1942675" cy="1393568"/>
          </a:xfrm>
          <a:prstGeom prst="rect">
            <a:avLst/>
          </a:prstGeom>
        </p:spPr>
      </p:pic>
      <p:pic>
        <p:nvPicPr>
          <p:cNvPr id="5" name="Hình ảnh 4">
            <a:extLst>
              <a:ext uri="{FF2B5EF4-FFF2-40B4-BE49-F238E27FC236}">
                <a16:creationId xmlns:a16="http://schemas.microsoft.com/office/drawing/2014/main" id="{05FCF5D2-1EB8-43E2-8DBA-D5381A50E9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9731" y="1387622"/>
            <a:ext cx="4194171" cy="200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673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NỘI DUNG</a:t>
            </a:r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931572" y="1335864"/>
            <a:ext cx="7613912" cy="30898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80000"/>
              </a:lnSpc>
              <a:buClr>
                <a:schemeClr val="dk1"/>
              </a:buClr>
              <a:buSzPts val="1100"/>
              <a:buNone/>
            </a:pPr>
            <a:r>
              <a:rPr lang="vi-VN" sz="2400" b="1" dirty="0">
                <a:solidFill>
                  <a:srgbClr val="FF9800"/>
                </a:solidFill>
              </a:rPr>
              <a:t>PHẦN </a:t>
            </a:r>
            <a:r>
              <a:rPr lang="en-US" sz="2400" b="1" dirty="0">
                <a:solidFill>
                  <a:srgbClr val="FF9800"/>
                </a:solidFill>
              </a:rPr>
              <a:t>1</a:t>
            </a:r>
            <a:r>
              <a:rPr lang="vi-VN" sz="2400" b="1" dirty="0">
                <a:solidFill>
                  <a:srgbClr val="FF9800"/>
                </a:solidFill>
              </a:rPr>
              <a:t>: </a:t>
            </a:r>
            <a:r>
              <a:rPr lang="en-US" sz="2400" b="1" dirty="0">
                <a:solidFill>
                  <a:srgbClr val="006699"/>
                </a:solidFill>
              </a:rPr>
              <a:t>DANH MỤC THIẾT BỊ HỆ THỐNG</a:t>
            </a:r>
          </a:p>
          <a:p>
            <a:pPr marL="0" lvl="0" indent="0">
              <a:lnSpc>
                <a:spcPct val="180000"/>
              </a:lnSpc>
              <a:buClr>
                <a:schemeClr val="dk1"/>
              </a:buClr>
              <a:buSzPts val="1100"/>
              <a:buNone/>
            </a:pPr>
            <a:r>
              <a:rPr lang="vi-VN" sz="2400" b="1" dirty="0">
                <a:solidFill>
                  <a:srgbClr val="FF9800"/>
                </a:solidFill>
              </a:rPr>
              <a:t>PHẦN </a:t>
            </a:r>
            <a:r>
              <a:rPr lang="en-US" sz="2400" b="1" dirty="0">
                <a:solidFill>
                  <a:srgbClr val="FF9800"/>
                </a:solidFill>
              </a:rPr>
              <a:t>2</a:t>
            </a:r>
            <a:r>
              <a:rPr lang="vi-VN" sz="2400" b="1" dirty="0">
                <a:solidFill>
                  <a:srgbClr val="FF9800"/>
                </a:solidFill>
              </a:rPr>
              <a:t>: </a:t>
            </a:r>
            <a:r>
              <a:rPr lang="en-US" sz="2400" b="1" dirty="0">
                <a:solidFill>
                  <a:srgbClr val="006699"/>
                </a:solidFill>
              </a:rPr>
              <a:t>SƠ ĐỒ KẾT NỐI HỆ THỐNG</a:t>
            </a:r>
          </a:p>
          <a:p>
            <a:pPr marL="0" lvl="0" indent="0">
              <a:lnSpc>
                <a:spcPct val="180000"/>
              </a:lnSpc>
              <a:buClr>
                <a:schemeClr val="dk1"/>
              </a:buClr>
              <a:buSzPts val="1100"/>
              <a:buNone/>
            </a:pPr>
            <a:r>
              <a:rPr lang="vi-VN" sz="2400" b="1" dirty="0">
                <a:solidFill>
                  <a:srgbClr val="FF9800"/>
                </a:solidFill>
              </a:rPr>
              <a:t>PHẦN </a:t>
            </a:r>
            <a:r>
              <a:rPr lang="en-US" sz="2400" b="1" dirty="0">
                <a:solidFill>
                  <a:srgbClr val="FF9800"/>
                </a:solidFill>
              </a:rPr>
              <a:t>3</a:t>
            </a:r>
            <a:r>
              <a:rPr lang="vi-VN" sz="2400" b="1" dirty="0">
                <a:solidFill>
                  <a:srgbClr val="FF9800"/>
                </a:solidFill>
              </a:rPr>
              <a:t>: </a:t>
            </a:r>
            <a:r>
              <a:rPr lang="en-US" sz="2400" b="1" dirty="0">
                <a:solidFill>
                  <a:srgbClr val="006699"/>
                </a:solidFill>
              </a:rPr>
              <a:t>CẤU HÌNH HỆ THỐNG</a:t>
            </a:r>
            <a:endParaRPr sz="2400" dirty="0"/>
          </a:p>
        </p:txBody>
      </p:sp>
      <p:grpSp>
        <p:nvGrpSpPr>
          <p:cNvPr id="194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7ADBD197-873A-4701-B25D-148595A08B6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112" y="65639"/>
            <a:ext cx="531428" cy="424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656" y="65639"/>
            <a:ext cx="587803" cy="4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584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NỘI DUNG</a:t>
            </a:r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931572" y="1335864"/>
            <a:ext cx="7613912" cy="30898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80000"/>
              </a:lnSpc>
              <a:buClr>
                <a:schemeClr val="dk1"/>
              </a:buClr>
              <a:buSzPts val="1100"/>
              <a:buNone/>
            </a:pPr>
            <a:r>
              <a:rPr lang="vi-VN" sz="2400" b="1" dirty="0">
                <a:solidFill>
                  <a:srgbClr val="FF9800"/>
                </a:solidFill>
              </a:rPr>
              <a:t>PHẦN </a:t>
            </a:r>
            <a:r>
              <a:rPr lang="en-US" sz="2400" b="1" dirty="0">
                <a:solidFill>
                  <a:srgbClr val="FF9800"/>
                </a:solidFill>
              </a:rPr>
              <a:t>1</a:t>
            </a:r>
            <a:r>
              <a:rPr lang="vi-VN" sz="2400" b="1" dirty="0">
                <a:solidFill>
                  <a:srgbClr val="FF9800"/>
                </a:solidFill>
              </a:rPr>
              <a:t>: </a:t>
            </a:r>
            <a:r>
              <a:rPr lang="en-US" sz="2400" b="1" dirty="0">
                <a:solidFill>
                  <a:srgbClr val="006699"/>
                </a:solidFill>
              </a:rPr>
              <a:t>DANH MỤC THIẾT BỊ HỆ THỐNG</a:t>
            </a:r>
          </a:p>
          <a:p>
            <a:pPr marL="0" lvl="0" indent="0">
              <a:lnSpc>
                <a:spcPct val="180000"/>
              </a:lnSpc>
              <a:buClr>
                <a:schemeClr val="dk1"/>
              </a:buClr>
              <a:buSzPts val="1100"/>
              <a:buNone/>
            </a:pPr>
            <a:r>
              <a:rPr lang="vi-VN" sz="2400" b="1" dirty="0">
                <a:solidFill>
                  <a:schemeClr val="bg1">
                    <a:lumMod val="75000"/>
                  </a:schemeClr>
                </a:solidFill>
              </a:rPr>
              <a:t>PHẦN </a:t>
            </a: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vi-VN" sz="2400" b="1" dirty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SƠ ĐỒ KẾT NỐI HỆ THỐNG</a:t>
            </a:r>
          </a:p>
          <a:p>
            <a:pPr marL="0" lvl="0" indent="0">
              <a:lnSpc>
                <a:spcPct val="180000"/>
              </a:lnSpc>
              <a:buClr>
                <a:schemeClr val="dk1"/>
              </a:buClr>
              <a:buSzPts val="1100"/>
              <a:buNone/>
            </a:pPr>
            <a:r>
              <a:rPr lang="vi-VN" sz="2400" b="1" dirty="0">
                <a:solidFill>
                  <a:schemeClr val="bg1">
                    <a:lumMod val="75000"/>
                  </a:schemeClr>
                </a:solidFill>
              </a:rPr>
              <a:t>PHẦN </a:t>
            </a: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3</a:t>
            </a:r>
            <a:r>
              <a:rPr lang="vi-VN" sz="2400" b="1" dirty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CẤU HÌNH HỆ THỐNG</a:t>
            </a:r>
            <a:endParaRPr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94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7ADBD197-873A-4701-B25D-148595A08B6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112" y="65639"/>
            <a:ext cx="531428" cy="424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656" y="65639"/>
            <a:ext cx="587803" cy="4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762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262">
            <a:extLst>
              <a:ext uri="{FF2B5EF4-FFF2-40B4-BE49-F238E27FC236}">
                <a16:creationId xmlns:a16="http://schemas.microsoft.com/office/drawing/2014/main" id="{BEEF0C20-7300-4F21-9469-D36A0F6DF99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E43F79-8707-4619-BDF1-40E4F350C609}"/>
              </a:ext>
            </a:extLst>
          </p:cNvPr>
          <p:cNvSpPr/>
          <p:nvPr/>
        </p:nvSpPr>
        <p:spPr>
          <a:xfrm>
            <a:off x="-21466" y="177747"/>
            <a:ext cx="2139879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b="1" dirty="0">
                <a:solidFill>
                  <a:srgbClr val="FFFFFF"/>
                </a:solidFill>
                <a:latin typeface="Roboto Condensed"/>
                <a:ea typeface="Roboto Condensed"/>
                <a:sym typeface="Roboto Condensed"/>
              </a:rPr>
              <a:t>THIẾT BỊ</a:t>
            </a:r>
            <a:endParaRPr lang="en-US" sz="1700" b="1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3965EAD-EC16-4082-891D-27529868CF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729" y="68111"/>
            <a:ext cx="564703" cy="424200"/>
          </a:xfrm>
          <a:prstGeom prst="rect">
            <a:avLst/>
          </a:prstGeom>
        </p:spPr>
      </p:pic>
      <p:sp>
        <p:nvSpPr>
          <p:cNvPr id="11" name="Right Arrow 4">
            <a:extLst>
              <a:ext uri="{FF2B5EF4-FFF2-40B4-BE49-F238E27FC236}">
                <a16:creationId xmlns:a16="http://schemas.microsoft.com/office/drawing/2014/main" id="{B939EB60-7976-4801-84E4-AA86D9E113A8}"/>
              </a:ext>
            </a:extLst>
          </p:cNvPr>
          <p:cNvSpPr/>
          <p:nvPr/>
        </p:nvSpPr>
        <p:spPr>
          <a:xfrm rot="19800000">
            <a:off x="6334451" y="4775392"/>
            <a:ext cx="153916" cy="2109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500" kern="12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30AD1F-8B6E-4C0E-A509-AA9ADF0B5E17}"/>
              </a:ext>
            </a:extLst>
          </p:cNvPr>
          <p:cNvSpPr txBox="1"/>
          <p:nvPr/>
        </p:nvSpPr>
        <p:spPr>
          <a:xfrm>
            <a:off x="36408" y="3523909"/>
            <a:ext cx="1042637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ea typeface="Kozuka Gothic Pr6N M" pitchFamily="34" charset="-128"/>
                <a:cs typeface="Arial" panose="020B0604020202020204" pitchFamily="34" charset="0"/>
              </a:rPr>
              <a:t>3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057BA9C-AFEB-432E-8B48-9C0E434FB1C9}"/>
              </a:ext>
            </a:extLst>
          </p:cNvPr>
          <p:cNvCxnSpPr/>
          <p:nvPr/>
        </p:nvCxnSpPr>
        <p:spPr>
          <a:xfrm>
            <a:off x="1126134" y="5276519"/>
            <a:ext cx="73914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Shape 248"/>
          <p:cNvSpPr txBox="1">
            <a:spLocks/>
          </p:cNvSpPr>
          <p:nvPr/>
        </p:nvSpPr>
        <p:spPr>
          <a:xfrm>
            <a:off x="2118413" y="199157"/>
            <a:ext cx="4794451" cy="497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sz="2800" dirty="0" err="1">
                <a:solidFill>
                  <a:srgbClr val="FF9800"/>
                </a:solidFill>
              </a:rPr>
              <a:t>Thiết</a:t>
            </a:r>
            <a:r>
              <a:rPr lang="en-US" sz="2800" dirty="0">
                <a:solidFill>
                  <a:srgbClr val="FF9800"/>
                </a:solidFill>
              </a:rPr>
              <a:t> </a:t>
            </a:r>
            <a:r>
              <a:rPr lang="en-US" sz="2800" dirty="0" err="1">
                <a:solidFill>
                  <a:srgbClr val="FF9800"/>
                </a:solidFill>
              </a:rPr>
              <a:t>bị</a:t>
            </a:r>
            <a:r>
              <a:rPr lang="en-US" sz="2800" dirty="0">
                <a:solidFill>
                  <a:srgbClr val="FF9800"/>
                </a:solidFill>
              </a:rPr>
              <a:t> </a:t>
            </a:r>
            <a:r>
              <a:rPr lang="en-US" sz="2800" dirty="0" err="1">
                <a:solidFill>
                  <a:srgbClr val="FF9800"/>
                </a:solidFill>
              </a:rPr>
              <a:t>phần</a:t>
            </a:r>
            <a:r>
              <a:rPr lang="en-US" sz="2800" dirty="0">
                <a:solidFill>
                  <a:srgbClr val="FF9800"/>
                </a:solidFill>
              </a:rPr>
              <a:t> </a:t>
            </a:r>
            <a:r>
              <a:rPr lang="en-US" sz="2800" dirty="0" err="1">
                <a:solidFill>
                  <a:srgbClr val="FF9800"/>
                </a:solidFill>
              </a:rPr>
              <a:t>cứng</a:t>
            </a:r>
            <a:endParaRPr lang="en-US" sz="2800" dirty="0">
              <a:solidFill>
                <a:srgbClr val="FF9800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149" y="53152"/>
            <a:ext cx="587803" cy="424200"/>
          </a:xfrm>
          <a:prstGeom prst="rect">
            <a:avLst/>
          </a:prstGeom>
        </p:spPr>
      </p:pic>
      <p:graphicFrame>
        <p:nvGraphicFramePr>
          <p:cNvPr id="4" name="Bảng 4">
            <a:extLst>
              <a:ext uri="{FF2B5EF4-FFF2-40B4-BE49-F238E27FC236}">
                <a16:creationId xmlns:a16="http://schemas.microsoft.com/office/drawing/2014/main" id="{27E230AD-A0C6-4F37-8768-746ED47592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118004"/>
              </p:ext>
            </p:extLst>
          </p:nvPr>
        </p:nvGraphicFramePr>
        <p:xfrm>
          <a:off x="322339" y="846070"/>
          <a:ext cx="8499321" cy="3779520"/>
        </p:xfrm>
        <a:graphic>
          <a:graphicData uri="http://schemas.openxmlformats.org/drawingml/2006/table">
            <a:tbl>
              <a:tblPr firstRow="1" bandRow="1">
                <a:tableStyleId>{58EAD492-C0DE-4D55-A360-F97777C1A9A5}</a:tableStyleId>
              </a:tblPr>
              <a:tblGrid>
                <a:gridCol w="523351">
                  <a:extLst>
                    <a:ext uri="{9D8B030D-6E8A-4147-A177-3AD203B41FA5}">
                      <a16:colId xmlns:a16="http://schemas.microsoft.com/office/drawing/2014/main" val="3559086313"/>
                    </a:ext>
                  </a:extLst>
                </a:gridCol>
                <a:gridCol w="954446">
                  <a:extLst>
                    <a:ext uri="{9D8B030D-6E8A-4147-A177-3AD203B41FA5}">
                      <a16:colId xmlns:a16="http://schemas.microsoft.com/office/drawing/2014/main" val="541536163"/>
                    </a:ext>
                  </a:extLst>
                </a:gridCol>
                <a:gridCol w="2509471">
                  <a:extLst>
                    <a:ext uri="{9D8B030D-6E8A-4147-A177-3AD203B41FA5}">
                      <a16:colId xmlns:a16="http://schemas.microsoft.com/office/drawing/2014/main" val="2193153093"/>
                    </a:ext>
                  </a:extLst>
                </a:gridCol>
                <a:gridCol w="2248544">
                  <a:extLst>
                    <a:ext uri="{9D8B030D-6E8A-4147-A177-3AD203B41FA5}">
                      <a16:colId xmlns:a16="http://schemas.microsoft.com/office/drawing/2014/main" val="1126522587"/>
                    </a:ext>
                  </a:extLst>
                </a:gridCol>
                <a:gridCol w="888572">
                  <a:extLst>
                    <a:ext uri="{9D8B030D-6E8A-4147-A177-3AD203B41FA5}">
                      <a16:colId xmlns:a16="http://schemas.microsoft.com/office/drawing/2014/main" val="1687187295"/>
                    </a:ext>
                  </a:extLst>
                </a:gridCol>
                <a:gridCol w="1374937">
                  <a:extLst>
                    <a:ext uri="{9D8B030D-6E8A-4147-A177-3AD203B41FA5}">
                      <a16:colId xmlns:a16="http://schemas.microsoft.com/office/drawing/2014/main" val="3904679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STT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Thiết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bị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Model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Cấu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hình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Số</a:t>
                      </a:r>
                      <a:r>
                        <a:rPr lang="en-US" b="1" dirty="0"/>
                        <a:t> l</a:t>
                      </a:r>
                      <a:r>
                        <a:rPr lang="vi-VN" b="1" dirty="0"/>
                        <a:t>ư</a:t>
                      </a:r>
                      <a:r>
                        <a:rPr lang="en-US" b="1" dirty="0" err="1"/>
                        <a:t>ợng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Phân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hệ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45641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Switch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Cisco N9K-C92348GC-X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48x100M/1G + </a:t>
                      </a:r>
                    </a:p>
                    <a:p>
                      <a:pPr algn="l"/>
                      <a:r>
                        <a:rPr lang="en-US" dirty="0"/>
                        <a:t>4x10/25G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Switch </a:t>
                      </a:r>
                      <a:r>
                        <a:rPr lang="en-US" dirty="0" err="1"/>
                        <a:t>quản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trị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47286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Cisco N9K-C93180YC-EX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48x1/10/25G + 6x40/100G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Switch </a:t>
                      </a:r>
                      <a:r>
                        <a:rPr lang="en-US" dirty="0" err="1"/>
                        <a:t>gom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3191865"/>
                  </a:ext>
                </a:extLst>
              </a:tr>
              <a:tr h="370840">
                <a:tc row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Máy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chủ</a:t>
                      </a:r>
                      <a:endParaRPr lang="en-US" dirty="0"/>
                    </a:p>
                  </a:txBody>
                  <a:tcPr anchor="ctr"/>
                </a:tc>
                <a:tc rowSpan="6">
                  <a:txBody>
                    <a:bodyPr/>
                    <a:lstStyle/>
                    <a:p>
                      <a:pPr algn="l"/>
                      <a:r>
                        <a:rPr lang="en-US" dirty="0"/>
                        <a:t>Fujitsu PRIMERGY RX2530 M5</a:t>
                      </a:r>
                    </a:p>
                  </a:txBody>
                  <a:tcPr anchor="ctr"/>
                </a:tc>
                <a:tc rowSpan="6">
                  <a:txBody>
                    <a:bodyPr/>
                    <a:lstStyle/>
                    <a:p>
                      <a:pPr algn="l"/>
                      <a:r>
                        <a:rPr lang="en-US" dirty="0"/>
                        <a:t>- 2x CPU: 16 core</a:t>
                      </a:r>
                    </a:p>
                    <a:p>
                      <a:pPr algn="l"/>
                      <a:r>
                        <a:rPr lang="en-US" dirty="0"/>
                        <a:t>- RAM: 256 GB</a:t>
                      </a:r>
                    </a:p>
                    <a:p>
                      <a:pPr algn="l"/>
                      <a:r>
                        <a:rPr lang="en-US" dirty="0"/>
                        <a:t>- HDD: 2.4 TB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dirty="0"/>
                        <a:t>- NIC: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/>
                        <a:t>4 x10Ge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dirty="0"/>
                        <a:t>4 x 1Ge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EPC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57943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928783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OCS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471566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9430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OAM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594448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Backup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8639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236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262">
            <a:extLst>
              <a:ext uri="{FF2B5EF4-FFF2-40B4-BE49-F238E27FC236}">
                <a16:creationId xmlns:a16="http://schemas.microsoft.com/office/drawing/2014/main" id="{BEEF0C20-7300-4F21-9469-D36A0F6DF99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E43F79-8707-4619-BDF1-40E4F350C609}"/>
              </a:ext>
            </a:extLst>
          </p:cNvPr>
          <p:cNvSpPr/>
          <p:nvPr/>
        </p:nvSpPr>
        <p:spPr>
          <a:xfrm>
            <a:off x="-21466" y="177747"/>
            <a:ext cx="2139879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b="1" dirty="0">
                <a:solidFill>
                  <a:srgbClr val="FFFFFF"/>
                </a:solidFill>
                <a:latin typeface="Roboto Condensed"/>
                <a:ea typeface="Roboto Condensed"/>
                <a:sym typeface="Roboto Condensed"/>
              </a:rPr>
              <a:t>THIẾT BỊ</a:t>
            </a:r>
            <a:endParaRPr lang="en-US" sz="1700" b="1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3965EAD-EC16-4082-891D-27529868CF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729" y="68111"/>
            <a:ext cx="564703" cy="424200"/>
          </a:xfrm>
          <a:prstGeom prst="rect">
            <a:avLst/>
          </a:prstGeom>
        </p:spPr>
      </p:pic>
      <p:sp>
        <p:nvSpPr>
          <p:cNvPr id="11" name="Right Arrow 4">
            <a:extLst>
              <a:ext uri="{FF2B5EF4-FFF2-40B4-BE49-F238E27FC236}">
                <a16:creationId xmlns:a16="http://schemas.microsoft.com/office/drawing/2014/main" id="{B939EB60-7976-4801-84E4-AA86D9E113A8}"/>
              </a:ext>
            </a:extLst>
          </p:cNvPr>
          <p:cNvSpPr/>
          <p:nvPr/>
        </p:nvSpPr>
        <p:spPr>
          <a:xfrm rot="19800000">
            <a:off x="6334451" y="4775392"/>
            <a:ext cx="153916" cy="2109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500" kern="12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30AD1F-8B6E-4C0E-A509-AA9ADF0B5E17}"/>
              </a:ext>
            </a:extLst>
          </p:cNvPr>
          <p:cNvSpPr txBox="1"/>
          <p:nvPr/>
        </p:nvSpPr>
        <p:spPr>
          <a:xfrm>
            <a:off x="36408" y="3523909"/>
            <a:ext cx="1042637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ea typeface="Kozuka Gothic Pr6N M" pitchFamily="34" charset="-128"/>
                <a:cs typeface="Arial" panose="020B0604020202020204" pitchFamily="34" charset="0"/>
              </a:rPr>
              <a:t>3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057BA9C-AFEB-432E-8B48-9C0E434FB1C9}"/>
              </a:ext>
            </a:extLst>
          </p:cNvPr>
          <p:cNvCxnSpPr/>
          <p:nvPr/>
        </p:nvCxnSpPr>
        <p:spPr>
          <a:xfrm>
            <a:off x="1126134" y="5276519"/>
            <a:ext cx="73914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Shape 248"/>
          <p:cNvSpPr txBox="1">
            <a:spLocks/>
          </p:cNvSpPr>
          <p:nvPr/>
        </p:nvSpPr>
        <p:spPr>
          <a:xfrm>
            <a:off x="2508029" y="199156"/>
            <a:ext cx="4794451" cy="762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sz="2800" dirty="0" err="1">
                <a:solidFill>
                  <a:srgbClr val="FF9800"/>
                </a:solidFill>
              </a:rPr>
              <a:t>Thiết</a:t>
            </a:r>
            <a:r>
              <a:rPr lang="en-US" sz="2800" dirty="0">
                <a:solidFill>
                  <a:srgbClr val="FF9800"/>
                </a:solidFill>
              </a:rPr>
              <a:t> </a:t>
            </a:r>
            <a:r>
              <a:rPr lang="en-US" sz="2800" dirty="0" err="1">
                <a:solidFill>
                  <a:srgbClr val="FF9800"/>
                </a:solidFill>
              </a:rPr>
              <a:t>bị</a:t>
            </a:r>
            <a:r>
              <a:rPr lang="en-US" sz="2800" dirty="0">
                <a:solidFill>
                  <a:srgbClr val="FF9800"/>
                </a:solidFill>
              </a:rPr>
              <a:t> switch Cisco </a:t>
            </a:r>
          </a:p>
          <a:p>
            <a:pPr algn="ctr"/>
            <a:r>
              <a:rPr lang="en-US" sz="2800" dirty="0">
                <a:solidFill>
                  <a:srgbClr val="FF9800"/>
                </a:solidFill>
              </a:rPr>
              <a:t>N9K-C93180YC-EX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149" y="53152"/>
            <a:ext cx="587803" cy="424200"/>
          </a:xfrm>
          <a:prstGeom prst="rect">
            <a:avLst/>
          </a:prstGeom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84959C96-05CC-4845-87DB-48B02476A6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726" y="1718656"/>
            <a:ext cx="8232432" cy="148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91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262">
            <a:extLst>
              <a:ext uri="{FF2B5EF4-FFF2-40B4-BE49-F238E27FC236}">
                <a16:creationId xmlns:a16="http://schemas.microsoft.com/office/drawing/2014/main" id="{BEEF0C20-7300-4F21-9469-D36A0F6DF99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E43F79-8707-4619-BDF1-40E4F350C609}"/>
              </a:ext>
            </a:extLst>
          </p:cNvPr>
          <p:cNvSpPr/>
          <p:nvPr/>
        </p:nvSpPr>
        <p:spPr>
          <a:xfrm>
            <a:off x="-21466" y="177747"/>
            <a:ext cx="2139879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b="1" dirty="0">
                <a:solidFill>
                  <a:srgbClr val="FFFFFF"/>
                </a:solidFill>
                <a:latin typeface="Roboto Condensed"/>
                <a:ea typeface="Roboto Condensed"/>
                <a:sym typeface="Roboto Condensed"/>
              </a:rPr>
              <a:t>THIẾT BỊ</a:t>
            </a:r>
            <a:endParaRPr lang="en-US" sz="1700" b="1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3965EAD-EC16-4082-891D-27529868CF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729" y="68111"/>
            <a:ext cx="564703" cy="424200"/>
          </a:xfrm>
          <a:prstGeom prst="rect">
            <a:avLst/>
          </a:prstGeom>
        </p:spPr>
      </p:pic>
      <p:sp>
        <p:nvSpPr>
          <p:cNvPr id="11" name="Right Arrow 4">
            <a:extLst>
              <a:ext uri="{FF2B5EF4-FFF2-40B4-BE49-F238E27FC236}">
                <a16:creationId xmlns:a16="http://schemas.microsoft.com/office/drawing/2014/main" id="{B939EB60-7976-4801-84E4-AA86D9E113A8}"/>
              </a:ext>
            </a:extLst>
          </p:cNvPr>
          <p:cNvSpPr/>
          <p:nvPr/>
        </p:nvSpPr>
        <p:spPr>
          <a:xfrm rot="19800000">
            <a:off x="6334451" y="4775392"/>
            <a:ext cx="153916" cy="2109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500" kern="12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30AD1F-8B6E-4C0E-A509-AA9ADF0B5E17}"/>
              </a:ext>
            </a:extLst>
          </p:cNvPr>
          <p:cNvSpPr txBox="1"/>
          <p:nvPr/>
        </p:nvSpPr>
        <p:spPr>
          <a:xfrm>
            <a:off x="36408" y="3523909"/>
            <a:ext cx="1042637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ea typeface="Kozuka Gothic Pr6N M" pitchFamily="34" charset="-128"/>
                <a:cs typeface="Arial" panose="020B0604020202020204" pitchFamily="34" charset="0"/>
              </a:rPr>
              <a:t>3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057BA9C-AFEB-432E-8B48-9C0E434FB1C9}"/>
              </a:ext>
            </a:extLst>
          </p:cNvPr>
          <p:cNvCxnSpPr/>
          <p:nvPr/>
        </p:nvCxnSpPr>
        <p:spPr>
          <a:xfrm>
            <a:off x="1126134" y="5276519"/>
            <a:ext cx="73914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Shape 248"/>
          <p:cNvSpPr txBox="1">
            <a:spLocks/>
          </p:cNvSpPr>
          <p:nvPr/>
        </p:nvSpPr>
        <p:spPr>
          <a:xfrm>
            <a:off x="2508029" y="199156"/>
            <a:ext cx="4794451" cy="762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sz="2800" dirty="0" err="1">
                <a:solidFill>
                  <a:srgbClr val="FF9800"/>
                </a:solidFill>
              </a:rPr>
              <a:t>Thiết</a:t>
            </a:r>
            <a:r>
              <a:rPr lang="en-US" sz="2800" dirty="0">
                <a:solidFill>
                  <a:srgbClr val="FF9800"/>
                </a:solidFill>
              </a:rPr>
              <a:t> </a:t>
            </a:r>
            <a:r>
              <a:rPr lang="en-US" sz="2800" dirty="0" err="1">
                <a:solidFill>
                  <a:srgbClr val="FF9800"/>
                </a:solidFill>
              </a:rPr>
              <a:t>bị</a:t>
            </a:r>
            <a:r>
              <a:rPr lang="en-US" sz="2800" dirty="0">
                <a:solidFill>
                  <a:srgbClr val="FF9800"/>
                </a:solidFill>
              </a:rPr>
              <a:t> switch Cisco </a:t>
            </a:r>
          </a:p>
          <a:p>
            <a:pPr algn="ctr"/>
            <a:r>
              <a:rPr lang="en-US" sz="2800" dirty="0">
                <a:solidFill>
                  <a:srgbClr val="FF9800"/>
                </a:solidFill>
              </a:rPr>
              <a:t>N9K-C92348GC-X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149" y="53152"/>
            <a:ext cx="587803" cy="424200"/>
          </a:xfrm>
          <a:prstGeom prst="rect">
            <a:avLst/>
          </a:prstGeom>
        </p:spPr>
      </p:pic>
      <p:pic>
        <p:nvPicPr>
          <p:cNvPr id="5" name="Hình ảnh 4">
            <a:extLst>
              <a:ext uri="{FF2B5EF4-FFF2-40B4-BE49-F238E27FC236}">
                <a16:creationId xmlns:a16="http://schemas.microsoft.com/office/drawing/2014/main" id="{E6005D05-ECFA-4E60-8C85-51ED0D9420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117" y="1574630"/>
            <a:ext cx="8101433" cy="192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412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262">
            <a:extLst>
              <a:ext uri="{FF2B5EF4-FFF2-40B4-BE49-F238E27FC236}">
                <a16:creationId xmlns:a16="http://schemas.microsoft.com/office/drawing/2014/main" id="{BEEF0C20-7300-4F21-9469-D36A0F6DF99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E43F79-8707-4619-BDF1-40E4F350C609}"/>
              </a:ext>
            </a:extLst>
          </p:cNvPr>
          <p:cNvSpPr/>
          <p:nvPr/>
        </p:nvSpPr>
        <p:spPr>
          <a:xfrm>
            <a:off x="-21466" y="177747"/>
            <a:ext cx="2139879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b="1" dirty="0">
                <a:solidFill>
                  <a:srgbClr val="FFFFFF"/>
                </a:solidFill>
                <a:latin typeface="Roboto Condensed"/>
                <a:ea typeface="Roboto Condensed"/>
                <a:sym typeface="Roboto Condensed"/>
              </a:rPr>
              <a:t>THIẾT BỊ</a:t>
            </a:r>
            <a:endParaRPr lang="en-US" sz="1700" b="1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3965EAD-EC16-4082-891D-27529868CF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729" y="68111"/>
            <a:ext cx="564703" cy="424200"/>
          </a:xfrm>
          <a:prstGeom prst="rect">
            <a:avLst/>
          </a:prstGeom>
        </p:spPr>
      </p:pic>
      <p:sp>
        <p:nvSpPr>
          <p:cNvPr id="11" name="Right Arrow 4">
            <a:extLst>
              <a:ext uri="{FF2B5EF4-FFF2-40B4-BE49-F238E27FC236}">
                <a16:creationId xmlns:a16="http://schemas.microsoft.com/office/drawing/2014/main" id="{B939EB60-7976-4801-84E4-AA86D9E113A8}"/>
              </a:ext>
            </a:extLst>
          </p:cNvPr>
          <p:cNvSpPr/>
          <p:nvPr/>
        </p:nvSpPr>
        <p:spPr>
          <a:xfrm rot="19800000">
            <a:off x="6334451" y="4775392"/>
            <a:ext cx="153916" cy="2109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500" kern="12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30AD1F-8B6E-4C0E-A509-AA9ADF0B5E17}"/>
              </a:ext>
            </a:extLst>
          </p:cNvPr>
          <p:cNvSpPr txBox="1"/>
          <p:nvPr/>
        </p:nvSpPr>
        <p:spPr>
          <a:xfrm>
            <a:off x="36408" y="3523909"/>
            <a:ext cx="1042637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ea typeface="Kozuka Gothic Pr6N M" pitchFamily="34" charset="-128"/>
                <a:cs typeface="Arial" panose="020B0604020202020204" pitchFamily="34" charset="0"/>
              </a:rPr>
              <a:t>3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057BA9C-AFEB-432E-8B48-9C0E434FB1C9}"/>
              </a:ext>
            </a:extLst>
          </p:cNvPr>
          <p:cNvCxnSpPr/>
          <p:nvPr/>
        </p:nvCxnSpPr>
        <p:spPr>
          <a:xfrm>
            <a:off x="1126134" y="5276519"/>
            <a:ext cx="73914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Shape 248"/>
          <p:cNvSpPr txBox="1">
            <a:spLocks/>
          </p:cNvSpPr>
          <p:nvPr/>
        </p:nvSpPr>
        <p:spPr>
          <a:xfrm>
            <a:off x="2118413" y="199157"/>
            <a:ext cx="4794451" cy="497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sz="2800" dirty="0" err="1">
                <a:solidFill>
                  <a:srgbClr val="FF9800"/>
                </a:solidFill>
              </a:rPr>
              <a:t>Thiết</a:t>
            </a:r>
            <a:r>
              <a:rPr lang="en-US" sz="2800" dirty="0">
                <a:solidFill>
                  <a:srgbClr val="FF9800"/>
                </a:solidFill>
              </a:rPr>
              <a:t> </a:t>
            </a:r>
            <a:r>
              <a:rPr lang="en-US" sz="2800" dirty="0" err="1">
                <a:solidFill>
                  <a:srgbClr val="FF9800"/>
                </a:solidFill>
              </a:rPr>
              <a:t>bị</a:t>
            </a:r>
            <a:r>
              <a:rPr lang="en-US" sz="2800" dirty="0">
                <a:solidFill>
                  <a:srgbClr val="FF9800"/>
                </a:solidFill>
              </a:rPr>
              <a:t> </a:t>
            </a:r>
            <a:r>
              <a:rPr lang="en-US" sz="2800" dirty="0" err="1">
                <a:solidFill>
                  <a:srgbClr val="FF9800"/>
                </a:solidFill>
              </a:rPr>
              <a:t>máy</a:t>
            </a:r>
            <a:r>
              <a:rPr lang="en-US" sz="2800" dirty="0">
                <a:solidFill>
                  <a:srgbClr val="FF9800"/>
                </a:solidFill>
              </a:rPr>
              <a:t> </a:t>
            </a:r>
            <a:r>
              <a:rPr lang="en-US" sz="2800" dirty="0" err="1">
                <a:solidFill>
                  <a:srgbClr val="FF9800"/>
                </a:solidFill>
              </a:rPr>
              <a:t>chủ</a:t>
            </a:r>
            <a:r>
              <a:rPr lang="en-US" sz="2800" dirty="0">
                <a:solidFill>
                  <a:srgbClr val="FF9800"/>
                </a:solidFill>
              </a:rPr>
              <a:t> Fujitsu 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149" y="53152"/>
            <a:ext cx="587803" cy="424200"/>
          </a:xfrm>
          <a:prstGeom prst="rect">
            <a:avLst/>
          </a:prstGeom>
        </p:spPr>
      </p:pic>
      <p:pic>
        <p:nvPicPr>
          <p:cNvPr id="3" name="Hình ảnh 2">
            <a:extLst>
              <a:ext uri="{FF2B5EF4-FFF2-40B4-BE49-F238E27FC236}">
                <a16:creationId xmlns:a16="http://schemas.microsoft.com/office/drawing/2014/main" id="{50667747-A7D5-4F70-8929-EE2C2504D5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116" y="1610813"/>
            <a:ext cx="8419539" cy="178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0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262">
            <a:extLst>
              <a:ext uri="{FF2B5EF4-FFF2-40B4-BE49-F238E27FC236}">
                <a16:creationId xmlns:a16="http://schemas.microsoft.com/office/drawing/2014/main" id="{BEEF0C20-7300-4F21-9469-D36A0F6DF99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E43F79-8707-4619-BDF1-40E4F350C609}"/>
              </a:ext>
            </a:extLst>
          </p:cNvPr>
          <p:cNvSpPr/>
          <p:nvPr/>
        </p:nvSpPr>
        <p:spPr>
          <a:xfrm>
            <a:off x="-21466" y="177747"/>
            <a:ext cx="2139879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b="1" dirty="0">
                <a:solidFill>
                  <a:srgbClr val="FFFFFF"/>
                </a:solidFill>
                <a:latin typeface="Roboto Condensed"/>
                <a:ea typeface="Roboto Condensed"/>
                <a:sym typeface="Roboto Condensed"/>
              </a:rPr>
              <a:t>LAYOUT</a:t>
            </a:r>
            <a:endParaRPr lang="en-US" sz="1700" b="1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3965EAD-EC16-4082-891D-27529868CF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729" y="68111"/>
            <a:ext cx="564703" cy="424200"/>
          </a:xfrm>
          <a:prstGeom prst="rect">
            <a:avLst/>
          </a:prstGeom>
        </p:spPr>
      </p:pic>
      <p:sp>
        <p:nvSpPr>
          <p:cNvPr id="11" name="Right Arrow 4">
            <a:extLst>
              <a:ext uri="{FF2B5EF4-FFF2-40B4-BE49-F238E27FC236}">
                <a16:creationId xmlns:a16="http://schemas.microsoft.com/office/drawing/2014/main" id="{B939EB60-7976-4801-84E4-AA86D9E113A8}"/>
              </a:ext>
            </a:extLst>
          </p:cNvPr>
          <p:cNvSpPr/>
          <p:nvPr/>
        </p:nvSpPr>
        <p:spPr>
          <a:xfrm rot="19800000">
            <a:off x="6334451" y="4775392"/>
            <a:ext cx="153916" cy="21098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500" kern="12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30AD1F-8B6E-4C0E-A509-AA9ADF0B5E17}"/>
              </a:ext>
            </a:extLst>
          </p:cNvPr>
          <p:cNvSpPr txBox="1"/>
          <p:nvPr/>
        </p:nvSpPr>
        <p:spPr>
          <a:xfrm>
            <a:off x="36408" y="3523909"/>
            <a:ext cx="1042637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ea typeface="Kozuka Gothic Pr6N M" pitchFamily="34" charset="-128"/>
                <a:cs typeface="Arial" panose="020B0604020202020204" pitchFamily="34" charset="0"/>
              </a:rPr>
              <a:t>3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057BA9C-AFEB-432E-8B48-9C0E434FB1C9}"/>
              </a:ext>
            </a:extLst>
          </p:cNvPr>
          <p:cNvCxnSpPr/>
          <p:nvPr/>
        </p:nvCxnSpPr>
        <p:spPr>
          <a:xfrm>
            <a:off x="1126134" y="5276519"/>
            <a:ext cx="73914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Shape 248"/>
          <p:cNvSpPr txBox="1">
            <a:spLocks/>
          </p:cNvSpPr>
          <p:nvPr/>
        </p:nvSpPr>
        <p:spPr>
          <a:xfrm>
            <a:off x="2118412" y="206407"/>
            <a:ext cx="4794451" cy="497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sz="2800" dirty="0" err="1">
                <a:solidFill>
                  <a:srgbClr val="FF9800"/>
                </a:solidFill>
              </a:rPr>
              <a:t>Thiết</a:t>
            </a:r>
            <a:r>
              <a:rPr lang="en-US" sz="2800" dirty="0">
                <a:solidFill>
                  <a:srgbClr val="FF9800"/>
                </a:solidFill>
              </a:rPr>
              <a:t> </a:t>
            </a:r>
            <a:r>
              <a:rPr lang="en-US" sz="2800" dirty="0" err="1">
                <a:solidFill>
                  <a:srgbClr val="FF9800"/>
                </a:solidFill>
              </a:rPr>
              <a:t>kế</a:t>
            </a:r>
            <a:r>
              <a:rPr lang="en-US" sz="2800" dirty="0">
                <a:solidFill>
                  <a:srgbClr val="FF9800"/>
                </a:solidFill>
              </a:rPr>
              <a:t> Layout </a:t>
            </a:r>
            <a:r>
              <a:rPr lang="en-US" sz="2800" dirty="0" err="1">
                <a:solidFill>
                  <a:srgbClr val="FF9800"/>
                </a:solidFill>
              </a:rPr>
              <a:t>tủ</a:t>
            </a:r>
            <a:r>
              <a:rPr lang="en-US" sz="2800" dirty="0">
                <a:solidFill>
                  <a:srgbClr val="FF9800"/>
                </a:solidFill>
              </a:rPr>
              <a:t> rack </a:t>
            </a:r>
            <a:r>
              <a:rPr lang="en-US" sz="2800" dirty="0" err="1">
                <a:solidFill>
                  <a:srgbClr val="FF9800"/>
                </a:solidFill>
              </a:rPr>
              <a:t>thiết</a:t>
            </a:r>
            <a:r>
              <a:rPr lang="en-US" sz="2800" dirty="0">
                <a:solidFill>
                  <a:srgbClr val="FF9800"/>
                </a:solidFill>
              </a:rPr>
              <a:t> </a:t>
            </a:r>
            <a:r>
              <a:rPr lang="en-US" sz="2800" dirty="0" err="1">
                <a:solidFill>
                  <a:srgbClr val="FF9800"/>
                </a:solidFill>
              </a:rPr>
              <a:t>bị</a:t>
            </a:r>
            <a:endParaRPr lang="en-US" sz="2800" dirty="0">
              <a:solidFill>
                <a:srgbClr val="FF9800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149" y="53152"/>
            <a:ext cx="587803" cy="424200"/>
          </a:xfrm>
          <a:prstGeom prst="rect">
            <a:avLst/>
          </a:prstGeom>
        </p:spPr>
      </p:pic>
      <p:pic>
        <p:nvPicPr>
          <p:cNvPr id="2" name="Hình ảnh 1">
            <a:extLst>
              <a:ext uri="{FF2B5EF4-FFF2-40B4-BE49-F238E27FC236}">
                <a16:creationId xmlns:a16="http://schemas.microsoft.com/office/drawing/2014/main" id="{48267F1F-70B2-487C-8855-5093C0DE41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8186" y="1000285"/>
            <a:ext cx="4440096" cy="411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08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NỘI DUNG</a:t>
            </a:r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931572" y="1335864"/>
            <a:ext cx="7613912" cy="30898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80000"/>
              </a:lnSpc>
              <a:buClr>
                <a:schemeClr val="dk1"/>
              </a:buClr>
              <a:buSzPts val="1100"/>
              <a:buNone/>
            </a:pPr>
            <a:r>
              <a:rPr lang="vi-VN" sz="2400" b="1" dirty="0">
                <a:solidFill>
                  <a:schemeClr val="bg1">
                    <a:lumMod val="75000"/>
                  </a:schemeClr>
                </a:solidFill>
              </a:rPr>
              <a:t>PHẦN </a:t>
            </a: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1</a:t>
            </a:r>
            <a:r>
              <a:rPr lang="vi-VN" sz="2400" b="1" dirty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DANH MỤC THIẾT BỊ HỆ THỐNG</a:t>
            </a:r>
          </a:p>
          <a:p>
            <a:pPr marL="0" lvl="0" indent="0">
              <a:lnSpc>
                <a:spcPct val="180000"/>
              </a:lnSpc>
              <a:buClr>
                <a:schemeClr val="dk1"/>
              </a:buClr>
              <a:buSzPts val="1100"/>
              <a:buNone/>
            </a:pPr>
            <a:r>
              <a:rPr lang="vi-VN" sz="2400" b="1" dirty="0">
                <a:solidFill>
                  <a:srgbClr val="FF9800"/>
                </a:solidFill>
              </a:rPr>
              <a:t>PHẦN </a:t>
            </a:r>
            <a:r>
              <a:rPr lang="en-US" sz="2400" b="1" dirty="0">
                <a:solidFill>
                  <a:srgbClr val="FF9800"/>
                </a:solidFill>
              </a:rPr>
              <a:t>2</a:t>
            </a:r>
            <a:r>
              <a:rPr lang="vi-VN" sz="2400" b="1" dirty="0">
                <a:solidFill>
                  <a:srgbClr val="FF9800"/>
                </a:solidFill>
              </a:rPr>
              <a:t>: </a:t>
            </a:r>
            <a:r>
              <a:rPr lang="en-US" sz="2400" b="1" dirty="0">
                <a:solidFill>
                  <a:srgbClr val="006699"/>
                </a:solidFill>
              </a:rPr>
              <a:t>SƠ ĐỒ KẾT NỐI HỆ THỐNG</a:t>
            </a:r>
          </a:p>
          <a:p>
            <a:pPr marL="0" lvl="0" indent="0">
              <a:lnSpc>
                <a:spcPct val="180000"/>
              </a:lnSpc>
              <a:buClr>
                <a:schemeClr val="dk1"/>
              </a:buClr>
              <a:buSzPts val="1100"/>
              <a:buNone/>
            </a:pPr>
            <a:r>
              <a:rPr lang="vi-VN" sz="2400" b="1" dirty="0">
                <a:solidFill>
                  <a:schemeClr val="bg1">
                    <a:lumMod val="75000"/>
                  </a:schemeClr>
                </a:solidFill>
              </a:rPr>
              <a:t>PHẦN </a:t>
            </a: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3</a:t>
            </a:r>
            <a:r>
              <a:rPr lang="vi-VN" sz="2400" b="1" dirty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CẤU HÌNH HỆ THỐNG</a:t>
            </a:r>
            <a:endParaRPr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94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7ADBD197-873A-4701-B25D-148595A08B6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112" y="65639"/>
            <a:ext cx="531428" cy="424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656" y="65639"/>
            <a:ext cx="587803" cy="4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685928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3160</TotalTime>
  <Words>413</Words>
  <Application>Microsoft Office PowerPoint</Application>
  <PresentationFormat>Trình chiếu Trên màn hình (16:9)</PresentationFormat>
  <Paragraphs>153</Paragraphs>
  <Slides>17</Slides>
  <Notes>17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17</vt:i4>
      </vt:variant>
    </vt:vector>
  </HeadingPairs>
  <TitlesOfParts>
    <vt:vector size="23" baseType="lpstr">
      <vt:lpstr>Arial</vt:lpstr>
      <vt:lpstr>Arvo</vt:lpstr>
      <vt:lpstr>Roboto Condensed</vt:lpstr>
      <vt:lpstr>Roboto Condensed Light</vt:lpstr>
      <vt:lpstr>Wingdings</vt:lpstr>
      <vt:lpstr>Salerio template</vt:lpstr>
      <vt:lpstr>THIẾT KẾ LLD HỆ THỐNG MẠNG 4GVIETTEL LAB</vt:lpstr>
      <vt:lpstr>NỘI DUNG</vt:lpstr>
      <vt:lpstr>NỘI DUNG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NỘI DUNG</vt:lpstr>
      <vt:lpstr>Bản trình bày PowerPoint</vt:lpstr>
      <vt:lpstr>Bản trình bày PowerPoint</vt:lpstr>
      <vt:lpstr>Bản trình bày PowerPoint</vt:lpstr>
      <vt:lpstr>NỘI DUNG</vt:lpstr>
      <vt:lpstr>Bản trình bày PowerPoint</vt:lpstr>
      <vt:lpstr>Bản trình bày PowerPoint</vt:lpstr>
      <vt:lpstr>THANK YOU FOR LISTENING!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KẾ HOẠCH SXKD NĂM 2019</dc:title>
  <dc:creator>dungnc5</dc:creator>
  <cp:lastModifiedBy>donghuutung</cp:lastModifiedBy>
  <cp:revision>427</cp:revision>
  <dcterms:modified xsi:type="dcterms:W3CDTF">2020-10-19T03:15:27Z</dcterms:modified>
</cp:coreProperties>
</file>