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1"/>
  </p:notesMasterIdLst>
  <p:sldIdLst>
    <p:sldId id="256" r:id="rId2"/>
    <p:sldId id="740" r:id="rId3"/>
    <p:sldId id="782" r:id="rId4"/>
    <p:sldId id="772" r:id="rId5"/>
    <p:sldId id="783" r:id="rId6"/>
    <p:sldId id="779" r:id="rId7"/>
    <p:sldId id="787" r:id="rId8"/>
    <p:sldId id="792" r:id="rId9"/>
    <p:sldId id="789" r:id="rId10"/>
    <p:sldId id="790" r:id="rId11"/>
    <p:sldId id="788" r:id="rId12"/>
    <p:sldId id="780" r:id="rId13"/>
    <p:sldId id="721" r:id="rId14"/>
    <p:sldId id="781" r:id="rId15"/>
    <p:sldId id="793" r:id="rId16"/>
    <p:sldId id="785" r:id="rId17"/>
    <p:sldId id="786" r:id="rId18"/>
    <p:sldId id="258" r:id="rId19"/>
    <p:sldId id="791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36F"/>
    <a:srgbClr val="FF9900"/>
    <a:srgbClr val="1FA985"/>
    <a:srgbClr val="0066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EAD492-C0DE-4D55-A360-F97777C1A9A5}">
  <a:tblStyle styleId="{58EAD492-C0DE-4D55-A360-F97777C1A9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9"/>
    <p:restoredTop sz="95328" autoAdjust="0"/>
  </p:normalViewPr>
  <p:slideViewPr>
    <p:cSldViewPr snapToGrid="0">
      <p:cViewPr varScale="1">
        <p:scale>
          <a:sx n="83" d="100"/>
          <a:sy n="83" d="100"/>
        </p:scale>
        <p:origin x="8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81905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691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479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406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562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084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24672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528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61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876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2010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761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948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32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019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732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794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920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48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109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jp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jpeg"/><Relationship Id="rId5" Type="http://schemas.openxmlformats.org/officeDocument/2006/relationships/image" Target="../media/image12.emf"/><Relationship Id="rId4" Type="http://schemas.openxmlformats.org/officeDocument/2006/relationships/package" Target="../embeddings/Microsoft_Visio_Drawing.vsd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jpg"/><Relationship Id="rId5" Type="http://schemas.openxmlformats.org/officeDocument/2006/relationships/image" Target="../media/image3.png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310393" y="1090750"/>
            <a:ext cx="7494664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TỔNG QUAN MẠNG </a:t>
            </a:r>
            <a:br>
              <a:rPr lang="en" sz="4000" dirty="0"/>
            </a:br>
            <a:r>
              <a:rPr lang="en" sz="4000" dirty="0"/>
              <a:t>VIETTEL LAB 4G</a:t>
            </a:r>
            <a:endParaRPr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26" y="55779"/>
            <a:ext cx="1546847" cy="9827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383" y="55779"/>
            <a:ext cx="1471423" cy="982717"/>
          </a:xfrm>
          <a:prstGeom prst="rect">
            <a:avLst/>
          </a:prstGeom>
        </p:spPr>
      </p:pic>
      <p:sp>
        <p:nvSpPr>
          <p:cNvPr id="7" name="Shape 184"/>
          <p:cNvSpPr txBox="1">
            <a:spLocks/>
          </p:cNvSpPr>
          <p:nvPr/>
        </p:nvSpPr>
        <p:spPr>
          <a:xfrm>
            <a:off x="7746274" y="4323806"/>
            <a:ext cx="1311416" cy="220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400" dirty="0"/>
              <a:t>19/10/2020</a:t>
            </a:r>
          </a:p>
        </p:txBody>
      </p:sp>
      <p:sp>
        <p:nvSpPr>
          <p:cNvPr id="8" name="Shape 184"/>
          <p:cNvSpPr txBox="1">
            <a:spLocks/>
          </p:cNvSpPr>
          <p:nvPr/>
        </p:nvSpPr>
        <p:spPr>
          <a:xfrm>
            <a:off x="3871157" y="4323806"/>
            <a:ext cx="2616926" cy="220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400"/>
              <a:t>Tác giả: Nguyễn Văn Quang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262">
            <a:extLst>
              <a:ext uri="{FF2B5EF4-FFF2-40B4-BE49-F238E27FC236}">
                <a16:creationId xmlns:a16="http://schemas.microsoft.com/office/drawing/2014/main" id="{BEEF0C20-7300-4F21-9469-D36A0F6DF9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E43F79-8707-4619-BDF1-40E4F350C609}"/>
              </a:ext>
            </a:extLst>
          </p:cNvPr>
          <p:cNvSpPr/>
          <p:nvPr/>
        </p:nvSpPr>
        <p:spPr>
          <a:xfrm>
            <a:off x="-21466" y="177747"/>
            <a:ext cx="213987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00" b="1" dirty="0" err="1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Mạng</a:t>
            </a:r>
            <a:r>
              <a:rPr lang="en-US" sz="1700" b="1" dirty="0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 </a:t>
            </a:r>
            <a:r>
              <a:rPr lang="en-US" sz="1700" b="1" dirty="0" err="1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truy</a:t>
            </a:r>
            <a:r>
              <a:rPr lang="en-US" sz="1700" b="1" dirty="0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 </a:t>
            </a:r>
            <a:r>
              <a:rPr lang="en-US" sz="1700" b="1" dirty="0" err="1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nhập</a:t>
            </a:r>
            <a:endParaRPr lang="en-US" sz="1700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C769CF1-7044-4599-B22E-D8A8D42521C8}"/>
              </a:ext>
            </a:extLst>
          </p:cNvPr>
          <p:cNvSpPr txBox="1">
            <a:spLocks/>
          </p:cNvSpPr>
          <p:nvPr/>
        </p:nvSpPr>
        <p:spPr>
          <a:xfrm>
            <a:off x="1354167" y="3018008"/>
            <a:ext cx="3878695" cy="2125492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b="1"/>
              <a:t>Gồm Card xử lý tín hiệu băng gốc (Baseband Cards - BBC), card điều khiển và truyền dữ liệu (Control&amp;Transport Cards - CTC), nguồn, quạt làm mát và khối Backplane.</a:t>
            </a:r>
          </a:p>
          <a:p>
            <a:pPr marL="228600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b="1"/>
              <a:t>Kết nối Khối Core qua Ethernet, Quản lý 6 RRU qua giao diện quang.</a:t>
            </a:r>
          </a:p>
          <a:p>
            <a:pPr marL="228600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b="1"/>
              <a:t>Tiêu chuẩn Rack 19 Inch, kích thước 2U.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E8699B-DD94-437A-B3E2-FF95F7F145F9}"/>
              </a:ext>
            </a:extLst>
          </p:cNvPr>
          <p:cNvSpPr/>
          <p:nvPr/>
        </p:nvSpPr>
        <p:spPr>
          <a:xfrm>
            <a:off x="431256" y="2986751"/>
            <a:ext cx="914400" cy="6286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6D40AC-1774-4F14-80E0-99F900FBDD6B}"/>
              </a:ext>
            </a:extLst>
          </p:cNvPr>
          <p:cNvSpPr txBox="1"/>
          <p:nvPr/>
        </p:nvSpPr>
        <p:spPr>
          <a:xfrm>
            <a:off x="295880" y="3161623"/>
            <a:ext cx="1066799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BBU</a:t>
            </a:r>
          </a:p>
          <a:p>
            <a:pPr algn="ctr"/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(Băng gốc)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Kozuka Gothic Pr6N M" pitchFamily="34" charset="-128"/>
              <a:cs typeface="Arial" panose="020B0604020202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BEE5FA-18A6-476C-AAE5-6749FEF593B3}"/>
              </a:ext>
            </a:extLst>
          </p:cNvPr>
          <p:cNvCxnSpPr/>
          <p:nvPr/>
        </p:nvCxnSpPr>
        <p:spPr>
          <a:xfrm>
            <a:off x="1314322" y="810285"/>
            <a:ext cx="3748129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70360972-B4C5-4FFF-AB18-B3E734B4588E}"/>
              </a:ext>
            </a:extLst>
          </p:cNvPr>
          <p:cNvSpPr txBox="1">
            <a:spLocks/>
          </p:cNvSpPr>
          <p:nvPr/>
        </p:nvSpPr>
        <p:spPr>
          <a:xfrm>
            <a:off x="1335685" y="818597"/>
            <a:ext cx="3851457" cy="198770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Gồm </a:t>
            </a:r>
            <a:r>
              <a:rPr lang="en-US" sz="1700" b="1">
                <a:solidFill>
                  <a:schemeClr val="tx1"/>
                </a:solidFill>
                <a:latin typeface="+mn-lt"/>
              </a:rPr>
              <a:t>C</a:t>
            </a:r>
            <a:r>
              <a:rPr lang="vi-VN" sz="1700" b="1">
                <a:solidFill>
                  <a:schemeClr val="tx1"/>
                </a:solidFill>
                <a:latin typeface="+mn-lt"/>
              </a:rPr>
              <a:t>ard xử lý tín hiệu cao tần (Transceiver Card - TRX), khối khuếch đại công suất (Power Amplifiers – PA), khối lọc hai chiều (Duplexers – DUP), và card nguồn PWR</a:t>
            </a:r>
            <a:r>
              <a:rPr lang="en-US" sz="1700" b="1">
                <a:solidFill>
                  <a:schemeClr val="tx1"/>
                </a:solidFill>
                <a:latin typeface="+mn-lt"/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chemeClr val="tx1"/>
                </a:solidFill>
                <a:latin typeface="+mn-lt"/>
              </a:rPr>
              <a:t>MIMO 2x2, IP65 (Chống nước)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chemeClr val="tx1"/>
                </a:solidFill>
                <a:latin typeface="+mn-lt"/>
              </a:rPr>
              <a:t>Giao tiếp với Anten qua 2 cổng RF để phát tính hiệu cao tần, 1 cổng điều khiển Anten.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b="1">
              <a:latin typeface="+mn-lt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EDEF76-60D4-402F-AF4B-6B0A352E57B8}"/>
              </a:ext>
            </a:extLst>
          </p:cNvPr>
          <p:cNvSpPr/>
          <p:nvPr/>
        </p:nvSpPr>
        <p:spPr>
          <a:xfrm>
            <a:off x="417014" y="801739"/>
            <a:ext cx="914400" cy="62865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09DC75-6AAF-4BB0-BF56-CD1A39801472}"/>
              </a:ext>
            </a:extLst>
          </p:cNvPr>
          <p:cNvSpPr txBox="1"/>
          <p:nvPr/>
        </p:nvSpPr>
        <p:spPr>
          <a:xfrm>
            <a:off x="340814" y="949938"/>
            <a:ext cx="1066799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RRU</a:t>
            </a:r>
          </a:p>
          <a:p>
            <a:pPr algn="ctr"/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(Cao tần)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590B56-AF80-4956-B4D3-3A151B96CF2E}"/>
              </a:ext>
            </a:extLst>
          </p:cNvPr>
          <p:cNvCxnSpPr/>
          <p:nvPr/>
        </p:nvCxnSpPr>
        <p:spPr>
          <a:xfrm>
            <a:off x="1337492" y="3002379"/>
            <a:ext cx="372495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Shape 248"/>
          <p:cNvSpPr txBox="1">
            <a:spLocks/>
          </p:cNvSpPr>
          <p:nvPr/>
        </p:nvSpPr>
        <p:spPr>
          <a:xfrm>
            <a:off x="2118413" y="100894"/>
            <a:ext cx="3541690" cy="4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800" dirty="0" err="1">
                <a:solidFill>
                  <a:srgbClr val="FF9800"/>
                </a:solidFill>
              </a:rPr>
              <a:t>Hệ</a:t>
            </a:r>
            <a:r>
              <a:rPr lang="en-US" sz="2800" dirty="0">
                <a:solidFill>
                  <a:srgbClr val="FF9800"/>
                </a:solidFill>
              </a:rPr>
              <a:t> </a:t>
            </a:r>
            <a:r>
              <a:rPr lang="en-US" sz="2800" dirty="0" err="1">
                <a:solidFill>
                  <a:srgbClr val="FF9800"/>
                </a:solidFill>
              </a:rPr>
              <a:t>thống</a:t>
            </a:r>
            <a:r>
              <a:rPr lang="en-US" sz="2800" dirty="0">
                <a:solidFill>
                  <a:srgbClr val="FF9800"/>
                </a:solidFill>
              </a:rPr>
              <a:t> </a:t>
            </a:r>
            <a:r>
              <a:rPr lang="en-US" sz="2800" dirty="0" err="1">
                <a:solidFill>
                  <a:srgbClr val="FF9800"/>
                </a:solidFill>
              </a:rPr>
              <a:t>Vô</a:t>
            </a:r>
            <a:r>
              <a:rPr lang="en-US" sz="2800" dirty="0">
                <a:solidFill>
                  <a:srgbClr val="FF9800"/>
                </a:solidFill>
              </a:rPr>
              <a:t> </a:t>
            </a:r>
            <a:r>
              <a:rPr lang="en-US" sz="2800" dirty="0" err="1">
                <a:solidFill>
                  <a:srgbClr val="FF9800"/>
                </a:solidFill>
              </a:rPr>
              <a:t>tuyến</a:t>
            </a:r>
            <a:endParaRPr lang="en-US" sz="2800" dirty="0">
              <a:solidFill>
                <a:srgbClr val="FF9800"/>
              </a:solidFill>
            </a:endParaRPr>
          </a:p>
        </p:txBody>
      </p:sp>
      <p:pic>
        <p:nvPicPr>
          <p:cNvPr id="15" name="Picture 1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103" y="511975"/>
            <a:ext cx="2867660" cy="1988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907" y="2552008"/>
            <a:ext cx="3453475" cy="18703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3965EAD-EC16-4082-891D-27529868CF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18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262">
            <a:extLst>
              <a:ext uri="{FF2B5EF4-FFF2-40B4-BE49-F238E27FC236}">
                <a16:creationId xmlns:a16="http://schemas.microsoft.com/office/drawing/2014/main" id="{BEEF0C20-7300-4F21-9469-D36A0F6DF9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E43F79-8707-4619-BDF1-40E4F350C609}"/>
              </a:ext>
            </a:extLst>
          </p:cNvPr>
          <p:cNvSpPr/>
          <p:nvPr/>
        </p:nvSpPr>
        <p:spPr>
          <a:xfrm>
            <a:off x="-21466" y="177747"/>
            <a:ext cx="213987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00" b="1" dirty="0" err="1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Mạng</a:t>
            </a:r>
            <a:r>
              <a:rPr lang="en-US" sz="1700" b="1" dirty="0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 </a:t>
            </a:r>
            <a:r>
              <a:rPr lang="en-US" sz="1700" b="1" dirty="0" err="1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truy</a:t>
            </a:r>
            <a:r>
              <a:rPr lang="en-US" sz="1700" b="1" dirty="0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 </a:t>
            </a:r>
            <a:r>
              <a:rPr lang="en-US" sz="1700" b="1" dirty="0" err="1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nhập</a:t>
            </a:r>
            <a:endParaRPr lang="en-US" sz="1700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C769CF1-7044-4599-B22E-D8A8D42521C8}"/>
              </a:ext>
            </a:extLst>
          </p:cNvPr>
          <p:cNvSpPr txBox="1">
            <a:spLocks/>
          </p:cNvSpPr>
          <p:nvPr/>
        </p:nvSpPr>
        <p:spPr>
          <a:xfrm>
            <a:off x="1362680" y="2575256"/>
            <a:ext cx="3359544" cy="1823836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Kết nối và truyền tải báo hiệu, lưu lượng trong mạng.</a:t>
            </a:r>
          </a:p>
          <a:p>
            <a:pPr marL="228600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Giám giát phần cứng hệ thống.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E8699B-DD94-437A-B3E2-FF95F7F145F9}"/>
              </a:ext>
            </a:extLst>
          </p:cNvPr>
          <p:cNvSpPr/>
          <p:nvPr/>
        </p:nvSpPr>
        <p:spPr>
          <a:xfrm>
            <a:off x="431256" y="2525404"/>
            <a:ext cx="914400" cy="6286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6D40AC-1774-4F14-80E0-99F900FBDD6B}"/>
              </a:ext>
            </a:extLst>
          </p:cNvPr>
          <p:cNvSpPr txBox="1"/>
          <p:nvPr/>
        </p:nvSpPr>
        <p:spPr>
          <a:xfrm>
            <a:off x="332666" y="2622445"/>
            <a:ext cx="1066799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Chức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năng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Kozuka Gothic Pr6N M" pitchFamily="34" charset="-128"/>
              <a:cs typeface="Arial" panose="020B0604020202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BEE5FA-18A6-476C-AAE5-6749FEF593B3}"/>
              </a:ext>
            </a:extLst>
          </p:cNvPr>
          <p:cNvCxnSpPr/>
          <p:nvPr/>
        </p:nvCxnSpPr>
        <p:spPr>
          <a:xfrm>
            <a:off x="1314322" y="810285"/>
            <a:ext cx="330339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70360972-B4C5-4FFF-AB18-B3E734B4588E}"/>
              </a:ext>
            </a:extLst>
          </p:cNvPr>
          <p:cNvSpPr txBox="1">
            <a:spLocks/>
          </p:cNvSpPr>
          <p:nvPr/>
        </p:nvSpPr>
        <p:spPr>
          <a:xfrm>
            <a:off x="1335685" y="810285"/>
            <a:ext cx="3282035" cy="1690577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Gồm 02 Switch Core chạy HA và 01 Switch Management.</a:t>
            </a:r>
          </a:p>
          <a:p>
            <a:pPr>
              <a:lnSpc>
                <a:spcPct val="120000"/>
              </a:lnSpc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EDEF76-60D4-402F-AF4B-6B0A352E57B8}"/>
              </a:ext>
            </a:extLst>
          </p:cNvPr>
          <p:cNvSpPr/>
          <p:nvPr/>
        </p:nvSpPr>
        <p:spPr>
          <a:xfrm>
            <a:off x="417014" y="801739"/>
            <a:ext cx="914400" cy="62865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09DC75-6AAF-4BB0-BF56-CD1A39801472}"/>
              </a:ext>
            </a:extLst>
          </p:cNvPr>
          <p:cNvSpPr txBox="1"/>
          <p:nvPr/>
        </p:nvSpPr>
        <p:spPr>
          <a:xfrm>
            <a:off x="318424" y="898780"/>
            <a:ext cx="1066799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Cấu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trúc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Kozuka Gothic Pr6N M" pitchFamily="34" charset="-128"/>
              <a:cs typeface="Arial" panose="020B0604020202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590B56-AF80-4956-B4D3-3A151B96CF2E}"/>
              </a:ext>
            </a:extLst>
          </p:cNvPr>
          <p:cNvCxnSpPr/>
          <p:nvPr/>
        </p:nvCxnSpPr>
        <p:spPr>
          <a:xfrm>
            <a:off x="1337492" y="2541032"/>
            <a:ext cx="338473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Shape 248"/>
          <p:cNvSpPr txBox="1">
            <a:spLocks/>
          </p:cNvSpPr>
          <p:nvPr/>
        </p:nvSpPr>
        <p:spPr>
          <a:xfrm>
            <a:off x="2118413" y="100894"/>
            <a:ext cx="3766404" cy="4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800" dirty="0" err="1">
                <a:solidFill>
                  <a:srgbClr val="FF9800"/>
                </a:solidFill>
              </a:rPr>
              <a:t>Hệ</a:t>
            </a:r>
            <a:r>
              <a:rPr lang="en-US" sz="2800" dirty="0">
                <a:solidFill>
                  <a:srgbClr val="FF9800"/>
                </a:solidFill>
              </a:rPr>
              <a:t> </a:t>
            </a:r>
            <a:r>
              <a:rPr lang="en-US" sz="2800" dirty="0" err="1">
                <a:solidFill>
                  <a:srgbClr val="FF9800"/>
                </a:solidFill>
              </a:rPr>
              <a:t>thống</a:t>
            </a:r>
            <a:r>
              <a:rPr lang="en-US" sz="2800" dirty="0">
                <a:solidFill>
                  <a:srgbClr val="FF9800"/>
                </a:solidFill>
              </a:rPr>
              <a:t> </a:t>
            </a:r>
            <a:r>
              <a:rPr lang="en-US" sz="2800" dirty="0" err="1">
                <a:solidFill>
                  <a:srgbClr val="FF9800"/>
                </a:solidFill>
              </a:rPr>
              <a:t>Truyền</a:t>
            </a:r>
            <a:r>
              <a:rPr lang="en-US" sz="2800" dirty="0">
                <a:solidFill>
                  <a:srgbClr val="FF9800"/>
                </a:solidFill>
              </a:rPr>
              <a:t> </a:t>
            </a:r>
            <a:r>
              <a:rPr lang="en-US" sz="2800" dirty="0" err="1">
                <a:solidFill>
                  <a:srgbClr val="FF9800"/>
                </a:solidFill>
              </a:rPr>
              <a:t>dẫn</a:t>
            </a:r>
            <a:endParaRPr lang="en-US" sz="2800" dirty="0">
              <a:solidFill>
                <a:srgbClr val="FF9800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110843"/>
              </p:ext>
            </p:extLst>
          </p:nvPr>
        </p:nvGraphicFramePr>
        <p:xfrm>
          <a:off x="5000106" y="717936"/>
          <a:ext cx="3690302" cy="1979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Visio" r:id="rId4" imgW="11063141" imgH="6991117" progId="Visio.Drawing.15">
                  <p:embed/>
                </p:oleObj>
              </mc:Choice>
              <mc:Fallback>
                <p:oleObj name="Visio" r:id="rId4" imgW="11063141" imgH="6991117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106" y="717936"/>
                        <a:ext cx="3690302" cy="197954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7" name="Picture 5" descr="Cisco WS-C3850-48XS-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855" y="2803152"/>
            <a:ext cx="3902431" cy="136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965EAD-EC16-4082-891D-27529868CFC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55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262">
            <a:extLst>
              <a:ext uri="{FF2B5EF4-FFF2-40B4-BE49-F238E27FC236}">
                <a16:creationId xmlns:a16="http://schemas.microsoft.com/office/drawing/2014/main" id="{BEEF0C20-7300-4F21-9469-D36A0F6DF9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E43F79-8707-4619-BDF1-40E4F350C609}"/>
              </a:ext>
            </a:extLst>
          </p:cNvPr>
          <p:cNvSpPr/>
          <p:nvPr/>
        </p:nvSpPr>
        <p:spPr>
          <a:xfrm>
            <a:off x="-21466" y="177747"/>
            <a:ext cx="213987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00" b="1" dirty="0" err="1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Mạng</a:t>
            </a:r>
            <a:r>
              <a:rPr lang="en-US" sz="1700" b="1" dirty="0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 </a:t>
            </a:r>
            <a:r>
              <a:rPr lang="en-US" sz="1700" b="1" dirty="0" err="1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lõi</a:t>
            </a:r>
            <a:endParaRPr lang="en-US" sz="1700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C769CF1-7044-4599-B22E-D8A8D42521C8}"/>
              </a:ext>
            </a:extLst>
          </p:cNvPr>
          <p:cNvSpPr txBox="1">
            <a:spLocks/>
          </p:cNvSpPr>
          <p:nvPr/>
        </p:nvSpPr>
        <p:spPr>
          <a:xfrm>
            <a:off x="1362679" y="2575256"/>
            <a:ext cx="3525205" cy="1823836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/>
              <a:t>Hỗ trợ dịch vụ dữ liệu và thoại cho mạng 4G</a:t>
            </a:r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28600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/>
              <a:t>Hỗ trợ quản lý thuê bao di động 4G</a:t>
            </a:r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28600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/>
              <a:t>Hỗ trợ chuyển mạch gói cho mạng 2G, 3G, 4G và sẵn sàng mở rộng cho mạng 5G</a:t>
            </a:r>
          </a:p>
          <a:p>
            <a:pPr marL="228600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vi-VN" b="1"/>
              <a:t>Hỗ trợ thực thi chính sách cước, đảm bảo chất lượng thoại và dữ liệu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E8699B-DD94-437A-B3E2-FF95F7F145F9}"/>
              </a:ext>
            </a:extLst>
          </p:cNvPr>
          <p:cNvSpPr/>
          <p:nvPr/>
        </p:nvSpPr>
        <p:spPr>
          <a:xfrm>
            <a:off x="431256" y="2525404"/>
            <a:ext cx="914400" cy="6286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6D40AC-1774-4F14-80E0-99F900FBDD6B}"/>
              </a:ext>
            </a:extLst>
          </p:cNvPr>
          <p:cNvSpPr txBox="1"/>
          <p:nvPr/>
        </p:nvSpPr>
        <p:spPr>
          <a:xfrm>
            <a:off x="332666" y="2622445"/>
            <a:ext cx="1066799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Chức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năng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Kozuka Gothic Pr6N M" pitchFamily="34" charset="-128"/>
              <a:cs typeface="Arial" panose="020B0604020202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BEE5FA-18A6-476C-AAE5-6749FEF593B3}"/>
              </a:ext>
            </a:extLst>
          </p:cNvPr>
          <p:cNvCxnSpPr/>
          <p:nvPr/>
        </p:nvCxnSpPr>
        <p:spPr>
          <a:xfrm>
            <a:off x="1314322" y="810285"/>
            <a:ext cx="34079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70360972-B4C5-4FFF-AB18-B3E734B4588E}"/>
              </a:ext>
            </a:extLst>
          </p:cNvPr>
          <p:cNvSpPr txBox="1">
            <a:spLocks/>
          </p:cNvSpPr>
          <p:nvPr/>
        </p:nvSpPr>
        <p:spPr>
          <a:xfrm>
            <a:off x="1335686" y="810285"/>
            <a:ext cx="3386538" cy="1452151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Gồm 4 phân hệ: MME, PGW, SGW, HSS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Hỗ trợ quản lý 500K thuê bao và năng lực chuyển mạch đạt 30Gbps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EDEF76-60D4-402F-AF4B-6B0A352E57B8}"/>
              </a:ext>
            </a:extLst>
          </p:cNvPr>
          <p:cNvSpPr/>
          <p:nvPr/>
        </p:nvSpPr>
        <p:spPr>
          <a:xfrm>
            <a:off x="417014" y="801739"/>
            <a:ext cx="914400" cy="62865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09DC75-6AAF-4BB0-BF56-CD1A39801472}"/>
              </a:ext>
            </a:extLst>
          </p:cNvPr>
          <p:cNvSpPr txBox="1"/>
          <p:nvPr/>
        </p:nvSpPr>
        <p:spPr>
          <a:xfrm>
            <a:off x="318424" y="898780"/>
            <a:ext cx="1066799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Cấu </a:t>
            </a:r>
          </a:p>
          <a:p>
            <a:pPr algn="ctr"/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trúc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ea typeface="Kozuka Gothic Pr6N M" pitchFamily="34" charset="-128"/>
              <a:cs typeface="Arial" panose="020B0604020202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590B56-AF80-4956-B4D3-3A151B96CF2E}"/>
              </a:ext>
            </a:extLst>
          </p:cNvPr>
          <p:cNvCxnSpPr/>
          <p:nvPr/>
        </p:nvCxnSpPr>
        <p:spPr>
          <a:xfrm>
            <a:off x="1337492" y="2541032"/>
            <a:ext cx="338473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Shape 248"/>
          <p:cNvSpPr txBox="1">
            <a:spLocks/>
          </p:cNvSpPr>
          <p:nvPr/>
        </p:nvSpPr>
        <p:spPr>
          <a:xfrm>
            <a:off x="2118413" y="100894"/>
            <a:ext cx="3541690" cy="4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800" dirty="0" err="1">
                <a:solidFill>
                  <a:srgbClr val="FF9800"/>
                </a:solidFill>
              </a:rPr>
              <a:t>Hệ</a:t>
            </a:r>
            <a:r>
              <a:rPr lang="en-US" sz="2800" dirty="0">
                <a:solidFill>
                  <a:srgbClr val="FF9800"/>
                </a:solidFill>
              </a:rPr>
              <a:t> </a:t>
            </a:r>
            <a:r>
              <a:rPr lang="en-US" sz="2800" dirty="0" err="1">
                <a:solidFill>
                  <a:srgbClr val="FF9800"/>
                </a:solidFill>
              </a:rPr>
              <a:t>thống</a:t>
            </a:r>
            <a:r>
              <a:rPr lang="en-US" sz="2800" dirty="0">
                <a:solidFill>
                  <a:srgbClr val="FF9800"/>
                </a:solidFill>
              </a:rPr>
              <a:t> EPC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044" y="663461"/>
            <a:ext cx="4030075" cy="36259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965EAD-EC16-4082-891D-27529868CF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77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262">
            <a:extLst>
              <a:ext uri="{FF2B5EF4-FFF2-40B4-BE49-F238E27FC236}">
                <a16:creationId xmlns:a16="http://schemas.microsoft.com/office/drawing/2014/main" id="{BEEF0C20-7300-4F21-9469-D36A0F6DF9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E43F79-8707-4619-BDF1-40E4F350C609}"/>
              </a:ext>
            </a:extLst>
          </p:cNvPr>
          <p:cNvSpPr/>
          <p:nvPr/>
        </p:nvSpPr>
        <p:spPr>
          <a:xfrm>
            <a:off x="-21466" y="177747"/>
            <a:ext cx="213987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00" b="1" dirty="0" err="1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Mạng</a:t>
            </a:r>
            <a:r>
              <a:rPr lang="en-US" sz="1700" b="1" dirty="0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 </a:t>
            </a:r>
            <a:r>
              <a:rPr lang="en-US" sz="1700" b="1" dirty="0" err="1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lõi</a:t>
            </a:r>
            <a:endParaRPr lang="en-US" sz="1700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C769CF1-7044-4599-B22E-D8A8D42521C8}"/>
              </a:ext>
            </a:extLst>
          </p:cNvPr>
          <p:cNvSpPr txBox="1">
            <a:spLocks/>
          </p:cNvSpPr>
          <p:nvPr/>
        </p:nvSpPr>
        <p:spPr>
          <a:xfrm>
            <a:off x="1362680" y="2941010"/>
            <a:ext cx="3176664" cy="1823836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Hỗ trợ gọi thoại </a:t>
            </a:r>
            <a:r>
              <a:rPr lang="vi-VN" b="1">
                <a:solidFill>
                  <a:schemeClr val="tx1"/>
                </a:solidFill>
              </a:rPr>
              <a:t>chất lượng cao</a:t>
            </a:r>
            <a:endParaRPr lang="en-US" b="1">
              <a:solidFill>
                <a:schemeClr val="tx1"/>
              </a:solidFill>
            </a:endParaRPr>
          </a:p>
          <a:p>
            <a:pPr marL="228600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Hỗ trợ mạng LTE (tương lai hỗ trợ Fixed, Wifi).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E8699B-DD94-437A-B3E2-FF95F7F145F9}"/>
              </a:ext>
            </a:extLst>
          </p:cNvPr>
          <p:cNvSpPr/>
          <p:nvPr/>
        </p:nvSpPr>
        <p:spPr>
          <a:xfrm>
            <a:off x="431256" y="2891158"/>
            <a:ext cx="914400" cy="6286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6D40AC-1774-4F14-80E0-99F900FBDD6B}"/>
              </a:ext>
            </a:extLst>
          </p:cNvPr>
          <p:cNvSpPr txBox="1"/>
          <p:nvPr/>
        </p:nvSpPr>
        <p:spPr>
          <a:xfrm>
            <a:off x="332666" y="2988199"/>
            <a:ext cx="1066799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Chức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năng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Kozuka Gothic Pr6N M" pitchFamily="34" charset="-128"/>
              <a:cs typeface="Arial" panose="020B0604020202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BEE5FA-18A6-476C-AAE5-6749FEF593B3}"/>
              </a:ext>
            </a:extLst>
          </p:cNvPr>
          <p:cNvCxnSpPr/>
          <p:nvPr/>
        </p:nvCxnSpPr>
        <p:spPr>
          <a:xfrm>
            <a:off x="1314322" y="810285"/>
            <a:ext cx="322502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70360972-B4C5-4FFF-AB18-B3E734B4588E}"/>
              </a:ext>
            </a:extLst>
          </p:cNvPr>
          <p:cNvSpPr txBox="1">
            <a:spLocks/>
          </p:cNvSpPr>
          <p:nvPr/>
        </p:nvSpPr>
        <p:spPr>
          <a:xfrm>
            <a:off x="1335686" y="810285"/>
            <a:ext cx="3314692" cy="169057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Gồm 4 khối chính: Khối ứng dụng (Application Server - AS), Khối mạng lõi báo hiệu (IMS Core), Khối xử lý media (MRF – Media Resource Function), Khối điều khiển vùng biên theo phiên (SBC - Session Border Controller)</a:t>
            </a:r>
            <a:r>
              <a:rPr lang="en-US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Hỗ trợ xử lý 500K thuê bao.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EDEF76-60D4-402F-AF4B-6B0A352E57B8}"/>
              </a:ext>
            </a:extLst>
          </p:cNvPr>
          <p:cNvSpPr/>
          <p:nvPr/>
        </p:nvSpPr>
        <p:spPr>
          <a:xfrm>
            <a:off x="417014" y="801739"/>
            <a:ext cx="914400" cy="62865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09DC75-6AAF-4BB0-BF56-CD1A39801472}"/>
              </a:ext>
            </a:extLst>
          </p:cNvPr>
          <p:cNvSpPr txBox="1"/>
          <p:nvPr/>
        </p:nvSpPr>
        <p:spPr>
          <a:xfrm>
            <a:off x="318424" y="898780"/>
            <a:ext cx="1066799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Cấu </a:t>
            </a:r>
          </a:p>
          <a:p>
            <a:pPr algn="ctr"/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trúc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Kozuka Gothic Pr6N M" pitchFamily="34" charset="-128"/>
              <a:cs typeface="Arial" panose="020B0604020202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590B56-AF80-4956-B4D3-3A151B96CF2E}"/>
              </a:ext>
            </a:extLst>
          </p:cNvPr>
          <p:cNvCxnSpPr/>
          <p:nvPr/>
        </p:nvCxnSpPr>
        <p:spPr>
          <a:xfrm>
            <a:off x="1337492" y="2906786"/>
            <a:ext cx="320185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Shape 248"/>
          <p:cNvSpPr txBox="1">
            <a:spLocks/>
          </p:cNvSpPr>
          <p:nvPr/>
        </p:nvSpPr>
        <p:spPr>
          <a:xfrm>
            <a:off x="2118413" y="100894"/>
            <a:ext cx="3541690" cy="4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800" dirty="0" err="1">
                <a:solidFill>
                  <a:srgbClr val="FF9800"/>
                </a:solidFill>
              </a:rPr>
              <a:t>Hệ</a:t>
            </a:r>
            <a:r>
              <a:rPr lang="en-US" sz="2800" dirty="0">
                <a:solidFill>
                  <a:srgbClr val="FF9800"/>
                </a:solidFill>
              </a:rPr>
              <a:t> </a:t>
            </a:r>
            <a:r>
              <a:rPr lang="en-US" sz="2800" dirty="0" err="1">
                <a:solidFill>
                  <a:srgbClr val="FF9800"/>
                </a:solidFill>
              </a:rPr>
              <a:t>thống</a:t>
            </a:r>
            <a:r>
              <a:rPr lang="en-US" sz="2800" dirty="0">
                <a:solidFill>
                  <a:srgbClr val="FF9800"/>
                </a:solidFill>
              </a:rPr>
              <a:t> IMS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917" y="740864"/>
            <a:ext cx="4421483" cy="37176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965EAD-EC16-4082-891D-27529868CF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12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262">
            <a:extLst>
              <a:ext uri="{FF2B5EF4-FFF2-40B4-BE49-F238E27FC236}">
                <a16:creationId xmlns:a16="http://schemas.microsoft.com/office/drawing/2014/main" id="{BEEF0C20-7300-4F21-9469-D36A0F6DF9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E43F79-8707-4619-BDF1-40E4F350C609}"/>
              </a:ext>
            </a:extLst>
          </p:cNvPr>
          <p:cNvSpPr/>
          <p:nvPr/>
        </p:nvSpPr>
        <p:spPr>
          <a:xfrm>
            <a:off x="-21466" y="177747"/>
            <a:ext cx="213987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00" b="1" dirty="0" err="1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Mạng</a:t>
            </a:r>
            <a:r>
              <a:rPr lang="en-US" sz="1700" b="1" dirty="0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 </a:t>
            </a:r>
            <a:r>
              <a:rPr lang="en-US" sz="1700" b="1" dirty="0" err="1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lõi</a:t>
            </a:r>
            <a:endParaRPr lang="en-US" sz="1700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C769CF1-7044-4599-B22E-D8A8D42521C8}"/>
              </a:ext>
            </a:extLst>
          </p:cNvPr>
          <p:cNvSpPr txBox="1">
            <a:spLocks/>
          </p:cNvSpPr>
          <p:nvPr/>
        </p:nvSpPr>
        <p:spPr>
          <a:xfrm>
            <a:off x="1186337" y="2575256"/>
            <a:ext cx="3588144" cy="22295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vi-VN" b="1"/>
              <a:t>Hệ thống tính cước đa dịch vụ</a:t>
            </a:r>
            <a:endParaRPr lang="en-US" b="1"/>
          </a:p>
          <a:p>
            <a:pPr marL="228600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b="1"/>
              <a:t>Hệ thống 2 trong 1: OCS, PCRF</a:t>
            </a:r>
          </a:p>
          <a:p>
            <a:pPr marL="228600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vi-VN" b="1"/>
              <a:t>Tính cước cá thể hóa theo từng khách hàng</a:t>
            </a:r>
            <a:endParaRPr lang="en-US" b="1"/>
          </a:p>
          <a:p>
            <a:pPr marL="228600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/>
              <a:t>Hiệu năng cao, có khả năng mở rộng đến hàng trăm triệu thuê bao</a:t>
            </a:r>
          </a:p>
          <a:p>
            <a:pPr marL="228600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/>
              <a:t>Tương lai: Hỗ trợ công nghệ NFV, 5G/IoT, Network Slicing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E8699B-DD94-437A-B3E2-FF95F7F145F9}"/>
              </a:ext>
            </a:extLst>
          </p:cNvPr>
          <p:cNvSpPr/>
          <p:nvPr/>
        </p:nvSpPr>
        <p:spPr>
          <a:xfrm>
            <a:off x="254913" y="2525404"/>
            <a:ext cx="914400" cy="6286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6D40AC-1774-4F14-80E0-99F900FBDD6B}"/>
              </a:ext>
            </a:extLst>
          </p:cNvPr>
          <p:cNvSpPr txBox="1"/>
          <p:nvPr/>
        </p:nvSpPr>
        <p:spPr>
          <a:xfrm>
            <a:off x="149792" y="2622445"/>
            <a:ext cx="1066799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Chức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năng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Kozuka Gothic Pr6N M" pitchFamily="34" charset="-128"/>
              <a:cs typeface="Arial" panose="020B0604020202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BEE5FA-18A6-476C-AAE5-6749FEF593B3}"/>
              </a:ext>
            </a:extLst>
          </p:cNvPr>
          <p:cNvCxnSpPr/>
          <p:nvPr/>
        </p:nvCxnSpPr>
        <p:spPr>
          <a:xfrm>
            <a:off x="1137979" y="810285"/>
            <a:ext cx="36365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70360972-B4C5-4FFF-AB18-B3E734B4588E}"/>
              </a:ext>
            </a:extLst>
          </p:cNvPr>
          <p:cNvSpPr txBox="1">
            <a:spLocks/>
          </p:cNvSpPr>
          <p:nvPr/>
        </p:nvSpPr>
        <p:spPr>
          <a:xfrm>
            <a:off x="1159343" y="810285"/>
            <a:ext cx="3615138" cy="1690577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Gồm 05 phân hệ chính: Gateway (Data, Pcrf, Volte, Provisioning), OCP, Database (MySQL, IMDB), Webconfig, Trigger/CDR).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EDEF76-60D4-402F-AF4B-6B0A352E57B8}"/>
              </a:ext>
            </a:extLst>
          </p:cNvPr>
          <p:cNvSpPr/>
          <p:nvPr/>
        </p:nvSpPr>
        <p:spPr>
          <a:xfrm>
            <a:off x="240671" y="801739"/>
            <a:ext cx="914400" cy="62865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09DC75-6AAF-4BB0-BF56-CD1A39801472}"/>
              </a:ext>
            </a:extLst>
          </p:cNvPr>
          <p:cNvSpPr txBox="1"/>
          <p:nvPr/>
        </p:nvSpPr>
        <p:spPr>
          <a:xfrm>
            <a:off x="135550" y="898780"/>
            <a:ext cx="1066799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Cấu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trúc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Kozuka Gothic Pr6N M" pitchFamily="34" charset="-128"/>
              <a:cs typeface="Arial" panose="020B0604020202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590B56-AF80-4956-B4D3-3A151B96CF2E}"/>
              </a:ext>
            </a:extLst>
          </p:cNvPr>
          <p:cNvCxnSpPr/>
          <p:nvPr/>
        </p:nvCxnSpPr>
        <p:spPr>
          <a:xfrm>
            <a:off x="1161149" y="2541032"/>
            <a:ext cx="361333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Shape 248"/>
          <p:cNvSpPr txBox="1">
            <a:spLocks/>
          </p:cNvSpPr>
          <p:nvPr/>
        </p:nvSpPr>
        <p:spPr>
          <a:xfrm>
            <a:off x="2118413" y="100894"/>
            <a:ext cx="3541690" cy="4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800" dirty="0" err="1">
                <a:solidFill>
                  <a:srgbClr val="FF9800"/>
                </a:solidFill>
              </a:rPr>
              <a:t>Hệ</a:t>
            </a:r>
            <a:r>
              <a:rPr lang="en-US" sz="2800" dirty="0">
                <a:solidFill>
                  <a:srgbClr val="FF9800"/>
                </a:solidFill>
              </a:rPr>
              <a:t> </a:t>
            </a:r>
            <a:r>
              <a:rPr lang="en-US" sz="2800" dirty="0" err="1">
                <a:solidFill>
                  <a:srgbClr val="FF9800"/>
                </a:solidFill>
              </a:rPr>
              <a:t>thống</a:t>
            </a:r>
            <a:r>
              <a:rPr lang="en-US" sz="2800" dirty="0">
                <a:solidFill>
                  <a:srgbClr val="FF9800"/>
                </a:solidFill>
              </a:rPr>
              <a:t> OCS 3.0</a:t>
            </a:r>
          </a:p>
        </p:txBody>
      </p:sp>
      <p:pic>
        <p:nvPicPr>
          <p:cNvPr id="16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02" y="810285"/>
            <a:ext cx="4169826" cy="3435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965EAD-EC16-4082-891D-27529868CF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74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931572" y="1335864"/>
            <a:ext cx="7613912" cy="2558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80000"/>
              </a:lnSpc>
              <a:buClr>
                <a:schemeClr val="dk1"/>
              </a:buClr>
              <a:buSzPts val="1100"/>
              <a:buNone/>
            </a:pPr>
            <a:r>
              <a:rPr lang="vi-VN" sz="2400" b="1" dirty="0">
                <a:solidFill>
                  <a:schemeClr val="tx2"/>
                </a:solidFill>
              </a:rPr>
              <a:t>PHẦN </a:t>
            </a:r>
            <a:r>
              <a:rPr lang="en-US" sz="2400" b="1" dirty="0">
                <a:solidFill>
                  <a:schemeClr val="tx2"/>
                </a:solidFill>
              </a:rPr>
              <a:t>1</a:t>
            </a:r>
            <a:r>
              <a:rPr lang="vi-VN" sz="2400" b="1" dirty="0">
                <a:solidFill>
                  <a:schemeClr val="tx2"/>
                </a:solidFill>
              </a:rPr>
              <a:t>: </a:t>
            </a:r>
            <a:r>
              <a:rPr lang="en-US" sz="2400" b="1" dirty="0">
                <a:solidFill>
                  <a:schemeClr val="tx2"/>
                </a:solidFill>
              </a:rPr>
              <a:t>MÔ HÌNH </a:t>
            </a:r>
            <a:r>
              <a:rPr lang="en-US" sz="2400" b="1">
                <a:solidFill>
                  <a:schemeClr val="tx2"/>
                </a:solidFill>
              </a:rPr>
              <a:t>TỔNG QUÁT, LAYOUT</a:t>
            </a:r>
            <a:endParaRPr lang="vi-VN" sz="2400" b="1" dirty="0">
              <a:solidFill>
                <a:schemeClr val="tx2"/>
              </a:solidFill>
            </a:endParaRPr>
          </a:p>
          <a:p>
            <a:pPr marL="0" lvl="0" indent="0">
              <a:lnSpc>
                <a:spcPct val="180000"/>
              </a:lnSpc>
              <a:buClr>
                <a:schemeClr val="dk1"/>
              </a:buClr>
              <a:buSzPts val="1100"/>
              <a:buNone/>
            </a:pPr>
            <a:r>
              <a:rPr lang="vi-VN" sz="2400" b="1" dirty="0">
                <a:solidFill>
                  <a:schemeClr val="tx2"/>
                </a:solidFill>
              </a:rPr>
              <a:t>PHẦN </a:t>
            </a:r>
            <a:r>
              <a:rPr lang="en-US" sz="2400" b="1" dirty="0">
                <a:solidFill>
                  <a:schemeClr val="tx2"/>
                </a:solidFill>
              </a:rPr>
              <a:t>2</a:t>
            </a:r>
            <a:r>
              <a:rPr lang="vi-VN" sz="2400" b="1">
                <a:solidFill>
                  <a:schemeClr val="tx2"/>
                </a:solidFill>
              </a:rPr>
              <a:t>: </a:t>
            </a:r>
            <a:r>
              <a:rPr lang="en-US" sz="2400" b="1">
                <a:solidFill>
                  <a:schemeClr val="tx2"/>
                </a:solidFill>
              </a:rPr>
              <a:t>CẤU HÌNH</a:t>
            </a:r>
            <a:r>
              <a:rPr lang="en-US" sz="2400" b="1" dirty="0">
                <a:solidFill>
                  <a:schemeClr val="tx2"/>
                </a:solidFill>
              </a:rPr>
              <a:t>, CHỨC NĂNG </a:t>
            </a:r>
            <a:r>
              <a:rPr lang="en-US" sz="2400" b="1">
                <a:solidFill>
                  <a:schemeClr val="tx2"/>
                </a:solidFill>
              </a:rPr>
              <a:t>CÁC HỆ THỐNG</a:t>
            </a: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lnSpc>
                <a:spcPct val="180000"/>
              </a:lnSpc>
              <a:buClr>
                <a:schemeClr val="dk1"/>
              </a:buClr>
              <a:buSzPts val="1100"/>
              <a:buNone/>
            </a:pPr>
            <a:r>
              <a:rPr lang="vi-VN" sz="2400" b="1" dirty="0">
                <a:solidFill>
                  <a:srgbClr val="FF9800"/>
                </a:solidFill>
              </a:rPr>
              <a:t>PHẦN </a:t>
            </a:r>
            <a:r>
              <a:rPr lang="en-US" sz="2400" b="1" dirty="0">
                <a:solidFill>
                  <a:srgbClr val="FF9800"/>
                </a:solidFill>
              </a:rPr>
              <a:t>3</a:t>
            </a:r>
            <a:r>
              <a:rPr lang="vi-VN" sz="2400" b="1">
                <a:solidFill>
                  <a:srgbClr val="FF9800"/>
                </a:solidFill>
              </a:rPr>
              <a:t>: </a:t>
            </a:r>
            <a:r>
              <a:rPr lang="en-US" sz="2400" b="1">
                <a:solidFill>
                  <a:srgbClr val="006699"/>
                </a:solidFill>
              </a:rPr>
              <a:t>CALL FLOW LUỒNG DATA, THOẠI</a:t>
            </a:r>
            <a:endParaRPr sz="1400" dirty="0"/>
          </a:p>
          <a:p>
            <a:pPr marL="0" lvl="0" indent="0">
              <a:spcBef>
                <a:spcPts val="600"/>
              </a:spcBef>
              <a:spcAft>
                <a:spcPts val="1000"/>
              </a:spcAft>
              <a:buNone/>
            </a:pPr>
            <a:endParaRPr sz="2400" dirty="0"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7ADBD197-873A-4701-B25D-148595A08B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112" y="65639"/>
            <a:ext cx="531428" cy="424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656" y="65639"/>
            <a:ext cx="587803" cy="4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55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262">
            <a:extLst>
              <a:ext uri="{FF2B5EF4-FFF2-40B4-BE49-F238E27FC236}">
                <a16:creationId xmlns:a16="http://schemas.microsoft.com/office/drawing/2014/main" id="{BEEF0C20-7300-4F21-9469-D36A0F6DF9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E43F79-8707-4619-BDF1-40E4F350C609}"/>
              </a:ext>
            </a:extLst>
          </p:cNvPr>
          <p:cNvSpPr/>
          <p:nvPr/>
        </p:nvSpPr>
        <p:spPr>
          <a:xfrm>
            <a:off x="-21466" y="177747"/>
            <a:ext cx="213987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00" b="1" dirty="0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CALL FLOW</a:t>
            </a:r>
            <a:endParaRPr lang="en-US" sz="1700" b="1" dirty="0"/>
          </a:p>
        </p:txBody>
      </p:sp>
      <p:sp>
        <p:nvSpPr>
          <p:cNvPr id="13" name="Shape 248"/>
          <p:cNvSpPr txBox="1">
            <a:spLocks/>
          </p:cNvSpPr>
          <p:nvPr/>
        </p:nvSpPr>
        <p:spPr>
          <a:xfrm>
            <a:off x="2118412" y="100894"/>
            <a:ext cx="3825187" cy="4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800" dirty="0" err="1">
                <a:solidFill>
                  <a:srgbClr val="FF9800"/>
                </a:solidFill>
              </a:rPr>
              <a:t>Luồng</a:t>
            </a:r>
            <a:r>
              <a:rPr lang="en-US" sz="2800" dirty="0">
                <a:solidFill>
                  <a:srgbClr val="FF9800"/>
                </a:solidFill>
              </a:rPr>
              <a:t> Data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3385"/>
            <a:ext cx="4839789" cy="3526372"/>
          </a:xfrm>
          <a:prstGeom prst="rect">
            <a:avLst/>
          </a:prstGeom>
        </p:spPr>
      </p:pic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013900"/>
              </p:ext>
            </p:extLst>
          </p:nvPr>
        </p:nvGraphicFramePr>
        <p:xfrm>
          <a:off x="4950731" y="806346"/>
          <a:ext cx="4115097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r:id="rId5" imgW="8791477" imgH="5305500" progId="Visio.Drawing.11">
                  <p:embed/>
                </p:oleObj>
              </mc:Choice>
              <mc:Fallback>
                <p:oleObj r:id="rId5" imgW="8791477" imgH="53055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0731" y="806346"/>
                        <a:ext cx="4115097" cy="3600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3965EAD-EC16-4082-891D-27529868CFC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89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262">
            <a:extLst>
              <a:ext uri="{FF2B5EF4-FFF2-40B4-BE49-F238E27FC236}">
                <a16:creationId xmlns:a16="http://schemas.microsoft.com/office/drawing/2014/main" id="{BEEF0C20-7300-4F21-9469-D36A0F6DF9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E43F79-8707-4619-BDF1-40E4F350C609}"/>
              </a:ext>
            </a:extLst>
          </p:cNvPr>
          <p:cNvSpPr/>
          <p:nvPr/>
        </p:nvSpPr>
        <p:spPr>
          <a:xfrm>
            <a:off x="-21466" y="177747"/>
            <a:ext cx="213987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00" b="1" dirty="0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CALL FLOW</a:t>
            </a:r>
            <a:endParaRPr lang="en-US" sz="1700" b="1" dirty="0"/>
          </a:p>
        </p:txBody>
      </p:sp>
      <p:sp>
        <p:nvSpPr>
          <p:cNvPr id="13" name="Shape 248"/>
          <p:cNvSpPr txBox="1">
            <a:spLocks/>
          </p:cNvSpPr>
          <p:nvPr/>
        </p:nvSpPr>
        <p:spPr>
          <a:xfrm>
            <a:off x="2118412" y="100894"/>
            <a:ext cx="3825187" cy="4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800" dirty="0" err="1">
                <a:solidFill>
                  <a:srgbClr val="FF9800"/>
                </a:solidFill>
              </a:rPr>
              <a:t>Luồng</a:t>
            </a:r>
            <a:r>
              <a:rPr lang="en-US" sz="2800" dirty="0">
                <a:solidFill>
                  <a:srgbClr val="FF9800"/>
                </a:solidFill>
              </a:rPr>
              <a:t> </a:t>
            </a:r>
            <a:r>
              <a:rPr lang="en-US" sz="2800" dirty="0" err="1">
                <a:solidFill>
                  <a:srgbClr val="FF9800"/>
                </a:solidFill>
              </a:rPr>
              <a:t>Thoại</a:t>
            </a:r>
            <a:endParaRPr lang="en-US" sz="2800" dirty="0">
              <a:solidFill>
                <a:srgbClr val="FF9800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80" y="751115"/>
            <a:ext cx="4310948" cy="3664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466" y="751115"/>
            <a:ext cx="4711031" cy="36641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965EAD-EC16-4082-891D-27529868CF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76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ctrTitle" idx="4294967295"/>
          </p:nvPr>
        </p:nvSpPr>
        <p:spPr>
          <a:xfrm>
            <a:off x="32825" y="2910791"/>
            <a:ext cx="9111175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9800"/>
                </a:solidFill>
              </a:rPr>
              <a:t>THANK YOU FOR LISTENING</a:t>
            </a:r>
            <a:r>
              <a:rPr lang="en" sz="4800">
                <a:solidFill>
                  <a:srgbClr val="FF9800"/>
                </a:solidFill>
              </a:rPr>
              <a:t>!</a:t>
            </a:r>
            <a:endParaRPr sz="4800">
              <a:solidFill>
                <a:srgbClr val="FF9800"/>
              </a:solidFill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086" y="725978"/>
            <a:ext cx="3392954" cy="23890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938" y="1221265"/>
            <a:ext cx="1852186" cy="1276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71" y="1223735"/>
            <a:ext cx="1942675" cy="139356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416" y="1610276"/>
            <a:ext cx="1852186" cy="1276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1" y="1803661"/>
            <a:ext cx="1942675" cy="1393568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05FCF5D2-1EB8-43E2-8DBA-D5381A50E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9731" y="1387622"/>
            <a:ext cx="4194171" cy="200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1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931572" y="1335864"/>
            <a:ext cx="7613912" cy="2558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80000"/>
              </a:lnSpc>
              <a:buClr>
                <a:schemeClr val="dk1"/>
              </a:buClr>
              <a:buSzPts val="1100"/>
              <a:buNone/>
            </a:pPr>
            <a:r>
              <a:rPr lang="vi-VN" sz="2400" b="1" dirty="0">
                <a:solidFill>
                  <a:srgbClr val="FF9800"/>
                </a:solidFill>
              </a:rPr>
              <a:t>PHẦN </a:t>
            </a:r>
            <a:r>
              <a:rPr lang="en-US" sz="2400" b="1" dirty="0">
                <a:solidFill>
                  <a:srgbClr val="FF9800"/>
                </a:solidFill>
              </a:rPr>
              <a:t>1</a:t>
            </a:r>
            <a:r>
              <a:rPr lang="vi-VN" sz="2400" b="1" dirty="0">
                <a:solidFill>
                  <a:srgbClr val="FF9800"/>
                </a:solidFill>
              </a:rPr>
              <a:t>: </a:t>
            </a:r>
            <a:r>
              <a:rPr lang="en-US" sz="2400" b="1" dirty="0">
                <a:solidFill>
                  <a:srgbClr val="006699"/>
                </a:solidFill>
              </a:rPr>
              <a:t>MÔ HÌNH </a:t>
            </a:r>
            <a:r>
              <a:rPr lang="en-US" sz="2400" b="1">
                <a:solidFill>
                  <a:srgbClr val="006699"/>
                </a:solidFill>
              </a:rPr>
              <a:t>TỔNG QUÁT, LAYOUT</a:t>
            </a:r>
            <a:endParaRPr lang="vi-VN" sz="2400" b="1" dirty="0">
              <a:solidFill>
                <a:srgbClr val="006699"/>
              </a:solidFill>
            </a:endParaRPr>
          </a:p>
          <a:p>
            <a:pPr marL="0" lvl="0" indent="0">
              <a:lnSpc>
                <a:spcPct val="180000"/>
              </a:lnSpc>
              <a:buClr>
                <a:schemeClr val="dk1"/>
              </a:buClr>
              <a:buSzPts val="1100"/>
              <a:buNone/>
            </a:pPr>
            <a:r>
              <a:rPr lang="vi-VN" sz="2400" b="1" dirty="0">
                <a:solidFill>
                  <a:schemeClr val="tx2"/>
                </a:solidFill>
              </a:rPr>
              <a:t>PHẦN </a:t>
            </a:r>
            <a:r>
              <a:rPr lang="en-US" sz="2400" b="1" dirty="0">
                <a:solidFill>
                  <a:schemeClr val="tx2"/>
                </a:solidFill>
              </a:rPr>
              <a:t>2</a:t>
            </a:r>
            <a:r>
              <a:rPr lang="vi-VN" sz="2400" b="1">
                <a:solidFill>
                  <a:schemeClr val="tx2"/>
                </a:solidFill>
              </a:rPr>
              <a:t>: </a:t>
            </a:r>
            <a:r>
              <a:rPr lang="en-US" sz="2400" b="1">
                <a:solidFill>
                  <a:schemeClr val="tx2"/>
                </a:solidFill>
              </a:rPr>
              <a:t>CẤU HÌNH</a:t>
            </a:r>
            <a:r>
              <a:rPr lang="en-US" sz="2400" b="1" dirty="0">
                <a:solidFill>
                  <a:schemeClr val="tx2"/>
                </a:solidFill>
              </a:rPr>
              <a:t>, CHỨC NĂNG </a:t>
            </a:r>
            <a:r>
              <a:rPr lang="en-US" sz="2400" b="1">
                <a:solidFill>
                  <a:schemeClr val="tx2"/>
                </a:solidFill>
              </a:rPr>
              <a:t>CÁC HỆ THỐNG</a:t>
            </a: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lnSpc>
                <a:spcPct val="180000"/>
              </a:lnSpc>
              <a:buClr>
                <a:schemeClr val="dk1"/>
              </a:buClr>
              <a:buSzPts val="1100"/>
              <a:buNone/>
            </a:pPr>
            <a:r>
              <a:rPr lang="vi-VN" sz="2400" b="1" dirty="0">
                <a:solidFill>
                  <a:schemeClr val="tx2"/>
                </a:solidFill>
              </a:rPr>
              <a:t>PHẦN </a:t>
            </a:r>
            <a:r>
              <a:rPr lang="en-US" sz="2400" b="1" dirty="0">
                <a:solidFill>
                  <a:schemeClr val="tx2"/>
                </a:solidFill>
              </a:rPr>
              <a:t>3</a:t>
            </a:r>
            <a:r>
              <a:rPr lang="vi-VN" sz="2400" b="1">
                <a:solidFill>
                  <a:schemeClr val="tx2"/>
                </a:solidFill>
              </a:rPr>
              <a:t>: </a:t>
            </a:r>
            <a:r>
              <a:rPr lang="en-US" sz="2400" b="1">
                <a:solidFill>
                  <a:schemeClr val="tx2"/>
                </a:solidFill>
              </a:rPr>
              <a:t>CALL FLOW LUỒNG DATA, THOẠI</a:t>
            </a:r>
            <a:endParaRPr sz="1400" dirty="0">
              <a:solidFill>
                <a:schemeClr val="tx2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1000"/>
              </a:spcAft>
              <a:buNone/>
            </a:pPr>
            <a:endParaRPr sz="2400" dirty="0"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7ADBD197-873A-4701-B25D-148595A08B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112" y="65639"/>
            <a:ext cx="531428" cy="424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656" y="65639"/>
            <a:ext cx="587803" cy="4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8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262">
            <a:extLst>
              <a:ext uri="{FF2B5EF4-FFF2-40B4-BE49-F238E27FC236}">
                <a16:creationId xmlns:a16="http://schemas.microsoft.com/office/drawing/2014/main" id="{BEEF0C20-7300-4F21-9469-D36A0F6DF9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6" name="Shape 322">
            <a:extLst>
              <a:ext uri="{FF2B5EF4-FFF2-40B4-BE49-F238E27FC236}">
                <a16:creationId xmlns:a16="http://schemas.microsoft.com/office/drawing/2014/main" id="{F9D3AD18-BAF6-4979-8D3D-EF582EC7B9CD}"/>
              </a:ext>
            </a:extLst>
          </p:cNvPr>
          <p:cNvSpPr/>
          <p:nvPr/>
        </p:nvSpPr>
        <p:spPr>
          <a:xfrm>
            <a:off x="170256" y="1198228"/>
            <a:ext cx="1353331" cy="1353331"/>
          </a:xfrm>
          <a:prstGeom prst="diamond">
            <a:avLst/>
          </a:prstGeom>
          <a:solidFill>
            <a:srgbClr val="C7D3E6"/>
          </a:solidFill>
          <a:ln w="38100" cap="flat" cmpd="sng">
            <a:solidFill>
              <a:srgbClr val="92A8C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D33CBCB-E7C5-4EFB-ABC9-3E28B286ECEA}"/>
              </a:ext>
            </a:extLst>
          </p:cNvPr>
          <p:cNvSpPr/>
          <p:nvPr/>
        </p:nvSpPr>
        <p:spPr>
          <a:xfrm>
            <a:off x="256881" y="1537201"/>
            <a:ext cx="11592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800" b="1" dirty="0" err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Thiết</a:t>
            </a:r>
            <a:r>
              <a:rPr lang="en-US" sz="1800" b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1800" b="1" dirty="0" err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bị</a:t>
            </a:r>
            <a:r>
              <a:rPr lang="en-US" sz="1800" b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</a:p>
          <a:p>
            <a:pPr lvl="0" algn="ctr"/>
            <a:r>
              <a:rPr lang="en-US" sz="1800" b="1" dirty="0" err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Vô</a:t>
            </a:r>
            <a:r>
              <a:rPr lang="en-US" sz="1800" b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1800" b="1" dirty="0" err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tuyến</a:t>
            </a:r>
            <a:endParaRPr lang="en-US" sz="1800" b="1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algn="ctr"/>
            <a:endParaRPr lang="en-US" sz="1800" b="1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C0608F-1378-450A-9172-8863D5BBBD9D}"/>
              </a:ext>
            </a:extLst>
          </p:cNvPr>
          <p:cNvSpPr txBox="1"/>
          <p:nvPr/>
        </p:nvSpPr>
        <p:spPr>
          <a:xfrm>
            <a:off x="2032797" y="1520214"/>
            <a:ext cx="6767317" cy="70935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>
              <a:buClr>
                <a:srgbClr val="006699"/>
              </a:buClr>
            </a:pPr>
            <a:r>
              <a:rPr lang="en-US" sz="1800" b="1" dirty="0" err="1">
                <a:solidFill>
                  <a:schemeClr val="tx1"/>
                </a:solidFill>
                <a:latin typeface="Roboto Condensed"/>
              </a:rPr>
              <a:t>Thiết</a:t>
            </a:r>
            <a:r>
              <a:rPr lang="en-US" sz="1800" b="1" dirty="0">
                <a:solidFill>
                  <a:schemeClr val="tx1"/>
                </a:solidFill>
                <a:latin typeface="Roboto Condensed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Condensed"/>
              </a:rPr>
              <a:t>bị</a:t>
            </a:r>
            <a:r>
              <a:rPr lang="en-US" sz="1800" b="1" dirty="0">
                <a:solidFill>
                  <a:schemeClr val="tx1"/>
                </a:solidFill>
                <a:latin typeface="Roboto Condensed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Condensed"/>
              </a:rPr>
              <a:t>vô</a:t>
            </a:r>
            <a:r>
              <a:rPr lang="en-US" sz="1800" b="1" dirty="0">
                <a:solidFill>
                  <a:schemeClr val="tx1"/>
                </a:solidFill>
                <a:latin typeface="Roboto Condensed"/>
              </a:rPr>
              <a:t> </a:t>
            </a:r>
            <a:r>
              <a:rPr lang="en-US" sz="1800" b="1" err="1">
                <a:solidFill>
                  <a:schemeClr val="tx1"/>
                </a:solidFill>
                <a:latin typeface="Roboto Condensed"/>
              </a:rPr>
              <a:t>tuyến</a:t>
            </a:r>
            <a:r>
              <a:rPr lang="en-US" sz="1800" b="1">
                <a:solidFill>
                  <a:schemeClr val="tx1"/>
                </a:solidFill>
                <a:latin typeface="Roboto Condensed"/>
              </a:rPr>
              <a:t> Macro eNodeB: </a:t>
            </a:r>
            <a:r>
              <a:rPr lang="en-US" sz="1800" b="1" dirty="0" err="1">
                <a:solidFill>
                  <a:schemeClr val="tx1"/>
                </a:solidFill>
                <a:latin typeface="Roboto Condensed"/>
              </a:rPr>
              <a:t>Kinh</a:t>
            </a:r>
            <a:r>
              <a:rPr lang="en-US" sz="1800" b="1" dirty="0">
                <a:solidFill>
                  <a:schemeClr val="tx1"/>
                </a:solidFill>
                <a:latin typeface="Roboto Condensed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Condensed"/>
              </a:rPr>
              <a:t>doanh</a:t>
            </a:r>
            <a:r>
              <a:rPr lang="en-US" sz="1800" b="1" dirty="0">
                <a:solidFill>
                  <a:schemeClr val="tx1"/>
                </a:solidFill>
                <a:latin typeface="Roboto Condensed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Condensed"/>
              </a:rPr>
              <a:t>tại</a:t>
            </a:r>
            <a:r>
              <a:rPr lang="en-US" sz="1800" b="1" dirty="0">
                <a:solidFill>
                  <a:schemeClr val="tx1"/>
                </a:solidFill>
                <a:latin typeface="Roboto Condensed"/>
              </a:rPr>
              <a:t> 02 </a:t>
            </a:r>
            <a:r>
              <a:rPr lang="en-US" sz="1800" b="1" dirty="0" err="1">
                <a:solidFill>
                  <a:schemeClr val="tx1"/>
                </a:solidFill>
                <a:latin typeface="Roboto Condensed"/>
              </a:rPr>
              <a:t>thị</a:t>
            </a:r>
            <a:r>
              <a:rPr lang="en-US" sz="1800" b="1" dirty="0">
                <a:solidFill>
                  <a:schemeClr val="tx1"/>
                </a:solidFill>
                <a:latin typeface="Roboto Condensed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Condensed"/>
              </a:rPr>
              <a:t>trường</a:t>
            </a:r>
            <a:r>
              <a:rPr lang="en-US" sz="1800" b="1" dirty="0">
                <a:solidFill>
                  <a:schemeClr val="tx1"/>
                </a:solidFill>
                <a:latin typeface="Roboto Condensed"/>
              </a:rPr>
              <a:t> (</a:t>
            </a:r>
            <a:r>
              <a:rPr lang="en-US" sz="1800" b="1" dirty="0" err="1">
                <a:solidFill>
                  <a:schemeClr val="tx1"/>
                </a:solidFill>
                <a:latin typeface="Roboto Condensed"/>
              </a:rPr>
              <a:t>Việt</a:t>
            </a:r>
            <a:r>
              <a:rPr lang="en-US" sz="1800" b="1" dirty="0">
                <a:solidFill>
                  <a:schemeClr val="tx1"/>
                </a:solidFill>
                <a:latin typeface="Roboto Condensed"/>
              </a:rPr>
              <a:t> Nam </a:t>
            </a:r>
            <a:r>
              <a:rPr lang="en-US" sz="1800" b="1" dirty="0" err="1">
                <a:solidFill>
                  <a:schemeClr val="tx1"/>
                </a:solidFill>
                <a:latin typeface="Roboto Condensed"/>
              </a:rPr>
              <a:t>và</a:t>
            </a:r>
            <a:r>
              <a:rPr lang="en-US" sz="1800" b="1" dirty="0">
                <a:solidFill>
                  <a:schemeClr val="tx1"/>
                </a:solidFill>
                <a:latin typeface="Roboto Condensed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Condensed"/>
              </a:rPr>
              <a:t>Campuchia</a:t>
            </a:r>
            <a:r>
              <a:rPr lang="en-US" sz="1800" b="1" dirty="0">
                <a:solidFill>
                  <a:schemeClr val="tx1"/>
                </a:solidFill>
                <a:latin typeface="Roboto Condensed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Condensed"/>
              </a:rPr>
              <a:t>với</a:t>
            </a:r>
            <a:r>
              <a:rPr lang="en-US" sz="1800" b="1" dirty="0">
                <a:solidFill>
                  <a:schemeClr val="tx1"/>
                </a:solidFill>
                <a:latin typeface="Roboto Condensed"/>
              </a:rPr>
              <a:t> dung </a:t>
            </a:r>
            <a:r>
              <a:rPr lang="en-US" sz="1800" b="1" dirty="0" err="1">
                <a:solidFill>
                  <a:schemeClr val="tx1"/>
                </a:solidFill>
                <a:latin typeface="Roboto Condensed"/>
              </a:rPr>
              <a:t>lượng</a:t>
            </a:r>
            <a:r>
              <a:rPr lang="en-US" sz="1800" b="1" dirty="0">
                <a:solidFill>
                  <a:schemeClr val="tx1"/>
                </a:solidFill>
                <a:latin typeface="Roboto Condensed"/>
              </a:rPr>
              <a:t> 1000 </a:t>
            </a:r>
            <a:r>
              <a:rPr lang="en-US" sz="1800" b="1" dirty="0" err="1">
                <a:solidFill>
                  <a:schemeClr val="tx1"/>
                </a:solidFill>
                <a:latin typeface="Roboto Condensed"/>
              </a:rPr>
              <a:t>trạm</a:t>
            </a:r>
            <a:r>
              <a:rPr lang="en-US" sz="1800" b="1" dirty="0">
                <a:solidFill>
                  <a:schemeClr val="tx1"/>
                </a:solidFill>
                <a:latin typeface="Roboto Condensed"/>
              </a:rPr>
              <a:t>).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2C54DFC-BA76-4031-BD5F-8C227475B2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007" y="59471"/>
            <a:ext cx="531428" cy="424200"/>
          </a:xfrm>
          <a:prstGeom prst="rect">
            <a:avLst/>
          </a:prstGeom>
        </p:spPr>
      </p:pic>
      <p:sp>
        <p:nvSpPr>
          <p:cNvPr id="15" name="Shape 248">
            <a:extLst>
              <a:ext uri="{FF2B5EF4-FFF2-40B4-BE49-F238E27FC236}">
                <a16:creationId xmlns:a16="http://schemas.microsoft.com/office/drawing/2014/main" id="{A9946D6C-A714-4CC0-9AFD-A515F33C1215}"/>
              </a:ext>
            </a:extLst>
          </p:cNvPr>
          <p:cNvSpPr txBox="1">
            <a:spLocks/>
          </p:cNvSpPr>
          <p:nvPr/>
        </p:nvSpPr>
        <p:spPr>
          <a:xfrm>
            <a:off x="2130525" y="126229"/>
            <a:ext cx="3303624" cy="4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800" dirty="0" err="1">
                <a:solidFill>
                  <a:srgbClr val="FF9800"/>
                </a:solidFill>
              </a:rPr>
              <a:t>Quy</a:t>
            </a:r>
            <a:r>
              <a:rPr lang="en-US" sz="2800" dirty="0">
                <a:solidFill>
                  <a:srgbClr val="FF9800"/>
                </a:solidFill>
              </a:rPr>
              <a:t> </a:t>
            </a:r>
            <a:r>
              <a:rPr lang="en-US" sz="2800" dirty="0" err="1">
                <a:solidFill>
                  <a:srgbClr val="FF9800"/>
                </a:solidFill>
              </a:rPr>
              <a:t>mô</a:t>
            </a:r>
            <a:r>
              <a:rPr lang="en-US" sz="2800" dirty="0">
                <a:solidFill>
                  <a:srgbClr val="FF9800"/>
                </a:solidFill>
              </a:rPr>
              <a:t> </a:t>
            </a:r>
            <a:r>
              <a:rPr lang="en-US" sz="2800" dirty="0" err="1">
                <a:solidFill>
                  <a:srgbClr val="FF9800"/>
                </a:solidFill>
              </a:rPr>
              <a:t>sản</a:t>
            </a:r>
            <a:r>
              <a:rPr lang="en-US" sz="2800" dirty="0">
                <a:solidFill>
                  <a:srgbClr val="FF9800"/>
                </a:solidFill>
              </a:rPr>
              <a:t> </a:t>
            </a:r>
            <a:r>
              <a:rPr lang="en-US" sz="2800" dirty="0" err="1">
                <a:solidFill>
                  <a:srgbClr val="FF9800"/>
                </a:solidFill>
              </a:rPr>
              <a:t>phẩm</a:t>
            </a:r>
            <a:r>
              <a:rPr lang="en-US" sz="2800" dirty="0">
                <a:solidFill>
                  <a:srgbClr val="FF9800"/>
                </a:solidFill>
              </a:rPr>
              <a:t>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C0A134-4CAD-4472-A00F-3A48BBA9CA06}"/>
              </a:ext>
            </a:extLst>
          </p:cNvPr>
          <p:cNvSpPr/>
          <p:nvPr/>
        </p:nvSpPr>
        <p:spPr>
          <a:xfrm>
            <a:off x="-25759" y="182873"/>
            <a:ext cx="258849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>
                <a:solidFill>
                  <a:srgbClr val="FFFFFF"/>
                </a:solidFill>
                <a:latin typeface="Roboto Condensed"/>
                <a:sym typeface="Roboto Condensed"/>
              </a:rPr>
              <a:t>GIỚI THIỆU VỀ </a:t>
            </a:r>
            <a:r>
              <a:rPr lang="en-US" sz="1300" b="1" dirty="0">
                <a:solidFill>
                  <a:srgbClr val="FFFFFF"/>
                </a:solidFill>
                <a:latin typeface="Roboto Condensed"/>
                <a:sym typeface="Roboto Condensed"/>
              </a:rPr>
              <a:t>VIETTEL</a:t>
            </a:r>
            <a:endParaRPr lang="en-US" sz="1300" b="1" dirty="0"/>
          </a:p>
        </p:txBody>
      </p:sp>
      <p:sp>
        <p:nvSpPr>
          <p:cNvPr id="12" name="Shape 322">
            <a:extLst>
              <a:ext uri="{FF2B5EF4-FFF2-40B4-BE49-F238E27FC236}">
                <a16:creationId xmlns:a16="http://schemas.microsoft.com/office/drawing/2014/main" id="{8AEEF334-8B19-4A05-8092-DAE5D507CAE2}"/>
              </a:ext>
            </a:extLst>
          </p:cNvPr>
          <p:cNvSpPr/>
          <p:nvPr/>
        </p:nvSpPr>
        <p:spPr>
          <a:xfrm>
            <a:off x="170257" y="2848612"/>
            <a:ext cx="1353331" cy="1353331"/>
          </a:xfrm>
          <a:prstGeom prst="diamond">
            <a:avLst/>
          </a:prstGeom>
          <a:solidFill>
            <a:srgbClr val="C7D3E6"/>
          </a:solidFill>
          <a:ln w="38100" cap="flat" cmpd="sng">
            <a:solidFill>
              <a:srgbClr val="92A8C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" name="Rectangle 46">
            <a:extLst>
              <a:ext uri="{FF2B5EF4-FFF2-40B4-BE49-F238E27FC236}">
                <a16:creationId xmlns:a16="http://schemas.microsoft.com/office/drawing/2014/main" id="{295FDBF1-D9F9-4273-9AB6-A4EE3469470B}"/>
              </a:ext>
            </a:extLst>
          </p:cNvPr>
          <p:cNvSpPr/>
          <p:nvPr/>
        </p:nvSpPr>
        <p:spPr>
          <a:xfrm>
            <a:off x="276116" y="3299966"/>
            <a:ext cx="1120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800" b="1" dirty="0" err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Mạng</a:t>
            </a:r>
            <a:r>
              <a:rPr lang="en-US" sz="1800" b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1800" b="1" dirty="0" err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lõi</a:t>
            </a:r>
            <a:endParaRPr lang="en-US" sz="1800" b="1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" name="TextBox 51">
            <a:extLst>
              <a:ext uri="{FF2B5EF4-FFF2-40B4-BE49-F238E27FC236}">
                <a16:creationId xmlns:a16="http://schemas.microsoft.com/office/drawing/2014/main" id="{D36A7674-7A5E-465F-98A4-56287BD7A544}"/>
              </a:ext>
            </a:extLst>
          </p:cNvPr>
          <p:cNvSpPr txBox="1"/>
          <p:nvPr/>
        </p:nvSpPr>
        <p:spPr>
          <a:xfrm>
            <a:off x="1749532" y="2972548"/>
            <a:ext cx="7211588" cy="182175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285750" indent="-285750" algn="just">
              <a:buClr>
                <a:srgbClr val="006699"/>
              </a:buClr>
              <a:buFont typeface="Wingdings" panose="05000000000000000000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  <a:latin typeface="Roboto Condensed"/>
              </a:rPr>
              <a:t>Hệ</a:t>
            </a:r>
            <a:r>
              <a:rPr lang="en-US" sz="1800" b="1" dirty="0">
                <a:solidFill>
                  <a:schemeClr val="tx1"/>
                </a:solidFill>
                <a:latin typeface="Roboto Condensed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Condensed"/>
              </a:rPr>
              <a:t>thống</a:t>
            </a:r>
            <a:r>
              <a:rPr lang="en-US" sz="1800" b="1" dirty="0">
                <a:solidFill>
                  <a:schemeClr val="tx1"/>
                </a:solidFill>
                <a:latin typeface="Roboto Condensed"/>
              </a:rPr>
              <a:t> EPC: </a:t>
            </a:r>
            <a:r>
              <a:rPr lang="en-US" sz="1800" b="1" dirty="0" err="1">
                <a:solidFill>
                  <a:schemeClr val="tx1"/>
                </a:solidFill>
                <a:latin typeface="Roboto Condensed"/>
              </a:rPr>
              <a:t>Kinh</a:t>
            </a:r>
            <a:r>
              <a:rPr lang="en-US" sz="1800" b="1" dirty="0">
                <a:solidFill>
                  <a:schemeClr val="tx1"/>
                </a:solidFill>
                <a:latin typeface="Roboto Condensed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Condensed"/>
              </a:rPr>
              <a:t>doanh</a:t>
            </a:r>
            <a:r>
              <a:rPr lang="en-US" sz="1800" b="1" dirty="0">
                <a:solidFill>
                  <a:schemeClr val="tx1"/>
                </a:solidFill>
                <a:latin typeface="Roboto Condensed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Condensed"/>
              </a:rPr>
              <a:t>tại</a:t>
            </a:r>
            <a:r>
              <a:rPr lang="en-US" sz="1800" b="1" dirty="0">
                <a:solidFill>
                  <a:schemeClr val="tx1"/>
                </a:solidFill>
                <a:latin typeface="Roboto Condensed"/>
              </a:rPr>
              <a:t> 01 </a:t>
            </a:r>
            <a:r>
              <a:rPr lang="en-US" sz="1800" b="1" dirty="0" err="1">
                <a:solidFill>
                  <a:schemeClr val="tx1"/>
                </a:solidFill>
                <a:latin typeface="Roboto Condensed"/>
              </a:rPr>
              <a:t>thị</a:t>
            </a:r>
            <a:r>
              <a:rPr lang="en-US" sz="1800" b="1" dirty="0">
                <a:solidFill>
                  <a:schemeClr val="tx1"/>
                </a:solidFill>
                <a:latin typeface="Roboto Condensed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Condensed"/>
              </a:rPr>
              <a:t>trường</a:t>
            </a:r>
            <a:r>
              <a:rPr lang="en-US" sz="1800" b="1" dirty="0">
                <a:solidFill>
                  <a:schemeClr val="tx1"/>
                </a:solidFill>
                <a:latin typeface="Roboto Condensed"/>
              </a:rPr>
              <a:t> (1 </a:t>
            </a:r>
            <a:r>
              <a:rPr lang="en-US" sz="1800" b="1" dirty="0" err="1">
                <a:solidFill>
                  <a:schemeClr val="tx1"/>
                </a:solidFill>
                <a:latin typeface="Roboto Condensed"/>
              </a:rPr>
              <a:t>triệu</a:t>
            </a:r>
            <a:r>
              <a:rPr lang="en-US" sz="1800" b="1" dirty="0">
                <a:solidFill>
                  <a:schemeClr val="tx1"/>
                </a:solidFill>
                <a:latin typeface="Roboto Condensed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Condensed"/>
              </a:rPr>
              <a:t>thuê</a:t>
            </a:r>
            <a:r>
              <a:rPr lang="en-US" sz="1800" b="1" dirty="0">
                <a:solidFill>
                  <a:schemeClr val="tx1"/>
                </a:solidFill>
                <a:latin typeface="Roboto Condensed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Condensed"/>
              </a:rPr>
              <a:t>bao</a:t>
            </a:r>
            <a:r>
              <a:rPr lang="en-US" sz="1800" b="1" dirty="0">
                <a:solidFill>
                  <a:schemeClr val="tx1"/>
                </a:solidFill>
                <a:latin typeface="Roboto Condensed"/>
              </a:rPr>
              <a:t>, 60G Data).</a:t>
            </a:r>
          </a:p>
          <a:p>
            <a:pPr marL="285750" indent="-285750">
              <a:buClr>
                <a:srgbClr val="006699"/>
              </a:buClr>
              <a:buFont typeface="Wingdings" panose="05000000000000000000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  <a:latin typeface="Roboto Condensed"/>
              </a:rPr>
              <a:t>Hệ</a:t>
            </a:r>
            <a:r>
              <a:rPr lang="en-US" sz="1800" b="1" dirty="0">
                <a:solidFill>
                  <a:schemeClr val="tx1"/>
                </a:solidFill>
                <a:latin typeface="Roboto Condensed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Condensed"/>
              </a:rPr>
              <a:t>thống</a:t>
            </a:r>
            <a:r>
              <a:rPr lang="en-US" sz="1800" b="1" dirty="0">
                <a:solidFill>
                  <a:schemeClr val="tx1"/>
                </a:solidFill>
                <a:latin typeface="Roboto Condensed"/>
              </a:rPr>
              <a:t> IMS: </a:t>
            </a:r>
            <a:r>
              <a:rPr lang="en-US" sz="1800" b="1" dirty="0" err="1">
                <a:solidFill>
                  <a:schemeClr val="tx1"/>
                </a:solidFill>
                <a:latin typeface="Roboto Condensed"/>
              </a:rPr>
              <a:t>Kinh</a:t>
            </a:r>
            <a:r>
              <a:rPr lang="en-US" sz="1800" b="1" dirty="0">
                <a:solidFill>
                  <a:schemeClr val="tx1"/>
                </a:solidFill>
                <a:latin typeface="Roboto Condensed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Condensed"/>
              </a:rPr>
              <a:t>doanh</a:t>
            </a:r>
            <a:r>
              <a:rPr lang="en-US" sz="1800" b="1" dirty="0">
                <a:solidFill>
                  <a:schemeClr val="tx1"/>
                </a:solidFill>
                <a:latin typeface="Roboto Condensed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Condensed"/>
              </a:rPr>
              <a:t>tại</a:t>
            </a:r>
            <a:r>
              <a:rPr lang="en-US" sz="1800" b="1" dirty="0">
                <a:solidFill>
                  <a:schemeClr val="tx1"/>
                </a:solidFill>
                <a:latin typeface="Roboto Condensed"/>
              </a:rPr>
              <a:t> 02 </a:t>
            </a:r>
            <a:r>
              <a:rPr lang="en-US" sz="1800" b="1" dirty="0" err="1">
                <a:solidFill>
                  <a:schemeClr val="tx1"/>
                </a:solidFill>
                <a:latin typeface="Roboto Condensed"/>
              </a:rPr>
              <a:t>thị</a:t>
            </a:r>
            <a:r>
              <a:rPr lang="en-US" sz="1800" b="1" dirty="0">
                <a:solidFill>
                  <a:schemeClr val="tx1"/>
                </a:solidFill>
                <a:latin typeface="Roboto Condensed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Condensed"/>
              </a:rPr>
              <a:t>trường</a:t>
            </a:r>
            <a:r>
              <a:rPr lang="en-US" sz="1800" b="1" dirty="0">
                <a:solidFill>
                  <a:schemeClr val="tx1"/>
                </a:solidFill>
                <a:latin typeface="Roboto Condensed"/>
              </a:rPr>
              <a:t> (</a:t>
            </a:r>
            <a:r>
              <a:rPr lang="en-US" sz="1800" b="1" dirty="0" err="1">
                <a:solidFill>
                  <a:schemeClr val="tx1"/>
                </a:solidFill>
                <a:latin typeface="Roboto Condensed"/>
              </a:rPr>
              <a:t>Việt</a:t>
            </a:r>
            <a:r>
              <a:rPr lang="en-US" sz="1800" b="1" dirty="0">
                <a:solidFill>
                  <a:schemeClr val="tx1"/>
                </a:solidFill>
                <a:latin typeface="Roboto Condensed"/>
              </a:rPr>
              <a:t> Nam, </a:t>
            </a:r>
            <a:r>
              <a:rPr lang="en-US" sz="1800" b="1" dirty="0" err="1">
                <a:solidFill>
                  <a:schemeClr val="tx1"/>
                </a:solidFill>
                <a:latin typeface="Roboto Condensed"/>
              </a:rPr>
              <a:t>Myanma</a:t>
            </a:r>
            <a:r>
              <a:rPr lang="en-US" sz="1800" b="1" dirty="0">
                <a:solidFill>
                  <a:schemeClr val="tx1"/>
                </a:solidFill>
                <a:latin typeface="Roboto Condensed"/>
              </a:rPr>
              <a:t>)</a:t>
            </a:r>
          </a:p>
          <a:p>
            <a:pPr marL="285750" indent="-285750" algn="just">
              <a:buClr>
                <a:srgbClr val="006699"/>
              </a:buClr>
              <a:buFont typeface="Wingdings" panose="05000000000000000000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  <a:latin typeface="Roboto Condensed"/>
              </a:rPr>
              <a:t>Hệ</a:t>
            </a:r>
            <a:r>
              <a:rPr lang="en-US" sz="1800" b="1" dirty="0">
                <a:solidFill>
                  <a:schemeClr val="tx1"/>
                </a:solidFill>
                <a:latin typeface="Roboto Condensed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Condensed"/>
              </a:rPr>
              <a:t>thống</a:t>
            </a:r>
            <a:r>
              <a:rPr lang="en-US" sz="1800" b="1" dirty="0">
                <a:solidFill>
                  <a:schemeClr val="tx1"/>
                </a:solidFill>
                <a:latin typeface="Roboto Condensed"/>
              </a:rPr>
              <a:t> OCS: </a:t>
            </a:r>
            <a:r>
              <a:rPr lang="en-US" sz="1800" b="1" dirty="0" err="1">
                <a:solidFill>
                  <a:schemeClr val="tx1"/>
                </a:solidFill>
                <a:latin typeface="Roboto Condensed"/>
              </a:rPr>
              <a:t>Kinh</a:t>
            </a:r>
            <a:r>
              <a:rPr lang="en-US" sz="1800" b="1" dirty="0">
                <a:solidFill>
                  <a:schemeClr val="tx1"/>
                </a:solidFill>
                <a:latin typeface="Roboto Condensed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Condensed"/>
              </a:rPr>
              <a:t>doanh</a:t>
            </a:r>
            <a:r>
              <a:rPr lang="en-US" sz="1800" b="1" dirty="0">
                <a:solidFill>
                  <a:schemeClr val="tx1"/>
                </a:solidFill>
                <a:latin typeface="Roboto Condensed"/>
              </a:rPr>
              <a:t> </a:t>
            </a:r>
            <a:r>
              <a:rPr lang="en-US" sz="1800" b="1" err="1">
                <a:solidFill>
                  <a:schemeClr val="tx1"/>
                </a:solidFill>
                <a:latin typeface="Roboto Condensed"/>
              </a:rPr>
              <a:t>tại</a:t>
            </a:r>
            <a:r>
              <a:rPr lang="en-US" sz="1800" b="1">
                <a:solidFill>
                  <a:schemeClr val="tx1"/>
                </a:solidFill>
                <a:latin typeface="Roboto Condensed"/>
              </a:rPr>
              <a:t> 11 </a:t>
            </a:r>
            <a:r>
              <a:rPr lang="en-US" sz="1800" b="1" err="1">
                <a:solidFill>
                  <a:schemeClr val="tx1"/>
                </a:solidFill>
                <a:latin typeface="Roboto Condensed"/>
              </a:rPr>
              <a:t>thị</a:t>
            </a:r>
            <a:r>
              <a:rPr lang="en-US" sz="1800" b="1">
                <a:solidFill>
                  <a:schemeClr val="tx1"/>
                </a:solidFill>
                <a:latin typeface="Roboto Condensed"/>
              </a:rPr>
              <a:t> trường gồm </a:t>
            </a:r>
            <a:r>
              <a:rPr lang="en-US" sz="1800" b="1" dirty="0" err="1">
                <a:solidFill>
                  <a:schemeClr val="tx1"/>
                </a:solidFill>
                <a:latin typeface="Roboto Condensed"/>
              </a:rPr>
              <a:t>Việt</a:t>
            </a:r>
            <a:r>
              <a:rPr lang="en-US" sz="1800" b="1" dirty="0">
                <a:solidFill>
                  <a:schemeClr val="tx1"/>
                </a:solidFill>
                <a:latin typeface="Roboto Condensed"/>
              </a:rPr>
              <a:t> Nam </a:t>
            </a:r>
            <a:r>
              <a:rPr lang="en-US" sz="1800" b="1" dirty="0" err="1">
                <a:solidFill>
                  <a:schemeClr val="tx1"/>
                </a:solidFill>
                <a:latin typeface="Roboto Condensed"/>
              </a:rPr>
              <a:t>và</a:t>
            </a:r>
            <a:r>
              <a:rPr lang="en-US" sz="1800" b="1" dirty="0">
                <a:solidFill>
                  <a:schemeClr val="tx1"/>
                </a:solidFill>
                <a:latin typeface="Roboto Condensed"/>
              </a:rPr>
              <a:t> 10 </a:t>
            </a:r>
            <a:r>
              <a:rPr lang="en-US" sz="1800" b="1" dirty="0" err="1">
                <a:solidFill>
                  <a:schemeClr val="tx1"/>
                </a:solidFill>
                <a:latin typeface="Roboto Condensed"/>
              </a:rPr>
              <a:t>nước</a:t>
            </a:r>
            <a:r>
              <a:rPr lang="en-US" sz="1800" b="1" dirty="0">
                <a:solidFill>
                  <a:schemeClr val="tx1"/>
                </a:solidFill>
                <a:latin typeface="Roboto Condensed"/>
              </a:rPr>
              <a:t> Viettel </a:t>
            </a:r>
            <a:r>
              <a:rPr lang="en-US" sz="1800" b="1" dirty="0" err="1">
                <a:solidFill>
                  <a:schemeClr val="tx1"/>
                </a:solidFill>
                <a:latin typeface="Roboto Condensed"/>
              </a:rPr>
              <a:t>đầu</a:t>
            </a:r>
            <a:r>
              <a:rPr lang="en-US" sz="1800" b="1" dirty="0">
                <a:solidFill>
                  <a:schemeClr val="tx1"/>
                </a:solidFill>
                <a:latin typeface="Roboto Condensed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Condensed"/>
              </a:rPr>
              <a:t>tư</a:t>
            </a:r>
            <a:r>
              <a:rPr lang="en-US" sz="1800" b="1" dirty="0">
                <a:solidFill>
                  <a:schemeClr val="tx1"/>
                </a:solidFill>
                <a:latin typeface="Roboto Condensed"/>
              </a:rPr>
              <a:t> (Dung </a:t>
            </a:r>
            <a:r>
              <a:rPr lang="en-US" sz="1800" b="1" dirty="0" err="1">
                <a:solidFill>
                  <a:schemeClr val="tx1"/>
                </a:solidFill>
                <a:latin typeface="Roboto Condensed"/>
              </a:rPr>
              <a:t>lượng</a:t>
            </a:r>
            <a:r>
              <a:rPr lang="en-US" sz="1800" b="1" dirty="0">
                <a:solidFill>
                  <a:schemeClr val="tx1"/>
                </a:solidFill>
                <a:latin typeface="Roboto Condensed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Condensed"/>
              </a:rPr>
              <a:t>gần</a:t>
            </a:r>
            <a:r>
              <a:rPr lang="en-US" sz="1800" b="1" dirty="0">
                <a:solidFill>
                  <a:schemeClr val="tx1"/>
                </a:solidFill>
                <a:latin typeface="Roboto Condensed"/>
              </a:rPr>
              <a:t> 200 </a:t>
            </a:r>
            <a:r>
              <a:rPr lang="en-US" sz="1800" b="1" dirty="0" err="1">
                <a:solidFill>
                  <a:schemeClr val="tx1"/>
                </a:solidFill>
                <a:latin typeface="Roboto Condensed"/>
              </a:rPr>
              <a:t>triệu</a:t>
            </a:r>
            <a:r>
              <a:rPr lang="en-US" sz="1800" b="1" dirty="0">
                <a:solidFill>
                  <a:schemeClr val="tx1"/>
                </a:solidFill>
                <a:latin typeface="Roboto Condensed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 Condensed"/>
              </a:rPr>
              <a:t>thuê</a:t>
            </a:r>
            <a:r>
              <a:rPr lang="en-US" sz="1800" b="1" dirty="0">
                <a:solidFill>
                  <a:schemeClr val="tx1"/>
                </a:solidFill>
                <a:latin typeface="Roboto Condensed"/>
              </a:rPr>
              <a:t> </a:t>
            </a:r>
            <a:r>
              <a:rPr lang="en-US" sz="1800" b="1" err="1">
                <a:solidFill>
                  <a:schemeClr val="tx1"/>
                </a:solidFill>
                <a:latin typeface="Roboto Condensed"/>
              </a:rPr>
              <a:t>bao</a:t>
            </a:r>
            <a:r>
              <a:rPr lang="en-US" sz="1800" b="1">
                <a:solidFill>
                  <a:schemeClr val="tx1"/>
                </a:solidFill>
                <a:latin typeface="Roboto Condensed"/>
              </a:rPr>
              <a:t>).</a:t>
            </a:r>
            <a:endParaRPr lang="en-US" sz="1600" b="1" dirty="0">
              <a:solidFill>
                <a:schemeClr val="tx1"/>
              </a:solidFill>
              <a:latin typeface="Roboto Condensed"/>
              <a:ea typeface="Roboto Condensed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372" r="26609" b="5421"/>
          <a:stretch/>
        </p:blipFill>
        <p:spPr>
          <a:xfrm>
            <a:off x="1622018" y="1682242"/>
            <a:ext cx="369420" cy="32608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9447" y="3071509"/>
            <a:ext cx="333894" cy="28247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5332" y="3528063"/>
            <a:ext cx="333894" cy="28247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2003" y="3897395"/>
            <a:ext cx="333894" cy="28247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060" y="65639"/>
            <a:ext cx="587803" cy="4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1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262">
            <a:extLst>
              <a:ext uri="{FF2B5EF4-FFF2-40B4-BE49-F238E27FC236}">
                <a16:creationId xmlns:a16="http://schemas.microsoft.com/office/drawing/2014/main" id="{BEEF0C20-7300-4F21-9469-D36A0F6DF9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E43F79-8707-4619-BDF1-40E4F350C609}"/>
              </a:ext>
            </a:extLst>
          </p:cNvPr>
          <p:cNvSpPr/>
          <p:nvPr/>
        </p:nvSpPr>
        <p:spPr>
          <a:xfrm>
            <a:off x="-21466" y="177747"/>
            <a:ext cx="213987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 err="1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Mô</a:t>
            </a:r>
            <a:r>
              <a:rPr lang="en-US" sz="1700" b="1" dirty="0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 </a:t>
            </a:r>
            <a:r>
              <a:rPr lang="en-US" sz="1700" b="1" dirty="0" err="1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hình</a:t>
            </a:r>
            <a:r>
              <a:rPr lang="en-US" sz="1700" b="1" dirty="0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 </a:t>
            </a:r>
            <a:r>
              <a:rPr lang="en-US" sz="1700" b="1" dirty="0" err="1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tổng</a:t>
            </a:r>
            <a:r>
              <a:rPr lang="en-US" sz="1700" b="1" dirty="0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 </a:t>
            </a:r>
            <a:r>
              <a:rPr lang="en-US" sz="1700" b="1" dirty="0" err="1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quát</a:t>
            </a:r>
            <a:endParaRPr lang="en-US" sz="17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965EAD-EC16-4082-891D-27529868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sp>
        <p:nvSpPr>
          <p:cNvPr id="11" name="Right Arrow 4">
            <a:extLst>
              <a:ext uri="{FF2B5EF4-FFF2-40B4-BE49-F238E27FC236}">
                <a16:creationId xmlns:a16="http://schemas.microsoft.com/office/drawing/2014/main" id="{B939EB60-7976-4801-84E4-AA86D9E113A8}"/>
              </a:ext>
            </a:extLst>
          </p:cNvPr>
          <p:cNvSpPr/>
          <p:nvPr/>
        </p:nvSpPr>
        <p:spPr>
          <a:xfrm rot="19800000">
            <a:off x="6334451" y="4775392"/>
            <a:ext cx="153916" cy="2109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0AD1F-8B6E-4C0E-A509-AA9ADF0B5E17}"/>
              </a:ext>
            </a:extLst>
          </p:cNvPr>
          <p:cNvSpPr txBox="1"/>
          <p:nvPr/>
        </p:nvSpPr>
        <p:spPr>
          <a:xfrm>
            <a:off x="36408" y="3523909"/>
            <a:ext cx="104263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57BA9C-AFEB-432E-8B48-9C0E434FB1C9}"/>
              </a:ext>
            </a:extLst>
          </p:cNvPr>
          <p:cNvCxnSpPr/>
          <p:nvPr/>
        </p:nvCxnSpPr>
        <p:spPr>
          <a:xfrm>
            <a:off x="1126134" y="5276519"/>
            <a:ext cx="7391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Shape 248"/>
          <p:cNvSpPr txBox="1">
            <a:spLocks/>
          </p:cNvSpPr>
          <p:nvPr/>
        </p:nvSpPr>
        <p:spPr>
          <a:xfrm>
            <a:off x="2118413" y="147887"/>
            <a:ext cx="3864376" cy="4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800" dirty="0" err="1">
                <a:solidFill>
                  <a:srgbClr val="FF9800"/>
                </a:solidFill>
              </a:rPr>
              <a:t>Mô</a:t>
            </a:r>
            <a:r>
              <a:rPr lang="en-US" sz="2800" dirty="0">
                <a:solidFill>
                  <a:srgbClr val="FF9800"/>
                </a:solidFill>
              </a:rPr>
              <a:t> </a:t>
            </a:r>
            <a:r>
              <a:rPr lang="en-US" sz="2800" dirty="0" err="1">
                <a:solidFill>
                  <a:srgbClr val="FF9800"/>
                </a:solidFill>
              </a:rPr>
              <a:t>hình</a:t>
            </a:r>
            <a:r>
              <a:rPr lang="en-US" sz="2800" dirty="0">
                <a:solidFill>
                  <a:srgbClr val="FF9800"/>
                </a:solidFill>
              </a:rPr>
              <a:t> logic </a:t>
            </a:r>
            <a:r>
              <a:rPr lang="en-US" sz="2800" dirty="0" err="1">
                <a:solidFill>
                  <a:srgbClr val="FF9800"/>
                </a:solidFill>
              </a:rPr>
              <a:t>mạng</a:t>
            </a:r>
            <a:r>
              <a:rPr lang="en-US" sz="2800" dirty="0">
                <a:solidFill>
                  <a:srgbClr val="FF9800"/>
                </a:solidFill>
              </a:rPr>
              <a:t> Viettel Lab 4G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95" y="1009725"/>
            <a:ext cx="7374526" cy="314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6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262">
            <a:extLst>
              <a:ext uri="{FF2B5EF4-FFF2-40B4-BE49-F238E27FC236}">
                <a16:creationId xmlns:a16="http://schemas.microsoft.com/office/drawing/2014/main" id="{BEEF0C20-7300-4F21-9469-D36A0F6DF9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E43F79-8707-4619-BDF1-40E4F350C609}"/>
              </a:ext>
            </a:extLst>
          </p:cNvPr>
          <p:cNvSpPr/>
          <p:nvPr/>
        </p:nvSpPr>
        <p:spPr>
          <a:xfrm>
            <a:off x="-21466" y="177747"/>
            <a:ext cx="213987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 err="1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Mô</a:t>
            </a:r>
            <a:r>
              <a:rPr lang="en-US" sz="1700" b="1" dirty="0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 </a:t>
            </a:r>
            <a:r>
              <a:rPr lang="en-US" sz="1700" b="1" dirty="0" err="1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hình</a:t>
            </a:r>
            <a:r>
              <a:rPr lang="en-US" sz="1700" b="1" dirty="0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 </a:t>
            </a:r>
            <a:r>
              <a:rPr lang="en-US" sz="1700" b="1" dirty="0" err="1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tổng</a:t>
            </a:r>
            <a:r>
              <a:rPr lang="en-US" sz="1700" b="1" dirty="0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 </a:t>
            </a:r>
            <a:r>
              <a:rPr lang="en-US" sz="1700" b="1" dirty="0" err="1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quát</a:t>
            </a:r>
            <a:endParaRPr lang="en-US" sz="17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965EAD-EC16-4082-891D-27529868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sp>
        <p:nvSpPr>
          <p:cNvPr id="11" name="Right Arrow 4">
            <a:extLst>
              <a:ext uri="{FF2B5EF4-FFF2-40B4-BE49-F238E27FC236}">
                <a16:creationId xmlns:a16="http://schemas.microsoft.com/office/drawing/2014/main" id="{B939EB60-7976-4801-84E4-AA86D9E113A8}"/>
              </a:ext>
            </a:extLst>
          </p:cNvPr>
          <p:cNvSpPr/>
          <p:nvPr/>
        </p:nvSpPr>
        <p:spPr>
          <a:xfrm rot="19800000">
            <a:off x="6334451" y="4775392"/>
            <a:ext cx="153916" cy="2109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0AD1F-8B6E-4C0E-A509-AA9ADF0B5E17}"/>
              </a:ext>
            </a:extLst>
          </p:cNvPr>
          <p:cNvSpPr txBox="1"/>
          <p:nvPr/>
        </p:nvSpPr>
        <p:spPr>
          <a:xfrm>
            <a:off x="36408" y="3523909"/>
            <a:ext cx="104263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57BA9C-AFEB-432E-8B48-9C0E434FB1C9}"/>
              </a:ext>
            </a:extLst>
          </p:cNvPr>
          <p:cNvCxnSpPr/>
          <p:nvPr/>
        </p:nvCxnSpPr>
        <p:spPr>
          <a:xfrm>
            <a:off x="1126134" y="5276519"/>
            <a:ext cx="7391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Shape 248"/>
          <p:cNvSpPr txBox="1">
            <a:spLocks/>
          </p:cNvSpPr>
          <p:nvPr/>
        </p:nvSpPr>
        <p:spPr>
          <a:xfrm>
            <a:off x="2118413" y="147887"/>
            <a:ext cx="3864376" cy="4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800" dirty="0" err="1">
                <a:solidFill>
                  <a:srgbClr val="FF9800"/>
                </a:solidFill>
              </a:rPr>
              <a:t>Mô</a:t>
            </a:r>
            <a:r>
              <a:rPr lang="en-US" sz="2800" dirty="0">
                <a:solidFill>
                  <a:srgbClr val="FF9800"/>
                </a:solidFill>
              </a:rPr>
              <a:t> </a:t>
            </a:r>
            <a:r>
              <a:rPr lang="en-US" sz="2800" dirty="0" err="1">
                <a:solidFill>
                  <a:srgbClr val="FF9800"/>
                </a:solidFill>
              </a:rPr>
              <a:t>hình</a:t>
            </a:r>
            <a:r>
              <a:rPr lang="en-US" sz="2800" dirty="0">
                <a:solidFill>
                  <a:srgbClr val="FF9800"/>
                </a:solidFill>
              </a:rPr>
              <a:t> Topo </a:t>
            </a:r>
            <a:r>
              <a:rPr lang="en-US" sz="2800" dirty="0" err="1">
                <a:solidFill>
                  <a:srgbClr val="FF9800"/>
                </a:solidFill>
              </a:rPr>
              <a:t>mạng</a:t>
            </a:r>
            <a:endParaRPr lang="en-US" sz="2800" dirty="0">
              <a:solidFill>
                <a:srgbClr val="FF9800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126" y="859578"/>
            <a:ext cx="7635464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02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262">
            <a:extLst>
              <a:ext uri="{FF2B5EF4-FFF2-40B4-BE49-F238E27FC236}">
                <a16:creationId xmlns:a16="http://schemas.microsoft.com/office/drawing/2014/main" id="{BEEF0C20-7300-4F21-9469-D36A0F6DF9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E43F79-8707-4619-BDF1-40E4F350C609}"/>
              </a:ext>
            </a:extLst>
          </p:cNvPr>
          <p:cNvSpPr/>
          <p:nvPr/>
        </p:nvSpPr>
        <p:spPr>
          <a:xfrm>
            <a:off x="-21466" y="177747"/>
            <a:ext cx="213987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 err="1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Mô</a:t>
            </a:r>
            <a:r>
              <a:rPr lang="en-US" sz="1700" b="1" dirty="0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 </a:t>
            </a:r>
            <a:r>
              <a:rPr lang="en-US" sz="1700" b="1" dirty="0" err="1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hình</a:t>
            </a:r>
            <a:r>
              <a:rPr lang="en-US" sz="1700" b="1" dirty="0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 </a:t>
            </a:r>
            <a:r>
              <a:rPr lang="en-US" sz="1700" b="1" dirty="0" err="1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tổng</a:t>
            </a:r>
            <a:r>
              <a:rPr lang="en-US" sz="1700" b="1" dirty="0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 </a:t>
            </a:r>
            <a:r>
              <a:rPr lang="en-US" sz="1700" b="1" dirty="0" err="1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quát</a:t>
            </a:r>
            <a:endParaRPr lang="en-US" sz="17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965EAD-EC16-4082-891D-27529868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sp>
        <p:nvSpPr>
          <p:cNvPr id="11" name="Right Arrow 4">
            <a:extLst>
              <a:ext uri="{FF2B5EF4-FFF2-40B4-BE49-F238E27FC236}">
                <a16:creationId xmlns:a16="http://schemas.microsoft.com/office/drawing/2014/main" id="{B939EB60-7976-4801-84E4-AA86D9E113A8}"/>
              </a:ext>
            </a:extLst>
          </p:cNvPr>
          <p:cNvSpPr/>
          <p:nvPr/>
        </p:nvSpPr>
        <p:spPr>
          <a:xfrm rot="19800000">
            <a:off x="6334451" y="4775392"/>
            <a:ext cx="153916" cy="2109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0AD1F-8B6E-4C0E-A509-AA9ADF0B5E17}"/>
              </a:ext>
            </a:extLst>
          </p:cNvPr>
          <p:cNvSpPr txBox="1"/>
          <p:nvPr/>
        </p:nvSpPr>
        <p:spPr>
          <a:xfrm>
            <a:off x="36408" y="3523909"/>
            <a:ext cx="104263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FA12532-F819-4623-9D89-F49414656564}"/>
              </a:ext>
            </a:extLst>
          </p:cNvPr>
          <p:cNvGrpSpPr/>
          <p:nvPr/>
        </p:nvGrpSpPr>
        <p:grpSpPr>
          <a:xfrm>
            <a:off x="174262" y="1976700"/>
            <a:ext cx="1066799" cy="628650"/>
            <a:chOff x="146860" y="1379135"/>
            <a:chExt cx="1066799" cy="62865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B2488DE-3129-41B7-A50C-64A5F4B21BE7}"/>
                </a:ext>
              </a:extLst>
            </p:cNvPr>
            <p:cNvSpPr/>
            <p:nvPr/>
          </p:nvSpPr>
          <p:spPr>
            <a:xfrm>
              <a:off x="228600" y="1379135"/>
              <a:ext cx="914400" cy="6286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34107DC-E644-468D-AAD2-3A6B0C1A5404}"/>
                </a:ext>
              </a:extLst>
            </p:cNvPr>
            <p:cNvSpPr txBox="1"/>
            <p:nvPr/>
          </p:nvSpPr>
          <p:spPr>
            <a:xfrm>
              <a:off x="146860" y="1474901"/>
              <a:ext cx="1066799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Arial" panose="020B0604020202020204" pitchFamily="34" charset="0"/>
                  <a:ea typeface="Kozuka Gothic Pr6N M" pitchFamily="34" charset="-128"/>
                  <a:cs typeface="Arial" panose="020B0604020202020204" pitchFamily="34" charset="0"/>
                </a:rPr>
                <a:t>Lớp</a:t>
              </a: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ea typeface="Kozuka Gothic Pr6N M" pitchFamily="34" charset="-128"/>
                  <a:cs typeface="Arial" panose="020B0604020202020204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Arial" panose="020B0604020202020204" pitchFamily="34" charset="0"/>
                  <a:ea typeface="Kozuka Gothic Pr6N M" pitchFamily="34" charset="-128"/>
                  <a:cs typeface="Arial" panose="020B0604020202020204" pitchFamily="34" charset="0"/>
                </a:rPr>
                <a:t>mạng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endParaRPr>
            </a:p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Arial" panose="020B0604020202020204" pitchFamily="34" charset="0"/>
                  <a:ea typeface="Kozuka Gothic Pr6N M" pitchFamily="34" charset="-128"/>
                  <a:cs typeface="Arial" panose="020B0604020202020204" pitchFamily="34" charset="0"/>
                </a:rPr>
                <a:t>truy</a:t>
              </a: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ea typeface="Kozuka Gothic Pr6N M" pitchFamily="34" charset="-128"/>
                  <a:cs typeface="Arial" panose="020B0604020202020204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Arial" panose="020B0604020202020204" pitchFamily="34" charset="0"/>
                  <a:ea typeface="Kozuka Gothic Pr6N M" pitchFamily="34" charset="-128"/>
                  <a:cs typeface="Arial" panose="020B0604020202020204" pitchFamily="34" charset="0"/>
                </a:rPr>
                <a:t>nhập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endParaRP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9CC8E-20EE-43BE-AC6F-9940C5208172}"/>
              </a:ext>
            </a:extLst>
          </p:cNvPr>
          <p:cNvCxnSpPr/>
          <p:nvPr/>
        </p:nvCxnSpPr>
        <p:spPr>
          <a:xfrm>
            <a:off x="1160743" y="1991993"/>
            <a:ext cx="73914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A3F3B717-F9D0-4F04-90A9-C850CBCD6C05}"/>
              </a:ext>
            </a:extLst>
          </p:cNvPr>
          <p:cNvSpPr txBox="1">
            <a:spLocks/>
          </p:cNvSpPr>
          <p:nvPr/>
        </p:nvSpPr>
        <p:spPr>
          <a:xfrm>
            <a:off x="1170402" y="1986352"/>
            <a:ext cx="7549649" cy="1316241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</a:rPr>
              <a:t>Gồm</a:t>
            </a:r>
            <a:r>
              <a:rPr lang="en-US" b="1" dirty="0">
                <a:solidFill>
                  <a:schemeClr val="tx1"/>
                </a:solidFill>
              </a:rPr>
              <a:t> 2 </a:t>
            </a:r>
            <a:r>
              <a:rPr lang="en-US" b="1" dirty="0" err="1">
                <a:solidFill>
                  <a:schemeClr val="tx1"/>
                </a:solidFill>
              </a:rPr>
              <a:t>thành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phần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b="1" dirty="0" err="1">
                <a:solidFill>
                  <a:schemeClr val="tx1"/>
                </a:solidFill>
              </a:rPr>
              <a:t>Mạng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vô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tuyến</a:t>
            </a:r>
            <a:r>
              <a:rPr lang="en-US" b="1" dirty="0">
                <a:solidFill>
                  <a:schemeClr val="tx1"/>
                </a:solidFill>
              </a:rPr>
              <a:t> (</a:t>
            </a:r>
            <a:r>
              <a:rPr lang="en-US" b="1" dirty="0" err="1">
                <a:solidFill>
                  <a:schemeClr val="tx1"/>
                </a:solidFill>
              </a:rPr>
              <a:t>eNodeB</a:t>
            </a:r>
            <a:r>
              <a:rPr lang="en-US" b="1" dirty="0">
                <a:solidFill>
                  <a:schemeClr val="tx1"/>
                </a:solidFill>
              </a:rPr>
              <a:t>) </a:t>
            </a:r>
            <a:r>
              <a:rPr lang="en-US" b="1" dirty="0" err="1">
                <a:solidFill>
                  <a:schemeClr val="tx1"/>
                </a:solidFill>
              </a:rPr>
              <a:t>và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Mạng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truyền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dẫn</a:t>
            </a:r>
            <a:r>
              <a:rPr lang="en-US" b="1" dirty="0">
                <a:solidFill>
                  <a:schemeClr val="tx1"/>
                </a:solidFill>
              </a:rPr>
              <a:t> (Switch).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57BA9C-AFEB-432E-8B48-9C0E434FB1C9}"/>
              </a:ext>
            </a:extLst>
          </p:cNvPr>
          <p:cNvCxnSpPr/>
          <p:nvPr/>
        </p:nvCxnSpPr>
        <p:spPr>
          <a:xfrm>
            <a:off x="1126134" y="5276519"/>
            <a:ext cx="7391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8D77018-5ABB-4DD4-8C74-AA117D1A5AD0}"/>
              </a:ext>
            </a:extLst>
          </p:cNvPr>
          <p:cNvCxnSpPr/>
          <p:nvPr/>
        </p:nvCxnSpPr>
        <p:spPr>
          <a:xfrm>
            <a:off x="1153310" y="878812"/>
            <a:ext cx="73914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AC002FE-DAD5-4B33-9FFE-9836477BE687}"/>
              </a:ext>
            </a:extLst>
          </p:cNvPr>
          <p:cNvSpPr/>
          <p:nvPr/>
        </p:nvSpPr>
        <p:spPr>
          <a:xfrm>
            <a:off x="256002" y="867631"/>
            <a:ext cx="914400" cy="62865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F2FB65-5305-4F3E-896F-7AF505B8FAD6}"/>
              </a:ext>
            </a:extLst>
          </p:cNvPr>
          <p:cNvSpPr txBox="1"/>
          <p:nvPr/>
        </p:nvSpPr>
        <p:spPr>
          <a:xfrm>
            <a:off x="179803" y="991007"/>
            <a:ext cx="1066799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Lớp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thiết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bị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đầu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cuối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Kozuka Gothic Pr6N M" pitchFamily="34" charset="-128"/>
              <a:cs typeface="Arial" panose="020B0604020202020204" pitchFamily="34" charset="0"/>
            </a:endParaRP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5550CEC9-4C88-48CF-812F-69AFF3BA7F3B}"/>
              </a:ext>
            </a:extLst>
          </p:cNvPr>
          <p:cNvSpPr txBox="1">
            <a:spLocks/>
          </p:cNvSpPr>
          <p:nvPr/>
        </p:nvSpPr>
        <p:spPr>
          <a:xfrm>
            <a:off x="1190048" y="919007"/>
            <a:ext cx="7362095" cy="987834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b="1" spc="-50" dirty="0" err="1">
                <a:solidFill>
                  <a:schemeClr val="tx1"/>
                </a:solidFill>
              </a:rPr>
              <a:t>Cung</a:t>
            </a:r>
            <a:r>
              <a:rPr lang="en-US" b="1" spc="-50" dirty="0">
                <a:solidFill>
                  <a:schemeClr val="tx1"/>
                </a:solidFill>
              </a:rPr>
              <a:t> </a:t>
            </a:r>
            <a:r>
              <a:rPr lang="en-US" b="1" spc="-50" dirty="0" err="1">
                <a:solidFill>
                  <a:schemeClr val="tx1"/>
                </a:solidFill>
              </a:rPr>
              <a:t>cấp</a:t>
            </a:r>
            <a:r>
              <a:rPr lang="en-US" b="1" spc="-50" dirty="0">
                <a:solidFill>
                  <a:schemeClr val="tx1"/>
                </a:solidFill>
              </a:rPr>
              <a:t> </a:t>
            </a:r>
            <a:r>
              <a:rPr lang="en-US" b="1" spc="-50" dirty="0" err="1">
                <a:solidFill>
                  <a:schemeClr val="tx1"/>
                </a:solidFill>
              </a:rPr>
              <a:t>cho</a:t>
            </a:r>
            <a:r>
              <a:rPr lang="en-US" b="1" spc="-50" dirty="0">
                <a:solidFill>
                  <a:schemeClr val="tx1"/>
                </a:solidFill>
              </a:rPr>
              <a:t> </a:t>
            </a:r>
            <a:r>
              <a:rPr lang="en-US" b="1" spc="-50" dirty="0" err="1">
                <a:solidFill>
                  <a:schemeClr val="tx1"/>
                </a:solidFill>
              </a:rPr>
              <a:t>người</a:t>
            </a:r>
            <a:r>
              <a:rPr lang="en-US" b="1" spc="-50" dirty="0">
                <a:solidFill>
                  <a:schemeClr val="tx1"/>
                </a:solidFill>
              </a:rPr>
              <a:t> </a:t>
            </a:r>
            <a:r>
              <a:rPr lang="en-US" b="1" spc="-50" dirty="0" err="1">
                <a:solidFill>
                  <a:schemeClr val="tx1"/>
                </a:solidFill>
              </a:rPr>
              <a:t>dùng</a:t>
            </a:r>
            <a:r>
              <a:rPr lang="en-US" b="1" spc="-50" dirty="0">
                <a:solidFill>
                  <a:schemeClr val="tx1"/>
                </a:solidFill>
              </a:rPr>
              <a:t> </a:t>
            </a:r>
            <a:r>
              <a:rPr lang="en-US" b="1" spc="-50" dirty="0" err="1">
                <a:solidFill>
                  <a:schemeClr val="tx1"/>
                </a:solidFill>
              </a:rPr>
              <a:t>sử</a:t>
            </a:r>
            <a:r>
              <a:rPr lang="en-US" b="1" spc="-50" dirty="0">
                <a:solidFill>
                  <a:schemeClr val="tx1"/>
                </a:solidFill>
              </a:rPr>
              <a:t> </a:t>
            </a:r>
            <a:r>
              <a:rPr lang="en-US" b="1" spc="-50" dirty="0" err="1">
                <a:solidFill>
                  <a:schemeClr val="tx1"/>
                </a:solidFill>
              </a:rPr>
              <a:t>dụng</a:t>
            </a:r>
            <a:r>
              <a:rPr lang="en-US" b="1" spc="-50" dirty="0">
                <a:solidFill>
                  <a:schemeClr val="tx1"/>
                </a:solidFill>
              </a:rPr>
              <a:t> </a:t>
            </a:r>
            <a:r>
              <a:rPr lang="en-US" b="1" spc="-50" dirty="0" err="1">
                <a:solidFill>
                  <a:schemeClr val="tx1"/>
                </a:solidFill>
              </a:rPr>
              <a:t>dịch</a:t>
            </a:r>
            <a:r>
              <a:rPr lang="en-US" b="1" spc="-50" dirty="0">
                <a:solidFill>
                  <a:schemeClr val="tx1"/>
                </a:solidFill>
              </a:rPr>
              <a:t> </a:t>
            </a:r>
            <a:r>
              <a:rPr lang="en-US" b="1" spc="-50" dirty="0" err="1">
                <a:solidFill>
                  <a:schemeClr val="tx1"/>
                </a:solidFill>
              </a:rPr>
              <a:t>vụ</a:t>
            </a:r>
            <a:r>
              <a:rPr lang="en-US" b="1" spc="-50" dirty="0">
                <a:solidFill>
                  <a:schemeClr val="tx1"/>
                </a:solidFill>
              </a:rPr>
              <a:t> Data, </a:t>
            </a:r>
            <a:r>
              <a:rPr lang="en-US" b="1" spc="-50" dirty="0" err="1">
                <a:solidFill>
                  <a:schemeClr val="tx1"/>
                </a:solidFill>
              </a:rPr>
              <a:t>Thoại</a:t>
            </a:r>
            <a:r>
              <a:rPr lang="en-US" b="1" spc="-50" dirty="0">
                <a:solidFill>
                  <a:schemeClr val="tx1"/>
                </a:solidFill>
              </a:rPr>
              <a:t> </a:t>
            </a:r>
            <a:r>
              <a:rPr lang="en-US" b="1" spc="-50" dirty="0" err="1">
                <a:solidFill>
                  <a:schemeClr val="tx1"/>
                </a:solidFill>
              </a:rPr>
              <a:t>VoLTE</a:t>
            </a:r>
            <a:endParaRPr lang="en-US" b="1" spc="-5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b="1" spc="-50" dirty="0" err="1">
                <a:solidFill>
                  <a:schemeClr val="tx1"/>
                </a:solidFill>
              </a:rPr>
              <a:t>Trong</a:t>
            </a:r>
            <a:r>
              <a:rPr lang="en-US" b="1" spc="-50" dirty="0">
                <a:solidFill>
                  <a:schemeClr val="tx1"/>
                </a:solidFill>
              </a:rPr>
              <a:t> </a:t>
            </a:r>
            <a:r>
              <a:rPr lang="en-US" b="1" spc="-50" dirty="0" err="1">
                <a:solidFill>
                  <a:schemeClr val="tx1"/>
                </a:solidFill>
              </a:rPr>
              <a:t>thời</a:t>
            </a:r>
            <a:r>
              <a:rPr lang="en-US" b="1" spc="-50" dirty="0">
                <a:solidFill>
                  <a:schemeClr val="tx1"/>
                </a:solidFill>
              </a:rPr>
              <a:t> </a:t>
            </a:r>
            <a:r>
              <a:rPr lang="en-US" b="1" spc="-50" dirty="0" err="1">
                <a:solidFill>
                  <a:schemeClr val="tx1"/>
                </a:solidFill>
              </a:rPr>
              <a:t>gian</a:t>
            </a:r>
            <a:r>
              <a:rPr lang="en-US" b="1" spc="-50" dirty="0">
                <a:solidFill>
                  <a:schemeClr val="tx1"/>
                </a:solidFill>
              </a:rPr>
              <a:t> </a:t>
            </a:r>
            <a:r>
              <a:rPr lang="en-US" b="1" spc="-50" dirty="0" err="1">
                <a:solidFill>
                  <a:schemeClr val="tx1"/>
                </a:solidFill>
              </a:rPr>
              <a:t>tới</a:t>
            </a:r>
            <a:r>
              <a:rPr lang="en-US" b="1" spc="-50" dirty="0">
                <a:solidFill>
                  <a:schemeClr val="tx1"/>
                </a:solidFill>
              </a:rPr>
              <a:t>: </a:t>
            </a:r>
            <a:r>
              <a:rPr lang="en-US" b="1" spc="-50" dirty="0" err="1">
                <a:solidFill>
                  <a:schemeClr val="tx1"/>
                </a:solidFill>
              </a:rPr>
              <a:t>Nâng</a:t>
            </a:r>
            <a:r>
              <a:rPr lang="en-US" b="1" spc="-50" dirty="0">
                <a:solidFill>
                  <a:schemeClr val="tx1"/>
                </a:solidFill>
              </a:rPr>
              <a:t> </a:t>
            </a:r>
            <a:r>
              <a:rPr lang="en-US" b="1" spc="-50" dirty="0" err="1">
                <a:solidFill>
                  <a:schemeClr val="tx1"/>
                </a:solidFill>
              </a:rPr>
              <a:t>cấp</a:t>
            </a:r>
            <a:r>
              <a:rPr lang="en-US" b="1" spc="-50" dirty="0">
                <a:solidFill>
                  <a:schemeClr val="tx1"/>
                </a:solidFill>
              </a:rPr>
              <a:t> </a:t>
            </a:r>
            <a:r>
              <a:rPr lang="en-US" b="1" spc="-50" dirty="0" err="1">
                <a:solidFill>
                  <a:schemeClr val="tx1"/>
                </a:solidFill>
              </a:rPr>
              <a:t>bổ</a:t>
            </a:r>
            <a:r>
              <a:rPr lang="en-US" b="1" spc="-50" dirty="0">
                <a:solidFill>
                  <a:schemeClr val="tx1"/>
                </a:solidFill>
              </a:rPr>
              <a:t> sung </a:t>
            </a:r>
            <a:r>
              <a:rPr lang="en-US" b="1" spc="-50" dirty="0" err="1">
                <a:solidFill>
                  <a:schemeClr val="tx1"/>
                </a:solidFill>
              </a:rPr>
              <a:t>phiên</a:t>
            </a:r>
            <a:r>
              <a:rPr lang="en-US" b="1" spc="-50" dirty="0">
                <a:solidFill>
                  <a:schemeClr val="tx1"/>
                </a:solidFill>
              </a:rPr>
              <a:t> </a:t>
            </a:r>
            <a:r>
              <a:rPr lang="en-US" b="1" spc="-50" dirty="0" err="1">
                <a:solidFill>
                  <a:schemeClr val="tx1"/>
                </a:solidFill>
              </a:rPr>
              <a:t>bản</a:t>
            </a:r>
            <a:r>
              <a:rPr lang="en-US" b="1" spc="-50" dirty="0">
                <a:solidFill>
                  <a:schemeClr val="tx1"/>
                </a:solidFill>
              </a:rPr>
              <a:t> </a:t>
            </a:r>
            <a:r>
              <a:rPr lang="en-US" b="1" spc="-50" dirty="0" err="1">
                <a:solidFill>
                  <a:schemeClr val="tx1"/>
                </a:solidFill>
              </a:rPr>
              <a:t>hỗ</a:t>
            </a:r>
            <a:r>
              <a:rPr lang="en-US" b="1" spc="-50" dirty="0">
                <a:solidFill>
                  <a:schemeClr val="tx1"/>
                </a:solidFill>
              </a:rPr>
              <a:t> </a:t>
            </a:r>
            <a:r>
              <a:rPr lang="en-US" b="1" spc="-50" dirty="0" err="1">
                <a:solidFill>
                  <a:schemeClr val="tx1"/>
                </a:solidFill>
              </a:rPr>
              <a:t>trợ</a:t>
            </a:r>
            <a:r>
              <a:rPr lang="en-US" b="1" spc="-50" dirty="0">
                <a:solidFill>
                  <a:schemeClr val="tx1"/>
                </a:solidFill>
              </a:rPr>
              <a:t> SMS.</a:t>
            </a:r>
          </a:p>
        </p:txBody>
      </p:sp>
      <p:sp>
        <p:nvSpPr>
          <p:cNvPr id="17" name="Shape 248"/>
          <p:cNvSpPr txBox="1">
            <a:spLocks/>
          </p:cNvSpPr>
          <p:nvPr/>
        </p:nvSpPr>
        <p:spPr>
          <a:xfrm>
            <a:off x="2118413" y="100894"/>
            <a:ext cx="3541690" cy="4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 lang="en-US" sz="2800" dirty="0">
              <a:solidFill>
                <a:srgbClr val="FF9800"/>
              </a:solidFill>
            </a:endParaRPr>
          </a:p>
        </p:txBody>
      </p:sp>
      <p:sp>
        <p:nvSpPr>
          <p:cNvPr id="18" name="Shape 248">
            <a:extLst>
              <a:ext uri="{FF2B5EF4-FFF2-40B4-BE49-F238E27FC236}">
                <a16:creationId xmlns:a16="http://schemas.microsoft.com/office/drawing/2014/main" id="{E1470867-E44B-2445-8689-9395DA37A55A}"/>
              </a:ext>
            </a:extLst>
          </p:cNvPr>
          <p:cNvSpPr txBox="1">
            <a:spLocks/>
          </p:cNvSpPr>
          <p:nvPr/>
        </p:nvSpPr>
        <p:spPr>
          <a:xfrm>
            <a:off x="2222915" y="224851"/>
            <a:ext cx="5831669" cy="29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800" dirty="0" err="1">
                <a:solidFill>
                  <a:srgbClr val="FF9900"/>
                </a:solidFill>
              </a:rPr>
              <a:t>Phân</a:t>
            </a:r>
            <a:r>
              <a:rPr lang="en-US" sz="2800" dirty="0">
                <a:solidFill>
                  <a:srgbClr val="FF9900"/>
                </a:solidFill>
              </a:rPr>
              <a:t> </a:t>
            </a:r>
            <a:r>
              <a:rPr lang="en-US" sz="2800" dirty="0" err="1">
                <a:solidFill>
                  <a:srgbClr val="FF9900"/>
                </a:solidFill>
              </a:rPr>
              <a:t>lớp</a:t>
            </a:r>
            <a:r>
              <a:rPr lang="en-US" sz="2800" dirty="0">
                <a:solidFill>
                  <a:srgbClr val="FF9900"/>
                </a:solidFill>
              </a:rPr>
              <a:t> </a:t>
            </a:r>
            <a:r>
              <a:rPr lang="en-US" sz="2800" dirty="0" err="1">
                <a:solidFill>
                  <a:srgbClr val="FF9900"/>
                </a:solidFill>
              </a:rPr>
              <a:t>mạng</a:t>
            </a:r>
            <a:endParaRPr lang="vi-VN" sz="2800" dirty="0">
              <a:solidFill>
                <a:srgbClr val="FF990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8D77018-5ABB-4DD4-8C74-AA117D1A5AD0}"/>
              </a:ext>
            </a:extLst>
          </p:cNvPr>
          <p:cNvCxnSpPr/>
          <p:nvPr/>
        </p:nvCxnSpPr>
        <p:spPr>
          <a:xfrm>
            <a:off x="1147769" y="3209146"/>
            <a:ext cx="73914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AC002FE-DAD5-4B33-9FFE-9836477BE687}"/>
              </a:ext>
            </a:extLst>
          </p:cNvPr>
          <p:cNvSpPr/>
          <p:nvPr/>
        </p:nvSpPr>
        <p:spPr>
          <a:xfrm>
            <a:off x="250461" y="3197965"/>
            <a:ext cx="914400" cy="62865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F2FB65-5305-4F3E-896F-7AF505B8FAD6}"/>
              </a:ext>
            </a:extLst>
          </p:cNvPr>
          <p:cNvSpPr txBox="1"/>
          <p:nvPr/>
        </p:nvSpPr>
        <p:spPr>
          <a:xfrm>
            <a:off x="174262" y="3321341"/>
            <a:ext cx="1066799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Lớp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mạng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lõi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Kozuka Gothic Pr6N M" pitchFamily="34" charset="-128"/>
              <a:cs typeface="Arial" panose="020B0604020202020204" pitchFamily="34" charset="0"/>
            </a:endParaRPr>
          </a:p>
        </p:txBody>
      </p: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5550CEC9-4C88-48CF-812F-69AFF3BA7F3B}"/>
              </a:ext>
            </a:extLst>
          </p:cNvPr>
          <p:cNvSpPr txBox="1">
            <a:spLocks/>
          </p:cNvSpPr>
          <p:nvPr/>
        </p:nvSpPr>
        <p:spPr>
          <a:xfrm>
            <a:off x="1184507" y="3249341"/>
            <a:ext cx="7362095" cy="987834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</a:rPr>
              <a:t>Gồm</a:t>
            </a:r>
            <a:r>
              <a:rPr lang="en-US" b="1" dirty="0">
                <a:solidFill>
                  <a:schemeClr val="tx1"/>
                </a:solidFill>
              </a:rPr>
              <a:t> 3 </a:t>
            </a:r>
            <a:r>
              <a:rPr lang="en-US" b="1" dirty="0" err="1">
                <a:solidFill>
                  <a:schemeClr val="tx1"/>
                </a:solidFill>
              </a:rPr>
              <a:t>thành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phần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b="1" dirty="0" err="1">
                <a:solidFill>
                  <a:schemeClr val="tx1"/>
                </a:solidFill>
              </a:rPr>
              <a:t>Hệ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err="1">
                <a:solidFill>
                  <a:schemeClr val="tx1"/>
                </a:solidFill>
              </a:rPr>
              <a:t>thống</a:t>
            </a:r>
            <a:r>
              <a:rPr lang="en-US" b="1">
                <a:solidFill>
                  <a:schemeClr val="tx1"/>
                </a:solidFill>
              </a:rPr>
              <a:t> chuyển mạch gói 4G (EPC), </a:t>
            </a:r>
            <a:r>
              <a:rPr lang="en-US" b="1" dirty="0" err="1">
                <a:solidFill>
                  <a:schemeClr val="tx1"/>
                </a:solidFill>
              </a:rPr>
              <a:t>Hệ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err="1">
                <a:solidFill>
                  <a:schemeClr val="tx1"/>
                </a:solidFill>
              </a:rPr>
              <a:t>thống</a:t>
            </a:r>
            <a:r>
              <a:rPr lang="en-US" b="1">
                <a:solidFill>
                  <a:schemeClr val="tx1"/>
                </a:solidFill>
              </a:rPr>
              <a:t> cung cấp dịch vụ thoại 4G chất lượng cao (IMS), </a:t>
            </a:r>
            <a:r>
              <a:rPr lang="en-US" b="1" dirty="0" err="1">
                <a:solidFill>
                  <a:schemeClr val="tx1"/>
                </a:solidFill>
              </a:rPr>
              <a:t>Hệ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thống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Tính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cước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thời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gian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thực</a:t>
            </a:r>
            <a:r>
              <a:rPr lang="en-US" b="1" dirty="0">
                <a:solidFill>
                  <a:schemeClr val="tx1"/>
                </a:solidFill>
              </a:rPr>
              <a:t> (</a:t>
            </a:r>
            <a:r>
              <a:rPr lang="en-US" b="1" dirty="0" err="1">
                <a:solidFill>
                  <a:schemeClr val="tx1"/>
                </a:solidFill>
              </a:rPr>
              <a:t>vOCS</a:t>
            </a:r>
            <a:r>
              <a:rPr lang="en-US" b="1" dirty="0">
                <a:solidFill>
                  <a:schemeClr val="tx1"/>
                </a:solidFill>
              </a:rPr>
              <a:t>).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50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262">
            <a:extLst>
              <a:ext uri="{FF2B5EF4-FFF2-40B4-BE49-F238E27FC236}">
                <a16:creationId xmlns:a16="http://schemas.microsoft.com/office/drawing/2014/main" id="{BEEF0C20-7300-4F21-9469-D36A0F6DF9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E43F79-8707-4619-BDF1-40E4F350C609}"/>
              </a:ext>
            </a:extLst>
          </p:cNvPr>
          <p:cNvSpPr/>
          <p:nvPr/>
        </p:nvSpPr>
        <p:spPr>
          <a:xfrm>
            <a:off x="-21466" y="177747"/>
            <a:ext cx="213987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 err="1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Mô</a:t>
            </a:r>
            <a:r>
              <a:rPr lang="en-US" sz="1700" b="1" dirty="0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 </a:t>
            </a:r>
            <a:r>
              <a:rPr lang="en-US" sz="1700" b="1" dirty="0" err="1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hình</a:t>
            </a:r>
            <a:r>
              <a:rPr lang="en-US" sz="1700" b="1" dirty="0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 </a:t>
            </a:r>
            <a:r>
              <a:rPr lang="en-US" sz="1700" b="1" dirty="0" err="1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tổng</a:t>
            </a:r>
            <a:r>
              <a:rPr lang="en-US" sz="1700" b="1" dirty="0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 </a:t>
            </a:r>
            <a:r>
              <a:rPr lang="en-US" sz="1700" b="1" dirty="0" err="1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quát</a:t>
            </a:r>
            <a:endParaRPr lang="en-US" sz="17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965EAD-EC16-4082-891D-27529868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sp>
        <p:nvSpPr>
          <p:cNvPr id="11" name="Right Arrow 4">
            <a:extLst>
              <a:ext uri="{FF2B5EF4-FFF2-40B4-BE49-F238E27FC236}">
                <a16:creationId xmlns:a16="http://schemas.microsoft.com/office/drawing/2014/main" id="{B939EB60-7976-4801-84E4-AA86D9E113A8}"/>
              </a:ext>
            </a:extLst>
          </p:cNvPr>
          <p:cNvSpPr/>
          <p:nvPr/>
        </p:nvSpPr>
        <p:spPr>
          <a:xfrm rot="19800000">
            <a:off x="6334451" y="4775392"/>
            <a:ext cx="153916" cy="2109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0AD1F-8B6E-4C0E-A509-AA9ADF0B5E17}"/>
              </a:ext>
            </a:extLst>
          </p:cNvPr>
          <p:cNvSpPr txBox="1"/>
          <p:nvPr/>
        </p:nvSpPr>
        <p:spPr>
          <a:xfrm>
            <a:off x="36408" y="3523909"/>
            <a:ext cx="104263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57BA9C-AFEB-432E-8B48-9C0E434FB1C9}"/>
              </a:ext>
            </a:extLst>
          </p:cNvPr>
          <p:cNvCxnSpPr/>
          <p:nvPr/>
        </p:nvCxnSpPr>
        <p:spPr>
          <a:xfrm>
            <a:off x="1126134" y="5276519"/>
            <a:ext cx="7391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Shape 248"/>
          <p:cNvSpPr txBox="1">
            <a:spLocks/>
          </p:cNvSpPr>
          <p:nvPr/>
        </p:nvSpPr>
        <p:spPr>
          <a:xfrm>
            <a:off x="2118413" y="147887"/>
            <a:ext cx="3864376" cy="4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800" dirty="0" err="1">
                <a:solidFill>
                  <a:srgbClr val="FF9800"/>
                </a:solidFill>
              </a:rPr>
              <a:t>Mô</a:t>
            </a:r>
            <a:r>
              <a:rPr lang="en-US" sz="2800" dirty="0">
                <a:solidFill>
                  <a:srgbClr val="FF9800"/>
                </a:solidFill>
              </a:rPr>
              <a:t> </a:t>
            </a:r>
            <a:r>
              <a:rPr lang="en-US" sz="2800" dirty="0" err="1">
                <a:solidFill>
                  <a:srgbClr val="FF9800"/>
                </a:solidFill>
              </a:rPr>
              <a:t>hình</a:t>
            </a:r>
            <a:r>
              <a:rPr lang="en-US" sz="2800" dirty="0">
                <a:solidFill>
                  <a:srgbClr val="FF9800"/>
                </a:solidFill>
              </a:rPr>
              <a:t> </a:t>
            </a:r>
            <a:r>
              <a:rPr lang="en-US" sz="2800" dirty="0" err="1">
                <a:solidFill>
                  <a:srgbClr val="FF9800"/>
                </a:solidFill>
              </a:rPr>
              <a:t>Vật</a:t>
            </a:r>
            <a:r>
              <a:rPr lang="en-US" sz="2800" dirty="0">
                <a:solidFill>
                  <a:srgbClr val="FF9800"/>
                </a:solidFill>
              </a:rPr>
              <a:t> </a:t>
            </a:r>
            <a:r>
              <a:rPr lang="en-US" sz="2800" dirty="0" err="1">
                <a:solidFill>
                  <a:srgbClr val="FF9800"/>
                </a:solidFill>
              </a:rPr>
              <a:t>lý</a:t>
            </a:r>
            <a:endParaRPr lang="en-US" sz="2800" dirty="0">
              <a:solidFill>
                <a:srgbClr val="FF9800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23228"/>
            <a:ext cx="7132319" cy="447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72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931572" y="1335864"/>
            <a:ext cx="7613912" cy="2558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80000"/>
              </a:lnSpc>
              <a:buClr>
                <a:schemeClr val="dk1"/>
              </a:buClr>
              <a:buSzPts val="1100"/>
              <a:buNone/>
            </a:pPr>
            <a:r>
              <a:rPr lang="vi-VN" sz="2400" b="1">
                <a:solidFill>
                  <a:schemeClr val="tx2"/>
                </a:solidFill>
              </a:rPr>
              <a:t>PHẦN </a:t>
            </a:r>
            <a:r>
              <a:rPr lang="en-US" sz="2400" b="1">
                <a:solidFill>
                  <a:schemeClr val="tx2"/>
                </a:solidFill>
              </a:rPr>
              <a:t>1</a:t>
            </a:r>
            <a:r>
              <a:rPr lang="vi-VN" sz="2400" b="1">
                <a:solidFill>
                  <a:schemeClr val="tx2"/>
                </a:solidFill>
              </a:rPr>
              <a:t>: </a:t>
            </a:r>
            <a:r>
              <a:rPr lang="en-US" sz="2400" b="1">
                <a:solidFill>
                  <a:schemeClr val="tx2"/>
                </a:solidFill>
              </a:rPr>
              <a:t>MÔ HÌNH TỔNG QUÁT, LAYOUT</a:t>
            </a:r>
            <a:endParaRPr lang="vi-VN" sz="2400" b="1">
              <a:solidFill>
                <a:schemeClr val="tx2"/>
              </a:solidFill>
            </a:endParaRPr>
          </a:p>
          <a:p>
            <a:pPr marL="0" lvl="0" indent="0">
              <a:lnSpc>
                <a:spcPct val="180000"/>
              </a:lnSpc>
              <a:buClr>
                <a:schemeClr val="dk1"/>
              </a:buClr>
              <a:buSzPts val="1100"/>
              <a:buNone/>
            </a:pPr>
            <a:r>
              <a:rPr lang="vi-VN" sz="2400" b="1" dirty="0">
                <a:solidFill>
                  <a:srgbClr val="FF9800"/>
                </a:solidFill>
              </a:rPr>
              <a:t>PHẦN </a:t>
            </a:r>
            <a:r>
              <a:rPr lang="en-US" sz="2400" b="1" dirty="0">
                <a:solidFill>
                  <a:srgbClr val="FF9800"/>
                </a:solidFill>
              </a:rPr>
              <a:t>2</a:t>
            </a:r>
            <a:r>
              <a:rPr lang="vi-VN" sz="2400" b="1">
                <a:solidFill>
                  <a:srgbClr val="FF9800"/>
                </a:solidFill>
              </a:rPr>
              <a:t>: </a:t>
            </a:r>
            <a:r>
              <a:rPr lang="en-US" sz="2400" b="1">
                <a:solidFill>
                  <a:srgbClr val="006699"/>
                </a:solidFill>
              </a:rPr>
              <a:t>CẤU HÌNH</a:t>
            </a:r>
            <a:r>
              <a:rPr lang="en-US" sz="2400" b="1" dirty="0">
                <a:solidFill>
                  <a:srgbClr val="006699"/>
                </a:solidFill>
              </a:rPr>
              <a:t>, CHỨC NĂNG </a:t>
            </a:r>
            <a:r>
              <a:rPr lang="en-US" sz="2400" b="1">
                <a:solidFill>
                  <a:srgbClr val="006699"/>
                </a:solidFill>
              </a:rPr>
              <a:t>CÁC HỆ THỐNG</a:t>
            </a:r>
            <a:endParaRPr lang="en-US" sz="2400" b="1" dirty="0">
              <a:solidFill>
                <a:srgbClr val="006699"/>
              </a:solidFill>
            </a:endParaRPr>
          </a:p>
          <a:p>
            <a:pPr marL="0" lvl="0" indent="0">
              <a:lnSpc>
                <a:spcPct val="180000"/>
              </a:lnSpc>
              <a:buClr>
                <a:schemeClr val="dk1"/>
              </a:buClr>
              <a:buSzPts val="1100"/>
              <a:buNone/>
            </a:pPr>
            <a:r>
              <a:rPr lang="vi-VN" sz="2400" b="1" dirty="0">
                <a:solidFill>
                  <a:schemeClr val="tx2"/>
                </a:solidFill>
              </a:rPr>
              <a:t>PHẦN </a:t>
            </a:r>
            <a:r>
              <a:rPr lang="en-US" sz="2400" b="1" dirty="0">
                <a:solidFill>
                  <a:schemeClr val="tx2"/>
                </a:solidFill>
              </a:rPr>
              <a:t>3</a:t>
            </a:r>
            <a:r>
              <a:rPr lang="vi-VN" sz="2400" b="1">
                <a:solidFill>
                  <a:schemeClr val="tx2"/>
                </a:solidFill>
              </a:rPr>
              <a:t>: </a:t>
            </a:r>
            <a:r>
              <a:rPr lang="en-US" sz="2400" b="1">
                <a:solidFill>
                  <a:schemeClr val="tx2"/>
                </a:solidFill>
              </a:rPr>
              <a:t>CALL FLOW LUỒNG DATA, THOẠI</a:t>
            </a:r>
            <a:endParaRPr sz="1400" dirty="0">
              <a:solidFill>
                <a:schemeClr val="tx2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1000"/>
              </a:spcAft>
              <a:buNone/>
            </a:pPr>
            <a:endParaRPr sz="2400" dirty="0"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7ADBD197-873A-4701-B25D-148595A08B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112" y="65639"/>
            <a:ext cx="531428" cy="424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656" y="65639"/>
            <a:ext cx="587803" cy="4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90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262">
            <a:extLst>
              <a:ext uri="{FF2B5EF4-FFF2-40B4-BE49-F238E27FC236}">
                <a16:creationId xmlns:a16="http://schemas.microsoft.com/office/drawing/2014/main" id="{BEEF0C20-7300-4F21-9469-D36A0F6DF9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E43F79-8707-4619-BDF1-40E4F350C609}"/>
              </a:ext>
            </a:extLst>
          </p:cNvPr>
          <p:cNvSpPr/>
          <p:nvPr/>
        </p:nvSpPr>
        <p:spPr>
          <a:xfrm>
            <a:off x="-21466" y="177747"/>
            <a:ext cx="213987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00" b="1" dirty="0" err="1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Mạng</a:t>
            </a:r>
            <a:r>
              <a:rPr lang="en-US" sz="1700" b="1" dirty="0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 </a:t>
            </a:r>
            <a:r>
              <a:rPr lang="en-US" sz="1700" b="1" dirty="0" err="1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truy</a:t>
            </a:r>
            <a:r>
              <a:rPr lang="en-US" sz="1700" b="1" dirty="0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 </a:t>
            </a:r>
            <a:r>
              <a:rPr lang="en-US" sz="1700" b="1" dirty="0" err="1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nhập</a:t>
            </a:r>
            <a:endParaRPr lang="en-US" sz="1700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C769CF1-7044-4599-B22E-D8A8D42521C8}"/>
              </a:ext>
            </a:extLst>
          </p:cNvPr>
          <p:cNvSpPr txBox="1">
            <a:spLocks/>
          </p:cNvSpPr>
          <p:nvPr/>
        </p:nvSpPr>
        <p:spPr>
          <a:xfrm>
            <a:off x="1362679" y="2575256"/>
            <a:ext cx="3529361" cy="1823836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/>
              <a:t>Hỗ trợ 3600 thuê bao/eNodeB</a:t>
            </a:r>
          </a:p>
          <a:p>
            <a:pPr marL="228600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/>
              <a:t>Hỗ trợ các băng tần 1800MHz và 2600MHz, Bandwidth 10Mhz</a:t>
            </a:r>
          </a:p>
          <a:p>
            <a:pPr marL="228600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vi-VN" b="1"/>
              <a:t>Hỗ trợ </a:t>
            </a:r>
            <a:r>
              <a:rPr lang="en-US" b="1"/>
              <a:t>2</a:t>
            </a:r>
            <a:r>
              <a:rPr lang="vi-VN" b="1"/>
              <a:t> đường thu phát, công suất </a:t>
            </a:r>
            <a:r>
              <a:rPr lang="en-US" b="1"/>
              <a:t>2</a:t>
            </a:r>
            <a:r>
              <a:rPr lang="vi-VN" b="1"/>
              <a:t>x40w, truyền dữ liệu MIMO </a:t>
            </a:r>
            <a:r>
              <a:rPr lang="en-US" b="1"/>
              <a:t>2</a:t>
            </a:r>
            <a:r>
              <a:rPr lang="vi-VN" b="1"/>
              <a:t>x</a:t>
            </a:r>
            <a:r>
              <a:rPr lang="en-US" b="1"/>
              <a:t>2</a:t>
            </a:r>
          </a:p>
          <a:p>
            <a:pPr marL="228600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vi-VN" b="1"/>
              <a:t>Tốc độ tối đa </a:t>
            </a:r>
            <a:r>
              <a:rPr lang="en-US" b="1"/>
              <a:t>150</a:t>
            </a:r>
            <a:r>
              <a:rPr lang="vi-VN" b="1"/>
              <a:t>Mbps cho đường xuống, </a:t>
            </a:r>
            <a:r>
              <a:rPr lang="en-US" b="1"/>
              <a:t>50</a:t>
            </a:r>
            <a:r>
              <a:rPr lang="vi-VN" b="1"/>
              <a:t>Mbps cho đường lên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E8699B-DD94-437A-B3E2-FF95F7F145F9}"/>
              </a:ext>
            </a:extLst>
          </p:cNvPr>
          <p:cNvSpPr/>
          <p:nvPr/>
        </p:nvSpPr>
        <p:spPr>
          <a:xfrm>
            <a:off x="431256" y="2525404"/>
            <a:ext cx="914400" cy="6286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6D40AC-1774-4F14-80E0-99F900FBDD6B}"/>
              </a:ext>
            </a:extLst>
          </p:cNvPr>
          <p:cNvSpPr txBox="1"/>
          <p:nvPr/>
        </p:nvSpPr>
        <p:spPr>
          <a:xfrm>
            <a:off x="332666" y="2622445"/>
            <a:ext cx="1066799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Chức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năng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Kozuka Gothic Pr6N M" pitchFamily="34" charset="-128"/>
              <a:cs typeface="Arial" panose="020B0604020202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BEE5FA-18A6-476C-AAE5-6749FEF593B3}"/>
              </a:ext>
            </a:extLst>
          </p:cNvPr>
          <p:cNvCxnSpPr/>
          <p:nvPr/>
        </p:nvCxnSpPr>
        <p:spPr>
          <a:xfrm>
            <a:off x="1314322" y="810285"/>
            <a:ext cx="357771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70360972-B4C5-4FFF-AB18-B3E734B4588E}"/>
              </a:ext>
            </a:extLst>
          </p:cNvPr>
          <p:cNvSpPr txBox="1">
            <a:spLocks/>
          </p:cNvSpPr>
          <p:nvPr/>
        </p:nvSpPr>
        <p:spPr>
          <a:xfrm>
            <a:off x="1335685" y="810285"/>
            <a:ext cx="3673921" cy="1690577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Gồm </a:t>
            </a:r>
            <a:r>
              <a:rPr lang="vi-VN" b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2 khối chính là Baseband Unit (BBU) và Remote Radio Unit (RRU). BBU và RRU kết nối với nhau thông qua chuẩn giao diện CPRI</a:t>
            </a:r>
            <a:r>
              <a:rPr lang="en-US" b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EDEF76-60D4-402F-AF4B-6B0A352E57B8}"/>
              </a:ext>
            </a:extLst>
          </p:cNvPr>
          <p:cNvSpPr/>
          <p:nvPr/>
        </p:nvSpPr>
        <p:spPr>
          <a:xfrm>
            <a:off x="417014" y="801739"/>
            <a:ext cx="914400" cy="62865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09DC75-6AAF-4BB0-BF56-CD1A39801472}"/>
              </a:ext>
            </a:extLst>
          </p:cNvPr>
          <p:cNvSpPr txBox="1"/>
          <p:nvPr/>
        </p:nvSpPr>
        <p:spPr>
          <a:xfrm>
            <a:off x="318424" y="898780"/>
            <a:ext cx="1066799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Cấu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Trúc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Kozuka Gothic Pr6N M" pitchFamily="34" charset="-128"/>
              <a:cs typeface="Arial" panose="020B0604020202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590B56-AF80-4956-B4D3-3A151B96CF2E}"/>
              </a:ext>
            </a:extLst>
          </p:cNvPr>
          <p:cNvCxnSpPr/>
          <p:nvPr/>
        </p:nvCxnSpPr>
        <p:spPr>
          <a:xfrm>
            <a:off x="1337492" y="2541032"/>
            <a:ext cx="355454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Shape 248"/>
          <p:cNvSpPr txBox="1">
            <a:spLocks/>
          </p:cNvSpPr>
          <p:nvPr/>
        </p:nvSpPr>
        <p:spPr>
          <a:xfrm>
            <a:off x="2118413" y="100894"/>
            <a:ext cx="3541690" cy="4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800" dirty="0" err="1">
                <a:solidFill>
                  <a:srgbClr val="FF9800"/>
                </a:solidFill>
              </a:rPr>
              <a:t>Hệ</a:t>
            </a:r>
            <a:r>
              <a:rPr lang="en-US" sz="2800" dirty="0">
                <a:solidFill>
                  <a:srgbClr val="FF9800"/>
                </a:solidFill>
              </a:rPr>
              <a:t> </a:t>
            </a:r>
            <a:r>
              <a:rPr lang="en-US" sz="2800" dirty="0" err="1">
                <a:solidFill>
                  <a:srgbClr val="FF9800"/>
                </a:solidFill>
              </a:rPr>
              <a:t>thống</a:t>
            </a:r>
            <a:r>
              <a:rPr lang="en-US" sz="2800" dirty="0">
                <a:solidFill>
                  <a:srgbClr val="FF9800"/>
                </a:solidFill>
              </a:rPr>
              <a:t> </a:t>
            </a:r>
            <a:r>
              <a:rPr lang="en-US" sz="2800" dirty="0" err="1">
                <a:solidFill>
                  <a:srgbClr val="FF9800"/>
                </a:solidFill>
              </a:rPr>
              <a:t>Vô</a:t>
            </a:r>
            <a:r>
              <a:rPr lang="en-US" sz="2800" dirty="0">
                <a:solidFill>
                  <a:srgbClr val="FF9800"/>
                </a:solidFill>
              </a:rPr>
              <a:t> </a:t>
            </a:r>
            <a:r>
              <a:rPr lang="en-US" sz="2800" dirty="0" err="1">
                <a:solidFill>
                  <a:srgbClr val="FF9800"/>
                </a:solidFill>
              </a:rPr>
              <a:t>tuyến</a:t>
            </a:r>
            <a:endParaRPr lang="en-US" sz="2800" dirty="0">
              <a:solidFill>
                <a:srgbClr val="FF9800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650203"/>
              </p:ext>
            </p:extLst>
          </p:nvPr>
        </p:nvGraphicFramePr>
        <p:xfrm>
          <a:off x="4958543" y="598577"/>
          <a:ext cx="4146858" cy="38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Visio" r:id="rId4" imgW="7657643" imgH="4340428" progId="Visio.Drawing.11">
                  <p:embed/>
                </p:oleObj>
              </mc:Choice>
              <mc:Fallback>
                <p:oleObj name="Visio" r:id="rId4" imgW="7657643" imgH="434042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8543" y="598577"/>
                        <a:ext cx="4146858" cy="3844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93965EAD-EC16-4082-891D-27529868CFC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78789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3936</TotalTime>
  <Words>932</Words>
  <Application>Microsoft Office PowerPoint</Application>
  <PresentationFormat>Trình chiếu Trên màn hình (16:9)</PresentationFormat>
  <Paragraphs>136</Paragraphs>
  <Slides>19</Slides>
  <Notes>19</Notes>
  <HiddenSlides>0</HiddenSlides>
  <MMClips>0</MMClips>
  <ScaleCrop>false</ScaleCrop>
  <HeadingPairs>
    <vt:vector size="8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Máy chủ nhúng OLE</vt:lpstr>
      </vt:variant>
      <vt:variant>
        <vt:i4>2</vt:i4>
      </vt:variant>
      <vt:variant>
        <vt:lpstr>Tiêu đề Bản chiếu</vt:lpstr>
      </vt:variant>
      <vt:variant>
        <vt:i4>19</vt:i4>
      </vt:variant>
    </vt:vector>
  </HeadingPairs>
  <TitlesOfParts>
    <vt:vector size="28" baseType="lpstr">
      <vt:lpstr>Arial</vt:lpstr>
      <vt:lpstr>Arvo</vt:lpstr>
      <vt:lpstr>Roboto Condensed</vt:lpstr>
      <vt:lpstr>Roboto Condensed Light</vt:lpstr>
      <vt:lpstr>Times New Roman</vt:lpstr>
      <vt:lpstr>Wingdings</vt:lpstr>
      <vt:lpstr>Salerio template</vt:lpstr>
      <vt:lpstr>Visio</vt:lpstr>
      <vt:lpstr>Microsoft Visio 2003-2010 Drawing</vt:lpstr>
      <vt:lpstr>TỔNG QUAN MẠNG  VIETTEL LAB 4G</vt:lpstr>
      <vt:lpstr>NỘI DUNG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NỘI DUNG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NỘI DUNG</vt:lpstr>
      <vt:lpstr>Bản trình bày PowerPoint</vt:lpstr>
      <vt:lpstr>Bản trình bày PowerPoint</vt:lpstr>
      <vt:lpstr>THANK YOU FOR LISTENING!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KẾ HOẠCH SXKD NĂM 2019</dc:title>
  <dc:creator>dungnc5</dc:creator>
  <cp:lastModifiedBy>donghuutung</cp:lastModifiedBy>
  <cp:revision>397</cp:revision>
  <dcterms:modified xsi:type="dcterms:W3CDTF">2020-10-19T07:11:38Z</dcterms:modified>
</cp:coreProperties>
</file>