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740" r:id="rId3"/>
    <p:sldId id="792" r:id="rId4"/>
    <p:sldId id="793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258" r:id="rId17"/>
    <p:sldId id="79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36F"/>
    <a:srgbClr val="FF9900"/>
    <a:srgbClr val="1FA985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EAD492-C0DE-4D55-A360-F97777C1A9A5}">
  <a:tblStyle styleId="{58EAD492-C0DE-4D55-A360-F97777C1A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83774" autoAdjust="0"/>
  </p:normalViewPr>
  <p:slideViewPr>
    <p:cSldViewPr snapToGrid="0">
      <p:cViewPr varScale="1">
        <p:scale>
          <a:sx n="101" d="100"/>
          <a:sy n="101" d="100"/>
        </p:scale>
        <p:origin x="10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90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9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7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1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680" marR="0" indent="-180340" hangingPunct="0"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	User Identification, Numbering and addressing information;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60680" marR="0" indent="-180340" hangingPunct="0"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	User Security information: Network access control information for authentication and authorization;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60680" marR="0" indent="-180340" hangingPunct="0"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	User Location information at inter-system level: the HSS supports the user registration, and stores inter-system location information, etc.;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60680" marR="0" indent="-180340" hangingPunct="0"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	User profile information.</a:t>
            </a:r>
            <a:endParaRPr lang="en-US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0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9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0393" y="1090750"/>
            <a:ext cx="74946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TỔNG QUAN HỆ THỐNG </a:t>
            </a:r>
            <a:br>
              <a:rPr lang="en" sz="4000" dirty="0"/>
            </a:br>
            <a:r>
              <a:rPr lang="en" sz="4000" dirty="0"/>
              <a:t>VIETTEL </a:t>
            </a:r>
            <a:r>
              <a:rPr lang="vi-VN" sz="4000" dirty="0"/>
              <a:t>HSS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" y="55779"/>
            <a:ext cx="1546847" cy="98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55779"/>
            <a:ext cx="1471423" cy="982717"/>
          </a:xfrm>
          <a:prstGeom prst="rect">
            <a:avLst/>
          </a:prstGeom>
        </p:spPr>
      </p:pic>
      <p:sp>
        <p:nvSpPr>
          <p:cNvPr id="7" name="Shape 184"/>
          <p:cNvSpPr txBox="1">
            <a:spLocks/>
          </p:cNvSpPr>
          <p:nvPr/>
        </p:nvSpPr>
        <p:spPr>
          <a:xfrm>
            <a:off x="7746274" y="4323806"/>
            <a:ext cx="131141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/>
              <a:t>19/10/2020</a:t>
            </a:r>
          </a:p>
        </p:txBody>
      </p:sp>
      <p:sp>
        <p:nvSpPr>
          <p:cNvPr id="8" name="Shape 184"/>
          <p:cNvSpPr txBox="1">
            <a:spLocks/>
          </p:cNvSpPr>
          <p:nvPr/>
        </p:nvSpPr>
        <p:spPr>
          <a:xfrm>
            <a:off x="3871157" y="4323806"/>
            <a:ext cx="261692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: </a:t>
            </a:r>
            <a:r>
              <a:rPr lang="en-US" sz="1400" dirty="0" err="1"/>
              <a:t>Nguyễn</a:t>
            </a:r>
            <a:r>
              <a:rPr lang="en-US" sz="1400" dirty="0"/>
              <a:t>  </a:t>
            </a:r>
            <a:r>
              <a:rPr lang="vi-VN" sz="1400" dirty="0"/>
              <a:t>Tiến Đông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7B34F5-1343-467B-AE02-A00D4AD5F181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chemeClr val="bg1"/>
                </a:solidFill>
              </a:rPr>
              <a:t>Thiết kế</a:t>
            </a:r>
            <a:endParaRPr lang="en-US" sz="17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86117-CBD6-4DDE-9699-20E343D9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34" y="1164059"/>
            <a:ext cx="7439891" cy="28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2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7B34F5-1343-467B-AE02-A00D4AD5F181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Thiết kế</a:t>
            </a:r>
            <a:endParaRPr lang="en-US" sz="17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006D61-0CD2-45BC-88AD-9C845AA9C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23950"/>
          <a:ext cx="6248400" cy="320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5" imgW="5438394" imgH="2787777" progId="Visio.Drawing.11">
                  <p:embed/>
                </p:oleObj>
              </mc:Choice>
              <mc:Fallback>
                <p:oleObj name="Visio" r:id="rId5" imgW="5438394" imgH="2787777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3950"/>
                        <a:ext cx="6248400" cy="3206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1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7B34F5-1343-467B-AE02-A00D4AD5F181}"/>
              </a:ext>
            </a:extLst>
          </p:cNvPr>
          <p:cNvSpPr/>
          <p:nvPr/>
        </p:nvSpPr>
        <p:spPr>
          <a:xfrm>
            <a:off x="167086" y="178626"/>
            <a:ext cx="176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FFFF"/>
                </a:solidFill>
                <a:latin typeface="Roboto Condensed"/>
                <a:sym typeface="Roboto Condensed"/>
              </a:rPr>
              <a:t>EPS Registration</a:t>
            </a:r>
            <a:endParaRPr lang="en-US" b="1" dirty="0"/>
          </a:p>
        </p:txBody>
      </p:sp>
      <p:pic>
        <p:nvPicPr>
          <p:cNvPr id="8196" name="Picture 4" descr="Core Network Evolution - How CUPS changes the Call Flow? | NETMANIAS">
            <a:extLst>
              <a:ext uri="{FF2B5EF4-FFF2-40B4-BE49-F238E27FC236}">
                <a16:creationId xmlns:a16="http://schemas.microsoft.com/office/drawing/2014/main" id="{EDCCC8BE-8CDD-4398-8EAA-7D6AB65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" y="848236"/>
            <a:ext cx="8274517" cy="34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7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9218" name="Picture 2" descr="Red Mouse: E2E VoLTE call setup(2/4) : IMS registration">
            <a:extLst>
              <a:ext uri="{FF2B5EF4-FFF2-40B4-BE49-F238E27FC236}">
                <a16:creationId xmlns:a16="http://schemas.microsoft.com/office/drawing/2014/main" id="{24F7DC74-6ECE-4ACF-81AA-E7C55563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6" y="793655"/>
            <a:ext cx="6347901" cy="384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2755F-6E41-4B34-AD10-1621C1607C4F}"/>
              </a:ext>
            </a:extLst>
          </p:cNvPr>
          <p:cNvSpPr/>
          <p:nvPr/>
        </p:nvSpPr>
        <p:spPr>
          <a:xfrm>
            <a:off x="167086" y="178626"/>
            <a:ext cx="176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FFFF"/>
                </a:solidFill>
                <a:latin typeface="Roboto Condensed"/>
                <a:sym typeface="Roboto Condensed"/>
              </a:rPr>
              <a:t>IMS Registration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65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2755F-6E41-4B34-AD10-1621C1607C4F}"/>
              </a:ext>
            </a:extLst>
          </p:cNvPr>
          <p:cNvSpPr/>
          <p:nvPr/>
        </p:nvSpPr>
        <p:spPr>
          <a:xfrm>
            <a:off x="167086" y="178626"/>
            <a:ext cx="17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 dirty="0">
                <a:solidFill>
                  <a:srgbClr val="FFFFFF"/>
                </a:solidFill>
                <a:latin typeface="Roboto Condensed"/>
                <a:sym typeface="Roboto Condensed"/>
              </a:rPr>
              <a:t>Vận Hành Khai Thác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518D4-2808-4BD9-A76B-F39EC5880AFA}"/>
              </a:ext>
            </a:extLst>
          </p:cNvPr>
          <p:cNvSpPr txBox="1"/>
          <p:nvPr/>
        </p:nvSpPr>
        <p:spPr>
          <a:xfrm>
            <a:off x="1186453" y="946962"/>
            <a:ext cx="5624315" cy="2847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vi-VN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ứng dụng </a:t>
            </a: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b="1" dirty="0">
              <a:solidFill>
                <a:srgbClr val="0070C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felogic_hss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start :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fegate_hss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start :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gate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vi-VN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ứng dụng </a:t>
            </a: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200" b="1" dirty="0">
              <a:solidFill>
                <a:srgbClr val="0070C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felogic_hss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stop :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fegate_hss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stop :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gate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vi-VN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tác động ứng dụng</a:t>
            </a: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200" b="1" dirty="0">
              <a:solidFill>
                <a:srgbClr val="0070C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felogic_hss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remote: remote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fegate_hss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remote: remote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gate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View log</a:t>
            </a:r>
            <a:r>
              <a:rPr lang="vi-VN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ứng dụng</a:t>
            </a:r>
            <a:r>
              <a:rPr lang="en-US" sz="14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sz="1200" b="1" dirty="0">
              <a:solidFill>
                <a:srgbClr val="0070C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felogic_hss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tail: view log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fegate_hss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tail: view log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gate</a:t>
            </a:r>
            <a:endParaRPr lang="en-US" sz="12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0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2755F-6E41-4B34-AD10-1621C1607C4F}"/>
              </a:ext>
            </a:extLst>
          </p:cNvPr>
          <p:cNvSpPr/>
          <p:nvPr/>
        </p:nvSpPr>
        <p:spPr>
          <a:xfrm>
            <a:off x="167086" y="178626"/>
            <a:ext cx="17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 dirty="0">
                <a:solidFill>
                  <a:srgbClr val="FFFFFF"/>
                </a:solidFill>
                <a:latin typeface="Roboto Condensed"/>
                <a:sym typeface="Roboto Condensed"/>
              </a:rPr>
              <a:t>Vận Hành Khai Thác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518D4-2808-4BD9-A76B-F39EC5880AFA}"/>
              </a:ext>
            </a:extLst>
          </p:cNvPr>
          <p:cNvSpPr txBox="1"/>
          <p:nvPr/>
        </p:nvSpPr>
        <p:spPr>
          <a:xfrm>
            <a:off x="1186453" y="946962"/>
            <a:ext cx="7723279" cy="238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Thuê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bao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đấu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nối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trên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HSS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+mn-lt"/>
                <a:cs typeface="Times New Roman" panose="02020603050405020304" pitchFamily="18" charset="0"/>
              </a:rPr>
              <a:t>//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db_util:insert_data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Imsi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Msisdn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, EKI)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 err="1">
                <a:latin typeface="+mn-lt"/>
                <a:cs typeface="Times New Roman" panose="02020603050405020304" pitchFamily="18" charset="0"/>
              </a:rPr>
              <a:t>Ví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dụ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vi-VN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db_util:insert_data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("452049999990000", "849898980", "A0D991A98699660BE67B380D72E4B352")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View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thuê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bao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trên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HSS</a:t>
            </a:r>
          </a:p>
          <a:p>
            <a:pPr marL="685800">
              <a:lnSpc>
                <a:spcPct val="107000"/>
              </a:lnSpc>
            </a:pPr>
            <a:r>
              <a:rPr lang="en-US" i="1" dirty="0">
                <a:latin typeface="+mn-lt"/>
                <a:cs typeface="Times New Roman" panose="02020603050405020304" pitchFamily="18" charset="0"/>
              </a:rPr>
              <a:t>//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db_util:get_pull_sub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("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Msisdn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").</a:t>
            </a:r>
          </a:p>
          <a:p>
            <a:pPr marL="685800">
              <a:lnSpc>
                <a:spcPct val="107000"/>
              </a:lnSpc>
            </a:pPr>
            <a:r>
              <a:rPr lang="en-US" i="1" dirty="0" err="1">
                <a:latin typeface="+mn-lt"/>
                <a:cs typeface="Times New Roman" panose="02020603050405020304" pitchFamily="18" charset="0"/>
              </a:rPr>
              <a:t>Ví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dụ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: </a:t>
            </a:r>
            <a:r>
              <a:rPr lang="vi-VN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db_util:get_pull_sub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("849898980").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Thay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đổi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msisdn</a:t>
            </a:r>
            <a:endParaRPr lang="en-US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i="1" dirty="0">
                <a:latin typeface="+mn-lt"/>
                <a:cs typeface="Times New Roman" panose="02020603050405020304" pitchFamily="18" charset="0"/>
              </a:rPr>
              <a:t>//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db_util:update_msisdn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Imsi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OldMsisdn,NewMsisdn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).</a:t>
            </a:r>
          </a:p>
          <a:p>
            <a:pPr marL="685800">
              <a:lnSpc>
                <a:spcPct val="107000"/>
              </a:lnSpc>
            </a:pPr>
            <a:r>
              <a:rPr lang="en-US" i="1" dirty="0" err="1">
                <a:latin typeface="+mn-lt"/>
                <a:cs typeface="Times New Roman" panose="02020603050405020304" pitchFamily="18" charset="0"/>
              </a:rPr>
              <a:t>Ví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dụ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i="1" dirty="0" err="1">
                <a:latin typeface="+mn-lt"/>
                <a:cs typeface="Times New Roman" panose="02020603050405020304" pitchFamily="18" charset="0"/>
              </a:rPr>
              <a:t>db_util:update_msisdn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("452049999990008", "849898988","849888888").</a:t>
            </a:r>
          </a:p>
        </p:txBody>
      </p:sp>
    </p:spTree>
    <p:extLst>
      <p:ext uri="{BB962C8B-B14F-4D97-AF65-F5344CB8AC3E}">
        <p14:creationId xmlns:p14="http://schemas.microsoft.com/office/powerpoint/2010/main" val="143571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32825" y="2910791"/>
            <a:ext cx="91111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800"/>
                </a:solidFill>
              </a:rPr>
              <a:t>THANK YOU FOR LISTENING</a:t>
            </a:r>
            <a:r>
              <a:rPr lang="en" sz="4800">
                <a:solidFill>
                  <a:srgbClr val="FF9800"/>
                </a:solidFill>
              </a:rPr>
              <a:t>!</a:t>
            </a:r>
            <a:endParaRPr sz="4800">
              <a:solidFill>
                <a:srgbClr val="FF98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725978"/>
            <a:ext cx="3392954" cy="2389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8" y="122126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223735"/>
            <a:ext cx="1942675" cy="1393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6" y="1610276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1" y="1803661"/>
            <a:ext cx="1942675" cy="13935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CF5D2-1EB8-43E2-8DBA-D5381A50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31" y="1387622"/>
            <a:ext cx="4194171" cy="20029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1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TỔNG QUAN HỆ THỐNG </a:t>
            </a:r>
            <a:r>
              <a:rPr lang="vi-VN" sz="2400" b="1" dirty="0">
                <a:solidFill>
                  <a:srgbClr val="006699"/>
                </a:solidFill>
              </a:rPr>
              <a:t>HSS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2</a:t>
            </a:r>
            <a:r>
              <a:rPr lang="vi-VN" sz="2400" b="1" dirty="0">
                <a:solidFill>
                  <a:srgbClr val="FF9800"/>
                </a:solidFill>
              </a:rPr>
              <a:t>:</a:t>
            </a:r>
            <a:r>
              <a:rPr lang="en-US" sz="2400" b="1" dirty="0">
                <a:solidFill>
                  <a:srgbClr val="006699"/>
                </a:solidFill>
              </a:rPr>
              <a:t> </a:t>
            </a:r>
            <a:r>
              <a:rPr lang="vi-VN" sz="2400" b="1" dirty="0">
                <a:solidFill>
                  <a:srgbClr val="006699"/>
                </a:solidFill>
              </a:rPr>
              <a:t>FLOW DỊCH VỤ</a:t>
            </a:r>
            <a:endParaRPr lang="en-US" sz="2400" b="1" dirty="0">
              <a:solidFill>
                <a:srgbClr val="006699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3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vi-VN" sz="2400" b="1" dirty="0">
                <a:solidFill>
                  <a:srgbClr val="006699"/>
                </a:solidFill>
              </a:rPr>
              <a:t>CẤU HÌNH PROFILE THUÊ BAO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35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UDC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là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gì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?</a:t>
            </a:r>
            <a:endParaRPr lang="en-US" sz="1700" b="1" dirty="0"/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CC71D0-1EE6-429F-A5F8-CFA4132F9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298" y="956742"/>
          <a:ext cx="4419600" cy="367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6" imgW="6164199" imgH="5115211" progId="Visio.Drawing.11">
                  <p:embed/>
                </p:oleObj>
              </mc:Choice>
              <mc:Fallback>
                <p:oleObj name="Visio" r:id="rId6" imgW="6164199" imgH="5115211" progId="Visio.Drawing.11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298" y="956742"/>
                        <a:ext cx="4419600" cy="3673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A8A496-1C0E-4F33-8C00-E6E43EAC6F6E}"/>
              </a:ext>
            </a:extLst>
          </p:cNvPr>
          <p:cNvSpPr txBox="1"/>
          <p:nvPr/>
        </p:nvSpPr>
        <p:spPr>
          <a:xfrm>
            <a:off x="430750" y="956742"/>
            <a:ext cx="33792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vi-VN" sz="1600" dirty="0"/>
              <a:t>UDC(</a:t>
            </a:r>
            <a:r>
              <a:rPr lang="en-US" sz="1600" dirty="0"/>
              <a:t>User Data Convergence </a:t>
            </a:r>
            <a:r>
              <a:rPr lang="vi-VN" sz="1600" dirty="0"/>
              <a:t>)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hội</a:t>
            </a:r>
            <a:r>
              <a:rPr lang="en-US" sz="1600" dirty="0"/>
              <a:t> </a:t>
            </a:r>
            <a:r>
              <a:rPr lang="en-US" sz="1600" dirty="0" err="1"/>
              <a:t>tụ</a:t>
            </a:r>
            <a:r>
              <a:rPr lang="en-US" sz="1600" dirty="0"/>
              <a:t>, </a:t>
            </a:r>
            <a:r>
              <a:rPr lang="en-US" sz="1600" dirty="0" err="1"/>
              <a:t>phục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tảng</a:t>
            </a:r>
            <a:r>
              <a:rPr lang="en-US" sz="1600" dirty="0"/>
              <a:t>, bao </a:t>
            </a:r>
            <a:r>
              <a:rPr lang="en-US" sz="1600" dirty="0" err="1"/>
              <a:t>gồm</a:t>
            </a:r>
            <a:r>
              <a:rPr lang="en-US" sz="1600" dirty="0"/>
              <a:t> 2G, 3G, 4G, IMS </a:t>
            </a:r>
            <a:r>
              <a:rPr lang="en-US" sz="1600" dirty="0" err="1"/>
              <a:t>và</a:t>
            </a:r>
            <a:r>
              <a:rPr lang="en-US" sz="1600" dirty="0"/>
              <a:t> Non-3GPP, … </a:t>
            </a:r>
            <a:endParaRPr lang="vi-V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môi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Lab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HSS </a:t>
            </a:r>
            <a:r>
              <a:rPr lang="en-US" sz="1600" dirty="0" err="1"/>
              <a:t>trong</a:t>
            </a:r>
            <a:r>
              <a:rPr lang="en-US" sz="1600" dirty="0"/>
              <a:t> EPS Domain </a:t>
            </a:r>
            <a:r>
              <a:rPr lang="en-US" sz="1600" dirty="0" err="1"/>
              <a:t>và</a:t>
            </a:r>
            <a:r>
              <a:rPr lang="en-US" sz="1600" dirty="0"/>
              <a:t> IMS domain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4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Chức năng</a:t>
            </a:r>
            <a:endParaRPr lang="en-US" sz="1700" b="1" dirty="0"/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9DE873-F552-4B22-84A7-CD19ED23487F}"/>
              </a:ext>
            </a:extLst>
          </p:cNvPr>
          <p:cNvSpPr txBox="1">
            <a:spLocks/>
          </p:cNvSpPr>
          <p:nvPr/>
        </p:nvSpPr>
        <p:spPr>
          <a:xfrm>
            <a:off x="396875" y="1350169"/>
            <a:ext cx="8351838" cy="288845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Mobility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Call and/or session establishment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User security information generation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User identification handling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Access authorization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Service </a:t>
            </a:r>
            <a:r>
              <a:rPr lang="en-US" sz="1600" dirty="0" err="1"/>
              <a:t>authorisation</a:t>
            </a:r>
            <a:r>
              <a:rPr lang="en-US" sz="1600" dirty="0"/>
              <a:t>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Service Provisioning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Mobile Number Portability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FBD69-4544-40A5-B836-E2BD97AF4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101F6-9E8B-4E6B-9825-66004703A746}"/>
              </a:ext>
            </a:extLst>
          </p:cNvPr>
          <p:cNvSpPr txBox="1"/>
          <p:nvPr/>
        </p:nvSpPr>
        <p:spPr>
          <a:xfrm>
            <a:off x="589448" y="1126617"/>
            <a:ext cx="70782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b="1" i="1" dirty="0" err="1"/>
              <a:t>Dữ</a:t>
            </a:r>
            <a:r>
              <a:rPr lang="en-US" sz="1600" b="1" i="1" dirty="0"/>
              <a:t> </a:t>
            </a:r>
            <a:r>
              <a:rPr lang="en-US" sz="1600" b="1" i="1" dirty="0" err="1"/>
              <a:t>liệu</a:t>
            </a:r>
            <a:r>
              <a:rPr lang="en-US" sz="1600" b="1" i="1" dirty="0"/>
              <a:t> </a:t>
            </a:r>
            <a:r>
              <a:rPr lang="en-US" sz="1600" b="1" i="1" dirty="0" err="1"/>
              <a:t>tập</a:t>
            </a:r>
            <a:r>
              <a:rPr lang="en-US" sz="1600" b="1" i="1" dirty="0"/>
              <a:t> </a:t>
            </a:r>
            <a:r>
              <a:rPr lang="en-US" sz="1600" b="1" i="1" dirty="0" err="1"/>
              <a:t>trung</a:t>
            </a:r>
            <a:r>
              <a:rPr lang="en-US" sz="1600" dirty="0"/>
              <a:t>: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nhà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rất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,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tảng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(2G, 3G, 4G, …).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Non-UDC,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DB </a:t>
            </a: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, </a:t>
            </a:r>
            <a:r>
              <a:rPr lang="en-US" sz="1600" dirty="0" err="1"/>
              <a:t>gây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,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khăn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thác</a:t>
            </a:r>
            <a:r>
              <a:rPr lang="en-US" sz="1600" dirty="0"/>
              <a:t>.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UDC </a:t>
            </a:r>
            <a:r>
              <a:rPr lang="en-US" sz="1600" dirty="0" err="1"/>
              <a:t>đưa</a:t>
            </a:r>
            <a:r>
              <a:rPr lang="en-US" sz="1600" dirty="0"/>
              <a:t> ra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,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sở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duy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thuận</a:t>
            </a:r>
            <a:r>
              <a:rPr lang="en-US" sz="1600" dirty="0"/>
              <a:t> </a:t>
            </a:r>
            <a:r>
              <a:rPr lang="en-US" sz="1600" dirty="0" err="1"/>
              <a:t>tiện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,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,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tảng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 </a:t>
            </a:r>
          </a:p>
          <a:p>
            <a:pPr lvl="0"/>
            <a:endParaRPr lang="en-US" sz="1600" dirty="0"/>
          </a:p>
          <a:p>
            <a:pPr lvl="0"/>
            <a:r>
              <a:rPr lang="en-US" sz="1600" b="1" i="1" dirty="0" err="1"/>
              <a:t>Độc</a:t>
            </a:r>
            <a:r>
              <a:rPr lang="en-US" sz="1600" b="1" i="1" dirty="0"/>
              <a:t> </a:t>
            </a:r>
            <a:r>
              <a:rPr lang="en-US" sz="1600" b="1" i="1" dirty="0" err="1"/>
              <a:t>lập</a:t>
            </a:r>
            <a:r>
              <a:rPr lang="en-US" sz="1600" b="1" i="1" dirty="0"/>
              <a:t> </a:t>
            </a:r>
            <a:r>
              <a:rPr lang="en-US" sz="1600" b="1" i="1" dirty="0" err="1"/>
              <a:t>dữ</a:t>
            </a:r>
            <a:r>
              <a:rPr lang="en-US" sz="1600" b="1" i="1" dirty="0"/>
              <a:t> </a:t>
            </a:r>
            <a:r>
              <a:rPr lang="en-US" sz="1600" b="1" i="1" dirty="0" err="1"/>
              <a:t>liệu</a:t>
            </a:r>
            <a:r>
              <a:rPr lang="en-US" sz="1600" b="1" i="1" dirty="0"/>
              <a:t> </a:t>
            </a:r>
            <a:r>
              <a:rPr lang="en-US" sz="1600" b="1" i="1" dirty="0" err="1"/>
              <a:t>với</a:t>
            </a:r>
            <a:r>
              <a:rPr lang="en-US" sz="1600" b="1" i="1" dirty="0"/>
              <a:t> </a:t>
            </a:r>
            <a:r>
              <a:rPr lang="en-US" sz="1600" b="1" i="1" dirty="0" err="1"/>
              <a:t>ứng</a:t>
            </a:r>
            <a:r>
              <a:rPr lang="en-US" sz="1600" b="1" i="1" dirty="0"/>
              <a:t> </a:t>
            </a:r>
            <a:r>
              <a:rPr lang="en-US" sz="1600" b="1" i="1" dirty="0" err="1"/>
              <a:t>dụng</a:t>
            </a:r>
            <a:r>
              <a:rPr lang="en-US" sz="1600" dirty="0"/>
              <a:t>: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database logic </a:t>
            </a:r>
            <a:r>
              <a:rPr lang="en-US" sz="1600" dirty="0" err="1"/>
              <a:t>duy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(single database)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(service point of access)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,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dàng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chia </a:t>
            </a:r>
            <a:r>
              <a:rPr lang="en-US" sz="1600" dirty="0" err="1"/>
              <a:t>sẻ</a:t>
            </a:r>
            <a:r>
              <a:rPr lang="en-US" sz="1600" dirty="0"/>
              <a:t>,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chung</a:t>
            </a:r>
            <a:r>
              <a:rPr lang="en-US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33EBF-94ED-4DF0-817E-1442AC396212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Ưu điểm</a:t>
            </a:r>
            <a:endParaRPr lang="en-US" sz="17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08926-7E54-41B0-8899-B30B74A19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3E000-0E86-47B0-AAE7-78679D49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FBD69-4544-40A5-B836-E2BD97AF4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08926-7E54-41B0-8899-B30B74A19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3E000-0E86-47B0-AAE7-78679D49A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4D29179-53FB-41B8-9869-ABA6E7A9E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083016"/>
          <a:ext cx="6096000" cy="301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5" imgW="7040308" imgH="3482150" progId="Visio.Drawing.11">
                  <p:embed/>
                </p:oleObj>
              </mc:Choice>
              <mc:Fallback>
                <p:oleObj name="Visio" r:id="rId5" imgW="7040308" imgH="3482150" progId="Visio.Drawing.11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83016"/>
                        <a:ext cx="6096000" cy="3012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6BDA02-9FE0-4EA4-88C7-28EEC1762C4C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Thiết kế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6471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E7961-0FC5-4998-8190-DB5B8F007405}"/>
              </a:ext>
            </a:extLst>
          </p:cNvPr>
          <p:cNvSpPr txBox="1"/>
          <p:nvPr/>
        </p:nvSpPr>
        <p:spPr>
          <a:xfrm>
            <a:off x="370294" y="1018896"/>
            <a:ext cx="82598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ứng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 Front End</a:t>
            </a: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ENUM/DNS: </a:t>
            </a:r>
            <a:r>
              <a:rPr lang="en-US" sz="1600" dirty="0" err="1"/>
              <a:t>Là</a:t>
            </a:r>
            <a:r>
              <a:rPr lang="en-US" sz="1600" dirty="0"/>
              <a:t>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DNS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IMS </a:t>
            </a:r>
            <a:r>
              <a:rPr lang="en-US" sz="1600" dirty="0" err="1"/>
              <a:t>và</a:t>
            </a:r>
            <a:r>
              <a:rPr lang="en-US" sz="1600" dirty="0"/>
              <a:t> CS Domain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HLR – Home Location Register: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thuê</a:t>
            </a:r>
            <a:r>
              <a:rPr lang="en-US" sz="1600" dirty="0"/>
              <a:t> bao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trú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2G, 3G.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HSS – Home Subscriber Server: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thuê</a:t>
            </a:r>
            <a:r>
              <a:rPr lang="en-US" sz="1600" dirty="0"/>
              <a:t> bao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trú</a:t>
            </a:r>
            <a:r>
              <a:rPr lang="en-US" sz="1600" dirty="0"/>
              <a:t> 4G-EPC, IMS.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AuC</a:t>
            </a:r>
            <a:r>
              <a:rPr lang="en-US" sz="1600" dirty="0"/>
              <a:t> – Authentication Center: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2G, 3G, 4G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MNP – Mobile Number Portability: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giữ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AAA-FE (Authentication, Authorization and Accounting):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Non-3GPP (</a:t>
            </a:r>
            <a:r>
              <a:rPr lang="en-US" sz="1600" dirty="0" err="1"/>
              <a:t>Wifi</a:t>
            </a:r>
            <a:r>
              <a:rPr lang="en-US" sz="1600" dirty="0"/>
              <a:t>, …).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083A8-5F44-4D08-B09D-8CDFF561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429D9-F1BB-4163-BA3D-F0EFE4BFF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E7961-0FC5-4998-8190-DB5B8F007405}"/>
              </a:ext>
            </a:extLst>
          </p:cNvPr>
          <p:cNvSpPr txBox="1"/>
          <p:nvPr/>
        </p:nvSpPr>
        <p:spPr>
          <a:xfrm>
            <a:off x="370294" y="1018896"/>
            <a:ext cx="82598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UDR</a:t>
            </a:r>
            <a:r>
              <a:rPr lang="en-US" sz="1600" dirty="0"/>
              <a:t>: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CUDB - Centralized User Database: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,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trữ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thuê</a:t>
            </a:r>
            <a:r>
              <a:rPr lang="en-US" sz="1600" dirty="0"/>
              <a:t> bao,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thuê</a:t>
            </a:r>
            <a:r>
              <a:rPr lang="en-US" sz="1600" dirty="0"/>
              <a:t> bao, …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SPDB – Service Profile Database: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(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, </a:t>
            </a:r>
            <a:r>
              <a:rPr lang="en-US" sz="1600" dirty="0" err="1"/>
              <a:t>vị</a:t>
            </a:r>
            <a:r>
              <a:rPr lang="en-US" sz="1600" dirty="0"/>
              <a:t> </a:t>
            </a:r>
            <a:r>
              <a:rPr lang="en-US" sz="1600" dirty="0" err="1"/>
              <a:t>trí</a:t>
            </a:r>
            <a:r>
              <a:rPr lang="en-US" sz="1600" dirty="0"/>
              <a:t>, …),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Provisioning GW.</a:t>
            </a:r>
          </a:p>
          <a:p>
            <a:pPr marL="0" indent="0">
              <a:buNone/>
            </a:pPr>
            <a:r>
              <a:rPr lang="en-US" sz="1600" b="1" dirty="0"/>
              <a:t>Management</a:t>
            </a:r>
            <a:r>
              <a:rPr lang="en-US" sz="1600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OAM: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, </a:t>
            </a:r>
            <a:r>
              <a:rPr lang="en-US" sz="1600" dirty="0" err="1"/>
              <a:t>giám</a:t>
            </a:r>
            <a:r>
              <a:rPr lang="en-US" sz="1600" dirty="0"/>
              <a:t> </a:t>
            </a:r>
            <a:r>
              <a:rPr lang="en-US" sz="1600" dirty="0" err="1"/>
              <a:t>sát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/>
              <a:t>Provisioning GW: </a:t>
            </a:r>
            <a:r>
              <a:rPr lang="en-US" sz="1600" dirty="0" err="1"/>
              <a:t>Đưa</a:t>
            </a:r>
            <a:r>
              <a:rPr lang="en-US" sz="1600" dirty="0"/>
              <a:t> ra API provisioning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OSS, CAS.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1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135D0-432B-4465-A54F-ECB3D454C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52BB-335C-4905-8290-7C4E0F1164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5A59-DC74-465C-B4E0-AEF5F0EFF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5C9EFB7-72A4-4C8C-A349-CBEB3925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910" y="1123950"/>
            <a:ext cx="5317735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CA88D-13ED-45EE-8631-FDC83329FA82}"/>
              </a:ext>
            </a:extLst>
          </p:cNvPr>
          <p:cNvSpPr txBox="1"/>
          <p:nvPr/>
        </p:nvSpPr>
        <p:spPr>
          <a:xfrm>
            <a:off x="609600" y="1352550"/>
            <a:ext cx="2209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HSS – Home Subscriber Server: Node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thuê</a:t>
            </a:r>
            <a:r>
              <a:rPr lang="en-US" sz="1600" dirty="0"/>
              <a:t> </a:t>
            </a:r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trú</a:t>
            </a:r>
            <a:r>
              <a:rPr lang="en-US" sz="1600" dirty="0"/>
              <a:t> 4G-EPC, IMS.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B34F5-1343-467B-AE02-A00D4AD5F181}"/>
              </a:ext>
            </a:extLst>
          </p:cNvPr>
          <p:cNvSpPr/>
          <p:nvPr/>
        </p:nvSpPr>
        <p:spPr>
          <a:xfrm>
            <a:off x="167086" y="178626"/>
            <a:ext cx="16012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HSS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là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gì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?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75233083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837</Words>
  <Application>Microsoft Office PowerPoint</Application>
  <PresentationFormat>On-screen Show (16:9)</PresentationFormat>
  <Paragraphs>91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Arvo</vt:lpstr>
      <vt:lpstr>Roboto Condensed</vt:lpstr>
      <vt:lpstr>Roboto Condensed Light</vt:lpstr>
      <vt:lpstr>Times New Roman</vt:lpstr>
      <vt:lpstr>Wingdings</vt:lpstr>
      <vt:lpstr>Salerio template</vt:lpstr>
      <vt:lpstr>Visio</vt:lpstr>
      <vt:lpstr>TỔNG QUAN HỆ THỐNG  VIETTEL HSS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 HOẠCH SXKD NĂM 2019</dc:title>
  <dc:creator>dungnc5</dc:creator>
  <cp:lastModifiedBy>Bách Xuân</cp:lastModifiedBy>
  <cp:revision>438</cp:revision>
  <dcterms:modified xsi:type="dcterms:W3CDTF">2020-10-24T09:32:48Z</dcterms:modified>
</cp:coreProperties>
</file>