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740" r:id="rId3"/>
    <p:sldId id="798" r:id="rId4"/>
    <p:sldId id="772" r:id="rId5"/>
    <p:sldId id="794" r:id="rId6"/>
    <p:sldId id="795" r:id="rId7"/>
    <p:sldId id="796" r:id="rId8"/>
    <p:sldId id="799" r:id="rId9"/>
    <p:sldId id="797" r:id="rId10"/>
    <p:sldId id="800" r:id="rId11"/>
    <p:sldId id="801" r:id="rId12"/>
    <p:sldId id="802" r:id="rId13"/>
    <p:sldId id="803" r:id="rId14"/>
    <p:sldId id="804" r:id="rId15"/>
    <p:sldId id="805" r:id="rId16"/>
    <p:sldId id="808" r:id="rId17"/>
    <p:sldId id="814" r:id="rId18"/>
    <p:sldId id="812" r:id="rId19"/>
    <p:sldId id="813" r:id="rId20"/>
    <p:sldId id="258" r:id="rId21"/>
    <p:sldId id="791" r:id="rId22"/>
    <p:sldId id="792" r:id="rId23"/>
    <p:sldId id="793" r:id="rId24"/>
    <p:sldId id="807" r:id="rId25"/>
    <p:sldId id="809" r:id="rId26"/>
    <p:sldId id="810" r:id="rId27"/>
    <p:sldId id="81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C536F"/>
    <a:srgbClr val="FF9900"/>
    <a:srgbClr val="1FA985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EAD492-C0DE-4D55-A360-F97777C1A9A5}">
  <a:tblStyle styleId="{58EAD492-C0DE-4D55-A360-F97777C1A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9"/>
    <p:restoredTop sz="64000" autoAdjust="0"/>
  </p:normalViewPr>
  <p:slideViewPr>
    <p:cSldViewPr snapToGrid="0">
      <p:cViewPr>
        <p:scale>
          <a:sx n="66" d="100"/>
          <a:sy n="66" d="100"/>
        </p:scale>
        <p:origin x="36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90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9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Phân hệ đóng vai trò là cổng giao tiếp với các hệ thống khác.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 thống bao gồm 2 loại gateway là: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Charging gateway:</a:t>
            </a:r>
            <a:r>
              <a:rPr lang="vi-VN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Đảm nhiệm kết nối với các hệ thống IMS, EPC.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Provisioning gateway (Giao diện để thay đổi thông tin thuê bao qua giao thức SOAP)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Phân hệ Gateway cũng đóng vai trò điều hướng và phân phối bản tin tới OCP và ProvisioningProcess</a:t>
            </a:r>
            <a:endParaRPr lang="vi-V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35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75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Lib/lib-common; bin; translator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</a:t>
            </a:r>
            <a:r>
              <a:rPr lang="en-US" baseline="0" dirty="0" err="1"/>
              <a:t>VHT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lần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,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VHKT</a:t>
            </a:r>
            <a:r>
              <a:rPr lang="en-US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433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724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743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/>
              <a:t>Protocol: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DIAMETER = 1;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RADIUS = 2;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SMPP = 3;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MML = 4;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SOAP = 5;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CRA = 6;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v-SE" baseline="0"/>
              <a:t>- 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7343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71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6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80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8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48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01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39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3GPP TS 32.240 V15.0.0 (2018-01)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6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05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0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2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3GPP TS 32.296 V11.1.0 (2011-09)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3GPP TS 32.240 V15.0.0 (2018-01)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SOAP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Simple Object Access Protocol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CGW: charging</a:t>
            </a:r>
            <a:r>
              <a:rPr lang="en-US" b="1" baseline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</a:p>
          <a:p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	Online charging reference point between a 3G network element and the OCS.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Rx	Reference point between the PCRF and an AF. 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baseline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CTF: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harging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rigger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unction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OCF: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nline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harging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unction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ABMF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ccount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alance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anagement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unction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RF: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ating </a:t>
            </a:r>
            <a:r>
              <a:rPr lang="en-GB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unction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Gx	Reference point between a PCRF and a PCEF.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Gy	Online charging reference point between a PCEF and an OCS. 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	Reference point for policy enforcement between OCS and the PCRF.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baseline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01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l-NL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SQL: mysql -u root -p -h 127.0.0.1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nl-NL" sz="1100" b="0" i="0" u="none" strike="noStrike" cap="none" baseline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Webapp: phần giao diện web để cấu hình gói cước, định dạng cdr, luồng rating.</a:t>
            </a:r>
          </a:p>
          <a:p>
            <a:pPr marL="285750" lvl="2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ocp/ocp-pcrf: lấy thông tin profile gói cước khi thay đổi cấu hình.</a:t>
            </a:r>
          </a:p>
          <a:p>
            <a:pPr marL="285750" lvl="2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Trigger, cdrgen: tiến trình lấy thông tin định dạng cdr từ m</a:t>
            </a:r>
          </a:p>
          <a:p>
            <a:pPr marL="285750" lvl="2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Provisioning: xử lý lệnh webservice http SOAP.</a:t>
            </a:r>
            <a:b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-rwxr-xr-x. 1 zkuser zkuser 1385 Jul 12 14:23 zkTxnLogToolkit.sh</a:t>
            </a:r>
          </a:p>
          <a:p>
            <a:pPr marL="285750" lvl="2" indent="-285750">
              <a:lnSpc>
                <a:spcPct val="140000"/>
              </a:lnSpc>
              <a:buFont typeface="Symbol" panose="05050102010706020507" pitchFamily="18" charset="2"/>
              <a:buChar char="Þ"/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[root@ocs03 bin]# ./zkCli.sh </a:t>
            </a:r>
            <a:b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/consumers/vocs3.0/offsets/TriggerMsgQueue/0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baseline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95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Diameter Routing Agent (DRA)</a:t>
            </a:r>
            <a:endParaRPr lang="en-US" sz="1100" b="1" i="0" u="none" strike="noStrike" cap="none" baseline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40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Disaster Redundancy</a:t>
            </a:r>
            <a:endParaRPr lang="en-US" sz="1100" b="1" i="0" u="none" strike="noStrike" cap="none" baseline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06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24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Phân hệ đóng vai trò là cổng giao tiếp với các hệ thống khác.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Hệ thống bao gồm 2 loại gateway là: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Charging gateway:</a:t>
            </a:r>
            <a:r>
              <a:rPr lang="vi-VN" sz="1100" b="0" i="0" u="none" strike="noStrike" cap="none" baseline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Đảm nhiệm kết nối với các hệ thống IMS, EPC.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Provisioning gateway (Giao diện để thay đổi thông tin thuê bao qua giao thức SOAP)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vi-VN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Phân hệ Gateway cũng đóng vai trò điều hướng và phân phối bản tin tới OCP và ProvisioningProcess</a:t>
            </a:r>
            <a:endParaRPr lang="vi-VN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296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0393" y="1090750"/>
            <a:ext cx="74946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vOCS3.0 </a:t>
            </a:r>
            <a:r>
              <a:rPr lang="en-US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VIETTEL 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PTIT</a:t>
            </a:r>
            <a:endParaRPr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" y="55779"/>
            <a:ext cx="1546847" cy="98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55779"/>
            <a:ext cx="1471423" cy="982717"/>
          </a:xfrm>
          <a:prstGeom prst="rect">
            <a:avLst/>
          </a:prstGeom>
        </p:spPr>
      </p:pic>
      <p:sp>
        <p:nvSpPr>
          <p:cNvPr id="7" name="Shape 184"/>
          <p:cNvSpPr txBox="1">
            <a:spLocks/>
          </p:cNvSpPr>
          <p:nvPr/>
        </p:nvSpPr>
        <p:spPr>
          <a:xfrm>
            <a:off x="7746274" y="4323806"/>
            <a:ext cx="131141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smtClean="0"/>
              <a:t>27/10/2020</a:t>
            </a:r>
            <a:endParaRPr lang="en-US" sz="1400"/>
          </a:p>
        </p:txBody>
      </p:sp>
      <p:sp>
        <p:nvSpPr>
          <p:cNvPr id="8" name="Shape 184"/>
          <p:cNvSpPr txBox="1">
            <a:spLocks/>
          </p:cNvSpPr>
          <p:nvPr/>
        </p:nvSpPr>
        <p:spPr>
          <a:xfrm>
            <a:off x="1180010" y="4264334"/>
            <a:ext cx="2616926" cy="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giả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Nguyễn Trọng Thái.</a:t>
            </a:r>
          </a:p>
          <a:p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Phạm Ngọc Hiệu</a:t>
            </a:r>
          </a:p>
          <a:p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Hoàng Thị Phương Thảo</a:t>
            </a:r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447" y="1397001"/>
            <a:ext cx="5702755" cy="193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khai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tích</a:t>
            </a:r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2" y="147887"/>
            <a:ext cx="497312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40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Charging Gateway</a:t>
            </a:r>
            <a:endParaRPr lang="en-US" sz="24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82565" y="2150662"/>
            <a:ext cx="1289402" cy="690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36765" y="2150660"/>
            <a:ext cx="1289402" cy="69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process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74031" y="2159251"/>
            <a:ext cx="1289402" cy="6817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16" name="Left-Right Arrow 15"/>
          <p:cNvSpPr/>
          <p:nvPr/>
        </p:nvSpPr>
        <p:spPr>
          <a:xfrm rot="10800000" flipV="1">
            <a:off x="954448" y="2361967"/>
            <a:ext cx="606486" cy="23842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eft-Right Arrow 17"/>
          <p:cNvSpPr/>
          <p:nvPr/>
        </p:nvSpPr>
        <p:spPr>
          <a:xfrm rot="8886296" flipV="1">
            <a:off x="6539651" y="1938346"/>
            <a:ext cx="896684" cy="2109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78536" y="1504897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Left-Right Arrow 21"/>
          <p:cNvSpPr/>
          <p:nvPr/>
        </p:nvSpPr>
        <p:spPr>
          <a:xfrm rot="10800000" flipV="1">
            <a:off x="2871967" y="2488596"/>
            <a:ext cx="563994" cy="492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 rot="10800000" flipV="1">
            <a:off x="4710037" y="2479880"/>
            <a:ext cx="563994" cy="492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-Right Arrow 23"/>
          <p:cNvSpPr/>
          <p:nvPr/>
        </p:nvSpPr>
        <p:spPr>
          <a:xfrm rot="13018588" flipV="1">
            <a:off x="6559044" y="2796608"/>
            <a:ext cx="904815" cy="2109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04700" y="1498249"/>
            <a:ext cx="1409101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Connector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97931" y="2167402"/>
            <a:ext cx="1409101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Connector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97931" y="2946277"/>
            <a:ext cx="1409101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Connector</a:t>
            </a:r>
          </a:p>
        </p:txBody>
      </p:sp>
      <p:sp>
        <p:nvSpPr>
          <p:cNvPr id="30" name="Left-Right Arrow 29"/>
          <p:cNvSpPr/>
          <p:nvPr/>
        </p:nvSpPr>
        <p:spPr>
          <a:xfrm rot="10800000" flipV="1">
            <a:off x="6621036" y="2390007"/>
            <a:ext cx="664284" cy="2109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80761" y="1588852"/>
            <a:ext cx="773687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0761" y="2158082"/>
            <a:ext cx="773687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2292" y="2750744"/>
            <a:ext cx="773687" cy="46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System</a:t>
            </a:r>
          </a:p>
        </p:txBody>
      </p:sp>
      <p:sp>
        <p:nvSpPr>
          <p:cNvPr id="39" name="Left-Right Arrow 38"/>
          <p:cNvSpPr/>
          <p:nvPr/>
        </p:nvSpPr>
        <p:spPr>
          <a:xfrm rot="2019098" flipV="1">
            <a:off x="974070" y="2061920"/>
            <a:ext cx="582768" cy="2109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eft-Right Arrow 39"/>
          <p:cNvSpPr/>
          <p:nvPr/>
        </p:nvSpPr>
        <p:spPr>
          <a:xfrm rot="8935091" flipV="1">
            <a:off x="983382" y="2734549"/>
            <a:ext cx="582768" cy="21091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8" grpId="0" animBg="1"/>
      <p:bldP spid="19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769452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A12532-F819-4623-9D89-F49414656564}"/>
              </a:ext>
            </a:extLst>
          </p:cNvPr>
          <p:cNvGrpSpPr/>
          <p:nvPr/>
        </p:nvGrpSpPr>
        <p:grpSpPr>
          <a:xfrm>
            <a:off x="264083" y="2366167"/>
            <a:ext cx="976767" cy="628650"/>
            <a:chOff x="228600" y="1379135"/>
            <a:chExt cx="914400" cy="6286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2488DE-3129-41B7-A50C-64A5F4B21BE7}"/>
                </a:ext>
              </a:extLst>
            </p:cNvPr>
            <p:cNvSpPr/>
            <p:nvPr/>
          </p:nvSpPr>
          <p:spPr>
            <a:xfrm>
              <a:off x="228600" y="1379135"/>
              <a:ext cx="914400" cy="628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107DC-E644-468D-AAD2-3A6B0C1A5404}"/>
                </a:ext>
              </a:extLst>
            </p:cNvPr>
            <p:cNvSpPr txBox="1"/>
            <p:nvPr/>
          </p:nvSpPr>
          <p:spPr>
            <a:xfrm>
              <a:off x="228600" y="1474901"/>
              <a:ext cx="88889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Logic Process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9CC8E-20EE-43BE-AC6F-9940C5208172}"/>
              </a:ext>
            </a:extLst>
          </p:cNvPr>
          <p:cNvCxnSpPr/>
          <p:nvPr/>
        </p:nvCxnSpPr>
        <p:spPr>
          <a:xfrm>
            <a:off x="1203078" y="2372991"/>
            <a:ext cx="7391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A3F3B717-F9D0-4F04-90A9-C850CBCD6C05}"/>
              </a:ext>
            </a:extLst>
          </p:cNvPr>
          <p:cNvSpPr txBox="1">
            <a:spLocks/>
          </p:cNvSpPr>
          <p:nvPr/>
        </p:nvSpPr>
        <p:spPr>
          <a:xfrm>
            <a:off x="1246605" y="2375819"/>
            <a:ext cx="7549649" cy="86342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Xử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lý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một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số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trường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thông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trong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bản</a:t>
            </a:r>
            <a:r>
              <a:rPr lang="en-US" b="1" dirty="0">
                <a:solidFill>
                  <a:schemeClr val="tx1"/>
                </a:solidFill>
              </a:rPr>
              <a:t> tin request </a:t>
            </a:r>
            <a:r>
              <a:rPr lang="en-US" b="1" dirty="0" err="1">
                <a:solidFill>
                  <a:schemeClr val="tx1"/>
                </a:solidFill>
              </a:rPr>
              <a:t>căn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cứ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theo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các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nghiệp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vụ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cấu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hình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loại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dịch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vụ</a:t>
            </a:r>
            <a:r>
              <a:rPr lang="en-US" b="1" dirty="0">
                <a:solidFill>
                  <a:schemeClr val="tx1"/>
                </a:solidFill>
              </a:rPr>
              <a:t>: VD: </a:t>
            </a:r>
            <a:r>
              <a:rPr lang="en-US" b="1" dirty="0" err="1">
                <a:solidFill>
                  <a:schemeClr val="tx1"/>
                </a:solidFill>
              </a:rPr>
              <a:t>xử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lý</a:t>
            </a:r>
            <a:r>
              <a:rPr lang="en-US" b="1" dirty="0">
                <a:solidFill>
                  <a:schemeClr val="tx1"/>
                </a:solidFill>
              </a:rPr>
              <a:t> Cell ID</a:t>
            </a:r>
            <a:r>
              <a:rPr lang="en-US" b="1">
                <a:solidFill>
                  <a:schemeClr val="tx1"/>
                </a:solidFill>
              </a:rPr>
              <a:t>, MNP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Cơ chế chống quá tải “overload control”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>
            <a:off x="1153310" y="878812"/>
            <a:ext cx="7391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6002" y="867631"/>
            <a:ext cx="984848" cy="62865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9803" y="1041809"/>
            <a:ext cx="106679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Handle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240850" y="919006"/>
            <a:ext cx="7362095" cy="132125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>
                <a:solidFill>
                  <a:schemeClr val="tx1"/>
                </a:solidFill>
              </a:rPr>
              <a:t>Tiếp </a:t>
            </a:r>
            <a:r>
              <a:rPr lang="en-US" b="1" spc="-50" dirty="0" err="1">
                <a:solidFill>
                  <a:schemeClr val="tx1"/>
                </a:solidFill>
              </a:rPr>
              <a:t>nhận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các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bản</a:t>
            </a:r>
            <a:r>
              <a:rPr lang="en-US" b="1" spc="-50" dirty="0">
                <a:solidFill>
                  <a:schemeClr val="tx1"/>
                </a:solidFill>
              </a:rPr>
              <a:t> tin requests </a:t>
            </a:r>
            <a:r>
              <a:rPr lang="en-US" b="1" spc="-50" dirty="0" err="1">
                <a:solidFill>
                  <a:schemeClr val="tx1"/>
                </a:solidFill>
              </a:rPr>
              <a:t>theo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các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giao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thức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khác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nhau</a:t>
            </a:r>
            <a:r>
              <a:rPr lang="en-US" b="1" spc="-50" dirty="0">
                <a:solidFill>
                  <a:schemeClr val="tx1"/>
                </a:solidFill>
              </a:rPr>
              <a:t> (Diameter, SOAP…), </a:t>
            </a:r>
            <a:r>
              <a:rPr lang="en-US" b="1" spc="-50" dirty="0" err="1">
                <a:solidFill>
                  <a:schemeClr val="tx1"/>
                </a:solidFill>
              </a:rPr>
              <a:t>chuyển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đổi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thành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các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bản</a:t>
            </a:r>
            <a:r>
              <a:rPr lang="en-US" b="1" spc="-50" dirty="0">
                <a:solidFill>
                  <a:schemeClr val="tx1"/>
                </a:solidFill>
              </a:rPr>
              <a:t> tin </a:t>
            </a:r>
            <a:r>
              <a:rPr lang="en-US" b="1" spc="-50" dirty="0" err="1">
                <a:solidFill>
                  <a:schemeClr val="tx1"/>
                </a:solidFill>
              </a:rPr>
              <a:t>nội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bộ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đưa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vào</a:t>
            </a:r>
            <a:r>
              <a:rPr lang="en-US" b="1" spc="-50" dirty="0">
                <a:solidFill>
                  <a:schemeClr val="tx1"/>
                </a:solidFill>
              </a:rPr>
              <a:t> OCS </a:t>
            </a:r>
            <a:r>
              <a:rPr lang="en-US" b="1" spc="-50" dirty="0" err="1">
                <a:solidFill>
                  <a:schemeClr val="tx1"/>
                </a:solidFill>
              </a:rPr>
              <a:t>để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xử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lý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và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xử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lý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chiều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ngược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lại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khi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trả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về</a:t>
            </a:r>
            <a:r>
              <a:rPr lang="en-US" b="1" spc="-50" dirty="0">
                <a:solidFill>
                  <a:schemeClr val="tx1"/>
                </a:solidFill>
              </a:rPr>
              <a:t> </a:t>
            </a:r>
            <a:r>
              <a:rPr lang="en-US" b="1" spc="-50" dirty="0" err="1">
                <a:solidFill>
                  <a:schemeClr val="tx1"/>
                </a:solidFill>
              </a:rPr>
              <a:t>bản</a:t>
            </a:r>
            <a:r>
              <a:rPr lang="en-US" b="1" spc="-50" dirty="0">
                <a:solidFill>
                  <a:schemeClr val="tx1"/>
                </a:solidFill>
              </a:rPr>
              <a:t> tin response.</a:t>
            </a:r>
          </a:p>
        </p:txBody>
      </p: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222915" y="224851"/>
            <a:ext cx="5831669" cy="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 dirty="0" err="1">
                <a:solidFill>
                  <a:srgbClr val="FF9800"/>
                </a:solidFill>
              </a:rPr>
              <a:t>Thành</a:t>
            </a:r>
            <a:r>
              <a:rPr lang="en-US" sz="2200" dirty="0">
                <a:solidFill>
                  <a:srgbClr val="FF9800"/>
                </a:solidFill>
              </a:rPr>
              <a:t> </a:t>
            </a:r>
            <a:r>
              <a:rPr lang="en-US" sz="2200" dirty="0" err="1">
                <a:solidFill>
                  <a:srgbClr val="FF9800"/>
                </a:solidFill>
              </a:rPr>
              <a:t>phần</a:t>
            </a:r>
            <a:r>
              <a:rPr lang="en-US" sz="2200" dirty="0">
                <a:solidFill>
                  <a:srgbClr val="FF9800"/>
                </a:solidFill>
              </a:rPr>
              <a:t> </a:t>
            </a:r>
            <a:r>
              <a:rPr lang="en-US" sz="2200" dirty="0" err="1">
                <a:solidFill>
                  <a:srgbClr val="FF9800"/>
                </a:solidFill>
              </a:rPr>
              <a:t>chức</a:t>
            </a:r>
            <a:r>
              <a:rPr lang="en-US" sz="2200" dirty="0">
                <a:solidFill>
                  <a:srgbClr val="FF9800"/>
                </a:solidFill>
              </a:rPr>
              <a:t> </a:t>
            </a:r>
            <a:r>
              <a:rPr lang="en-US" sz="2200" dirty="0" err="1">
                <a:solidFill>
                  <a:srgbClr val="FF9800"/>
                </a:solidFill>
              </a:rPr>
              <a:t>năng</a:t>
            </a:r>
            <a:r>
              <a:rPr lang="en-US" sz="2200" dirty="0">
                <a:solidFill>
                  <a:srgbClr val="FF9800"/>
                </a:solidFill>
              </a:rPr>
              <a:t> </a:t>
            </a:r>
            <a:r>
              <a:rPr lang="en-US" sz="2200" dirty="0" err="1">
                <a:solidFill>
                  <a:srgbClr val="FF9800"/>
                </a:solidFill>
              </a:rPr>
              <a:t>khối</a:t>
            </a:r>
            <a:r>
              <a:rPr lang="en-US" sz="2200" dirty="0">
                <a:solidFill>
                  <a:srgbClr val="FF9800"/>
                </a:solidFill>
              </a:rPr>
              <a:t> </a:t>
            </a:r>
            <a:r>
              <a:rPr lang="en-US" sz="2200" dirty="0" err="1">
                <a:solidFill>
                  <a:srgbClr val="FF9800"/>
                </a:solidFill>
              </a:rPr>
              <a:t>CGW</a:t>
            </a:r>
            <a:endParaRPr lang="en-US" sz="2200" dirty="0">
              <a:solidFill>
                <a:srgbClr val="FF98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>
            <a:off x="1147769" y="3454689"/>
            <a:ext cx="7391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0461" y="3443508"/>
            <a:ext cx="990600" cy="62865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4262" y="3617686"/>
            <a:ext cx="11722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226842" y="3494884"/>
            <a:ext cx="7362095" cy="98783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Thực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hiện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chức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năng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điều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hướng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và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phân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phối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bản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lên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các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tiến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trình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tính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cước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tương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ứng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loại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dịch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vụ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OCP</a:t>
            </a:r>
            <a:r>
              <a:rPr lang="en-US" b="1" dirty="0">
                <a:solidFill>
                  <a:schemeClr val="tx1"/>
                </a:solidFill>
              </a:rPr>
              <a:t>/Provisioning) </a:t>
            </a:r>
            <a:r>
              <a:rPr lang="en-US" b="1" dirty="0" err="1">
                <a:solidFill>
                  <a:schemeClr val="tx1"/>
                </a:solidFill>
              </a:rPr>
              <a:t>theo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cơ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chế</a:t>
            </a:r>
            <a:r>
              <a:rPr lang="en-US" b="1" dirty="0">
                <a:solidFill>
                  <a:schemeClr val="tx1"/>
                </a:solidFill>
              </a:rPr>
              <a:t> load sharing.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Arrow Callout 8"/>
          <p:cNvSpPr/>
          <p:nvPr/>
        </p:nvSpPr>
        <p:spPr>
          <a:xfrm>
            <a:off x="3158071" y="1380063"/>
            <a:ext cx="5124143" cy="1629471"/>
          </a:xfrm>
          <a:prstGeom prst="leftArrowCallout">
            <a:avLst>
              <a:gd name="adj1" fmla="val 23761"/>
              <a:gd name="adj2" fmla="val 25000"/>
              <a:gd name="adj3" fmla="val 25000"/>
              <a:gd name="adj4" fmla="val 819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600112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222915" y="224851"/>
            <a:ext cx="5831669" cy="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 smtClean="0">
                <a:solidFill>
                  <a:srgbClr val="FF9800"/>
                </a:solidFill>
              </a:rPr>
              <a:t>Cấu hình thực tế CGW - </a:t>
            </a:r>
            <a:r>
              <a:rPr lang="en-US" sz="24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vOCS3.0 LAB</a:t>
            </a:r>
            <a:endParaRPr lang="en-US" sz="24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4262" y="3448346"/>
            <a:ext cx="11722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593486" y="922997"/>
            <a:ext cx="2663215" cy="34627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vOCS3.0</a:t>
            </a:r>
            <a:r>
              <a:rPr lang="en-US" sz="18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LAB: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cgwData</a:t>
            </a: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cgwPcrf</a:t>
            </a: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cgwVolte</a:t>
            </a: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pgw</a:t>
            </a: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7872" y="1414339"/>
            <a:ext cx="4134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lib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/lib-common: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etc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log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bin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start/stop/restart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translator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-195372" y="3986138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312130" y="9206"/>
            <a:ext cx="5831669" cy="93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 smtClean="0">
                <a:solidFill>
                  <a:srgbClr val="FF9800"/>
                </a:solidFill>
              </a:rPr>
              <a:t>Thực </a:t>
            </a:r>
            <a:r>
              <a:rPr lang="en-US" sz="2200">
                <a:solidFill>
                  <a:srgbClr val="FF9800"/>
                </a:solidFill>
              </a:rPr>
              <a:t>tế: khai báo mới/thay </a:t>
            </a:r>
            <a:r>
              <a:rPr lang="en-US" sz="2200">
                <a:solidFill>
                  <a:srgbClr val="FF9800"/>
                </a:solidFill>
              </a:rPr>
              <a:t>đổi </a:t>
            </a:r>
            <a:endParaRPr lang="en-US" sz="2200" smtClean="0">
              <a:solidFill>
                <a:srgbClr val="FF9800"/>
              </a:solidFill>
            </a:endParaRPr>
          </a:p>
          <a:p>
            <a:r>
              <a:rPr lang="en-US" sz="2200" smtClean="0">
                <a:solidFill>
                  <a:srgbClr val="FF9800"/>
                </a:solidFill>
              </a:rPr>
              <a:t>cấu </a:t>
            </a:r>
            <a:r>
              <a:rPr lang="en-US" sz="2200">
                <a:solidFill>
                  <a:srgbClr val="FF9800"/>
                </a:solidFill>
              </a:rPr>
              <a:t>hình CGW - </a:t>
            </a:r>
            <a:r>
              <a:rPr lang="en-US" sz="2200">
                <a:solidFill>
                  <a:srgbClr val="FF9800"/>
                </a:solidFill>
              </a:rPr>
              <a:t>vOCS3.0 </a:t>
            </a:r>
            <a:r>
              <a:rPr lang="en-US" sz="2200">
                <a:solidFill>
                  <a:srgbClr val="FF9800"/>
                </a:solidFill>
              </a:rPr>
              <a:t>LAB</a:t>
            </a:r>
            <a:endParaRPr lang="en-US" sz="2200" dirty="0">
              <a:solidFill>
                <a:srgbClr val="FF98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-57518" y="3834372"/>
            <a:ext cx="11722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4956241" y="1409866"/>
            <a:ext cx="4057711" cy="25322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 Xác định thông tin kết nối theo quy hoạch</a:t>
            </a:r>
          </a:p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Khai báo file cấu hình của tiến trình</a:t>
            </a:r>
          </a:p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 Restart tiến trình và kiểm tra kết nối, dịch vụ</a:t>
            </a: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20068" y="1673515"/>
            <a:ext cx="1001076" cy="21608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03733" y="1748848"/>
            <a:ext cx="1497476" cy="2036439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56119" y="1922939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9170" y="1698301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9169" y="1759270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Domain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77324" y="2151028"/>
            <a:ext cx="1282178" cy="382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vEPC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52250" y="3009721"/>
            <a:ext cx="128217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vIMS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72096" y="2013901"/>
            <a:ext cx="669142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cgwData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67930" y="2446239"/>
            <a:ext cx="693656" cy="6133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55721" y="3246518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cgwVolte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2767864" y="2395910"/>
            <a:ext cx="989060" cy="262425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768888" y="2170959"/>
            <a:ext cx="988036" cy="220698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813" y="2414846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0039" y="2655974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25" idx="3"/>
            <a:endCxn id="30" idx="1"/>
          </p:cNvCxnSpPr>
          <p:nvPr/>
        </p:nvCxnSpPr>
        <p:spPr>
          <a:xfrm>
            <a:off x="2734428" y="3137522"/>
            <a:ext cx="1021293" cy="260418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</p:cNvCxnSpPr>
          <p:nvPr/>
        </p:nvCxnSpPr>
        <p:spPr>
          <a:xfrm flipV="1">
            <a:off x="2734428" y="2864675"/>
            <a:ext cx="1019262" cy="272847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91887" y="3162534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0800000">
            <a:off x="2686372" y="3136932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2724356" y="2394825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7" y="2817004"/>
            <a:ext cx="912989" cy="687386"/>
          </a:xfrm>
          <a:prstGeom prst="rect">
            <a:avLst/>
          </a:prstGeom>
        </p:spPr>
      </p:pic>
      <p:cxnSp>
        <p:nvCxnSpPr>
          <p:cNvPr id="48" name="Elbow Connector 47"/>
          <p:cNvCxnSpPr>
            <a:stCxn id="47" idx="3"/>
          </p:cNvCxnSpPr>
          <p:nvPr/>
        </p:nvCxnSpPr>
        <p:spPr>
          <a:xfrm flipV="1">
            <a:off x="1040526" y="3136931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6" y="1934016"/>
            <a:ext cx="946351" cy="721958"/>
          </a:xfrm>
          <a:prstGeom prst="rect">
            <a:avLst/>
          </a:prstGeom>
        </p:spPr>
      </p:pic>
      <p:cxnSp>
        <p:nvCxnSpPr>
          <p:cNvPr id="50" name="Elbow Connector 49"/>
          <p:cNvCxnSpPr/>
          <p:nvPr/>
        </p:nvCxnSpPr>
        <p:spPr>
          <a:xfrm flipV="1">
            <a:off x="1070757" y="2342342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600112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222915" y="224851"/>
            <a:ext cx="5831669" cy="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>
                <a:solidFill>
                  <a:srgbClr val="FF9800"/>
                </a:solidFill>
              </a:rPr>
              <a:t>Thực tế: khai báo mới/thay đổi </a:t>
            </a:r>
          </a:p>
          <a:p>
            <a:r>
              <a:rPr lang="en-US" sz="2200">
                <a:solidFill>
                  <a:srgbClr val="FF9800"/>
                </a:solidFill>
              </a:rPr>
              <a:t>cấu hình CGW - vOCS3.0 LAB</a:t>
            </a:r>
            <a:endParaRPr lang="en-US" sz="2200" dirty="0">
              <a:solidFill>
                <a:srgbClr val="FF98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4262" y="3448346"/>
            <a:ext cx="11722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593486" y="795992"/>
            <a:ext cx="6552381" cy="49768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 Xác định thông tin kết nối theo quy hoạch</a:t>
            </a: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7DF36354-38FE-4E31-B580-8316E0B41B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733" y="1372554"/>
          <a:ext cx="8255000" cy="2632170"/>
        </p:xfrm>
        <a:graphic>
          <a:graphicData uri="http://schemas.openxmlformats.org/drawingml/2006/table">
            <a:tbl>
              <a:tblPr>
                <a:tableStyleId>{58EAD492-C0DE-4D55-A360-F97777C1A9A5}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4140935939"/>
                    </a:ext>
                  </a:extLst>
                </a:gridCol>
                <a:gridCol w="335425">
                  <a:extLst>
                    <a:ext uri="{9D8B030D-6E8A-4147-A177-3AD203B41FA5}">
                      <a16:colId xmlns:a16="http://schemas.microsoft.com/office/drawing/2014/main" val="4103567458"/>
                    </a:ext>
                  </a:extLst>
                </a:gridCol>
                <a:gridCol w="1518775">
                  <a:extLst>
                    <a:ext uri="{9D8B030D-6E8A-4147-A177-3AD203B41FA5}">
                      <a16:colId xmlns:a16="http://schemas.microsoft.com/office/drawing/2014/main" val="1324248549"/>
                    </a:ext>
                  </a:extLst>
                </a:gridCol>
                <a:gridCol w="1163229">
                  <a:extLst>
                    <a:ext uri="{9D8B030D-6E8A-4147-A177-3AD203B41FA5}">
                      <a16:colId xmlns:a16="http://schemas.microsoft.com/office/drawing/2014/main" val="2243373379"/>
                    </a:ext>
                  </a:extLst>
                </a:gridCol>
                <a:gridCol w="763168">
                  <a:extLst>
                    <a:ext uri="{9D8B030D-6E8A-4147-A177-3AD203B41FA5}">
                      <a16:colId xmlns:a16="http://schemas.microsoft.com/office/drawing/2014/main" val="167814711"/>
                    </a:ext>
                  </a:extLst>
                </a:gridCol>
                <a:gridCol w="1964618">
                  <a:extLst>
                    <a:ext uri="{9D8B030D-6E8A-4147-A177-3AD203B41FA5}">
                      <a16:colId xmlns:a16="http://schemas.microsoft.com/office/drawing/2014/main" val="1247597456"/>
                    </a:ext>
                  </a:extLst>
                </a:gridCol>
                <a:gridCol w="1261681">
                  <a:extLst>
                    <a:ext uri="{9D8B030D-6E8A-4147-A177-3AD203B41FA5}">
                      <a16:colId xmlns:a16="http://schemas.microsoft.com/office/drawing/2014/main" val="2407165708"/>
                    </a:ext>
                  </a:extLst>
                </a:gridCol>
                <a:gridCol w="477637">
                  <a:extLst>
                    <a:ext uri="{9D8B030D-6E8A-4147-A177-3AD203B41FA5}">
                      <a16:colId xmlns:a16="http://schemas.microsoft.com/office/drawing/2014/main" val="1871413615"/>
                    </a:ext>
                  </a:extLst>
                </a:gridCol>
              </a:tblGrid>
              <a:tr h="23718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Hệ thống vOCS 3.0 Lab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Times New Roman (Đầu đề)"/>
                        </a:rPr>
                        <a:t>Hệ thống </a:t>
                      </a:r>
                      <a:r>
                        <a:rPr lang="en-US" sz="1000" b="1" u="none" strike="noStrike">
                          <a:effectLst/>
                          <a:latin typeface="Times New Roman (Đầu đề)"/>
                        </a:rPr>
                        <a:t>Core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Times New Roman (Đầu đề)"/>
                      </a:endParaRPr>
                    </a:p>
                  </a:txBody>
                  <a:tcPr marL="4829" marR="4829" marT="4829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Giao diện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extLst>
                  <a:ext uri="{0D108BD9-81ED-4DB2-BD59-A6C34878D82A}">
                    <a16:rowId xmlns:a16="http://schemas.microsoft.com/office/drawing/2014/main" val="1881550241"/>
                  </a:ext>
                </a:extLst>
              </a:tr>
              <a:tr h="40088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IP Address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Port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Host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Realm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IP Address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HostName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  <a:latin typeface="+mj-lt"/>
                        </a:rPr>
                        <a:t>Realm Name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82477"/>
                  </a:ext>
                </a:extLst>
              </a:tr>
              <a:tr h="59616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172.16.1.126</a:t>
                      </a: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8551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OCSVIETTEL.epc.mnc004.mcc452.3gppnetwork.org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172.16.1.45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GGHLGYVIETTEL.epc.mnc004.mcc452.3gppnetwork.org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Gy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extLst>
                  <a:ext uri="{0D108BD9-81ED-4DB2-BD59-A6C34878D82A}">
                    <a16:rowId xmlns:a16="http://schemas.microsoft.com/office/drawing/2014/main" val="1098862530"/>
                  </a:ext>
                </a:extLst>
              </a:tr>
              <a:tr h="4008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172.16.1.126</a:t>
                      </a:r>
                    </a:p>
                  </a:txBody>
                  <a:tcPr marL="4829" marR="4829" marT="482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3868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PCRFVIETTEL.epc.mnc004.mcc452.3gppnetwork.org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172.16.1.44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GGHLGXVIETTEL.epc.mnc004.mcc452.3gppnetwork.org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Gx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extLst>
                  <a:ext uri="{0D108BD9-81ED-4DB2-BD59-A6C34878D82A}">
                    <a16:rowId xmlns:a16="http://schemas.microsoft.com/office/drawing/2014/main" val="3488010806"/>
                  </a:ext>
                </a:extLst>
              </a:tr>
              <a:tr h="40088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172.16.1.174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pcscf.ims.mnc004.mcc452.3gppnetwork.org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ims.mnc004.mcc452.3gppnetwork.org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Gx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extLst>
                  <a:ext uri="{0D108BD9-81ED-4DB2-BD59-A6C34878D82A}">
                    <a16:rowId xmlns:a16="http://schemas.microsoft.com/office/drawing/2014/main" val="4261348502"/>
                  </a:ext>
                </a:extLst>
              </a:tr>
              <a:tr h="596166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172.16.1.126</a:t>
                      </a: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8558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ro.epc.mnc004.mcc452.3gppnetwork.org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epc.mnc004.mcc452.3gppnetwork.org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172.16.1.174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mmtelro.ims.mnc004.mcc452.3gppnetwork.org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ims.mnc004.mcc452.3gppnetwork.org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u="none" strike="noStrike">
                          <a:effectLst/>
                          <a:latin typeface="+mj-lt"/>
                        </a:rPr>
                        <a:t>Ro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29" marR="4829" marT="4829" marB="0" anchor="ctr"/>
                </a:tc>
                <a:extLst>
                  <a:ext uri="{0D108BD9-81ED-4DB2-BD59-A6C34878D82A}">
                    <a16:rowId xmlns:a16="http://schemas.microsoft.com/office/drawing/2014/main" val="102190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600112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222915" y="224851"/>
            <a:ext cx="5831669" cy="29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>
                <a:solidFill>
                  <a:srgbClr val="FF9800"/>
                </a:solidFill>
              </a:rPr>
              <a:t>Thực tế: khai báo mới/thay đổi </a:t>
            </a:r>
          </a:p>
          <a:p>
            <a:r>
              <a:rPr lang="en-US" sz="2200">
                <a:solidFill>
                  <a:srgbClr val="FF9800"/>
                </a:solidFill>
              </a:rPr>
              <a:t>cấu hình CGW - vOCS3.0 LAB</a:t>
            </a:r>
            <a:endParaRPr lang="en-US" sz="2200" dirty="0">
              <a:solidFill>
                <a:srgbClr val="FF98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4262" y="3448346"/>
            <a:ext cx="117226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593486" y="795992"/>
            <a:ext cx="6552381" cy="49768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Khai báo trong file cấu hình của tiến trình trên vOCS3.0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E5EB18E-2AC4-4F7D-8DB3-90D1E9CEE283}"/>
              </a:ext>
            </a:extLst>
          </p:cNvPr>
          <p:cNvSpPr txBox="1"/>
          <p:nvPr/>
        </p:nvSpPr>
        <p:spPr>
          <a:xfrm>
            <a:off x="1079045" y="1253071"/>
            <a:ext cx="57683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00"/>
              <a:t> &lt;AgentInfo&gt;</a:t>
            </a:r>
          </a:p>
          <a:p>
            <a:r>
              <a:rPr lang="vi-VN" sz="1000"/>
              <a:t>        &lt;id&gt;1&lt;/id&gt;</a:t>
            </a:r>
          </a:p>
          <a:p>
            <a:r>
              <a:rPr lang="vi-VN" sz="1000"/>
              <a:t>        &lt;name&gt;GGSN_Gy_Connection&lt;/name&gt; </a:t>
            </a:r>
          </a:p>
          <a:p>
            <a:r>
              <a:rPr lang="vi-VN" sz="1000"/>
              <a:t>        &lt;isServer&gt;true&lt;/isServer&gt;        </a:t>
            </a:r>
          </a:p>
          <a:p>
            <a:r>
              <a:rPr lang="vi-VN" sz="1000"/>
              <a:t>        &lt;isTcp&gt;true&lt;/isTcp&gt;       </a:t>
            </a:r>
          </a:p>
          <a:p>
            <a:r>
              <a:rPr lang="vi-VN" sz="1000"/>
              <a:t>        &lt;port&gt;</a:t>
            </a:r>
            <a:r>
              <a:rPr lang="vi-VN" sz="1000">
                <a:solidFill>
                  <a:srgbClr val="FF0000"/>
                </a:solidFill>
              </a:rPr>
              <a:t>8551</a:t>
            </a:r>
            <a:r>
              <a:rPr lang="vi-VN" sz="1000"/>
              <a:t>&lt;/port&gt;</a:t>
            </a:r>
          </a:p>
          <a:p>
            <a:r>
              <a:rPr lang="vi-VN" sz="1000"/>
              <a:t>        &lt;appId&gt;4&lt;/appId&gt;</a:t>
            </a:r>
          </a:p>
          <a:p>
            <a:r>
              <a:rPr lang="vi-VN" sz="1000"/>
              <a:t>        &lt;host&gt;</a:t>
            </a:r>
            <a:r>
              <a:rPr lang="vi-VN" sz="1000">
                <a:solidFill>
                  <a:srgbClr val="FF0000"/>
                </a:solidFill>
              </a:rPr>
              <a:t>OCSVIETTEL.epc.mnc004.mcc452.3gppnetwork.org</a:t>
            </a:r>
            <a:r>
              <a:rPr lang="vi-VN" sz="1000"/>
              <a:t>&lt;/host&gt;</a:t>
            </a:r>
          </a:p>
          <a:p>
            <a:r>
              <a:rPr lang="vi-VN" sz="1000"/>
              <a:t>        &lt;realm&gt;</a:t>
            </a:r>
            <a:r>
              <a:rPr lang="vi-VN" sz="1000">
                <a:solidFill>
                  <a:srgbClr val="FF0000"/>
                </a:solidFill>
              </a:rPr>
              <a:t>epc.mnc004.mcc452.3gppnetwork.org</a:t>
            </a:r>
            <a:r>
              <a:rPr lang="vi-VN" sz="1000"/>
              <a:t>&lt;/realm&gt;</a:t>
            </a:r>
          </a:p>
          <a:p>
            <a:r>
              <a:rPr lang="vi-VN" sz="1000"/>
              <a:t>        &lt;protocol&gt;</a:t>
            </a:r>
            <a:r>
              <a:rPr lang="vi-VN" sz="1000">
                <a:solidFill>
                  <a:srgbClr val="FF0000"/>
                </a:solidFill>
              </a:rPr>
              <a:t>1</a:t>
            </a:r>
            <a:r>
              <a:rPr lang="vi-VN" sz="1000"/>
              <a:t>&lt;/protocol&gt;    </a:t>
            </a:r>
          </a:p>
          <a:p>
            <a:r>
              <a:rPr lang="vi-VN" sz="1000"/>
              <a:t>        &lt;isNeedAuthen&gt;true&lt;/isNeedAuthen&gt;</a:t>
            </a:r>
          </a:p>
          <a:p>
            <a:r>
              <a:rPr lang="vi-VN" sz="1000"/>
              <a:t>        &lt;isNeedSendPing&gt;false&lt;/isNeedSendPing&gt;</a:t>
            </a:r>
          </a:p>
          <a:p>
            <a:r>
              <a:rPr lang="vi-VN" sz="1000"/>
              <a:t>        &lt;isNeedRespPing&gt;true&lt;/isNeedRespPing&gt;             </a:t>
            </a:r>
          </a:p>
          <a:p>
            <a:r>
              <a:rPr lang="vi-VN" sz="1000"/>
              <a:t>        &lt;isCheckConnect&gt;true&lt;/isCheckConnect&gt;</a:t>
            </a:r>
          </a:p>
          <a:p>
            <a:r>
              <a:rPr lang="vi-VN" sz="1000"/>
              <a:t>        &lt;OamErrCode&gt;DISCONNECTED_TO_GGSN_GY&lt;/OamErrCode&gt;</a:t>
            </a:r>
          </a:p>
          <a:p>
            <a:r>
              <a:rPr lang="vi-VN" sz="1000"/>
              <a:t>        &lt;OamDescription&gt;DISCONNECTED_TO_GGSN_GY&lt;/OamDescription&gt;</a:t>
            </a:r>
          </a:p>
          <a:p>
            <a:r>
              <a:rPr lang="vi-VN" sz="1000"/>
              <a:t>        &lt;timePing&gt;3000&lt;/timePing&gt;</a:t>
            </a:r>
          </a:p>
          <a:p>
            <a:r>
              <a:rPr lang="vi-VN" sz="1000"/>
              <a:t>        &lt;timeRetry&gt;3000&lt;/timeRetry&gt;</a:t>
            </a:r>
          </a:p>
          <a:p>
            <a:r>
              <a:rPr lang="vi-VN" sz="1000"/>
              <a:t>        &lt;timeout&gt;120000&lt;/timeout&gt;       </a:t>
            </a:r>
          </a:p>
          <a:p>
            <a:r>
              <a:rPr lang="vi-VN" sz="1000"/>
              <a:t>        &lt;timeoutData&gt;30000&lt;/timeoutData&gt;</a:t>
            </a:r>
          </a:p>
          <a:p>
            <a:r>
              <a:rPr lang="vi-VN" sz="1000"/>
              <a:t>        &lt;checkTimeoutData&gt;true&lt;/checkTimeoutData&gt;</a:t>
            </a:r>
          </a:p>
          <a:p>
            <a:r>
              <a:rPr lang="vi-VN" sz="1000"/>
              <a:t>    &lt;/AgentInfo&gt;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557726" y="4636500"/>
            <a:ext cx="6552381" cy="128830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 Restart tiến trình và kiểm tra kết nối, dịch vụ</a:t>
            </a:r>
          </a:p>
          <a:p>
            <a:pPr>
              <a:lnSpc>
                <a:spcPct val="140000"/>
              </a:lnSpc>
            </a:pPr>
            <a:endParaRPr lang="en-US" sz="1800" b="1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 sz="1800" b="1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>
                <a:solidFill>
                  <a:srgbClr val="FF9800"/>
                </a:solidFill>
              </a:rPr>
              <a:t>PHẦN </a:t>
            </a:r>
            <a:r>
              <a:rPr lang="vi-VN" sz="2400" b="1" smtClean="0">
                <a:solidFill>
                  <a:srgbClr val="FF9800"/>
                </a:solidFill>
              </a:rPr>
              <a:t>3</a:t>
            </a:r>
            <a:endParaRPr lang="en-US" sz="2400" b="1" smtClean="0">
              <a:solidFill>
                <a:srgbClr val="FF9800"/>
              </a:solidFill>
            </a:endParaRPr>
          </a:p>
          <a:p>
            <a:pPr marL="0" lv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 CƯỚC.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56600" y="465008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3083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sym typeface="Roboto Condensed"/>
              </a:rPr>
              <a:t>Cấu hình gói cước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2343093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231837" y="63849"/>
            <a:ext cx="5678449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 cước trên hệ thống vOCS3.0 LAB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4852924" y="772638"/>
            <a:ext cx="4317763" cy="128362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76" y="772638"/>
            <a:ext cx="4541213" cy="3818922"/>
          </a:xfrm>
          <a:prstGeom prst="rect">
            <a:avLst/>
          </a:prstGeom>
        </p:spPr>
      </p:pic>
      <p:sp>
        <p:nvSpPr>
          <p:cNvPr id="5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4956241" y="1051964"/>
            <a:ext cx="4057711" cy="323073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800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đăng nhập:</a:t>
            </a:r>
          </a:p>
          <a:p>
            <a:pPr>
              <a:lnSpc>
                <a:spcPct val="140000"/>
              </a:lnSpc>
            </a:pP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http://10.70.66.13:8080/vocs_lab/login.xhtml</a:t>
            </a:r>
          </a:p>
          <a:p>
            <a:pPr>
              <a:lnSpc>
                <a:spcPct val="140000"/>
              </a:lnSpc>
            </a:pPr>
            <a:endParaRPr lang="en-US" sz="1800" spc="-5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Xác </a:t>
            </a: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đặc tính gói cước và giải pháp triển khai.</a:t>
            </a:r>
          </a:p>
          <a:p>
            <a:pPr>
              <a:lnSpc>
                <a:spcPct val="140000"/>
              </a:lnSpc>
            </a:pP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Khai báo </a:t>
            </a: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gói cước.</a:t>
            </a:r>
            <a:endParaRPr lang="en-US" sz="1800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 </a:t>
            </a: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Reload/Restart </a:t>
            </a: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và kiểm </a:t>
            </a:r>
            <a:r>
              <a:rPr lang="en-US" sz="1800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dịch </a:t>
            </a:r>
            <a:r>
              <a:rPr lang="en-US" sz="1800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800" spc="-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8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24438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smtClean="0">
                <a:solidFill>
                  <a:srgbClr val="FFFFFF"/>
                </a:solidFill>
                <a:latin typeface="Roboto Condensed"/>
                <a:sym typeface="Roboto Condensed"/>
              </a:rPr>
              <a:t>Cấu hình gói cước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A12532-F819-4623-9D89-F49414656564}"/>
              </a:ext>
            </a:extLst>
          </p:cNvPr>
          <p:cNvGrpSpPr/>
          <p:nvPr/>
        </p:nvGrpSpPr>
        <p:grpSpPr>
          <a:xfrm>
            <a:off x="174262" y="1976700"/>
            <a:ext cx="1066799" cy="628650"/>
            <a:chOff x="146860" y="1379135"/>
            <a:chExt cx="1066799" cy="6286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2488DE-3129-41B7-A50C-64A5F4B21BE7}"/>
                </a:ext>
              </a:extLst>
            </p:cNvPr>
            <p:cNvSpPr/>
            <p:nvPr/>
          </p:nvSpPr>
          <p:spPr>
            <a:xfrm>
              <a:off x="228600" y="1379135"/>
              <a:ext cx="914400" cy="628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107DC-E644-468D-AAD2-3A6B0C1A5404}"/>
                </a:ext>
              </a:extLst>
            </p:cNvPr>
            <p:cNvSpPr txBox="1"/>
            <p:nvPr/>
          </p:nvSpPr>
          <p:spPr>
            <a:xfrm>
              <a:off x="146860" y="1474901"/>
              <a:ext cx="106679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Action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9CC8E-20EE-43BE-AC6F-9940C5208172}"/>
              </a:ext>
            </a:extLst>
          </p:cNvPr>
          <p:cNvCxnSpPr/>
          <p:nvPr/>
        </p:nvCxnSpPr>
        <p:spPr>
          <a:xfrm flipV="1">
            <a:off x="1160743" y="1976700"/>
            <a:ext cx="2424494" cy="152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A3F3B717-F9D0-4F04-90A9-C850CBCD6C05}"/>
              </a:ext>
            </a:extLst>
          </p:cNvPr>
          <p:cNvSpPr txBox="1">
            <a:spLocks/>
          </p:cNvSpPr>
          <p:nvPr/>
        </p:nvSpPr>
        <p:spPr>
          <a:xfrm>
            <a:off x="1170402" y="1986352"/>
            <a:ext cx="2434481" cy="131624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Nghiệp</a:t>
            </a:r>
            <a:r>
              <a:rPr lang="en-US" sz="1200" dirty="0"/>
              <a:t> </a:t>
            </a:r>
            <a:r>
              <a:rPr lang="en-US" sz="1200" dirty="0" err="1"/>
              <a:t>vụ</a:t>
            </a:r>
            <a:r>
              <a:rPr lang="en-US" sz="1200" dirty="0"/>
              <a:t> </a:t>
            </a:r>
            <a:r>
              <a:rPr lang="en-US" sz="1200" dirty="0" err="1"/>
              <a:t>gắn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vi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</a:p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Regiser</a:t>
            </a:r>
            <a:r>
              <a:rPr lang="en-US" sz="1200" dirty="0"/>
              <a:t>, Unregister, </a:t>
            </a:r>
            <a:r>
              <a:rPr lang="en-US" sz="1200" dirty="0" err="1"/>
              <a:t>Topup</a:t>
            </a:r>
            <a:r>
              <a:rPr lang="en-US" sz="1200" dirty="0"/>
              <a:t>, Charge…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 flipV="1">
            <a:off x="1153310" y="867631"/>
            <a:ext cx="2550339" cy="11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6002" y="867631"/>
            <a:ext cx="914400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79803" y="991007"/>
            <a:ext cx="106679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Offer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90048" y="919008"/>
            <a:ext cx="2645169" cy="58239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policy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b="1" spc="-50" dirty="0" smtClean="0">
              <a:solidFill>
                <a:schemeClr val="tx1"/>
              </a:solidFill>
            </a:endParaRPr>
          </a:p>
        </p:txBody>
      </p: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118413" y="100894"/>
            <a:ext cx="6025668" cy="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700" dirty="0" err="1" smtClean="0">
                <a:solidFill>
                  <a:srgbClr val="FF9900"/>
                </a:solidFill>
              </a:rPr>
              <a:t>THIẾT</a:t>
            </a:r>
            <a:r>
              <a:rPr lang="en-US" sz="1700" dirty="0" smtClean="0">
                <a:solidFill>
                  <a:srgbClr val="FF9900"/>
                </a:solidFill>
              </a:rPr>
              <a:t> </a:t>
            </a:r>
            <a:r>
              <a:rPr lang="en-US" sz="1700" dirty="0" err="1" smtClean="0">
                <a:solidFill>
                  <a:srgbClr val="FF9900"/>
                </a:solidFill>
              </a:rPr>
              <a:t>KẾ</a:t>
            </a:r>
            <a:r>
              <a:rPr lang="en-US" sz="1700" dirty="0" smtClean="0">
                <a:solidFill>
                  <a:srgbClr val="FF9900"/>
                </a:solidFill>
              </a:rPr>
              <a:t> DATA MODEL CHO RATING ENGINE</a:t>
            </a:r>
            <a:endParaRPr lang="vi-VN" sz="1700" dirty="0">
              <a:solidFill>
                <a:srgbClr val="FF99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 flipV="1">
            <a:off x="1147769" y="3197965"/>
            <a:ext cx="2378263" cy="11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250461" y="3197965"/>
            <a:ext cx="914400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230814" y="3248891"/>
            <a:ext cx="1010248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PC</a:t>
            </a:r>
          </a:p>
          <a:p>
            <a:pPr algn="ctr"/>
            <a:r>
              <a:rPr lang="en-US" sz="13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DR</a:t>
            </a:r>
            <a:endParaRPr lang="en-US" sz="1300" b="1" dirty="0" smtClean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Sort PC</a:t>
            </a:r>
          </a:p>
          <a:p>
            <a:pPr algn="ctr"/>
            <a:endParaRPr lang="en-US" sz="1300" b="1" dirty="0" smtClean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84508" y="3249340"/>
            <a:ext cx="2400730" cy="176075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PC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</a:rPr>
              <a:t>Thành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phần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bắt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buộc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có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thứ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tự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của</a:t>
            </a:r>
            <a:r>
              <a:rPr lang="en-US" sz="1000" dirty="0" smtClean="0">
                <a:solidFill>
                  <a:schemeClr val="tx1"/>
                </a:solidFill>
              </a:rPr>
              <a:t> Action 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1" dirty="0" err="1" smtClean="0">
                <a:solidFill>
                  <a:schemeClr val="tx1"/>
                </a:solidFill>
              </a:rPr>
              <a:t>DR</a:t>
            </a:r>
            <a:r>
              <a:rPr lang="en-US" sz="1000" dirty="0" smtClean="0">
                <a:solidFill>
                  <a:schemeClr val="tx1"/>
                </a:solidFill>
              </a:rPr>
              <a:t>: Min reserve, Max Reserve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Sort PC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quyết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định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thứ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tự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sắp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xếp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của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các</a:t>
            </a:r>
            <a:r>
              <a:rPr lang="en-US" sz="1000" dirty="0">
                <a:solidFill>
                  <a:schemeClr val="tx1"/>
                </a:solidFill>
              </a:rPr>
              <a:t> Price Component </a:t>
            </a:r>
            <a:r>
              <a:rPr lang="en-US" sz="1000" dirty="0" err="1">
                <a:solidFill>
                  <a:schemeClr val="tx1"/>
                </a:solidFill>
              </a:rPr>
              <a:t>theo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một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điều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kiện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nào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đó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PostProcess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chứa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thông</a:t>
            </a:r>
            <a:r>
              <a:rPr lang="en-US" sz="1000" dirty="0">
                <a:solidFill>
                  <a:schemeClr val="tx1"/>
                </a:solidFill>
              </a:rPr>
              <a:t> tin </a:t>
            </a:r>
            <a:r>
              <a:rPr lang="en-US" sz="1000" dirty="0" err="1">
                <a:solidFill>
                  <a:schemeClr val="tx1"/>
                </a:solidFill>
              </a:rPr>
              <a:t>về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kết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quả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sau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khi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thực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hiện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xong</a:t>
            </a:r>
            <a:r>
              <a:rPr lang="en-US" sz="1000" dirty="0">
                <a:solidFill>
                  <a:schemeClr val="tx1"/>
                </a:solidFill>
              </a:rPr>
              <a:t> 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4596793" y="952159"/>
          <a:ext cx="454720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6" imgW="8953436" imgH="3667239" progId="Visio.Drawing.15">
                  <p:embed/>
                </p:oleObj>
              </mc:Choice>
              <mc:Fallback>
                <p:oleObj name="Visio" r:id="rId6" imgW="8953436" imgH="3667239" progId="Visio.Drawing.15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793" y="952159"/>
                        <a:ext cx="4547207" cy="257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4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2443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DATA </a:t>
            </a:r>
            <a:r>
              <a:rPr lang="en-US" sz="900" b="1" dirty="0">
                <a:solidFill>
                  <a:schemeClr val="bg1"/>
                </a:solidFill>
              </a:rPr>
              <a:t>MODEL CHO RATING ENGINE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A12532-F819-4623-9D89-F49414656564}"/>
              </a:ext>
            </a:extLst>
          </p:cNvPr>
          <p:cNvGrpSpPr/>
          <p:nvPr/>
        </p:nvGrpSpPr>
        <p:grpSpPr>
          <a:xfrm>
            <a:off x="46140" y="1976700"/>
            <a:ext cx="1124262" cy="628650"/>
            <a:chOff x="18738" y="1379135"/>
            <a:chExt cx="1124262" cy="6286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2488DE-3129-41B7-A50C-64A5F4B21BE7}"/>
                </a:ext>
              </a:extLst>
            </p:cNvPr>
            <p:cNvSpPr/>
            <p:nvPr/>
          </p:nvSpPr>
          <p:spPr>
            <a:xfrm>
              <a:off x="18738" y="1379135"/>
              <a:ext cx="1124262" cy="628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107DC-E644-468D-AAD2-3A6B0C1A5404}"/>
                </a:ext>
              </a:extLst>
            </p:cNvPr>
            <p:cNvSpPr txBox="1"/>
            <p:nvPr/>
          </p:nvSpPr>
          <p:spPr>
            <a:xfrm>
              <a:off x="77854" y="1474901"/>
              <a:ext cx="10554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Kozuka Gothic Pr6N M" pitchFamily="34" charset="-128"/>
                  <a:cs typeface="Arial" panose="020B0604020202020204" pitchFamily="34" charset="0"/>
                </a:rPr>
                <a:t>Rate Table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A3F3B717-F9D0-4F04-90A9-C850CBCD6C05}"/>
              </a:ext>
            </a:extLst>
          </p:cNvPr>
          <p:cNvSpPr txBox="1">
            <a:spLocks/>
          </p:cNvSpPr>
          <p:nvPr/>
        </p:nvSpPr>
        <p:spPr>
          <a:xfrm>
            <a:off x="1170402" y="1986352"/>
            <a:ext cx="2434481" cy="131624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B</a:t>
            </a:r>
            <a:r>
              <a:rPr lang="en-US" sz="1200" dirty="0" err="1" smtClean="0"/>
              <a:t>ảng</a:t>
            </a:r>
            <a:r>
              <a:rPr lang="en-US" sz="1200" dirty="0" smtClean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cước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Event hay Service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cước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9CC8E-20EE-43BE-AC6F-9940C5208172}"/>
              </a:ext>
            </a:extLst>
          </p:cNvPr>
          <p:cNvCxnSpPr/>
          <p:nvPr/>
        </p:nvCxnSpPr>
        <p:spPr>
          <a:xfrm flipV="1">
            <a:off x="1160743" y="1976700"/>
            <a:ext cx="2424494" cy="152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 flipV="1">
            <a:off x="1153310" y="867631"/>
            <a:ext cx="2550339" cy="11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46140" y="867631"/>
            <a:ext cx="1101629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1" y="991007"/>
            <a:ext cx="118450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Block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00134" y="851202"/>
            <a:ext cx="2840338" cy="80805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T</a:t>
            </a:r>
            <a:r>
              <a:rPr lang="en-US" sz="1000" dirty="0" err="1" smtClean="0"/>
              <a:t>ập</a:t>
            </a:r>
            <a:r>
              <a:rPr lang="en-US" sz="1000" dirty="0" smtClean="0"/>
              <a:t> </a:t>
            </a:r>
            <a:r>
              <a:rPr lang="en-US" sz="1000" dirty="0" err="1"/>
              <a:t>hợp</a:t>
            </a:r>
            <a:r>
              <a:rPr lang="en-US" sz="1000" dirty="0"/>
              <a:t> </a:t>
            </a:r>
            <a:r>
              <a:rPr lang="en-US" sz="1000" dirty="0" err="1"/>
              <a:t>các</a:t>
            </a:r>
            <a:r>
              <a:rPr lang="en-US" sz="1000" dirty="0"/>
              <a:t> </a:t>
            </a:r>
            <a:r>
              <a:rPr lang="en-US" sz="1000" dirty="0" err="1"/>
              <a:t>bảng</a:t>
            </a:r>
            <a:r>
              <a:rPr lang="en-US" sz="1000" dirty="0"/>
              <a:t> </a:t>
            </a:r>
            <a:r>
              <a:rPr lang="en-US" sz="1000" dirty="0" err="1"/>
              <a:t>giá</a:t>
            </a:r>
            <a:r>
              <a:rPr lang="en-US" sz="1000" dirty="0"/>
              <a:t> (Rate Table</a:t>
            </a:r>
            <a:r>
              <a:rPr lang="en-US" sz="1000" dirty="0" smtClean="0"/>
              <a:t>) </a:t>
            </a:r>
            <a:r>
              <a:rPr lang="en-US" sz="1000" dirty="0" err="1" smtClean="0"/>
              <a:t>được</a:t>
            </a:r>
            <a:r>
              <a:rPr lang="en-US" sz="1000" dirty="0" smtClean="0"/>
              <a:t> </a:t>
            </a:r>
            <a:r>
              <a:rPr lang="en-US" sz="1000" dirty="0" err="1" smtClean="0"/>
              <a:t>thực</a:t>
            </a:r>
            <a:r>
              <a:rPr lang="en-US" sz="1000" dirty="0" smtClean="0"/>
              <a:t> </a:t>
            </a:r>
            <a:r>
              <a:rPr lang="en-US" sz="1000" dirty="0" err="1" smtClean="0"/>
              <a:t>hiện</a:t>
            </a:r>
            <a:r>
              <a:rPr lang="en-US" sz="1000" dirty="0" smtClean="0"/>
              <a:t> song </a:t>
            </a:r>
            <a:r>
              <a:rPr lang="en-US" sz="1000" dirty="0" err="1" smtClean="0"/>
              <a:t>song</a:t>
            </a:r>
            <a:endParaRPr lang="en-US" sz="1000" dirty="0" smtClean="0"/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spc="-50" dirty="0" err="1" smtClean="0">
                <a:solidFill>
                  <a:schemeClr val="tx1"/>
                </a:solidFill>
              </a:rPr>
              <a:t>Thuộc</a:t>
            </a:r>
            <a:r>
              <a:rPr lang="en-US" sz="1000" spc="-50" dirty="0" smtClean="0">
                <a:solidFill>
                  <a:schemeClr val="tx1"/>
                </a:solidFill>
              </a:rPr>
              <a:t> 1 </a:t>
            </a:r>
            <a:r>
              <a:rPr lang="en-US" sz="1000" spc="-50" dirty="0" err="1" smtClean="0">
                <a:solidFill>
                  <a:schemeClr val="tx1"/>
                </a:solidFill>
              </a:rPr>
              <a:t>trong</a:t>
            </a:r>
            <a:r>
              <a:rPr lang="en-US" sz="1000" spc="-50" dirty="0" smtClean="0">
                <a:solidFill>
                  <a:schemeClr val="tx1"/>
                </a:solidFill>
              </a:rPr>
              <a:t> 4 </a:t>
            </a:r>
            <a:r>
              <a:rPr lang="en-US" sz="1000" spc="-50" dirty="0" err="1" smtClean="0">
                <a:solidFill>
                  <a:schemeClr val="tx1"/>
                </a:solidFill>
              </a:rPr>
              <a:t>kiểu</a:t>
            </a:r>
            <a:r>
              <a:rPr lang="en-US" sz="1000" spc="-5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/>
              <a:t>Grant, Charge, </a:t>
            </a:r>
            <a:r>
              <a:rPr lang="en-US" sz="1000" dirty="0"/>
              <a:t>Set </a:t>
            </a:r>
            <a:r>
              <a:rPr lang="en-US" sz="1000" dirty="0" smtClean="0"/>
              <a:t>, </a:t>
            </a:r>
            <a:r>
              <a:rPr lang="en-US" sz="1000" dirty="0"/>
              <a:t>Policy</a:t>
            </a:r>
            <a:r>
              <a:rPr lang="en-US" sz="1000" b="1" spc="-5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Shape 248"/>
          <p:cNvSpPr txBox="1">
            <a:spLocks/>
          </p:cNvSpPr>
          <p:nvPr/>
        </p:nvSpPr>
        <p:spPr>
          <a:xfrm>
            <a:off x="2118413" y="100894"/>
            <a:ext cx="3541690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lang="en-US" sz="2800" dirty="0">
              <a:solidFill>
                <a:srgbClr val="FF9800"/>
              </a:solidFill>
            </a:endParaRPr>
          </a:p>
        </p:txBody>
      </p:sp>
      <p:sp>
        <p:nvSpPr>
          <p:cNvPr id="18" name="Shape 248">
            <a:extLst>
              <a:ext uri="{FF2B5EF4-FFF2-40B4-BE49-F238E27FC236}">
                <a16:creationId xmlns:a16="http://schemas.microsoft.com/office/drawing/2014/main" id="{E1470867-E44B-2445-8689-9395DA37A55A}"/>
              </a:ext>
            </a:extLst>
          </p:cNvPr>
          <p:cNvSpPr txBox="1">
            <a:spLocks/>
          </p:cNvSpPr>
          <p:nvPr/>
        </p:nvSpPr>
        <p:spPr>
          <a:xfrm>
            <a:off x="2118413" y="100894"/>
            <a:ext cx="6025668" cy="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700" dirty="0" err="1" smtClean="0">
                <a:solidFill>
                  <a:srgbClr val="FF9900"/>
                </a:solidFill>
              </a:rPr>
              <a:t>THIẾT</a:t>
            </a:r>
            <a:r>
              <a:rPr lang="en-US" sz="1700" dirty="0" smtClean="0">
                <a:solidFill>
                  <a:srgbClr val="FF9900"/>
                </a:solidFill>
              </a:rPr>
              <a:t> </a:t>
            </a:r>
            <a:r>
              <a:rPr lang="en-US" sz="1700" dirty="0" err="1" smtClean="0">
                <a:solidFill>
                  <a:srgbClr val="FF9900"/>
                </a:solidFill>
              </a:rPr>
              <a:t>KẾ</a:t>
            </a:r>
            <a:r>
              <a:rPr lang="en-US" sz="1700" dirty="0" smtClean="0">
                <a:solidFill>
                  <a:srgbClr val="FF9900"/>
                </a:solidFill>
              </a:rPr>
              <a:t> DATA MODEL CHO RATING ENGINE</a:t>
            </a:r>
            <a:endParaRPr lang="vi-VN" sz="1700" dirty="0">
              <a:solidFill>
                <a:srgbClr val="FF99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77018-5ABB-4DD4-8C74-AA117D1A5AD0}"/>
              </a:ext>
            </a:extLst>
          </p:cNvPr>
          <p:cNvCxnSpPr/>
          <p:nvPr/>
        </p:nvCxnSpPr>
        <p:spPr>
          <a:xfrm flipV="1">
            <a:off x="1147769" y="3197965"/>
            <a:ext cx="2378263" cy="111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002FE-DAD5-4B33-9FFE-9836477BE687}"/>
              </a:ext>
            </a:extLst>
          </p:cNvPr>
          <p:cNvSpPr/>
          <p:nvPr/>
        </p:nvSpPr>
        <p:spPr>
          <a:xfrm>
            <a:off x="46140" y="3197965"/>
            <a:ext cx="1194921" cy="6286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2FB65-5305-4F3E-896F-7AF505B8FAD6}"/>
              </a:ext>
            </a:extLst>
          </p:cNvPr>
          <p:cNvSpPr txBox="1"/>
          <p:nvPr/>
        </p:nvSpPr>
        <p:spPr>
          <a:xfrm>
            <a:off x="-21466" y="3248891"/>
            <a:ext cx="1356885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Decision Table</a:t>
            </a:r>
            <a:endParaRPr lang="en-US" sz="1300" b="1" dirty="0">
              <a:solidFill>
                <a:schemeClr val="bg1"/>
              </a:solidFill>
              <a:latin typeface="Arial" panose="020B0604020202020204" pitchFamily="34" charset="0"/>
              <a:ea typeface="Kozuka Gothic Pr6N M" pitchFamily="34" charset="-128"/>
              <a:cs typeface="Arial" panose="020B0604020202020204" pitchFamily="34" charset="0"/>
            </a:endParaRPr>
          </a:p>
          <a:p>
            <a:pPr algn="ctr"/>
            <a:r>
              <a:rPr lang="en-US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Normalizer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1184508" y="3249340"/>
            <a:ext cx="2400730" cy="176075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Decision Table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</a:rPr>
              <a:t>Bảng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chứa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thông</a:t>
            </a:r>
            <a:r>
              <a:rPr lang="en-US" sz="1000" dirty="0" smtClean="0">
                <a:solidFill>
                  <a:schemeClr val="tx1"/>
                </a:solidFill>
              </a:rPr>
              <a:t> tin </a:t>
            </a:r>
            <a:r>
              <a:rPr lang="en-US" sz="1000" dirty="0" err="1" smtClean="0">
                <a:solidFill>
                  <a:schemeClr val="tx1"/>
                </a:solidFill>
              </a:rPr>
              <a:t>về</a:t>
            </a:r>
            <a:r>
              <a:rPr lang="en-US" sz="1000" dirty="0" smtClean="0">
                <a:solidFill>
                  <a:schemeClr val="tx1"/>
                </a:solidFill>
              </a:rPr>
              <a:t> ID </a:t>
            </a:r>
            <a:r>
              <a:rPr lang="en-US" sz="1000" dirty="0" err="1" smtClean="0">
                <a:solidFill>
                  <a:schemeClr val="tx1"/>
                </a:solidFill>
              </a:rPr>
              <a:t>công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thức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tính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cước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dựa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trên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sự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kết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hợp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các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bộ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chuẩn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hóa</a:t>
            </a:r>
            <a:r>
              <a:rPr lang="en-US" sz="1000" dirty="0" smtClean="0">
                <a:solidFill>
                  <a:schemeClr val="tx1"/>
                </a:solidFill>
              </a:rPr>
              <a:t> Normalizer.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/>
                </a:solidFill>
              </a:rPr>
              <a:t>Normalizer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err="1" smtClean="0">
                <a:solidFill>
                  <a:schemeClr val="tx1"/>
                </a:solidFill>
              </a:rPr>
              <a:t>Yếu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tố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ảnh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hưởng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đến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quá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trình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tính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cước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4596793" y="952159"/>
          <a:ext cx="454720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6" imgW="8953436" imgH="3667239" progId="Visio.Drawing.15">
                  <p:embed/>
                </p:oleObj>
              </mc:Choice>
              <mc:Fallback>
                <p:oleObj name="Visio" r:id="rId6" imgW="8953436" imgH="3667239" progId="Visio.Drawing.15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793" y="952159"/>
                        <a:ext cx="4547207" cy="257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8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>
                <a:solidFill>
                  <a:srgbClr val="FF9800"/>
                </a:solidFill>
              </a:rPr>
              <a:t>PHẦN </a:t>
            </a:r>
            <a:r>
              <a:rPr lang="en-US" sz="2400" b="1">
                <a:solidFill>
                  <a:srgbClr val="FF9800"/>
                </a:solidFill>
              </a:rPr>
              <a:t>1</a:t>
            </a:r>
            <a:r>
              <a:rPr lang="vi-VN" sz="2400" b="1">
                <a:solidFill>
                  <a:srgbClr val="FF9800"/>
                </a:solidFill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HỆ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vOCS3.0 LAB</a:t>
            </a:r>
            <a:endParaRPr lang="vi-VN" sz="2400" b="1" smtClean="0">
              <a:solidFill>
                <a:srgbClr val="006699"/>
              </a:solidFill>
            </a:endParaRPr>
          </a:p>
          <a:p>
            <a:pPr mar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smtClean="0">
                <a:solidFill>
                  <a:srgbClr val="FF9800"/>
                </a:solidFill>
              </a:rPr>
              <a:t>PHẦN </a:t>
            </a:r>
            <a:r>
              <a:rPr lang="en-US" sz="2400" b="1" smtClean="0">
                <a:solidFill>
                  <a:srgbClr val="FF9800"/>
                </a:solidFill>
              </a:rPr>
              <a:t>2</a:t>
            </a:r>
            <a:r>
              <a:rPr lang="vi-VN" sz="2400" b="1" smtClean="0">
                <a:solidFill>
                  <a:srgbClr val="FF9800"/>
                </a:solidFill>
              </a:rPr>
              <a:t>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TÍCH HỢP, DỊCH VỤ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smtClean="0">
                <a:solidFill>
                  <a:srgbClr val="FF9800"/>
                </a:solidFill>
              </a:rPr>
              <a:t>PHẦN </a:t>
            </a:r>
            <a:r>
              <a:rPr lang="en-US" sz="2400" b="1">
                <a:solidFill>
                  <a:srgbClr val="FF9800"/>
                </a:solidFill>
              </a:rPr>
              <a:t>3</a:t>
            </a:r>
            <a:r>
              <a:rPr lang="vi-VN" sz="2400" b="1">
                <a:solidFill>
                  <a:srgbClr val="FF9800"/>
                </a:solidFill>
              </a:rPr>
              <a:t>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GÓI CƯỚC.</a:t>
            </a:r>
            <a:endParaRPr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sz="240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32825" y="2910791"/>
            <a:ext cx="91111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800"/>
                </a:solidFill>
              </a:rPr>
              <a:t>THANK YOU FOR LISTENING</a:t>
            </a:r>
            <a:r>
              <a:rPr lang="en" sz="4800">
                <a:solidFill>
                  <a:srgbClr val="FF9800"/>
                </a:solidFill>
              </a:rPr>
              <a:t>!</a:t>
            </a:r>
            <a:endParaRPr sz="480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725978"/>
            <a:ext cx="3392954" cy="2389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8" y="122126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223735"/>
            <a:ext cx="1942675" cy="1393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6" y="1610276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1" y="1803661"/>
            <a:ext cx="1942675" cy="13935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CF5D2-1EB8-43E2-8DBA-D5381A50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31" y="1387622"/>
            <a:ext cx="4194171" cy="20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2343" y="8853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65403"/>
              </p:ext>
            </p:extLst>
          </p:nvPr>
        </p:nvGraphicFramePr>
        <p:xfrm>
          <a:off x="1872343" y="885371"/>
          <a:ext cx="594360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Picture" r:id="rId4" imgW="6127419" imgH="3102952" progId="Word.Picture.8">
                  <p:embed/>
                </p:oleObj>
              </mc:Choice>
              <mc:Fallback>
                <p:oleObj name="Picture" r:id="rId4" imgW="6127419" imgH="310295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43" y="885371"/>
                        <a:ext cx="5943600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3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076" name="Picture 4" descr="Provisioning VoLTE Successfully - Intraway Blog | Think Incred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5" y="997693"/>
            <a:ext cx="6540976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 descr="https://inform.tmforum.org/wp-content/uploads/2017/06/Amdocs-Portfolio-Architecture-1024x7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90" y="527861"/>
            <a:ext cx="6444410" cy="44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CALL FLOW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427638" y="164842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smtClean="0">
                <a:solidFill>
                  <a:srgbClr val="FF9800"/>
                </a:solidFill>
              </a:rPr>
              <a:t>Flow </a:t>
            </a:r>
            <a:r>
              <a:rPr lang="en-US" sz="2800" dirty="0" err="1" smtClean="0">
                <a:solidFill>
                  <a:srgbClr val="FF9800"/>
                </a:solidFill>
              </a:rPr>
              <a:t>tính</a:t>
            </a:r>
            <a:r>
              <a:rPr lang="en-US" sz="2800" dirty="0" smtClean="0">
                <a:solidFill>
                  <a:srgbClr val="FF9800"/>
                </a:solidFill>
              </a:rPr>
              <a:t> </a:t>
            </a:r>
            <a:r>
              <a:rPr lang="en-US" sz="2800" dirty="0" err="1" smtClean="0">
                <a:solidFill>
                  <a:srgbClr val="FF9800"/>
                </a:solidFill>
              </a:rPr>
              <a:t>cước</a:t>
            </a:r>
            <a:r>
              <a:rPr lang="en-US" sz="2800" dirty="0" smtClean="0">
                <a:solidFill>
                  <a:srgbClr val="FF9800"/>
                </a:solidFill>
              </a:rPr>
              <a:t> Data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9045" y="9113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79045" y="911366"/>
          <a:ext cx="59340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6" imgW="8791477" imgH="5305500" progId="Visio.Drawing.11">
                  <p:embed/>
                </p:oleObj>
              </mc:Choice>
              <mc:Fallback>
                <p:oleObj name="Visio" r:id="rId6" imgW="8791477" imgH="530550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045" y="911366"/>
                        <a:ext cx="5934075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7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CALL FLOW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592099" y="146663"/>
            <a:ext cx="2302243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smtClean="0">
                <a:solidFill>
                  <a:srgbClr val="FF9800"/>
                </a:solidFill>
              </a:rPr>
              <a:t>  Flow </a:t>
            </a:r>
            <a:r>
              <a:rPr lang="en-US" sz="2800" dirty="0" err="1" smtClean="0">
                <a:solidFill>
                  <a:srgbClr val="FF9800"/>
                </a:solidFill>
              </a:rPr>
              <a:t>Pcrf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9045" y="9113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79045" y="911366"/>
          <a:ext cx="59340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6" imgW="8791477" imgH="5305500" progId="Visio.Drawing.11">
                  <p:embed/>
                </p:oleObj>
              </mc:Choice>
              <mc:Fallback>
                <p:oleObj name="Visio" r:id="rId6" imgW="8791477" imgH="530550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045" y="911366"/>
                        <a:ext cx="5934075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4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CALL FLOW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592099" y="146663"/>
            <a:ext cx="350390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 Flow</a:t>
            </a:r>
            <a:r>
              <a:rPr lang="en-US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VOLTE</a:t>
            </a:r>
            <a:endParaRPr lang="en-US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9045" y="9113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13" y="947347"/>
            <a:ext cx="4138930" cy="4075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2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>
                <a:solidFill>
                  <a:srgbClr val="FF9800"/>
                </a:solidFill>
              </a:rPr>
              <a:t>PHẦN </a:t>
            </a:r>
            <a:r>
              <a:rPr lang="en-US" sz="2400" b="1" smtClean="0">
                <a:solidFill>
                  <a:srgbClr val="FF9800"/>
                </a:solidFill>
              </a:rPr>
              <a:t>1</a:t>
            </a:r>
            <a:endParaRPr lang="en-US" sz="2400" b="1">
              <a:solidFill>
                <a:srgbClr val="FF9800"/>
              </a:solidFill>
            </a:endParaRPr>
          </a:p>
          <a:p>
            <a:pPr mar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TRÚC HỆ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vOCS3.0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endParaRPr lang="vi-VN" sz="2400" b="1" smtClean="0">
              <a:solidFill>
                <a:srgbClr val="006699"/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71695" y="4645319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11467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Kiến trúc hệ thống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2343093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231837" y="100990"/>
            <a:ext cx="5242175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logic hệ thống </a:t>
            </a:r>
            <a:r>
              <a:rPr lang="en-US" sz="260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vOCS3.0 LAB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6059" y="999623"/>
            <a:ext cx="1001076" cy="33756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48796" y="812898"/>
            <a:ext cx="5565156" cy="382743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23391" y="3763716"/>
            <a:ext cx="1513810" cy="494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</a:t>
            </a:r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(PC/server)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39724" y="1074956"/>
            <a:ext cx="1497476" cy="2036439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92110" y="1249047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25161" y="1024409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5160" y="1085378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Domain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413315" y="1477136"/>
            <a:ext cx="1282178" cy="382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vEPC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88241" y="2335829"/>
            <a:ext cx="128217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vIMS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08087" y="1340009"/>
            <a:ext cx="669142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cgwData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703921" y="1772347"/>
            <a:ext cx="693656" cy="6133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691712" y="2572626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cgwVolte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689681" y="3856232"/>
            <a:ext cx="722136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pgw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2703855" y="1722018"/>
            <a:ext cx="989060" cy="262425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704879" y="1497067"/>
            <a:ext cx="988036" cy="220698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33804" y="1740954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Elbow Connector 54"/>
          <p:cNvCxnSpPr>
            <a:stCxn id="22" idx="3"/>
            <a:endCxn id="47" idx="1"/>
          </p:cNvCxnSpPr>
          <p:nvPr/>
        </p:nvCxnSpPr>
        <p:spPr>
          <a:xfrm flipV="1">
            <a:off x="2837201" y="4007654"/>
            <a:ext cx="914400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41961" y="3734478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SOAP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Elbow Connector 62"/>
          <p:cNvCxnSpPr/>
          <p:nvPr/>
        </p:nvCxnSpPr>
        <p:spPr>
          <a:xfrm rot="10800000">
            <a:off x="2790182" y="4006300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96030" y="198208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Elbow Connector 51"/>
          <p:cNvCxnSpPr>
            <a:stCxn id="42" idx="3"/>
            <a:endCxn id="46" idx="1"/>
          </p:cNvCxnSpPr>
          <p:nvPr/>
        </p:nvCxnSpPr>
        <p:spPr>
          <a:xfrm>
            <a:off x="2670419" y="2463630"/>
            <a:ext cx="1021293" cy="260418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3"/>
          </p:cNvCxnSpPr>
          <p:nvPr/>
        </p:nvCxnSpPr>
        <p:spPr>
          <a:xfrm flipV="1">
            <a:off x="2670419" y="2190783"/>
            <a:ext cx="1019262" cy="272847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27878" y="248864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0800000">
            <a:off x="2622363" y="2463040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>
            <a:off x="2660347" y="1720933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107610" y="3785925"/>
            <a:ext cx="965888" cy="4850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Elbow Connector 82"/>
          <p:cNvCxnSpPr/>
          <p:nvPr/>
        </p:nvCxnSpPr>
        <p:spPr>
          <a:xfrm flipH="1">
            <a:off x="4389733" y="3986597"/>
            <a:ext cx="474602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H="1" flipV="1">
            <a:off x="4711916" y="3986597"/>
            <a:ext cx="384311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16200000" flipH="1">
            <a:off x="5233730" y="3616959"/>
            <a:ext cx="47854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 flipH="1" flipV="1">
            <a:off x="5279251" y="3337619"/>
            <a:ext cx="38750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7" idx="3"/>
            <a:endCxn id="93" idx="2"/>
          </p:cNvCxnSpPr>
          <p:nvPr/>
        </p:nvCxnSpPr>
        <p:spPr>
          <a:xfrm flipV="1">
            <a:off x="6073498" y="2886307"/>
            <a:ext cx="2352651" cy="1142161"/>
          </a:xfrm>
          <a:prstGeom prst="bent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6803122" y="2282406"/>
            <a:ext cx="700123" cy="2777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799883" y="2806156"/>
            <a:ext cx="726730" cy="281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CDRGen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131"/>
          <p:cNvCxnSpPr>
            <a:stCxn id="131" idx="3"/>
            <a:endCxn id="93" idx="1"/>
          </p:cNvCxnSpPr>
          <p:nvPr/>
        </p:nvCxnSpPr>
        <p:spPr>
          <a:xfrm flipV="1">
            <a:off x="7526613" y="2673434"/>
            <a:ext cx="427888" cy="273519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30" idx="3"/>
            <a:endCxn id="93" idx="1"/>
          </p:cNvCxnSpPr>
          <p:nvPr/>
        </p:nvCxnSpPr>
        <p:spPr>
          <a:xfrm>
            <a:off x="7503245" y="2421286"/>
            <a:ext cx="451256" cy="252148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942014" y="994638"/>
            <a:ext cx="1032525" cy="12561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45216" y="1008590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00392" y="1335024"/>
            <a:ext cx="688426" cy="302844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096227" y="1767362"/>
            <a:ext cx="692592" cy="315311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ocp-pcrf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5612338" y="2704100"/>
            <a:ext cx="662214" cy="322203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291" y="2547326"/>
            <a:ext cx="1737912" cy="60737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4718408" y="2708027"/>
            <a:ext cx="729084" cy="31028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Aerospike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475483" y="2200390"/>
            <a:ext cx="58917" cy="397261"/>
            <a:chOff x="4964630" y="2113114"/>
            <a:chExt cx="0" cy="544472"/>
          </a:xfrm>
        </p:grpSpPr>
        <p:cxnSp>
          <p:nvCxnSpPr>
            <p:cNvPr id="69" name="Elbow Connector 68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5400000">
            <a:off x="4696622" y="1546293"/>
            <a:ext cx="157603" cy="469339"/>
            <a:chOff x="6387486" y="3428826"/>
            <a:chExt cx="0" cy="544472"/>
          </a:xfrm>
        </p:grpSpPr>
        <p:cxnSp>
          <p:nvCxnSpPr>
            <p:cNvPr id="91" name="Elbow Connector 90"/>
            <p:cNvCxnSpPr/>
            <p:nvPr/>
          </p:nvCxnSpPr>
          <p:spPr>
            <a:xfrm rot="16200000" flipH="1">
              <a:off x="6204606" y="3790418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5400000" flipH="1" flipV="1">
              <a:off x="6239398" y="3576914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lowchart: Direct Access Storage 92"/>
          <p:cNvSpPr/>
          <p:nvPr/>
        </p:nvSpPr>
        <p:spPr>
          <a:xfrm>
            <a:off x="7954501" y="2460561"/>
            <a:ext cx="943296" cy="425746"/>
          </a:xfrm>
          <a:prstGeom prst="flowChartMagneticDrum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</p:txBody>
      </p:sp>
      <p:cxnSp>
        <p:nvCxnSpPr>
          <p:cNvPr id="120" name="Elbow Connector 119"/>
          <p:cNvCxnSpPr>
            <a:stCxn id="57" idx="3"/>
            <a:endCxn id="93" idx="0"/>
          </p:cNvCxnSpPr>
          <p:nvPr/>
        </p:nvCxnSpPr>
        <p:spPr>
          <a:xfrm>
            <a:off x="5974539" y="1622738"/>
            <a:ext cx="2451610" cy="837823"/>
          </a:xfrm>
          <a:prstGeom prst="bent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6803122" y="3259078"/>
            <a:ext cx="700123" cy="2648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01965" y="870350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vOCS3.0 LAB</a:t>
            </a:r>
            <a:endParaRPr lang="en-US" b="1">
              <a:solidFill>
                <a:srgbClr val="CC3300"/>
              </a:solidFill>
            </a:endParaRPr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8" y="2143112"/>
            <a:ext cx="912989" cy="687386"/>
          </a:xfrm>
          <a:prstGeom prst="rect">
            <a:avLst/>
          </a:prstGeom>
        </p:spPr>
      </p:pic>
      <p:cxnSp>
        <p:nvCxnSpPr>
          <p:cNvPr id="161" name="Elbow Connector 160"/>
          <p:cNvCxnSpPr>
            <a:stCxn id="160" idx="3"/>
          </p:cNvCxnSpPr>
          <p:nvPr/>
        </p:nvCxnSpPr>
        <p:spPr>
          <a:xfrm flipV="1">
            <a:off x="976517" y="2463039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7" y="1260124"/>
            <a:ext cx="946351" cy="721958"/>
          </a:xfrm>
          <a:prstGeom prst="rect">
            <a:avLst/>
          </a:prstGeom>
        </p:spPr>
      </p:pic>
      <p:cxnSp>
        <p:nvCxnSpPr>
          <p:cNvPr id="167" name="Elbow Connector 166"/>
          <p:cNvCxnSpPr/>
          <p:nvPr/>
        </p:nvCxnSpPr>
        <p:spPr>
          <a:xfrm flipV="1">
            <a:off x="1006748" y="1668450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716054" y="2139365"/>
            <a:ext cx="885912" cy="148966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 rot="16200000">
            <a:off x="6434880" y="2596612"/>
            <a:ext cx="1" cy="601662"/>
            <a:chOff x="4964629" y="2113114"/>
            <a:chExt cx="1" cy="544472"/>
          </a:xfrm>
        </p:grpSpPr>
        <p:cxnSp>
          <p:nvCxnSpPr>
            <p:cNvPr id="197" name="Elbow Connector 196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6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2" grpId="0" animBg="1"/>
      <p:bldP spid="23" grpId="0" animBg="1"/>
      <p:bldP spid="32" grpId="0"/>
      <p:bldP spid="34" grpId="0"/>
      <p:bldP spid="33" grpId="0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/>
      <p:bldP spid="56" grpId="0"/>
      <p:bldP spid="51" grpId="0"/>
      <p:bldP spid="54" grpId="0"/>
      <p:bldP spid="77" grpId="0" animBg="1"/>
      <p:bldP spid="130" grpId="0" animBg="1"/>
      <p:bldP spid="131" grpId="0" animBg="1"/>
      <p:bldP spid="57" grpId="0" animBg="1"/>
      <p:bldP spid="58" grpId="0"/>
      <p:bldP spid="59" grpId="0" animBg="1"/>
      <p:bldP spid="60" grpId="0" animBg="1"/>
      <p:bldP spid="19" grpId="0" animBg="1"/>
      <p:bldP spid="61" grpId="0" animBg="1"/>
      <p:bldP spid="62" grpId="0" animBg="1"/>
      <p:bldP spid="93" grpId="0" animBg="1"/>
      <p:bldP spid="142" grpId="0" animBg="1"/>
      <p:bldP spid="147" grpId="0"/>
      <p:bldP spid="1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56600" y="465008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11467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Kiến trúc hệ thống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2343093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231837" y="100990"/>
            <a:ext cx="5242175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logic hệ thống </a:t>
            </a:r>
            <a:r>
              <a:rPr lang="en-US" sz="260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vOCS3.0 LAB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3606799" y="662099"/>
            <a:ext cx="5537201" cy="430835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 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chứa thông tin cấu hình hệ thống: gói cước, tham số, template CDR.</a:t>
            </a:r>
          </a:p>
          <a:p>
            <a:pPr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trên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10.70.66.13:</a:t>
            </a:r>
          </a:p>
          <a:p>
            <a:pPr>
              <a:lnSpc>
                <a:spcPct val="140000"/>
              </a:lnSpc>
            </a:pPr>
            <a:r>
              <a:rPr lang="en-US" b="1" i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login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-u root -p -</a:t>
            </a: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nl-N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</a:p>
          <a:p>
            <a:pPr>
              <a:lnSpc>
                <a:spcPct val="140000"/>
              </a:lnSpc>
            </a:pP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Arospike: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chứa profile thuê bao.</a:t>
            </a:r>
          </a:p>
          <a:p>
            <a:pPr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Aerospike DB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10.70.66.14:</a:t>
            </a: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i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en-US" b="1" i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aql -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Uvocs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–P</a:t>
            </a:r>
          </a:p>
          <a:p>
            <a:pPr>
              <a:lnSpc>
                <a:spcPct val="140000"/>
              </a:lnSpc>
            </a:pPr>
            <a:endParaRPr lang="en-US" spc="-5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Kafka: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từ các node OCP, Provisioning và Trigger tạo ra.</a:t>
            </a:r>
          </a:p>
          <a:p>
            <a:pPr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10.70.66.14:</a:t>
            </a:r>
          </a:p>
          <a:p>
            <a:pPr>
              <a:lnSpc>
                <a:spcPct val="140000"/>
              </a:lnSpc>
            </a:pP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List các topic: ./kafka-topics.sh --list --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localhost:2181</a:t>
            </a: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16705" y="3880778"/>
            <a:ext cx="965888" cy="4850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Elbow Connector 95"/>
          <p:cNvCxnSpPr/>
          <p:nvPr/>
        </p:nvCxnSpPr>
        <p:spPr>
          <a:xfrm rot="16200000" flipH="1">
            <a:off x="1142825" y="3711812"/>
            <a:ext cx="47854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 flipH="1" flipV="1">
            <a:off x="1188346" y="3432472"/>
            <a:ext cx="38750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712217" y="2377259"/>
            <a:ext cx="700123" cy="2777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708978" y="2901009"/>
            <a:ext cx="726730" cy="281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CDRGen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51109" y="1089491"/>
            <a:ext cx="1032525" cy="12561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54311" y="1103443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009487" y="1429877"/>
            <a:ext cx="688426" cy="302844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05322" y="1862215"/>
            <a:ext cx="692592" cy="315311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ocp-pcrf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Flowchart: Magnetic Disk 105"/>
          <p:cNvSpPr/>
          <p:nvPr/>
        </p:nvSpPr>
        <p:spPr>
          <a:xfrm>
            <a:off x="1521433" y="2798953"/>
            <a:ext cx="662214" cy="322203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Flowchart: Magnetic Disk 106"/>
          <p:cNvSpPr/>
          <p:nvPr/>
        </p:nvSpPr>
        <p:spPr>
          <a:xfrm>
            <a:off x="627503" y="2802880"/>
            <a:ext cx="729084" cy="31028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Aerospike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384578" y="2295243"/>
            <a:ext cx="58917" cy="397261"/>
            <a:chOff x="4964630" y="2113114"/>
            <a:chExt cx="0" cy="544472"/>
          </a:xfrm>
        </p:grpSpPr>
        <p:cxnSp>
          <p:nvCxnSpPr>
            <p:cNvPr id="109" name="Elbow Connector 108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ounded Rectangle 110"/>
          <p:cNvSpPr/>
          <p:nvPr/>
        </p:nvSpPr>
        <p:spPr>
          <a:xfrm>
            <a:off x="2712217" y="3353931"/>
            <a:ext cx="700123" cy="2648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25149" y="2234218"/>
            <a:ext cx="885912" cy="148966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 rot="16200000">
            <a:off x="2343975" y="2691465"/>
            <a:ext cx="1" cy="601662"/>
            <a:chOff x="4964629" y="2113114"/>
            <a:chExt cx="1" cy="544472"/>
          </a:xfrm>
        </p:grpSpPr>
        <p:cxnSp>
          <p:nvCxnSpPr>
            <p:cNvPr id="118" name="Elbow Connector 117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523386" y="2642179"/>
            <a:ext cx="1737912" cy="60737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11467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Kiến trúc hệ thống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7" name="Shape 248"/>
          <p:cNvSpPr txBox="1">
            <a:spLocks/>
          </p:cNvSpPr>
          <p:nvPr/>
        </p:nvSpPr>
        <p:spPr>
          <a:xfrm>
            <a:off x="2231837" y="100990"/>
            <a:ext cx="5242175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triển khai thực tế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135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8150" y="4625573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3781027" y="999622"/>
            <a:ext cx="1001076" cy="40655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102375" y="812897"/>
            <a:ext cx="6013175" cy="425231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72938" y="3783247"/>
            <a:ext cx="1513810" cy="494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</a:t>
            </a:r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4140" y="1105703"/>
            <a:ext cx="2956836" cy="2153375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266278" y="1249047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99329" y="1024409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7585" y="1139825"/>
            <a:ext cx="1680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Domain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1595845" y="1510325"/>
            <a:ext cx="1282178" cy="16156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</a:t>
            </a:r>
            <a:endParaRPr lang="en-US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67367" y="1639561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GGSN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3882255" y="1340009"/>
            <a:ext cx="669142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cgwData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878089" y="1772347"/>
            <a:ext cx="693656" cy="6133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3865880" y="2572626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cgwVolte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092253" y="3856232"/>
            <a:ext cx="493732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pgw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Elbow Connector 148"/>
          <p:cNvCxnSpPr>
            <a:stCxn id="143" idx="3"/>
          </p:cNvCxnSpPr>
          <p:nvPr/>
        </p:nvCxnSpPr>
        <p:spPr>
          <a:xfrm flipV="1">
            <a:off x="2878023" y="1954625"/>
            <a:ext cx="1004232" cy="363522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3" idx="3"/>
          </p:cNvCxnSpPr>
          <p:nvPr/>
        </p:nvCxnSpPr>
        <p:spPr>
          <a:xfrm flipV="1">
            <a:off x="2878023" y="1497067"/>
            <a:ext cx="989060" cy="82108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307972" y="1740954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230984" y="3697027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SOAP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Elbow Connector 151"/>
          <p:cNvCxnSpPr/>
          <p:nvPr/>
        </p:nvCxnSpPr>
        <p:spPr>
          <a:xfrm flipV="1">
            <a:off x="2207255" y="4028923"/>
            <a:ext cx="95637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0800000">
            <a:off x="2061924" y="4028468"/>
            <a:ext cx="468314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345348" y="1957526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Elbow Connector 155"/>
          <p:cNvCxnSpPr>
            <a:stCxn id="143" idx="3"/>
            <a:endCxn id="147" idx="1"/>
          </p:cNvCxnSpPr>
          <p:nvPr/>
        </p:nvCxnSpPr>
        <p:spPr>
          <a:xfrm>
            <a:off x="2878023" y="2318147"/>
            <a:ext cx="987857" cy="405901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3" idx="3"/>
          </p:cNvCxnSpPr>
          <p:nvPr/>
        </p:nvCxnSpPr>
        <p:spPr>
          <a:xfrm flipV="1">
            <a:off x="2878023" y="2190784"/>
            <a:ext cx="985826" cy="127363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302046" y="2488642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281778" y="3785925"/>
            <a:ext cx="965888" cy="4850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Provisioning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63901" y="3986597"/>
            <a:ext cx="706494" cy="0"/>
            <a:chOff x="4563901" y="3986597"/>
            <a:chExt cx="706494" cy="0"/>
          </a:xfrm>
        </p:grpSpPr>
        <p:cxnSp>
          <p:nvCxnSpPr>
            <p:cNvPr id="162" name="Elbow Connector 161"/>
            <p:cNvCxnSpPr/>
            <p:nvPr/>
          </p:nvCxnSpPr>
          <p:spPr>
            <a:xfrm flipH="1">
              <a:off x="4563901" y="3986597"/>
              <a:ext cx="474602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H="1" flipV="1">
              <a:off x="4886084" y="3986597"/>
              <a:ext cx="384311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Elbow Connector 163"/>
          <p:cNvCxnSpPr/>
          <p:nvPr/>
        </p:nvCxnSpPr>
        <p:spPr>
          <a:xfrm rot="16200000" flipH="1">
            <a:off x="5407898" y="3616959"/>
            <a:ext cx="47854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 flipH="1" flipV="1">
            <a:off x="5453419" y="3337619"/>
            <a:ext cx="38750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1" idx="3"/>
            <a:endCxn id="184" idx="2"/>
          </p:cNvCxnSpPr>
          <p:nvPr/>
        </p:nvCxnSpPr>
        <p:spPr>
          <a:xfrm flipV="1">
            <a:off x="6247666" y="2886307"/>
            <a:ext cx="2352651" cy="1142161"/>
          </a:xfrm>
          <a:prstGeom prst="bent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6977290" y="2282406"/>
            <a:ext cx="700123" cy="2777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6974051" y="2806156"/>
            <a:ext cx="726730" cy="281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CDRGen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Elbow Connector 168"/>
          <p:cNvCxnSpPr>
            <a:stCxn id="168" idx="3"/>
            <a:endCxn id="184" idx="1"/>
          </p:cNvCxnSpPr>
          <p:nvPr/>
        </p:nvCxnSpPr>
        <p:spPr>
          <a:xfrm flipV="1">
            <a:off x="7700781" y="2673434"/>
            <a:ext cx="427888" cy="273519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67" idx="3"/>
            <a:endCxn id="184" idx="1"/>
          </p:cNvCxnSpPr>
          <p:nvPr/>
        </p:nvCxnSpPr>
        <p:spPr>
          <a:xfrm>
            <a:off x="7677413" y="2421286"/>
            <a:ext cx="451256" cy="252148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5116182" y="994638"/>
            <a:ext cx="1032525" cy="12561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419384" y="1008590"/>
            <a:ext cx="4555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274560" y="1335024"/>
            <a:ext cx="688426" cy="302844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270395" y="1767362"/>
            <a:ext cx="692592" cy="315311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ocp-pcrf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Flowchart: Magnetic Disk 174"/>
          <p:cNvSpPr/>
          <p:nvPr/>
        </p:nvSpPr>
        <p:spPr>
          <a:xfrm>
            <a:off x="5786506" y="2704100"/>
            <a:ext cx="662214" cy="322203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88459" y="2547326"/>
            <a:ext cx="1737912" cy="60737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Flowchart: Magnetic Disk 176"/>
          <p:cNvSpPr/>
          <p:nvPr/>
        </p:nvSpPr>
        <p:spPr>
          <a:xfrm>
            <a:off x="4892576" y="2708027"/>
            <a:ext cx="729084" cy="31028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Aerospike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5649651" y="2200390"/>
            <a:ext cx="58917" cy="397261"/>
            <a:chOff x="4964630" y="2113114"/>
            <a:chExt cx="0" cy="544472"/>
          </a:xfrm>
        </p:grpSpPr>
        <p:cxnSp>
          <p:nvCxnSpPr>
            <p:cNvPr id="179" name="Elbow Connector 178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5400000">
            <a:off x="4870790" y="1546293"/>
            <a:ext cx="157603" cy="469339"/>
            <a:chOff x="6387486" y="3428826"/>
            <a:chExt cx="0" cy="544472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6204606" y="3790418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lbow Connector 182"/>
            <p:cNvCxnSpPr/>
            <p:nvPr/>
          </p:nvCxnSpPr>
          <p:spPr>
            <a:xfrm rot="5400000" flipH="1" flipV="1">
              <a:off x="6239398" y="3576914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lowchart: Direct Access Storage 183"/>
          <p:cNvSpPr/>
          <p:nvPr/>
        </p:nvSpPr>
        <p:spPr>
          <a:xfrm>
            <a:off x="8128669" y="2460561"/>
            <a:ext cx="943296" cy="425746"/>
          </a:xfrm>
          <a:prstGeom prst="flowChartMagneticDrum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</p:txBody>
      </p:sp>
      <p:cxnSp>
        <p:nvCxnSpPr>
          <p:cNvPr id="185" name="Elbow Connector 184"/>
          <p:cNvCxnSpPr>
            <a:stCxn id="171" idx="3"/>
            <a:endCxn id="184" idx="0"/>
          </p:cNvCxnSpPr>
          <p:nvPr/>
        </p:nvCxnSpPr>
        <p:spPr>
          <a:xfrm>
            <a:off x="6148707" y="1622738"/>
            <a:ext cx="2451610" cy="837823"/>
          </a:xfrm>
          <a:prstGeom prst="bent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977290" y="3259078"/>
            <a:ext cx="700123" cy="2648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90222" y="2139365"/>
            <a:ext cx="885912" cy="148966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 rot="16200000">
            <a:off x="6609048" y="2596612"/>
            <a:ext cx="1" cy="601662"/>
            <a:chOff x="4964629" y="2113114"/>
            <a:chExt cx="1" cy="544472"/>
          </a:xfrm>
        </p:grpSpPr>
        <p:cxnSp>
          <p:nvCxnSpPr>
            <p:cNvPr id="194" name="Elbow Connector 193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ounded Rectangle 203"/>
          <p:cNvSpPr/>
          <p:nvPr/>
        </p:nvSpPr>
        <p:spPr>
          <a:xfrm>
            <a:off x="253336" y="1982804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40862" y="2339776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40862" y="2708033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MMSC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27640" y="1510325"/>
            <a:ext cx="1320043" cy="1577425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54565" y="2242128"/>
            <a:ext cx="362882" cy="97648"/>
            <a:chOff x="2658094" y="4640332"/>
            <a:chExt cx="586570" cy="0"/>
          </a:xfrm>
        </p:grpSpPr>
        <p:cxnSp>
          <p:nvCxnSpPr>
            <p:cNvPr id="208" name="Elbow Connector 207"/>
            <p:cNvCxnSpPr/>
            <p:nvPr/>
          </p:nvCxnSpPr>
          <p:spPr>
            <a:xfrm>
              <a:off x="2741744" y="4640332"/>
              <a:ext cx="50292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Elbow Connector 208"/>
            <p:cNvCxnSpPr/>
            <p:nvPr/>
          </p:nvCxnSpPr>
          <p:spPr>
            <a:xfrm rot="10800000">
              <a:off x="2658094" y="4640332"/>
              <a:ext cx="410149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ounded Rectangle 209"/>
          <p:cNvSpPr/>
          <p:nvPr/>
        </p:nvSpPr>
        <p:spPr>
          <a:xfrm>
            <a:off x="3163629" y="3800965"/>
            <a:ext cx="582722" cy="4770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 rot="5400000" flipV="1">
            <a:off x="3798343" y="3894546"/>
            <a:ext cx="221269" cy="483310"/>
            <a:chOff x="4964630" y="2113114"/>
            <a:chExt cx="0" cy="544472"/>
          </a:xfrm>
        </p:grpSpPr>
        <p:cxnSp>
          <p:nvCxnSpPr>
            <p:cNvPr id="214" name="Elbow Connector 213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Rounded Rectangle 215"/>
          <p:cNvSpPr/>
          <p:nvPr/>
        </p:nvSpPr>
        <p:spPr>
          <a:xfrm>
            <a:off x="1813565" y="4398653"/>
            <a:ext cx="1095083" cy="2782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</a:t>
            </a:r>
            <a:endParaRPr lang="en-US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1813565" y="4854555"/>
            <a:ext cx="1095083" cy="2106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Khôi SCU</a:t>
            </a:r>
            <a:endParaRPr lang="en-US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3921258" y="4345801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cgwftth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3923804" y="4762365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cgwVoice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67367" y="4484023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MSC/STP/HLR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53336" y="4827266"/>
            <a:ext cx="105002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127640" y="4354787"/>
            <a:ext cx="1320043" cy="788713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 rot="5400000" flipV="1">
            <a:off x="1523212" y="4822735"/>
            <a:ext cx="221269" cy="483310"/>
            <a:chOff x="4964630" y="2113114"/>
            <a:chExt cx="0" cy="544472"/>
          </a:xfrm>
        </p:grpSpPr>
        <p:cxnSp>
          <p:nvCxnSpPr>
            <p:cNvPr id="226" name="Elbow Connector 225"/>
            <p:cNvCxnSpPr/>
            <p:nvPr/>
          </p:nvCxnSpPr>
          <p:spPr>
            <a:xfrm rot="16200000" flipH="1">
              <a:off x="4781750" y="2474706"/>
              <a:ext cx="365760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/>
            <p:nvPr/>
          </p:nvCxnSpPr>
          <p:spPr>
            <a:xfrm rot="5400000" flipH="1" flipV="1">
              <a:off x="4816542" y="2261202"/>
              <a:ext cx="296176" cy="0"/>
            </a:xfrm>
            <a:prstGeom prst="bentConnector3">
              <a:avLst>
                <a:gd name="adj1" fmla="val 50000"/>
              </a:avLst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ctangle 232"/>
          <p:cNvSpPr/>
          <p:nvPr/>
        </p:nvSpPr>
        <p:spPr>
          <a:xfrm>
            <a:off x="3033531" y="4727416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DCC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Elbow Connector 233"/>
          <p:cNvCxnSpPr/>
          <p:nvPr/>
        </p:nvCxnSpPr>
        <p:spPr>
          <a:xfrm flipV="1">
            <a:off x="3009921" y="4977904"/>
            <a:ext cx="95637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rot="10800000">
            <a:off x="2864590" y="4977449"/>
            <a:ext cx="468314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195905" y="4321767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Elbow Connector 236"/>
          <p:cNvCxnSpPr/>
          <p:nvPr/>
        </p:nvCxnSpPr>
        <p:spPr>
          <a:xfrm flipV="1">
            <a:off x="3022161" y="4573649"/>
            <a:ext cx="956375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0800000">
            <a:off x="2876830" y="4573194"/>
            <a:ext cx="468314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1571280" y="1400245"/>
            <a:ext cx="1406511" cy="193236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2916823" y="3594623"/>
            <a:ext cx="940051" cy="79016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721111" y="4363193"/>
            <a:ext cx="1322237" cy="77574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4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210" grpId="0" animBg="1"/>
      <p:bldP spid="216" grpId="0" animBg="1"/>
      <p:bldP spid="218" grpId="0" animBg="1"/>
      <p:bldP spid="222" grpId="0" animBg="1"/>
      <p:bldP spid="223" grpId="0" animBg="1"/>
      <p:bldP spid="224" grpId="0" animBg="1"/>
      <p:bldP spid="240" grpId="0" animBg="1"/>
      <p:bldP spid="242" grpId="0" animBg="1"/>
      <p:bldP spid="2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56600" y="465008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11467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smtClean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Kiến trúc hệ thống</a:t>
            </a:r>
            <a:endParaRPr lang="en-US" sz="17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2343093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231837" y="100990"/>
            <a:ext cx="5242175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triển khai thực tế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703942" y="884672"/>
            <a:ext cx="7235372" cy="31793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</a:t>
            </a: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trúc:</a:t>
            </a:r>
          </a:p>
          <a:p>
            <a:pPr lvl="3">
              <a:lnSpc>
                <a:spcPct val="140000"/>
              </a:lnSpc>
            </a:pP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Multi-site: tại nhiều tổng trạm/nhiều cụm</a:t>
            </a:r>
          </a:p>
          <a:p>
            <a:pPr lvl="3">
              <a:lnSpc>
                <a:spcPct val="140000"/>
              </a:lnSpc>
            </a:pP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Hệ thống dự phòng DR.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vụ:</a:t>
            </a:r>
          </a:p>
          <a:p>
            <a:pPr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Tính cước đa dịch vụ: di động, cố định PSTN, FTTH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vi:</a:t>
            </a:r>
            <a:endParaRPr lang="en-US" b="1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vOCS3.0 tại Viettel (10 thị trường) + nhà mạng Mobicast.</a:t>
            </a: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SA/IoT.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ứng dụng Monolithic sang ứng dụng cloud native.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đến Digital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255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smtClean="0">
                <a:solidFill>
                  <a:srgbClr val="FF9800"/>
                </a:solidFill>
              </a:rPr>
              <a:t>PHẦN </a:t>
            </a:r>
            <a:r>
              <a:rPr lang="en-US" sz="2400" b="1" smtClean="0">
                <a:solidFill>
                  <a:srgbClr val="FF9800"/>
                </a:solidFill>
              </a:rPr>
              <a:t>2</a:t>
            </a:r>
            <a:endParaRPr lang="en-US" sz="2400" b="1">
              <a:solidFill>
                <a:srgbClr val="FF9800"/>
              </a:solidFill>
            </a:endParaRPr>
          </a:p>
          <a:p>
            <a:pPr marL="0" indent="0" algn="ctr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TÍCH HỢP, DỊCH VỤ 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56600" y="4650084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76551" y="177747"/>
            <a:ext cx="23083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Triển khai tích hợp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2343093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231837" y="63849"/>
            <a:ext cx="5242175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600" smtClean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Charging Gateway</a:t>
            </a:r>
            <a:endParaRPr lang="en-US" sz="26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4852924" y="772638"/>
            <a:ext cx="4317763" cy="128362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51848" y="1287489"/>
            <a:ext cx="1001076" cy="26872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35513" y="3479966"/>
            <a:ext cx="1513810" cy="494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</a:t>
            </a:r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(PC/server)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35513" y="1362822"/>
            <a:ext cx="1497476" cy="2036439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87899" y="1536913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0950" y="1312275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CGW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60949" y="1373244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Network Domain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709104" y="1765002"/>
            <a:ext cx="1282178" cy="382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vEPC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4030" y="2623695"/>
            <a:ext cx="1282178" cy="25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vIMS</a:t>
            </a:r>
            <a:endParaRPr lang="en-US" sz="1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03876" y="1627875"/>
            <a:ext cx="669142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cgwData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999710" y="2060213"/>
            <a:ext cx="693656" cy="6133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cgwPcrf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987501" y="2860492"/>
            <a:ext cx="705778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cgwVolte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1803" y="3572482"/>
            <a:ext cx="722136" cy="30284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pgw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2999644" y="2009884"/>
            <a:ext cx="989060" cy="262425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3000668" y="1784933"/>
            <a:ext cx="988036" cy="220698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29593" y="2028820"/>
            <a:ext cx="3481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stCxn id="31" idx="3"/>
            <a:endCxn id="41" idx="1"/>
          </p:cNvCxnSpPr>
          <p:nvPr/>
        </p:nvCxnSpPr>
        <p:spPr>
          <a:xfrm flipV="1">
            <a:off x="3149323" y="3723904"/>
            <a:ext cx="914400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54083" y="3450728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SOAP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102304" y="3722550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91819" y="2269948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stCxn id="37" idx="3"/>
            <a:endCxn id="40" idx="1"/>
          </p:cNvCxnSpPr>
          <p:nvPr/>
        </p:nvCxnSpPr>
        <p:spPr>
          <a:xfrm>
            <a:off x="2966208" y="2751496"/>
            <a:ext cx="1021293" cy="260418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7" idx="3"/>
          </p:cNvCxnSpPr>
          <p:nvPr/>
        </p:nvCxnSpPr>
        <p:spPr>
          <a:xfrm flipV="1">
            <a:off x="2966208" y="2478649"/>
            <a:ext cx="1019262" cy="272847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3667" y="2776508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sz="1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0800000">
            <a:off x="2918152" y="2750906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2956136" y="2008799"/>
            <a:ext cx="410149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17" y="2430978"/>
            <a:ext cx="912989" cy="687386"/>
          </a:xfrm>
          <a:prstGeom prst="rect">
            <a:avLst/>
          </a:prstGeom>
        </p:spPr>
      </p:pic>
      <p:cxnSp>
        <p:nvCxnSpPr>
          <p:cNvPr id="56" name="Elbow Connector 55"/>
          <p:cNvCxnSpPr>
            <a:stCxn id="55" idx="3"/>
          </p:cNvCxnSpPr>
          <p:nvPr/>
        </p:nvCxnSpPr>
        <p:spPr>
          <a:xfrm flipV="1">
            <a:off x="1272306" y="2750905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86" y="1547990"/>
            <a:ext cx="946351" cy="721958"/>
          </a:xfrm>
          <a:prstGeom prst="rect">
            <a:avLst/>
          </a:prstGeom>
        </p:spPr>
      </p:pic>
      <p:cxnSp>
        <p:nvCxnSpPr>
          <p:cNvPr id="58" name="Elbow Connector 57"/>
          <p:cNvCxnSpPr/>
          <p:nvPr/>
        </p:nvCxnSpPr>
        <p:spPr>
          <a:xfrm flipV="1">
            <a:off x="1302537" y="1956316"/>
            <a:ext cx="388643" cy="0"/>
          </a:xfrm>
          <a:prstGeom prst="bentConnector3">
            <a:avLst>
              <a:gd name="adj1" fmla="val 50000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>
            <a:extLst>
              <a:ext uri="{FF2B5EF4-FFF2-40B4-BE49-F238E27FC236}">
                <a16:creationId xmlns:a16="http://schemas.microsoft.com/office/drawing/2014/main" id="{5550CEC9-4C88-48CF-812F-69AFF3BA7F3B}"/>
              </a:ext>
            </a:extLst>
          </p:cNvPr>
          <p:cNvSpPr txBox="1">
            <a:spLocks/>
          </p:cNvSpPr>
          <p:nvPr/>
        </p:nvSpPr>
        <p:spPr>
          <a:xfrm>
            <a:off x="5267648" y="1119790"/>
            <a:ext cx="3746304" cy="30226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hướng dịch </a:t>
            </a: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 </a:t>
            </a: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chính:</a:t>
            </a:r>
            <a:endParaRPr lang="en-US" b="1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Dịch vụ từ mạng Core.</a:t>
            </a:r>
          </a:p>
          <a:p>
            <a:pPr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 Dịch vụ từ các hệ thống CNTT.</a:t>
            </a:r>
          </a:p>
          <a:p>
            <a:pPr>
              <a:lnSpc>
                <a:spcPct val="140000"/>
              </a:lnSpc>
            </a:pPr>
            <a:endParaRPr lang="en-US" b="1" spc="-5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năng tích hợp mới:</a:t>
            </a:r>
            <a:endParaRPr lang="en-US" b="1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40000"/>
              </a:lnSpc>
            </a:pP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>
              <a:rPr lang="en-US" b="1" spc="-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PSTN online, 5G.</a:t>
            </a:r>
            <a:endParaRPr lang="en-US" spc="-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40000"/>
              </a:lnSpc>
            </a:pPr>
            <a:r>
              <a:rPr lang="en-US" b="1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Hệ thống CNTT</a:t>
            </a:r>
            <a:r>
              <a:rPr lang="en-US" spc="-5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mobile money (Restful API); open API cho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Platform.</a:t>
            </a:r>
          </a:p>
        </p:txBody>
      </p:sp>
    </p:spTree>
    <p:extLst>
      <p:ext uri="{BB962C8B-B14F-4D97-AF65-F5344CB8AC3E}">
        <p14:creationId xmlns:p14="http://schemas.microsoft.com/office/powerpoint/2010/main" val="25142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7772</TotalTime>
  <Words>1583</Words>
  <Application>Microsoft Office PowerPoint</Application>
  <PresentationFormat>On-screen Show (16:9)</PresentationFormat>
  <Paragraphs>387</Paragraphs>
  <Slides>27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Arvo</vt:lpstr>
      <vt:lpstr>Kozuka Gothic Pr6N M</vt:lpstr>
      <vt:lpstr>Roboto Condensed</vt:lpstr>
      <vt:lpstr>Roboto Condensed Light</vt:lpstr>
      <vt:lpstr>Symbol</vt:lpstr>
      <vt:lpstr>Times New Roman</vt:lpstr>
      <vt:lpstr>Times New Roman (Đầu đề)</vt:lpstr>
      <vt:lpstr>Salerio template</vt:lpstr>
      <vt:lpstr>Microsoft Word Picture</vt:lpstr>
      <vt:lpstr>Visio</vt:lpstr>
      <vt:lpstr>HỆ THỐNG vOCS3.0 LAB VIETTEL PTIT</vt:lpstr>
      <vt:lpstr>NỘI DUNG</vt:lpstr>
      <vt:lpstr>NỘI DUNG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THANK YOU FOR LISTENING!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 HOẠCH SXKD NĂM 2019</dc:title>
  <dc:creator>dungnc5</dc:creator>
  <cp:lastModifiedBy>thaint</cp:lastModifiedBy>
  <cp:revision>529</cp:revision>
  <dcterms:modified xsi:type="dcterms:W3CDTF">2020-10-26T10:33:51Z</dcterms:modified>
</cp:coreProperties>
</file>