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5876D-ACEF-4D42-84EC-47907A1347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1CD804-4F8A-4393-A418-C5B2AACDC20C}">
      <dgm:prSet/>
      <dgm:spPr/>
      <dgm:t>
        <a:bodyPr/>
        <a:lstStyle/>
        <a:p>
          <a:r>
            <a:rPr lang="en-US" dirty="0"/>
            <a:t>- Custom CNN (we can control the number of conv layers and pool layers as well as other parameters of these layers)</a:t>
          </a:r>
        </a:p>
      </dgm:t>
    </dgm:pt>
    <dgm:pt modelId="{A68FC8E6-DBEC-4A97-BADF-166865A579D6}" type="parTrans" cxnId="{7A987589-5448-478C-80B4-5FC4D36E6A7C}">
      <dgm:prSet/>
      <dgm:spPr/>
      <dgm:t>
        <a:bodyPr/>
        <a:lstStyle/>
        <a:p>
          <a:endParaRPr lang="en-US"/>
        </a:p>
      </dgm:t>
    </dgm:pt>
    <dgm:pt modelId="{8D0D0926-9156-4F3A-8769-97A894F408BB}" type="sibTrans" cxnId="{7A987589-5448-478C-80B4-5FC4D36E6A7C}">
      <dgm:prSet/>
      <dgm:spPr/>
      <dgm:t>
        <a:bodyPr/>
        <a:lstStyle/>
        <a:p>
          <a:endParaRPr lang="en-US"/>
        </a:p>
      </dgm:t>
    </dgm:pt>
    <dgm:pt modelId="{D98E2CFE-DB6E-4A5F-87BE-EDF33BC77A7A}">
      <dgm:prSet/>
      <dgm:spPr/>
      <dgm:t>
        <a:bodyPr/>
        <a:lstStyle/>
        <a:p>
          <a:r>
            <a:rPr lang="en-US"/>
            <a:t>- MobileNetV2 (it helps reduce computations needed and has high accuracy as well as good performance)</a:t>
          </a:r>
        </a:p>
      </dgm:t>
    </dgm:pt>
    <dgm:pt modelId="{9DE6E8AA-E9DE-4C52-841A-2B5B50B95688}" type="parTrans" cxnId="{9829B82E-2B43-4192-B2DC-E61E2FD84381}">
      <dgm:prSet/>
      <dgm:spPr/>
      <dgm:t>
        <a:bodyPr/>
        <a:lstStyle/>
        <a:p>
          <a:endParaRPr lang="en-US"/>
        </a:p>
      </dgm:t>
    </dgm:pt>
    <dgm:pt modelId="{68CEAB2B-D88C-48C3-A5AD-706AE8B71087}" type="sibTrans" cxnId="{9829B82E-2B43-4192-B2DC-E61E2FD84381}">
      <dgm:prSet/>
      <dgm:spPr/>
      <dgm:t>
        <a:bodyPr/>
        <a:lstStyle/>
        <a:p>
          <a:endParaRPr lang="en-US"/>
        </a:p>
      </dgm:t>
    </dgm:pt>
    <dgm:pt modelId="{0C678FA1-5D19-4964-B717-5ECF6E10D2B9}" type="pres">
      <dgm:prSet presAssocID="{F485876D-ACEF-4D42-84EC-47907A1347EE}" presName="linear" presStyleCnt="0">
        <dgm:presLayoutVars>
          <dgm:animLvl val="lvl"/>
          <dgm:resizeHandles val="exact"/>
        </dgm:presLayoutVars>
      </dgm:prSet>
      <dgm:spPr/>
    </dgm:pt>
    <dgm:pt modelId="{676E2C32-73CC-450B-9B50-2F17351AD0FA}" type="pres">
      <dgm:prSet presAssocID="{6D1CD804-4F8A-4393-A418-C5B2AACDC2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D647D9-2313-4DC0-BBC2-97E7EFE87CB1}" type="pres">
      <dgm:prSet presAssocID="{8D0D0926-9156-4F3A-8769-97A894F408BB}" presName="spacer" presStyleCnt="0"/>
      <dgm:spPr/>
    </dgm:pt>
    <dgm:pt modelId="{F6E7D5E7-DEA7-43DF-8197-D19F87D493F9}" type="pres">
      <dgm:prSet presAssocID="{D98E2CFE-DB6E-4A5F-87BE-EDF33BC77A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6B2BF05-8587-47F5-BBD4-F81548DA8D57}" type="presOf" srcId="{D98E2CFE-DB6E-4A5F-87BE-EDF33BC77A7A}" destId="{F6E7D5E7-DEA7-43DF-8197-D19F87D493F9}" srcOrd="0" destOrd="0" presId="urn:microsoft.com/office/officeart/2005/8/layout/vList2"/>
    <dgm:cxn modelId="{9829B82E-2B43-4192-B2DC-E61E2FD84381}" srcId="{F485876D-ACEF-4D42-84EC-47907A1347EE}" destId="{D98E2CFE-DB6E-4A5F-87BE-EDF33BC77A7A}" srcOrd="1" destOrd="0" parTransId="{9DE6E8AA-E9DE-4C52-841A-2B5B50B95688}" sibTransId="{68CEAB2B-D88C-48C3-A5AD-706AE8B71087}"/>
    <dgm:cxn modelId="{96285A45-973A-4113-BB56-FD825E957A22}" type="presOf" srcId="{6D1CD804-4F8A-4393-A418-C5B2AACDC20C}" destId="{676E2C32-73CC-450B-9B50-2F17351AD0FA}" srcOrd="0" destOrd="0" presId="urn:microsoft.com/office/officeart/2005/8/layout/vList2"/>
    <dgm:cxn modelId="{7A987589-5448-478C-80B4-5FC4D36E6A7C}" srcId="{F485876D-ACEF-4D42-84EC-47907A1347EE}" destId="{6D1CD804-4F8A-4393-A418-C5B2AACDC20C}" srcOrd="0" destOrd="0" parTransId="{A68FC8E6-DBEC-4A97-BADF-166865A579D6}" sibTransId="{8D0D0926-9156-4F3A-8769-97A894F408BB}"/>
    <dgm:cxn modelId="{9ACCB7D9-1814-4F66-ADCF-AAC36EFC6A43}" type="presOf" srcId="{F485876D-ACEF-4D42-84EC-47907A1347EE}" destId="{0C678FA1-5D19-4964-B717-5ECF6E10D2B9}" srcOrd="0" destOrd="0" presId="urn:microsoft.com/office/officeart/2005/8/layout/vList2"/>
    <dgm:cxn modelId="{1697A77D-7302-4844-9B19-F4D546AB5842}" type="presParOf" srcId="{0C678FA1-5D19-4964-B717-5ECF6E10D2B9}" destId="{676E2C32-73CC-450B-9B50-2F17351AD0FA}" srcOrd="0" destOrd="0" presId="urn:microsoft.com/office/officeart/2005/8/layout/vList2"/>
    <dgm:cxn modelId="{D18584BC-3394-4990-B97F-00AE51E79686}" type="presParOf" srcId="{0C678FA1-5D19-4964-B717-5ECF6E10D2B9}" destId="{59D647D9-2313-4DC0-BBC2-97E7EFE87CB1}" srcOrd="1" destOrd="0" presId="urn:microsoft.com/office/officeart/2005/8/layout/vList2"/>
    <dgm:cxn modelId="{72A236B5-0623-4AB8-B494-AA32291D7E78}" type="presParOf" srcId="{0C678FA1-5D19-4964-B717-5ECF6E10D2B9}" destId="{F6E7D5E7-DEA7-43DF-8197-D19F87D493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FE6C9-F9A4-4FA5-8304-8D3519ADCF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64B11B-45A2-4D4E-96DE-974D40B4C9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Preprocess data and create csv file from the data</a:t>
          </a:r>
        </a:p>
      </dgm:t>
    </dgm:pt>
    <dgm:pt modelId="{BFD73A2C-A5AC-4923-B0E7-A77659C69AF1}" type="parTrans" cxnId="{28229596-0744-4857-BAE5-A676B68248B0}">
      <dgm:prSet/>
      <dgm:spPr/>
      <dgm:t>
        <a:bodyPr/>
        <a:lstStyle/>
        <a:p>
          <a:endParaRPr lang="en-US"/>
        </a:p>
      </dgm:t>
    </dgm:pt>
    <dgm:pt modelId="{83E0A672-305A-4BFF-98E9-2AE8ACF85D28}" type="sibTrans" cxnId="{28229596-0744-4857-BAE5-A676B68248B0}">
      <dgm:prSet/>
      <dgm:spPr/>
      <dgm:t>
        <a:bodyPr/>
        <a:lstStyle/>
        <a:p>
          <a:endParaRPr lang="en-US"/>
        </a:p>
      </dgm:t>
    </dgm:pt>
    <dgm:pt modelId="{ED24E0A2-0D31-4528-8EFE-4891E06C82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Make the custom CNN model, also implement pretrained MobileNetV2</a:t>
          </a:r>
        </a:p>
      </dgm:t>
    </dgm:pt>
    <dgm:pt modelId="{080A1457-FE1D-4670-B92E-72FD96C0F4FA}" type="parTrans" cxnId="{EF0C2B09-35B7-4F16-8406-FCF4453E0027}">
      <dgm:prSet/>
      <dgm:spPr/>
      <dgm:t>
        <a:bodyPr/>
        <a:lstStyle/>
        <a:p>
          <a:endParaRPr lang="en-US"/>
        </a:p>
      </dgm:t>
    </dgm:pt>
    <dgm:pt modelId="{A8205F58-A458-484E-85C4-47ACCC4EF754}" type="sibTrans" cxnId="{EF0C2B09-35B7-4F16-8406-FCF4453E0027}">
      <dgm:prSet/>
      <dgm:spPr/>
      <dgm:t>
        <a:bodyPr/>
        <a:lstStyle/>
        <a:p>
          <a:endParaRPr lang="en-US"/>
        </a:p>
      </dgm:t>
    </dgm:pt>
    <dgm:pt modelId="{53138C66-730D-4FDF-B657-7900D00DCF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Train, Validate and Test those 2 models</a:t>
          </a:r>
        </a:p>
      </dgm:t>
    </dgm:pt>
    <dgm:pt modelId="{70E3DCCA-5183-48EC-8632-C80A3E79B014}" type="parTrans" cxnId="{AC03BFDD-2DA0-40DB-B9A2-EDDCBFFC4336}">
      <dgm:prSet/>
      <dgm:spPr/>
      <dgm:t>
        <a:bodyPr/>
        <a:lstStyle/>
        <a:p>
          <a:endParaRPr lang="en-US"/>
        </a:p>
      </dgm:t>
    </dgm:pt>
    <dgm:pt modelId="{31FBA3E2-75F2-4B26-A0FC-5F49730DD2D5}" type="sibTrans" cxnId="{AC03BFDD-2DA0-40DB-B9A2-EDDCBFFC4336}">
      <dgm:prSet/>
      <dgm:spPr/>
      <dgm:t>
        <a:bodyPr/>
        <a:lstStyle/>
        <a:p>
          <a:endParaRPr lang="en-US"/>
        </a:p>
      </dgm:t>
    </dgm:pt>
    <dgm:pt modelId="{B4E2936B-1359-4ABA-83A8-2D2B4D9589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Test using camera of the device</a:t>
          </a:r>
        </a:p>
      </dgm:t>
    </dgm:pt>
    <dgm:pt modelId="{2CED4A4C-1CA7-4115-80EA-8A7A03831A0D}" type="parTrans" cxnId="{ED86F74B-043E-426B-99CF-29170E71C8F9}">
      <dgm:prSet/>
      <dgm:spPr/>
      <dgm:t>
        <a:bodyPr/>
        <a:lstStyle/>
        <a:p>
          <a:endParaRPr lang="en-US"/>
        </a:p>
      </dgm:t>
    </dgm:pt>
    <dgm:pt modelId="{73E90CDE-F794-4638-9B2D-D590166E4F82}" type="sibTrans" cxnId="{ED86F74B-043E-426B-99CF-29170E71C8F9}">
      <dgm:prSet/>
      <dgm:spPr/>
      <dgm:t>
        <a:bodyPr/>
        <a:lstStyle/>
        <a:p>
          <a:endParaRPr lang="en-US"/>
        </a:p>
      </dgm:t>
    </dgm:pt>
    <dgm:pt modelId="{13FE8574-3541-498B-B3AF-2D96EF020C75}" type="pres">
      <dgm:prSet presAssocID="{4E0FE6C9-F9A4-4FA5-8304-8D3519ADCFF0}" presName="root" presStyleCnt="0">
        <dgm:presLayoutVars>
          <dgm:dir/>
          <dgm:resizeHandles val="exact"/>
        </dgm:presLayoutVars>
      </dgm:prSet>
      <dgm:spPr/>
    </dgm:pt>
    <dgm:pt modelId="{1B1B20BB-0997-48CE-B490-F2A87D9CD659}" type="pres">
      <dgm:prSet presAssocID="{1B64B11B-45A2-4D4E-96DE-974D40B4C976}" presName="compNode" presStyleCnt="0"/>
      <dgm:spPr/>
    </dgm:pt>
    <dgm:pt modelId="{0A97AF31-5E31-4BC9-B1FE-67A3A8D2683D}" type="pres">
      <dgm:prSet presAssocID="{1B64B11B-45A2-4D4E-96DE-974D40B4C9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6A3C2F-BB8C-4388-B5B0-F7F290826054}" type="pres">
      <dgm:prSet presAssocID="{1B64B11B-45A2-4D4E-96DE-974D40B4C976}" presName="spaceRect" presStyleCnt="0"/>
      <dgm:spPr/>
    </dgm:pt>
    <dgm:pt modelId="{D37641AC-5F14-4A44-B276-EE35F4B7A91F}" type="pres">
      <dgm:prSet presAssocID="{1B64B11B-45A2-4D4E-96DE-974D40B4C976}" presName="textRect" presStyleLbl="revTx" presStyleIdx="0" presStyleCnt="4">
        <dgm:presLayoutVars>
          <dgm:chMax val="1"/>
          <dgm:chPref val="1"/>
        </dgm:presLayoutVars>
      </dgm:prSet>
      <dgm:spPr/>
    </dgm:pt>
    <dgm:pt modelId="{E6B2836E-A2B5-4165-96C1-7CD5719B2F25}" type="pres">
      <dgm:prSet presAssocID="{83E0A672-305A-4BFF-98E9-2AE8ACF85D28}" presName="sibTrans" presStyleCnt="0"/>
      <dgm:spPr/>
    </dgm:pt>
    <dgm:pt modelId="{5DD68EA7-5AC8-43CA-AB38-C18E4F13D2A9}" type="pres">
      <dgm:prSet presAssocID="{ED24E0A2-0D31-4528-8EFE-4891E06C8276}" presName="compNode" presStyleCnt="0"/>
      <dgm:spPr/>
    </dgm:pt>
    <dgm:pt modelId="{5C10D78C-5D16-46DE-A2A1-8D08D881EA3B}" type="pres">
      <dgm:prSet presAssocID="{ED24E0A2-0D31-4528-8EFE-4891E06C82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0E4C985-7D88-4DD0-BB61-99EC8AB1D11C}" type="pres">
      <dgm:prSet presAssocID="{ED24E0A2-0D31-4528-8EFE-4891E06C8276}" presName="spaceRect" presStyleCnt="0"/>
      <dgm:spPr/>
    </dgm:pt>
    <dgm:pt modelId="{17CF91FD-0F78-4417-A8F2-CC9E72B24263}" type="pres">
      <dgm:prSet presAssocID="{ED24E0A2-0D31-4528-8EFE-4891E06C8276}" presName="textRect" presStyleLbl="revTx" presStyleIdx="1" presStyleCnt="4">
        <dgm:presLayoutVars>
          <dgm:chMax val="1"/>
          <dgm:chPref val="1"/>
        </dgm:presLayoutVars>
      </dgm:prSet>
      <dgm:spPr/>
    </dgm:pt>
    <dgm:pt modelId="{51D4EF49-0EF2-4288-967D-C4E5DF872C91}" type="pres">
      <dgm:prSet presAssocID="{A8205F58-A458-484E-85C4-47ACCC4EF754}" presName="sibTrans" presStyleCnt="0"/>
      <dgm:spPr/>
    </dgm:pt>
    <dgm:pt modelId="{B6DD4E1B-548D-41D7-B4A1-2DB3EF272ECE}" type="pres">
      <dgm:prSet presAssocID="{53138C66-730D-4FDF-B657-7900D00DCF73}" presName="compNode" presStyleCnt="0"/>
      <dgm:spPr/>
    </dgm:pt>
    <dgm:pt modelId="{42FEADD5-740E-4D0D-A62A-328313314E63}" type="pres">
      <dgm:prSet presAssocID="{53138C66-730D-4FDF-B657-7900D00DCF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78F39AE-3DC5-4D29-A6AB-335906AEB4CA}" type="pres">
      <dgm:prSet presAssocID="{53138C66-730D-4FDF-B657-7900D00DCF73}" presName="spaceRect" presStyleCnt="0"/>
      <dgm:spPr/>
    </dgm:pt>
    <dgm:pt modelId="{14AEC5DF-02CF-452C-84F3-9495C17BE46E}" type="pres">
      <dgm:prSet presAssocID="{53138C66-730D-4FDF-B657-7900D00DCF73}" presName="textRect" presStyleLbl="revTx" presStyleIdx="2" presStyleCnt="4">
        <dgm:presLayoutVars>
          <dgm:chMax val="1"/>
          <dgm:chPref val="1"/>
        </dgm:presLayoutVars>
      </dgm:prSet>
      <dgm:spPr/>
    </dgm:pt>
    <dgm:pt modelId="{7EC51718-AAD9-4690-B86D-7445C16BCB51}" type="pres">
      <dgm:prSet presAssocID="{31FBA3E2-75F2-4B26-A0FC-5F49730DD2D5}" presName="sibTrans" presStyleCnt="0"/>
      <dgm:spPr/>
    </dgm:pt>
    <dgm:pt modelId="{7827421F-8BFE-4319-83F1-4ACE1D05DEF2}" type="pres">
      <dgm:prSet presAssocID="{B4E2936B-1359-4ABA-83A8-2D2B4D9589E2}" presName="compNode" presStyleCnt="0"/>
      <dgm:spPr/>
    </dgm:pt>
    <dgm:pt modelId="{09EFB022-34E7-4885-92C9-D6EB5BD19FFB}" type="pres">
      <dgm:prSet presAssocID="{B4E2936B-1359-4ABA-83A8-2D2B4D9589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D881B92-70AE-49A9-9B46-A98EC18BBD3D}" type="pres">
      <dgm:prSet presAssocID="{B4E2936B-1359-4ABA-83A8-2D2B4D9589E2}" presName="spaceRect" presStyleCnt="0"/>
      <dgm:spPr/>
    </dgm:pt>
    <dgm:pt modelId="{26B88A01-073D-466D-AC6F-08FE31E21DC6}" type="pres">
      <dgm:prSet presAssocID="{B4E2936B-1359-4ABA-83A8-2D2B4D9589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C37802-5B1E-4374-96D2-D5314A0503F7}" type="presOf" srcId="{ED24E0A2-0D31-4528-8EFE-4891E06C8276}" destId="{17CF91FD-0F78-4417-A8F2-CC9E72B24263}" srcOrd="0" destOrd="0" presId="urn:microsoft.com/office/officeart/2018/2/layout/IconLabelList"/>
    <dgm:cxn modelId="{EF0C2B09-35B7-4F16-8406-FCF4453E0027}" srcId="{4E0FE6C9-F9A4-4FA5-8304-8D3519ADCFF0}" destId="{ED24E0A2-0D31-4528-8EFE-4891E06C8276}" srcOrd="1" destOrd="0" parTransId="{080A1457-FE1D-4670-B92E-72FD96C0F4FA}" sibTransId="{A8205F58-A458-484E-85C4-47ACCC4EF754}"/>
    <dgm:cxn modelId="{4E5B5C14-3066-4CE3-823E-25A67E57BBB7}" type="presOf" srcId="{B4E2936B-1359-4ABA-83A8-2D2B4D9589E2}" destId="{26B88A01-073D-466D-AC6F-08FE31E21DC6}" srcOrd="0" destOrd="0" presId="urn:microsoft.com/office/officeart/2018/2/layout/IconLabelList"/>
    <dgm:cxn modelId="{ED86F74B-043E-426B-99CF-29170E71C8F9}" srcId="{4E0FE6C9-F9A4-4FA5-8304-8D3519ADCFF0}" destId="{B4E2936B-1359-4ABA-83A8-2D2B4D9589E2}" srcOrd="3" destOrd="0" parTransId="{2CED4A4C-1CA7-4115-80EA-8A7A03831A0D}" sibTransId="{73E90CDE-F794-4638-9B2D-D590166E4F82}"/>
    <dgm:cxn modelId="{02E09E58-2C7A-4036-9F49-B5B100D46B17}" type="presOf" srcId="{53138C66-730D-4FDF-B657-7900D00DCF73}" destId="{14AEC5DF-02CF-452C-84F3-9495C17BE46E}" srcOrd="0" destOrd="0" presId="urn:microsoft.com/office/officeart/2018/2/layout/IconLabelList"/>
    <dgm:cxn modelId="{6DAC1594-29B3-4196-B984-EDF41F9F4C2C}" type="presOf" srcId="{1B64B11B-45A2-4D4E-96DE-974D40B4C976}" destId="{D37641AC-5F14-4A44-B276-EE35F4B7A91F}" srcOrd="0" destOrd="0" presId="urn:microsoft.com/office/officeart/2018/2/layout/IconLabelList"/>
    <dgm:cxn modelId="{28229596-0744-4857-BAE5-A676B68248B0}" srcId="{4E0FE6C9-F9A4-4FA5-8304-8D3519ADCFF0}" destId="{1B64B11B-45A2-4D4E-96DE-974D40B4C976}" srcOrd="0" destOrd="0" parTransId="{BFD73A2C-A5AC-4923-B0E7-A77659C69AF1}" sibTransId="{83E0A672-305A-4BFF-98E9-2AE8ACF85D28}"/>
    <dgm:cxn modelId="{AC03BFDD-2DA0-40DB-B9A2-EDDCBFFC4336}" srcId="{4E0FE6C9-F9A4-4FA5-8304-8D3519ADCFF0}" destId="{53138C66-730D-4FDF-B657-7900D00DCF73}" srcOrd="2" destOrd="0" parTransId="{70E3DCCA-5183-48EC-8632-C80A3E79B014}" sibTransId="{31FBA3E2-75F2-4B26-A0FC-5F49730DD2D5}"/>
    <dgm:cxn modelId="{181FD5FC-9B86-49A4-8F81-ED892028F50E}" type="presOf" srcId="{4E0FE6C9-F9A4-4FA5-8304-8D3519ADCFF0}" destId="{13FE8574-3541-498B-B3AF-2D96EF020C75}" srcOrd="0" destOrd="0" presId="urn:microsoft.com/office/officeart/2018/2/layout/IconLabelList"/>
    <dgm:cxn modelId="{139D53C7-FB2B-4074-BD6A-98502D813B18}" type="presParOf" srcId="{13FE8574-3541-498B-B3AF-2D96EF020C75}" destId="{1B1B20BB-0997-48CE-B490-F2A87D9CD659}" srcOrd="0" destOrd="0" presId="urn:microsoft.com/office/officeart/2018/2/layout/IconLabelList"/>
    <dgm:cxn modelId="{593A0F32-9005-40EB-B49A-D6024A48747F}" type="presParOf" srcId="{1B1B20BB-0997-48CE-B490-F2A87D9CD659}" destId="{0A97AF31-5E31-4BC9-B1FE-67A3A8D2683D}" srcOrd="0" destOrd="0" presId="urn:microsoft.com/office/officeart/2018/2/layout/IconLabelList"/>
    <dgm:cxn modelId="{F759B6E1-0414-44E4-B875-D1BFF0B3EC1F}" type="presParOf" srcId="{1B1B20BB-0997-48CE-B490-F2A87D9CD659}" destId="{C96A3C2F-BB8C-4388-B5B0-F7F290826054}" srcOrd="1" destOrd="0" presId="urn:microsoft.com/office/officeart/2018/2/layout/IconLabelList"/>
    <dgm:cxn modelId="{A733E203-09BA-48FF-B5BC-7CA00F9B3663}" type="presParOf" srcId="{1B1B20BB-0997-48CE-B490-F2A87D9CD659}" destId="{D37641AC-5F14-4A44-B276-EE35F4B7A91F}" srcOrd="2" destOrd="0" presId="urn:microsoft.com/office/officeart/2018/2/layout/IconLabelList"/>
    <dgm:cxn modelId="{BDEA18DB-2940-47C0-B0C1-43C696A828D1}" type="presParOf" srcId="{13FE8574-3541-498B-B3AF-2D96EF020C75}" destId="{E6B2836E-A2B5-4165-96C1-7CD5719B2F25}" srcOrd="1" destOrd="0" presId="urn:microsoft.com/office/officeart/2018/2/layout/IconLabelList"/>
    <dgm:cxn modelId="{AFCBEB26-2568-4F7F-971F-2CFCAC6649E7}" type="presParOf" srcId="{13FE8574-3541-498B-B3AF-2D96EF020C75}" destId="{5DD68EA7-5AC8-43CA-AB38-C18E4F13D2A9}" srcOrd="2" destOrd="0" presId="urn:microsoft.com/office/officeart/2018/2/layout/IconLabelList"/>
    <dgm:cxn modelId="{1E2BA029-45D8-4DC3-B082-FACA0351EFF2}" type="presParOf" srcId="{5DD68EA7-5AC8-43CA-AB38-C18E4F13D2A9}" destId="{5C10D78C-5D16-46DE-A2A1-8D08D881EA3B}" srcOrd="0" destOrd="0" presId="urn:microsoft.com/office/officeart/2018/2/layout/IconLabelList"/>
    <dgm:cxn modelId="{360D2475-F814-44C9-9547-6711653F2A4E}" type="presParOf" srcId="{5DD68EA7-5AC8-43CA-AB38-C18E4F13D2A9}" destId="{40E4C985-7D88-4DD0-BB61-99EC8AB1D11C}" srcOrd="1" destOrd="0" presId="urn:microsoft.com/office/officeart/2018/2/layout/IconLabelList"/>
    <dgm:cxn modelId="{0AD53460-05A1-438C-AE20-5F74CD9EB399}" type="presParOf" srcId="{5DD68EA7-5AC8-43CA-AB38-C18E4F13D2A9}" destId="{17CF91FD-0F78-4417-A8F2-CC9E72B24263}" srcOrd="2" destOrd="0" presId="urn:microsoft.com/office/officeart/2018/2/layout/IconLabelList"/>
    <dgm:cxn modelId="{28884BCC-8794-4422-8962-B7CB17B03095}" type="presParOf" srcId="{13FE8574-3541-498B-B3AF-2D96EF020C75}" destId="{51D4EF49-0EF2-4288-967D-C4E5DF872C91}" srcOrd="3" destOrd="0" presId="urn:microsoft.com/office/officeart/2018/2/layout/IconLabelList"/>
    <dgm:cxn modelId="{9E8197E2-3EEA-4A2E-9DF8-08B3D6AB5092}" type="presParOf" srcId="{13FE8574-3541-498B-B3AF-2D96EF020C75}" destId="{B6DD4E1B-548D-41D7-B4A1-2DB3EF272ECE}" srcOrd="4" destOrd="0" presId="urn:microsoft.com/office/officeart/2018/2/layout/IconLabelList"/>
    <dgm:cxn modelId="{BEA37F84-13E4-4484-80CF-FD210BC88515}" type="presParOf" srcId="{B6DD4E1B-548D-41D7-B4A1-2DB3EF272ECE}" destId="{42FEADD5-740E-4D0D-A62A-328313314E63}" srcOrd="0" destOrd="0" presId="urn:microsoft.com/office/officeart/2018/2/layout/IconLabelList"/>
    <dgm:cxn modelId="{FF73310D-E50A-4624-A06B-2E5D83F36F19}" type="presParOf" srcId="{B6DD4E1B-548D-41D7-B4A1-2DB3EF272ECE}" destId="{C78F39AE-3DC5-4D29-A6AB-335906AEB4CA}" srcOrd="1" destOrd="0" presId="urn:microsoft.com/office/officeart/2018/2/layout/IconLabelList"/>
    <dgm:cxn modelId="{27CB9769-96CA-4EA4-9E67-4A1B845672D3}" type="presParOf" srcId="{B6DD4E1B-548D-41D7-B4A1-2DB3EF272ECE}" destId="{14AEC5DF-02CF-452C-84F3-9495C17BE46E}" srcOrd="2" destOrd="0" presId="urn:microsoft.com/office/officeart/2018/2/layout/IconLabelList"/>
    <dgm:cxn modelId="{1555E0CD-791F-4C04-A086-DDEAEECF33D9}" type="presParOf" srcId="{13FE8574-3541-498B-B3AF-2D96EF020C75}" destId="{7EC51718-AAD9-4690-B86D-7445C16BCB51}" srcOrd="5" destOrd="0" presId="urn:microsoft.com/office/officeart/2018/2/layout/IconLabelList"/>
    <dgm:cxn modelId="{C3443763-2009-4D51-B5F1-2D0656E09F24}" type="presParOf" srcId="{13FE8574-3541-498B-B3AF-2D96EF020C75}" destId="{7827421F-8BFE-4319-83F1-4ACE1D05DEF2}" srcOrd="6" destOrd="0" presId="urn:microsoft.com/office/officeart/2018/2/layout/IconLabelList"/>
    <dgm:cxn modelId="{D31270B0-1BFC-4C22-88D5-45C2500DDB5B}" type="presParOf" srcId="{7827421F-8BFE-4319-83F1-4ACE1D05DEF2}" destId="{09EFB022-34E7-4885-92C9-D6EB5BD19FFB}" srcOrd="0" destOrd="0" presId="urn:microsoft.com/office/officeart/2018/2/layout/IconLabelList"/>
    <dgm:cxn modelId="{E01F898A-5E6C-4D81-8485-1C7912443251}" type="presParOf" srcId="{7827421F-8BFE-4319-83F1-4ACE1D05DEF2}" destId="{9D881B92-70AE-49A9-9B46-A98EC18BBD3D}" srcOrd="1" destOrd="0" presId="urn:microsoft.com/office/officeart/2018/2/layout/IconLabelList"/>
    <dgm:cxn modelId="{66B8D66A-AFC5-4FDC-B6EF-5043B2B51A96}" type="presParOf" srcId="{7827421F-8BFE-4319-83F1-4ACE1D05DEF2}" destId="{26B88A01-073D-466D-AC6F-08FE31E21D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E2C32-73CC-450B-9B50-2F17351AD0FA}">
      <dsp:nvSpPr>
        <dsp:cNvPr id="0" name=""/>
        <dsp:cNvSpPr/>
      </dsp:nvSpPr>
      <dsp:spPr>
        <a:xfrm>
          <a:off x="0" y="300743"/>
          <a:ext cx="6571413" cy="2510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- Custom CNN (we can control the number of conv layers and pool layers as well as other parameters of these layers)</a:t>
          </a:r>
        </a:p>
      </dsp:txBody>
      <dsp:txXfrm>
        <a:off x="122568" y="423311"/>
        <a:ext cx="6326277" cy="2265684"/>
      </dsp:txXfrm>
    </dsp:sp>
    <dsp:sp modelId="{F6E7D5E7-DEA7-43DF-8197-D19F87D493F9}">
      <dsp:nvSpPr>
        <dsp:cNvPr id="0" name=""/>
        <dsp:cNvSpPr/>
      </dsp:nvSpPr>
      <dsp:spPr>
        <a:xfrm>
          <a:off x="0" y="2918123"/>
          <a:ext cx="6571413" cy="251082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MobileNetV2 (it helps reduce computations needed and has high accuracy as well as good performance)</a:t>
          </a:r>
        </a:p>
      </dsp:txBody>
      <dsp:txXfrm>
        <a:off x="122568" y="3040691"/>
        <a:ext cx="6326277" cy="2265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7AF31-5E31-4BC9-B1FE-67A3A8D2683D}">
      <dsp:nvSpPr>
        <dsp:cNvPr id="0" name=""/>
        <dsp:cNvSpPr/>
      </dsp:nvSpPr>
      <dsp:spPr>
        <a:xfrm>
          <a:off x="902643" y="750570"/>
          <a:ext cx="1077952" cy="1077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641AC-5F14-4A44-B276-EE35F4B7A91F}">
      <dsp:nvSpPr>
        <dsp:cNvPr id="0" name=""/>
        <dsp:cNvSpPr/>
      </dsp:nvSpPr>
      <dsp:spPr>
        <a:xfrm>
          <a:off x="243895" y="2361243"/>
          <a:ext cx="2395450" cy="19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Preprocess data and create csv file from the data</a:t>
          </a:r>
        </a:p>
      </dsp:txBody>
      <dsp:txXfrm>
        <a:off x="243895" y="2361243"/>
        <a:ext cx="2395450" cy="1937812"/>
      </dsp:txXfrm>
    </dsp:sp>
    <dsp:sp modelId="{5C10D78C-5D16-46DE-A2A1-8D08D881EA3B}">
      <dsp:nvSpPr>
        <dsp:cNvPr id="0" name=""/>
        <dsp:cNvSpPr/>
      </dsp:nvSpPr>
      <dsp:spPr>
        <a:xfrm>
          <a:off x="3717297" y="750570"/>
          <a:ext cx="1077952" cy="1077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91FD-0F78-4417-A8F2-CC9E72B24263}">
      <dsp:nvSpPr>
        <dsp:cNvPr id="0" name=""/>
        <dsp:cNvSpPr/>
      </dsp:nvSpPr>
      <dsp:spPr>
        <a:xfrm>
          <a:off x="3058548" y="2361243"/>
          <a:ext cx="2395450" cy="19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Make the custom CNN model, also implement pretrained MobileNetV2</a:t>
          </a:r>
        </a:p>
      </dsp:txBody>
      <dsp:txXfrm>
        <a:off x="3058548" y="2361243"/>
        <a:ext cx="2395450" cy="1937812"/>
      </dsp:txXfrm>
    </dsp:sp>
    <dsp:sp modelId="{42FEADD5-740E-4D0D-A62A-328313314E63}">
      <dsp:nvSpPr>
        <dsp:cNvPr id="0" name=""/>
        <dsp:cNvSpPr/>
      </dsp:nvSpPr>
      <dsp:spPr>
        <a:xfrm>
          <a:off x="6531951" y="750570"/>
          <a:ext cx="1077952" cy="1077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EC5DF-02CF-452C-84F3-9495C17BE46E}">
      <dsp:nvSpPr>
        <dsp:cNvPr id="0" name=""/>
        <dsp:cNvSpPr/>
      </dsp:nvSpPr>
      <dsp:spPr>
        <a:xfrm>
          <a:off x="5873202" y="2361243"/>
          <a:ext cx="2395450" cy="19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Train, Validate and Test those 2 models</a:t>
          </a:r>
        </a:p>
      </dsp:txBody>
      <dsp:txXfrm>
        <a:off x="5873202" y="2361243"/>
        <a:ext cx="2395450" cy="1937812"/>
      </dsp:txXfrm>
    </dsp:sp>
    <dsp:sp modelId="{09EFB022-34E7-4885-92C9-D6EB5BD19FFB}">
      <dsp:nvSpPr>
        <dsp:cNvPr id="0" name=""/>
        <dsp:cNvSpPr/>
      </dsp:nvSpPr>
      <dsp:spPr>
        <a:xfrm>
          <a:off x="9346605" y="750570"/>
          <a:ext cx="1077952" cy="10779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88A01-073D-466D-AC6F-08FE31E21DC6}">
      <dsp:nvSpPr>
        <dsp:cNvPr id="0" name=""/>
        <dsp:cNvSpPr/>
      </dsp:nvSpPr>
      <dsp:spPr>
        <a:xfrm>
          <a:off x="8687856" y="2361243"/>
          <a:ext cx="2395450" cy="193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using camera of the device</a:t>
          </a:r>
        </a:p>
      </dsp:txBody>
      <dsp:txXfrm>
        <a:off x="8687856" y="2361243"/>
        <a:ext cx="2395450" cy="1937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7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BFD4-5E96-872E-7BB8-B2C4C1ED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29" y="1522983"/>
            <a:ext cx="4970256" cy="1320460"/>
          </a:xfrm>
        </p:spPr>
        <p:txBody>
          <a:bodyPr>
            <a:normAutofit/>
          </a:bodyPr>
          <a:lstStyle/>
          <a:p>
            <a:r>
              <a:rPr lang="en-US" sz="3200" dirty="0"/>
              <a:t>Project Requirement</a:t>
            </a:r>
            <a:endParaRPr lang="vi-V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06DC-2ECE-59B0-FCEE-DA51815BF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552" y="2933179"/>
            <a:ext cx="4184101" cy="809693"/>
          </a:xfrm>
        </p:spPr>
        <p:txBody>
          <a:bodyPr>
            <a:normAutofit/>
          </a:bodyPr>
          <a:lstStyle/>
          <a:p>
            <a:r>
              <a:rPr lang="en-US" dirty="0"/>
              <a:t>Project Name: Sign-Language-Detection</a:t>
            </a:r>
          </a:p>
          <a:p>
            <a:endParaRPr lang="vi-V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ASL Day 2019: Everything You Need To Know About American Sign Language">
            <a:extLst>
              <a:ext uri="{FF2B5EF4-FFF2-40B4-BE49-F238E27FC236}">
                <a16:creationId xmlns:a16="http://schemas.microsoft.com/office/drawing/2014/main" id="{6EA34558-CB45-62A9-29E9-3708F0EB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6141" y="1363317"/>
            <a:ext cx="5084417" cy="339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4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65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67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639936-FC3F-3522-01D1-4FF603DF3001}"/>
              </a:ext>
            </a:extLst>
          </p:cNvPr>
          <p:cNvSpPr txBox="1"/>
          <p:nvPr/>
        </p:nvSpPr>
        <p:spPr>
          <a:xfrm>
            <a:off x="1700000" y="5314950"/>
            <a:ext cx="7997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We want to build a detector using camera to capture and exactly identify/classify sign language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925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F3A4-52F4-BA55-4E9B-1B907296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b="1" dirty="0"/>
              <a:t>EDA (Exploratory Data Analysis)</a:t>
            </a:r>
            <a:endParaRPr lang="vi-VN" b="1" dirty="0"/>
          </a:p>
        </p:txBody>
      </p:sp>
      <p:sp>
        <p:nvSpPr>
          <p:cNvPr id="35" name="Freeform: Shape 1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7C30-7779-3F65-B3D9-DE39BC41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- Dataset we used: ASL (American Sign Language) Dataset</a:t>
            </a:r>
          </a:p>
          <a:p>
            <a:pPr marL="0" indent="0">
              <a:buNone/>
            </a:pPr>
            <a:r>
              <a:rPr lang="en-US" dirty="0"/>
              <a:t>- The number of classes/labels in dataset: 29 (26 alphabet characters, nothing, space and del)</a:t>
            </a:r>
          </a:p>
          <a:p>
            <a:pPr marL="0" indent="0">
              <a:buNone/>
            </a:pPr>
            <a:r>
              <a:rPr lang="en-US" dirty="0"/>
              <a:t>- The number of images which each label has: 3000</a:t>
            </a:r>
          </a:p>
          <a:p>
            <a:pPr>
              <a:buFontTx/>
              <a:buChar char="-"/>
            </a:pPr>
            <a:r>
              <a:rPr lang="en-US" dirty="0"/>
              <a:t>The dataset is not imbalance</a:t>
            </a:r>
          </a:p>
          <a:p>
            <a:endParaRPr lang="vi-VN" dirty="0"/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0" name="Picture 4" descr="Programming data on computer monitor">
            <a:extLst>
              <a:ext uri="{FF2B5EF4-FFF2-40B4-BE49-F238E27FC236}">
                <a16:creationId xmlns:a16="http://schemas.microsoft.com/office/drawing/2014/main" id="{FBA2C94F-BFAF-0C33-372E-AA090F7CA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7" r="11651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332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39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58" name="Freeform: Shape 40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41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43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1" name="Freeform: Shape 45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099DA-D24F-C2B6-0D19-47C6BFF3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/>
              <a:t>Some Pictures In Our Dataset</a:t>
            </a:r>
            <a:endParaRPr lang="vi-VN" b="1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 descr="A close-up of a hand&#10;&#10;Description automatically generated">
            <a:extLst>
              <a:ext uri="{FF2B5EF4-FFF2-40B4-BE49-F238E27FC236}">
                <a16:creationId xmlns:a16="http://schemas.microsoft.com/office/drawing/2014/main" id="{D49B380E-C1F1-54B8-106A-607317E23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386" y="1498572"/>
            <a:ext cx="1308940" cy="130894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0782F0-A3CA-2ABB-9831-8778493C7CE8}"/>
              </a:ext>
            </a:extLst>
          </p:cNvPr>
          <p:cNvSpPr txBox="1"/>
          <p:nvPr/>
        </p:nvSpPr>
        <p:spPr>
          <a:xfrm>
            <a:off x="4782386" y="2797361"/>
            <a:ext cx="130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Label: Space</a:t>
            </a:r>
            <a:endParaRPr lang="en-US" sz="1600" b="1" dirty="0"/>
          </a:p>
        </p:txBody>
      </p:sp>
      <p:pic>
        <p:nvPicPr>
          <p:cNvPr id="24" name="Picture 23" descr="A close-up of a white wall&#10;&#10;Description automatically generated with low confidence">
            <a:extLst>
              <a:ext uri="{FF2B5EF4-FFF2-40B4-BE49-F238E27FC236}">
                <a16:creationId xmlns:a16="http://schemas.microsoft.com/office/drawing/2014/main" id="{ECFF6EAE-9E25-17D7-3EEE-EF7E14A7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3" y="1498572"/>
            <a:ext cx="1308940" cy="13089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55FDB7-06C2-5669-3B15-A01638B0ECC9}"/>
              </a:ext>
            </a:extLst>
          </p:cNvPr>
          <p:cNvSpPr txBox="1"/>
          <p:nvPr/>
        </p:nvSpPr>
        <p:spPr>
          <a:xfrm>
            <a:off x="7413622" y="2797361"/>
            <a:ext cx="130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Label: Nothing</a:t>
            </a:r>
            <a:endParaRPr lang="en-US" sz="1600" b="1" dirty="0"/>
          </a:p>
        </p:txBody>
      </p:sp>
      <p:pic>
        <p:nvPicPr>
          <p:cNvPr id="26" name="Picture 25" descr="A person's hand holding something&#10;&#10;Description automatically generated with low confidence">
            <a:extLst>
              <a:ext uri="{FF2B5EF4-FFF2-40B4-BE49-F238E27FC236}">
                <a16:creationId xmlns:a16="http://schemas.microsoft.com/office/drawing/2014/main" id="{56511DA4-82D0-8F5F-3144-34615C2A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859" y="1488421"/>
            <a:ext cx="1308940" cy="13089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CB1EA3-5061-3133-7909-1DC696F72255}"/>
              </a:ext>
            </a:extLst>
          </p:cNvPr>
          <p:cNvSpPr txBox="1"/>
          <p:nvPr/>
        </p:nvSpPr>
        <p:spPr>
          <a:xfrm>
            <a:off x="10044859" y="2924865"/>
            <a:ext cx="130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Label: Del</a:t>
            </a:r>
            <a:endParaRPr lang="en-US" sz="1600" b="1" dirty="0"/>
          </a:p>
        </p:txBody>
      </p:sp>
      <p:pic>
        <p:nvPicPr>
          <p:cNvPr id="28" name="Picture 27" descr="A hand making a number three&#10;&#10;Description automatically generated with low confidence">
            <a:extLst>
              <a:ext uri="{FF2B5EF4-FFF2-40B4-BE49-F238E27FC236}">
                <a16:creationId xmlns:a16="http://schemas.microsoft.com/office/drawing/2014/main" id="{4E170F86-824F-B490-051C-FCC0E05A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386" y="3395197"/>
            <a:ext cx="1308940" cy="13089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514ED8A-6BE4-00C3-F11C-88DF3CB37F5F}"/>
              </a:ext>
            </a:extLst>
          </p:cNvPr>
          <p:cNvSpPr txBox="1"/>
          <p:nvPr/>
        </p:nvSpPr>
        <p:spPr>
          <a:xfrm>
            <a:off x="4782386" y="4868688"/>
            <a:ext cx="130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Label: W</a:t>
            </a:r>
            <a:endParaRPr lang="en-US" sz="1600" b="1" dirty="0"/>
          </a:p>
        </p:txBody>
      </p:sp>
      <p:pic>
        <p:nvPicPr>
          <p:cNvPr id="30" name="Picture 29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3449E031-47E5-7E99-B964-75FE52A30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623" y="3390924"/>
            <a:ext cx="1308940" cy="13089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BA0D64-2B64-15F2-91A2-5ED0BBEE8CAF}"/>
              </a:ext>
            </a:extLst>
          </p:cNvPr>
          <p:cNvSpPr txBox="1"/>
          <p:nvPr/>
        </p:nvSpPr>
        <p:spPr>
          <a:xfrm>
            <a:off x="7413623" y="4872962"/>
            <a:ext cx="130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Label: S</a:t>
            </a:r>
            <a:endParaRPr lang="en-US" sz="1600" b="1" dirty="0"/>
          </a:p>
        </p:txBody>
      </p:sp>
      <p:pic>
        <p:nvPicPr>
          <p:cNvPr id="32" name="Picture 31" descr="A hand holding up two fingers&#10;&#10;Description automatically generated with low confidence">
            <a:extLst>
              <a:ext uri="{FF2B5EF4-FFF2-40B4-BE49-F238E27FC236}">
                <a16:creationId xmlns:a16="http://schemas.microsoft.com/office/drawing/2014/main" id="{1BB41E39-FDD7-1CEA-40D4-1279C1B99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4859" y="3390924"/>
            <a:ext cx="1308940" cy="13089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0E6AA0-5C06-1650-AE21-3BE4D03073F6}"/>
              </a:ext>
            </a:extLst>
          </p:cNvPr>
          <p:cNvSpPr txBox="1"/>
          <p:nvPr/>
        </p:nvSpPr>
        <p:spPr>
          <a:xfrm>
            <a:off x="10044859" y="4868688"/>
            <a:ext cx="130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1792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</a:rPr>
              <a:t>Label: 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4139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5" grpId="0"/>
      <p:bldP spid="27" grpId="0"/>
      <p:bldP spid="29" grpId="0"/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9F9EB9-1C4E-76B9-E489-FF19EACC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/>
              <a:t>Model Selection</a:t>
            </a:r>
            <a:endParaRPr lang="vi-VN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FD425-08A7-37E6-4125-B111EC042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46609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AF0B-F598-84BC-84E5-ACC588BC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Custom CNN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7D686-59D6-4A13-BD3D-678E21BB8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2149"/>
            <a:ext cx="10515600" cy="3993500"/>
          </a:xfrm>
        </p:spPr>
      </p:pic>
    </p:spTree>
    <p:extLst>
      <p:ext uri="{BB962C8B-B14F-4D97-AF65-F5344CB8AC3E}">
        <p14:creationId xmlns:p14="http://schemas.microsoft.com/office/powerpoint/2010/main" val="111016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7C8D70-DB14-6DB7-4137-9FAD573B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MobileNetV2 Architecture</a:t>
            </a:r>
          </a:p>
        </p:txBody>
      </p:sp>
      <p:pic>
        <p:nvPicPr>
          <p:cNvPr id="5" name="Picture 2" descr="The proposed MobileNetV2 network architecture.">
            <a:extLst>
              <a:ext uri="{FF2B5EF4-FFF2-40B4-BE49-F238E27FC236}">
                <a16:creationId xmlns:a16="http://schemas.microsoft.com/office/drawing/2014/main" id="{E55C3B58-7C96-64B5-A947-E14A271DC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1398"/>
            <a:ext cx="10515600" cy="448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42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67DF-6989-BA5D-27CF-C7F68DCD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Task List</a:t>
            </a:r>
            <a:endParaRPr lang="vi-VN" b="1" dirty="0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112D6609-A938-C78E-BE8E-F143F3289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548281"/>
              </p:ext>
            </p:extLst>
          </p:nvPr>
        </p:nvGraphicFramePr>
        <p:xfrm>
          <a:off x="432399" y="1443248"/>
          <a:ext cx="11327202" cy="5049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9D12-28F0-7719-F5E8-7E41AAE6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b="1" dirty="0"/>
              <a:t>Project Plan</a:t>
            </a:r>
            <a:endParaRPr lang="vi-VN" b="1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476F3822-F55C-C159-53FB-14B105DEB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5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16B93F6-C14E-5733-9540-508C1A27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- Preprocess data and change it to csv file (done)</a:t>
            </a:r>
          </a:p>
          <a:p>
            <a:pPr marL="0" indent="0">
              <a:buNone/>
            </a:pPr>
            <a:r>
              <a:rPr lang="en-US" sz="2600" dirty="0"/>
              <a:t>- Make the custom CNN model, also implement pretrained MobileNetV2</a:t>
            </a:r>
          </a:p>
          <a:p>
            <a:pPr marL="0" indent="0">
              <a:buNone/>
            </a:pPr>
            <a:r>
              <a:rPr lang="en-US" sz="2600" dirty="0"/>
              <a:t>(done)</a:t>
            </a:r>
          </a:p>
          <a:p>
            <a:pPr marL="0" indent="0">
              <a:buNone/>
            </a:pPr>
            <a:r>
              <a:rPr lang="en-US" sz="2600" dirty="0"/>
              <a:t>- Train, Validate and Test those 2 models </a:t>
            </a:r>
            <a:r>
              <a:rPr lang="en-US" sz="2600"/>
              <a:t>(done)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Test using camera (unfinished, expected done within this week)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vi-VN" sz="2600" dirty="0"/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 build="p"/>
    </p:bld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Source Sans Pro</vt:lpstr>
      <vt:lpstr>FunkyShapesVTI</vt:lpstr>
      <vt:lpstr>Project Requirement</vt:lpstr>
      <vt:lpstr>EDA (Exploratory Data Analysis)</vt:lpstr>
      <vt:lpstr>Some Pictures In Our Dataset</vt:lpstr>
      <vt:lpstr>Model Selection</vt:lpstr>
      <vt:lpstr>Our Custom CNN Architecture</vt:lpstr>
      <vt:lpstr>MobileNetV2 Architecture</vt:lpstr>
      <vt:lpstr>Member Task List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Requirement</dc:title>
  <dc:creator>Tùng  Lưu</dc:creator>
  <cp:lastModifiedBy>Trường Nguyễn Cang</cp:lastModifiedBy>
  <cp:revision>11</cp:revision>
  <dcterms:created xsi:type="dcterms:W3CDTF">2023-06-27T00:03:03Z</dcterms:created>
  <dcterms:modified xsi:type="dcterms:W3CDTF">2023-06-27T02:00:05Z</dcterms:modified>
</cp:coreProperties>
</file>