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3" r:id="rId6"/>
    <p:sldId id="268" r:id="rId7"/>
    <p:sldId id="270" r:id="rId8"/>
    <p:sldId id="269" r:id="rId9"/>
    <p:sldId id="271" r:id="rId10"/>
    <p:sldId id="266" r:id="rId11"/>
    <p:sldId id="278" r:id="rId12"/>
    <p:sldId id="272" r:id="rId13"/>
    <p:sldId id="275" r:id="rId14"/>
    <p:sldId id="274" r:id="rId15"/>
    <p:sldId id="279" r:id="rId16"/>
    <p:sldId id="264" r:id="rId17"/>
    <p:sldId id="267"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2"/>
    <a:srgbClr val="4F012A"/>
    <a:srgbClr val="34004C"/>
    <a:srgbClr val="000000"/>
    <a:srgbClr val="A21298"/>
    <a:srgbClr val="12018D"/>
    <a:srgbClr val="19715A"/>
    <a:srgbClr val="104C1B"/>
    <a:srgbClr val="073309"/>
    <a:srgbClr val="9FC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48" d="100"/>
          <a:sy n="48" d="100"/>
        </p:scale>
        <p:origin x="10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5876D-ACEF-4D42-84EC-47907A1347E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D1CD804-4F8A-4393-A418-C5B2AACDC20C}">
      <dgm:prSet/>
      <dgm:spPr/>
      <dgm:t>
        <a:bodyPr/>
        <a:lstStyle/>
        <a:p>
          <a:r>
            <a:rPr lang="en-US" dirty="0"/>
            <a:t>- Custom CNN (we can control the number of conv layers and pool layers as well as other parameters of these layers)</a:t>
          </a:r>
        </a:p>
      </dgm:t>
    </dgm:pt>
    <dgm:pt modelId="{A68FC8E6-DBEC-4A97-BADF-166865A579D6}" type="parTrans" cxnId="{7A987589-5448-478C-80B4-5FC4D36E6A7C}">
      <dgm:prSet/>
      <dgm:spPr/>
      <dgm:t>
        <a:bodyPr/>
        <a:lstStyle/>
        <a:p>
          <a:endParaRPr lang="en-US"/>
        </a:p>
      </dgm:t>
    </dgm:pt>
    <dgm:pt modelId="{8D0D0926-9156-4F3A-8769-97A894F408BB}" type="sibTrans" cxnId="{7A987589-5448-478C-80B4-5FC4D36E6A7C}">
      <dgm:prSet/>
      <dgm:spPr/>
      <dgm:t>
        <a:bodyPr/>
        <a:lstStyle/>
        <a:p>
          <a:endParaRPr lang="en-US"/>
        </a:p>
      </dgm:t>
    </dgm:pt>
    <dgm:pt modelId="{D98E2CFE-DB6E-4A5F-87BE-EDF33BC77A7A}">
      <dgm:prSet/>
      <dgm:spPr/>
      <dgm:t>
        <a:bodyPr/>
        <a:lstStyle/>
        <a:p>
          <a:r>
            <a:rPr lang="en-US" dirty="0"/>
            <a:t>- 27 Pretrained Models (we quickly fit and get the performance of 27 CNN pretrained models  within 5 epoch to choose the best model out of them to train and test)</a:t>
          </a:r>
        </a:p>
      </dgm:t>
    </dgm:pt>
    <dgm:pt modelId="{9DE6E8AA-E9DE-4C52-841A-2B5B50B95688}" type="parTrans" cxnId="{9829B82E-2B43-4192-B2DC-E61E2FD84381}">
      <dgm:prSet/>
      <dgm:spPr/>
      <dgm:t>
        <a:bodyPr/>
        <a:lstStyle/>
        <a:p>
          <a:endParaRPr lang="en-US"/>
        </a:p>
      </dgm:t>
    </dgm:pt>
    <dgm:pt modelId="{68CEAB2B-D88C-48C3-A5AD-706AE8B71087}" type="sibTrans" cxnId="{9829B82E-2B43-4192-B2DC-E61E2FD84381}">
      <dgm:prSet/>
      <dgm:spPr/>
      <dgm:t>
        <a:bodyPr/>
        <a:lstStyle/>
        <a:p>
          <a:endParaRPr lang="en-US"/>
        </a:p>
      </dgm:t>
    </dgm:pt>
    <dgm:pt modelId="{0C678FA1-5D19-4964-B717-5ECF6E10D2B9}" type="pres">
      <dgm:prSet presAssocID="{F485876D-ACEF-4D42-84EC-47907A1347EE}" presName="linear" presStyleCnt="0">
        <dgm:presLayoutVars>
          <dgm:animLvl val="lvl"/>
          <dgm:resizeHandles val="exact"/>
        </dgm:presLayoutVars>
      </dgm:prSet>
      <dgm:spPr/>
    </dgm:pt>
    <dgm:pt modelId="{676E2C32-73CC-450B-9B50-2F17351AD0FA}" type="pres">
      <dgm:prSet presAssocID="{6D1CD804-4F8A-4393-A418-C5B2AACDC20C}" presName="parentText" presStyleLbl="node1" presStyleIdx="0" presStyleCnt="2">
        <dgm:presLayoutVars>
          <dgm:chMax val="0"/>
          <dgm:bulletEnabled val="1"/>
        </dgm:presLayoutVars>
      </dgm:prSet>
      <dgm:spPr/>
    </dgm:pt>
    <dgm:pt modelId="{59D647D9-2313-4DC0-BBC2-97E7EFE87CB1}" type="pres">
      <dgm:prSet presAssocID="{8D0D0926-9156-4F3A-8769-97A894F408BB}" presName="spacer" presStyleCnt="0"/>
      <dgm:spPr/>
    </dgm:pt>
    <dgm:pt modelId="{F6E7D5E7-DEA7-43DF-8197-D19F87D493F9}" type="pres">
      <dgm:prSet presAssocID="{D98E2CFE-DB6E-4A5F-87BE-EDF33BC77A7A}" presName="parentText" presStyleLbl="node1" presStyleIdx="1" presStyleCnt="2">
        <dgm:presLayoutVars>
          <dgm:chMax val="0"/>
          <dgm:bulletEnabled val="1"/>
        </dgm:presLayoutVars>
      </dgm:prSet>
      <dgm:spPr/>
    </dgm:pt>
  </dgm:ptLst>
  <dgm:cxnLst>
    <dgm:cxn modelId="{76B2BF05-8587-47F5-BBD4-F81548DA8D57}" type="presOf" srcId="{D98E2CFE-DB6E-4A5F-87BE-EDF33BC77A7A}" destId="{F6E7D5E7-DEA7-43DF-8197-D19F87D493F9}" srcOrd="0" destOrd="0" presId="urn:microsoft.com/office/officeart/2005/8/layout/vList2"/>
    <dgm:cxn modelId="{9829B82E-2B43-4192-B2DC-E61E2FD84381}" srcId="{F485876D-ACEF-4D42-84EC-47907A1347EE}" destId="{D98E2CFE-DB6E-4A5F-87BE-EDF33BC77A7A}" srcOrd="1" destOrd="0" parTransId="{9DE6E8AA-E9DE-4C52-841A-2B5B50B95688}" sibTransId="{68CEAB2B-D88C-48C3-A5AD-706AE8B71087}"/>
    <dgm:cxn modelId="{96285A45-973A-4113-BB56-FD825E957A22}" type="presOf" srcId="{6D1CD804-4F8A-4393-A418-C5B2AACDC20C}" destId="{676E2C32-73CC-450B-9B50-2F17351AD0FA}" srcOrd="0" destOrd="0" presId="urn:microsoft.com/office/officeart/2005/8/layout/vList2"/>
    <dgm:cxn modelId="{7A987589-5448-478C-80B4-5FC4D36E6A7C}" srcId="{F485876D-ACEF-4D42-84EC-47907A1347EE}" destId="{6D1CD804-4F8A-4393-A418-C5B2AACDC20C}" srcOrd="0" destOrd="0" parTransId="{A68FC8E6-DBEC-4A97-BADF-166865A579D6}" sibTransId="{8D0D0926-9156-4F3A-8769-97A894F408BB}"/>
    <dgm:cxn modelId="{9ACCB7D9-1814-4F66-ADCF-AAC36EFC6A43}" type="presOf" srcId="{F485876D-ACEF-4D42-84EC-47907A1347EE}" destId="{0C678FA1-5D19-4964-B717-5ECF6E10D2B9}" srcOrd="0" destOrd="0" presId="urn:microsoft.com/office/officeart/2005/8/layout/vList2"/>
    <dgm:cxn modelId="{1697A77D-7302-4844-9B19-F4D546AB5842}" type="presParOf" srcId="{0C678FA1-5D19-4964-B717-5ECF6E10D2B9}" destId="{676E2C32-73CC-450B-9B50-2F17351AD0FA}" srcOrd="0" destOrd="0" presId="urn:microsoft.com/office/officeart/2005/8/layout/vList2"/>
    <dgm:cxn modelId="{D18584BC-3394-4990-B97F-00AE51E79686}" type="presParOf" srcId="{0C678FA1-5D19-4964-B717-5ECF6E10D2B9}" destId="{59D647D9-2313-4DC0-BBC2-97E7EFE87CB1}" srcOrd="1" destOrd="0" presId="urn:microsoft.com/office/officeart/2005/8/layout/vList2"/>
    <dgm:cxn modelId="{72A236B5-0623-4AB8-B494-AA32291D7E78}" type="presParOf" srcId="{0C678FA1-5D19-4964-B717-5ECF6E10D2B9}" destId="{F6E7D5E7-DEA7-43DF-8197-D19F87D493F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2C32-73CC-450B-9B50-2F17351AD0FA}">
      <dsp:nvSpPr>
        <dsp:cNvPr id="0" name=""/>
        <dsp:cNvSpPr/>
      </dsp:nvSpPr>
      <dsp:spPr>
        <a:xfrm>
          <a:off x="0" y="97540"/>
          <a:ext cx="6571413" cy="29391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Custom CNN (we can control the number of conv layers and pool layers as well as other parameters of these layers)</a:t>
          </a:r>
        </a:p>
      </dsp:txBody>
      <dsp:txXfrm>
        <a:off x="143479" y="241019"/>
        <a:ext cx="6284455" cy="2652228"/>
      </dsp:txXfrm>
    </dsp:sp>
    <dsp:sp modelId="{F6E7D5E7-DEA7-43DF-8197-D19F87D493F9}">
      <dsp:nvSpPr>
        <dsp:cNvPr id="0" name=""/>
        <dsp:cNvSpPr/>
      </dsp:nvSpPr>
      <dsp:spPr>
        <a:xfrm>
          <a:off x="0" y="3131766"/>
          <a:ext cx="6571413" cy="2939186"/>
        </a:xfrm>
        <a:prstGeom prst="roundRect">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- 27 Pretrained Models (we quickly fit and get the performance of 27 CNN pretrained models  within 5 epoch to choose the best model out of them to train and test)</a:t>
          </a:r>
        </a:p>
      </dsp:txBody>
      <dsp:txXfrm>
        <a:off x="143479" y="3275245"/>
        <a:ext cx="6284455" cy="26522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8/11/2023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1278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8/11/2023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065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8/11/2023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6741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8/11/2023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8776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8/11/2023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18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8/11/2023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3458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8/11/2023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130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8/11/2023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94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8/11/2023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396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8/11/2023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62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8/11/2023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379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8/11/2023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33887250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astesj.com/v05/i06/p57/#1654275331162-05e1d788-1e6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B1D5CC7-31D1-4E22-A813-58A58E0D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567997C-1F1F-4881-B5BA-DD2B0C3E0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970F45A-B7CD-4B32-95EF-849531E69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4F8484A2-9B2C-4822-B096-6718E6CE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8" name="Freeform: Shape 47">
            <a:extLst>
              <a:ext uri="{FF2B5EF4-FFF2-40B4-BE49-F238E27FC236}">
                <a16:creationId xmlns:a16="http://schemas.microsoft.com/office/drawing/2014/main" id="{58D39B85-7449-406D-9486-2E01E9362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0" name="Freeform: Shape 49">
            <a:extLst>
              <a:ext uri="{FF2B5EF4-FFF2-40B4-BE49-F238E27FC236}">
                <a16:creationId xmlns:a16="http://schemas.microsoft.com/office/drawing/2014/main" id="{12638833-5608-4FD5-A4EB-58F1A95D9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20896541-5597-4AC1-A368-BD8251506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54" name="Rectangle 53">
            <a:extLst>
              <a:ext uri="{FF2B5EF4-FFF2-40B4-BE49-F238E27FC236}">
                <a16:creationId xmlns:a16="http://schemas.microsoft.com/office/drawing/2014/main" id="{525295DF-CC03-4EFE-BCB0-908091ACC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7BFD4-5E96-872E-7BB8-B2C4C1EDA96A}"/>
              </a:ext>
            </a:extLst>
          </p:cNvPr>
          <p:cNvSpPr>
            <a:spLocks noGrp="1"/>
          </p:cNvSpPr>
          <p:nvPr>
            <p:ph type="ctrTitle"/>
          </p:nvPr>
        </p:nvSpPr>
        <p:spPr>
          <a:xfrm>
            <a:off x="1549229" y="1674677"/>
            <a:ext cx="4970256" cy="1168766"/>
          </a:xfrm>
        </p:spPr>
        <p:txBody>
          <a:bodyPr>
            <a:normAutofit/>
          </a:bodyPr>
          <a:lstStyle/>
          <a:p>
            <a:r>
              <a:rPr lang="en-US" sz="3200" dirty="0">
                <a:solidFill>
                  <a:srgbClr val="5C0E0C"/>
                </a:solidFill>
              </a:rPr>
              <a:t>Project Requirement</a:t>
            </a:r>
            <a:endParaRPr lang="vi-VN" sz="3200" dirty="0">
              <a:solidFill>
                <a:srgbClr val="5C0E0C"/>
              </a:solidFill>
            </a:endParaRPr>
          </a:p>
        </p:txBody>
      </p:sp>
      <p:sp>
        <p:nvSpPr>
          <p:cNvPr id="3" name="Subtitle 2">
            <a:extLst>
              <a:ext uri="{FF2B5EF4-FFF2-40B4-BE49-F238E27FC236}">
                <a16:creationId xmlns:a16="http://schemas.microsoft.com/office/drawing/2014/main" id="{EDCC06DC-2ECE-59B0-FCEE-DA51815BFC1C}"/>
              </a:ext>
            </a:extLst>
          </p:cNvPr>
          <p:cNvSpPr>
            <a:spLocks noGrp="1"/>
          </p:cNvSpPr>
          <p:nvPr>
            <p:ph type="subTitle" idx="1"/>
          </p:nvPr>
        </p:nvSpPr>
        <p:spPr>
          <a:xfrm>
            <a:off x="1962552" y="2933179"/>
            <a:ext cx="4184101" cy="809693"/>
          </a:xfrm>
        </p:spPr>
        <p:txBody>
          <a:bodyPr>
            <a:normAutofit/>
          </a:bodyPr>
          <a:lstStyle/>
          <a:p>
            <a:r>
              <a:rPr lang="en-US" dirty="0">
                <a:solidFill>
                  <a:srgbClr val="5C0E0C"/>
                </a:solidFill>
              </a:rPr>
              <a:t>Project Name: Sign-Language-Detection</a:t>
            </a:r>
          </a:p>
          <a:p>
            <a:endParaRPr lang="vi-VN" dirty="0"/>
          </a:p>
        </p:txBody>
      </p:sp>
      <p:sp>
        <p:nvSpPr>
          <p:cNvPr id="56" name="Oval 55">
            <a:extLst>
              <a:ext uri="{FF2B5EF4-FFF2-40B4-BE49-F238E27FC236}">
                <a16:creationId xmlns:a16="http://schemas.microsoft.com/office/drawing/2014/main" id="{BEF0CF7B-B7C5-4388-80C3-83B1D2759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E46289A-A61F-440B-9FDE-5ECDF9DD7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2" descr="ASL Day 2019: Everything You Need To Know About American Sign Language">
            <a:extLst>
              <a:ext uri="{FF2B5EF4-FFF2-40B4-BE49-F238E27FC236}">
                <a16:creationId xmlns:a16="http://schemas.microsoft.com/office/drawing/2014/main" id="{6EA34558-CB45-62A9-29E9-3708F0EBD8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6141" y="1363317"/>
            <a:ext cx="5084417" cy="3393849"/>
          </a:xfrm>
          <a:prstGeom prst="rect">
            <a:avLst/>
          </a:prstGeom>
          <a:noFill/>
          <a:extLst>
            <a:ext uri="{909E8E84-426E-40DD-AFC4-6F175D3DCCD1}">
              <a14:hiddenFill xmlns:a14="http://schemas.microsoft.com/office/drawing/2010/main">
                <a:solidFill>
                  <a:srgbClr val="FFFFFF"/>
                </a:solidFill>
              </a14:hiddenFill>
            </a:ext>
          </a:extLst>
        </p:spPr>
      </p:pic>
      <p:sp>
        <p:nvSpPr>
          <p:cNvPr id="60" name="Freeform: Shape 59">
            <a:extLst>
              <a:ext uri="{FF2B5EF4-FFF2-40B4-BE49-F238E27FC236}">
                <a16:creationId xmlns:a16="http://schemas.microsoft.com/office/drawing/2014/main" id="{6D1BD83D-C3F0-438D-A050-E5C5E0AE9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Freeform: Shape 61">
            <a:extLst>
              <a:ext uri="{FF2B5EF4-FFF2-40B4-BE49-F238E27FC236}">
                <a16:creationId xmlns:a16="http://schemas.microsoft.com/office/drawing/2014/main" id="{54AFCA83-2AFA-4A6A-B027-FD819DB0E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4" name="Graphic 185">
            <a:extLst>
              <a:ext uri="{FF2B5EF4-FFF2-40B4-BE49-F238E27FC236}">
                <a16:creationId xmlns:a16="http://schemas.microsoft.com/office/drawing/2014/main" id="{071E3174-0472-4CE6-861A-9A6178A628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tx1"/>
          </a:solidFill>
        </p:grpSpPr>
        <p:sp>
          <p:nvSpPr>
            <p:cNvPr id="65" name="Freeform: Shape 64">
              <a:extLst>
                <a:ext uri="{FF2B5EF4-FFF2-40B4-BE49-F238E27FC236}">
                  <a16:creationId xmlns:a16="http://schemas.microsoft.com/office/drawing/2014/main" id="{A4B388F6-08B6-454A-B322-B8DDFF18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2" name="Freeform: Shape 65">
              <a:extLst>
                <a:ext uri="{FF2B5EF4-FFF2-40B4-BE49-F238E27FC236}">
                  <a16:creationId xmlns:a16="http://schemas.microsoft.com/office/drawing/2014/main" id="{18166392-5CEC-45E1-8E52-4BF9B3349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81E81D8-F936-48FA-8C92-771BA9ECA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3" name="Freeform: Shape 67">
              <a:extLst>
                <a:ext uri="{FF2B5EF4-FFF2-40B4-BE49-F238E27FC236}">
                  <a16:creationId xmlns:a16="http://schemas.microsoft.com/office/drawing/2014/main" id="{992716ED-E84A-43FF-90B5-11CA9E49C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E37CAB5-46A7-4FF2-8FA0-1152E9F70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TextBox 6">
            <a:extLst>
              <a:ext uri="{FF2B5EF4-FFF2-40B4-BE49-F238E27FC236}">
                <a16:creationId xmlns:a16="http://schemas.microsoft.com/office/drawing/2014/main" id="{F0639936-FC3F-3522-01D1-4FF603DF3001}"/>
              </a:ext>
            </a:extLst>
          </p:cNvPr>
          <p:cNvSpPr txBox="1"/>
          <p:nvPr/>
        </p:nvSpPr>
        <p:spPr>
          <a:xfrm>
            <a:off x="1700000" y="5314950"/>
            <a:ext cx="7997389" cy="923330"/>
          </a:xfrm>
          <a:prstGeom prst="rect">
            <a:avLst/>
          </a:prstGeom>
          <a:noFill/>
        </p:spPr>
        <p:txBody>
          <a:bodyPr wrap="square" rtlCol="0">
            <a:spAutoFit/>
          </a:bodyPr>
          <a:lstStyle/>
          <a:p>
            <a:r>
              <a:rPr lang="en-US" sz="1800" dirty="0">
                <a:latin typeface="+mj-lt"/>
              </a:rPr>
              <a:t>We want to build a detector using camera to capture and exactly identify/classify sign language</a:t>
            </a:r>
          </a:p>
          <a:p>
            <a:endParaRPr lang="vi-VN" dirty="0"/>
          </a:p>
        </p:txBody>
      </p:sp>
    </p:spTree>
    <p:extLst>
      <p:ext uri="{BB962C8B-B14F-4D97-AF65-F5344CB8AC3E}">
        <p14:creationId xmlns:p14="http://schemas.microsoft.com/office/powerpoint/2010/main" val="269251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par>
                          <p:cTn id="11" fill="hold">
                            <p:stCondLst>
                              <p:cond delay="500"/>
                            </p:stCondLst>
                            <p:childTnLst>
                              <p:par>
                                <p:cTn id="12" presetID="6"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par>
                          <p:cTn id="15" fill="hold">
                            <p:stCondLst>
                              <p:cond delay="2500"/>
                            </p:stCondLst>
                            <p:childTnLst>
                              <p:par>
                                <p:cTn id="16" presetID="6"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0D48-282A-6806-0FDD-94C7A5F47352}"/>
              </a:ext>
            </a:extLst>
          </p:cNvPr>
          <p:cNvSpPr>
            <a:spLocks noGrp="1"/>
          </p:cNvSpPr>
          <p:nvPr>
            <p:ph type="title" idx="4294967295"/>
          </p:nvPr>
        </p:nvSpPr>
        <p:spPr>
          <a:xfrm>
            <a:off x="5872704" y="-1"/>
            <a:ext cx="6319296" cy="2374233"/>
          </a:xfrm>
        </p:spPr>
        <p:txBody>
          <a:bodyPr>
            <a:normAutofit fontScale="90000"/>
          </a:bodyPr>
          <a:lstStyle/>
          <a:p>
            <a:pPr algn="ctr"/>
            <a:r>
              <a:rPr lang="en-US" b="1" dirty="0">
                <a:solidFill>
                  <a:srgbClr val="A21298"/>
                </a:solidFill>
              </a:rPr>
              <a:t>Benchmark For 27 Pretrained Models (5 epochs, without Data Augmentation)</a:t>
            </a:r>
          </a:p>
        </p:txBody>
      </p:sp>
      <p:sp>
        <p:nvSpPr>
          <p:cNvPr id="14" name="TextBox 13">
            <a:extLst>
              <a:ext uri="{FF2B5EF4-FFF2-40B4-BE49-F238E27FC236}">
                <a16:creationId xmlns:a16="http://schemas.microsoft.com/office/drawing/2014/main" id="{60F2B362-B357-7397-7C50-AFCE36FC8626}"/>
              </a:ext>
            </a:extLst>
          </p:cNvPr>
          <p:cNvSpPr txBox="1"/>
          <p:nvPr/>
        </p:nvSpPr>
        <p:spPr>
          <a:xfrm>
            <a:off x="5887453" y="2374232"/>
            <a:ext cx="6319295" cy="3785652"/>
          </a:xfrm>
          <a:prstGeom prst="rect">
            <a:avLst/>
          </a:prstGeom>
          <a:noFill/>
        </p:spPr>
        <p:txBody>
          <a:bodyPr wrap="square" rtlCol="0">
            <a:spAutoFit/>
          </a:bodyPr>
          <a:lstStyle/>
          <a:p>
            <a:pPr algn="ctr"/>
            <a:r>
              <a:rPr lang="en-US" sz="4000" b="1" dirty="0">
                <a:solidFill>
                  <a:srgbClr val="A21298"/>
                </a:solidFill>
              </a:rPr>
              <a:t>From this table, we choose the best model to train and test which is </a:t>
            </a:r>
            <a:r>
              <a:rPr lang="en-US" sz="4000" b="1" dirty="0" err="1">
                <a:solidFill>
                  <a:srgbClr val="A21298"/>
                </a:solidFill>
              </a:rPr>
              <a:t>MobileNet</a:t>
            </a:r>
            <a:r>
              <a:rPr lang="en-US" sz="4000" b="1" dirty="0">
                <a:solidFill>
                  <a:srgbClr val="A21298"/>
                </a:solidFill>
              </a:rPr>
              <a:t> model with highest validation accuracy and fastest training time</a:t>
            </a:r>
          </a:p>
        </p:txBody>
      </p:sp>
      <p:pic>
        <p:nvPicPr>
          <p:cNvPr id="8" name="Picture 7">
            <a:extLst>
              <a:ext uri="{FF2B5EF4-FFF2-40B4-BE49-F238E27FC236}">
                <a16:creationId xmlns:a16="http://schemas.microsoft.com/office/drawing/2014/main" id="{B68C2665-2F63-63F0-26F9-8D21D5D48273}"/>
              </a:ext>
            </a:extLst>
          </p:cNvPr>
          <p:cNvPicPr>
            <a:picLocks noChangeAspect="1"/>
          </p:cNvPicPr>
          <p:nvPr/>
        </p:nvPicPr>
        <p:blipFill>
          <a:blip r:embed="rId2"/>
          <a:stretch>
            <a:fillRect/>
          </a:stretch>
        </p:blipFill>
        <p:spPr>
          <a:xfrm>
            <a:off x="-1" y="1"/>
            <a:ext cx="5887453" cy="6858000"/>
          </a:xfrm>
          <a:prstGeom prst="rect">
            <a:avLst/>
          </a:prstGeom>
        </p:spPr>
      </p:pic>
    </p:spTree>
    <p:extLst>
      <p:ext uri="{BB962C8B-B14F-4D97-AF65-F5344CB8AC3E}">
        <p14:creationId xmlns:p14="http://schemas.microsoft.com/office/powerpoint/2010/main" val="5157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8E21EA-8F3A-40E2-F721-3F9197104606}"/>
              </a:ext>
            </a:extLst>
          </p:cNvPr>
          <p:cNvSpPr txBox="1"/>
          <p:nvPr/>
        </p:nvSpPr>
        <p:spPr>
          <a:xfrm>
            <a:off x="5871412" y="0"/>
            <a:ext cx="6320588" cy="2554545"/>
          </a:xfrm>
          <a:prstGeom prst="rect">
            <a:avLst/>
          </a:prstGeom>
          <a:noFill/>
        </p:spPr>
        <p:txBody>
          <a:bodyPr wrap="square" rtlCol="0">
            <a:spAutoFit/>
          </a:bodyPr>
          <a:lstStyle/>
          <a:p>
            <a:pPr algn="ctr"/>
            <a:r>
              <a:rPr lang="en-US" sz="4000" b="1" dirty="0">
                <a:solidFill>
                  <a:srgbClr val="A21298"/>
                </a:solidFill>
              </a:rPr>
              <a:t>Benchmark For 27 Pretrained Models (5 epochs, with Data Augmentation)</a:t>
            </a:r>
            <a:endParaRPr lang="en-US" sz="4000" dirty="0"/>
          </a:p>
        </p:txBody>
      </p:sp>
      <p:sp>
        <p:nvSpPr>
          <p:cNvPr id="9" name="TextBox 8">
            <a:extLst>
              <a:ext uri="{FF2B5EF4-FFF2-40B4-BE49-F238E27FC236}">
                <a16:creationId xmlns:a16="http://schemas.microsoft.com/office/drawing/2014/main" id="{9202E5C4-2F03-B566-ADDA-E8C125B33D06}"/>
              </a:ext>
            </a:extLst>
          </p:cNvPr>
          <p:cNvSpPr txBox="1"/>
          <p:nvPr/>
        </p:nvSpPr>
        <p:spPr>
          <a:xfrm>
            <a:off x="5871412" y="2456796"/>
            <a:ext cx="6320588" cy="4401205"/>
          </a:xfrm>
          <a:prstGeom prst="rect">
            <a:avLst/>
          </a:prstGeom>
          <a:noFill/>
        </p:spPr>
        <p:txBody>
          <a:bodyPr wrap="square" rtlCol="0">
            <a:spAutoFit/>
          </a:bodyPr>
          <a:lstStyle/>
          <a:p>
            <a:pPr algn="ctr"/>
            <a:r>
              <a:rPr lang="en-US" sz="4000" b="1" dirty="0">
                <a:solidFill>
                  <a:srgbClr val="A21298"/>
                </a:solidFill>
              </a:rPr>
              <a:t>From this table, we choose the best model to train and test which is </a:t>
            </a:r>
            <a:r>
              <a:rPr lang="en-US" sz="4000" b="1" dirty="0" err="1">
                <a:solidFill>
                  <a:srgbClr val="A21298"/>
                </a:solidFill>
              </a:rPr>
              <a:t>MobileNet</a:t>
            </a:r>
            <a:r>
              <a:rPr lang="en-US" sz="4000" b="1" dirty="0">
                <a:solidFill>
                  <a:srgbClr val="A21298"/>
                </a:solidFill>
              </a:rPr>
              <a:t> model with highest validation accuracy and fast enough training time</a:t>
            </a:r>
          </a:p>
          <a:p>
            <a:endParaRPr lang="en-US" sz="4000" dirty="0"/>
          </a:p>
        </p:txBody>
      </p:sp>
      <p:pic>
        <p:nvPicPr>
          <p:cNvPr id="11" name="Picture 10">
            <a:extLst>
              <a:ext uri="{FF2B5EF4-FFF2-40B4-BE49-F238E27FC236}">
                <a16:creationId xmlns:a16="http://schemas.microsoft.com/office/drawing/2014/main" id="{2FDEA54A-468B-CED0-41E9-1AB568E161A1}"/>
              </a:ext>
            </a:extLst>
          </p:cNvPr>
          <p:cNvPicPr>
            <a:picLocks noChangeAspect="1"/>
          </p:cNvPicPr>
          <p:nvPr/>
        </p:nvPicPr>
        <p:blipFill>
          <a:blip r:embed="rId2"/>
          <a:stretch>
            <a:fillRect/>
          </a:stretch>
        </p:blipFill>
        <p:spPr>
          <a:xfrm>
            <a:off x="0" y="0"/>
            <a:ext cx="5871412" cy="6858000"/>
          </a:xfrm>
          <a:prstGeom prst="rect">
            <a:avLst/>
          </a:prstGeom>
        </p:spPr>
      </p:pic>
    </p:spTree>
    <p:extLst>
      <p:ext uri="{BB962C8B-B14F-4D97-AF65-F5344CB8AC3E}">
        <p14:creationId xmlns:p14="http://schemas.microsoft.com/office/powerpoint/2010/main" val="115734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EE1E-204D-AEF0-FB20-460353897237}"/>
              </a:ext>
            </a:extLst>
          </p:cNvPr>
          <p:cNvSpPr>
            <a:spLocks noGrp="1"/>
          </p:cNvSpPr>
          <p:nvPr>
            <p:ph type="title"/>
          </p:nvPr>
        </p:nvSpPr>
        <p:spPr>
          <a:xfrm>
            <a:off x="0" y="1"/>
            <a:ext cx="12192000" cy="1203158"/>
          </a:xfrm>
        </p:spPr>
        <p:txBody>
          <a:bodyPr>
            <a:noAutofit/>
          </a:bodyPr>
          <a:lstStyle/>
          <a:p>
            <a:pPr algn="ctr"/>
            <a:r>
              <a:rPr lang="en-US" sz="4000" b="1" dirty="0">
                <a:solidFill>
                  <a:srgbClr val="4F012A"/>
                </a:solidFill>
              </a:rPr>
              <a:t>Accuracy And Loss Of Best Pretrained Model (Without Data Augmentation)</a:t>
            </a:r>
          </a:p>
        </p:txBody>
      </p:sp>
      <p:pic>
        <p:nvPicPr>
          <p:cNvPr id="1026" name="Picture 2">
            <a:extLst>
              <a:ext uri="{FF2B5EF4-FFF2-40B4-BE49-F238E27FC236}">
                <a16:creationId xmlns:a16="http://schemas.microsoft.com/office/drawing/2014/main" id="{BD35B7FC-7888-7B85-142B-9C7D70219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90" y="1203157"/>
            <a:ext cx="10828420" cy="565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83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7809-498B-73E1-EC2D-954D74F72FA3}"/>
              </a:ext>
            </a:extLst>
          </p:cNvPr>
          <p:cNvSpPr>
            <a:spLocks noGrp="1"/>
          </p:cNvSpPr>
          <p:nvPr>
            <p:ph type="title"/>
          </p:nvPr>
        </p:nvSpPr>
        <p:spPr>
          <a:xfrm>
            <a:off x="0" y="0"/>
            <a:ext cx="12192000" cy="1203158"/>
          </a:xfrm>
        </p:spPr>
        <p:txBody>
          <a:bodyPr>
            <a:normAutofit/>
          </a:bodyPr>
          <a:lstStyle/>
          <a:p>
            <a:pPr algn="ctr"/>
            <a:r>
              <a:rPr lang="en-US" sz="4000" b="1" dirty="0">
                <a:solidFill>
                  <a:srgbClr val="4F012A"/>
                </a:solidFill>
              </a:rPr>
              <a:t>Accuracy And Loss Of Best Pretrained Model (With Data Augmentation)</a:t>
            </a:r>
            <a:endParaRPr lang="en-US" sz="4000" dirty="0"/>
          </a:p>
        </p:txBody>
      </p:sp>
      <p:pic>
        <p:nvPicPr>
          <p:cNvPr id="2050" name="Picture 2">
            <a:extLst>
              <a:ext uri="{FF2B5EF4-FFF2-40B4-BE49-F238E27FC236}">
                <a16:creationId xmlns:a16="http://schemas.microsoft.com/office/drawing/2014/main" id="{891268D6-6A35-459A-0EFF-180E4018B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12" y="1203158"/>
            <a:ext cx="10811376" cy="565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7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45D8-E6B6-D018-1F98-A135AA830963}"/>
              </a:ext>
            </a:extLst>
          </p:cNvPr>
          <p:cNvSpPr>
            <a:spLocks noGrp="1"/>
          </p:cNvSpPr>
          <p:nvPr>
            <p:ph type="title"/>
          </p:nvPr>
        </p:nvSpPr>
        <p:spPr>
          <a:xfrm>
            <a:off x="0" y="1"/>
            <a:ext cx="12192000" cy="1690688"/>
          </a:xfrm>
        </p:spPr>
        <p:txBody>
          <a:bodyPr>
            <a:normAutofit fontScale="90000"/>
          </a:bodyPr>
          <a:lstStyle/>
          <a:p>
            <a:pPr algn="ctr"/>
            <a:r>
              <a:rPr lang="en-US" b="1" dirty="0">
                <a:solidFill>
                  <a:srgbClr val="444442"/>
                </a:solidFill>
              </a:rPr>
              <a:t>Confusion Matrix Of Best Pretrained Model </a:t>
            </a:r>
            <a:r>
              <a:rPr lang="en-US" sz="4400" b="1" dirty="0">
                <a:solidFill>
                  <a:srgbClr val="444442"/>
                </a:solidFill>
              </a:rPr>
              <a:t>(18/8700 false predicted images – 99.54% test accuracy, without Data Augmentation)</a:t>
            </a:r>
            <a:endParaRPr lang="en-US" b="1" dirty="0">
              <a:solidFill>
                <a:srgbClr val="444442"/>
              </a:solidFill>
            </a:endParaRPr>
          </a:p>
        </p:txBody>
      </p:sp>
      <p:pic>
        <p:nvPicPr>
          <p:cNvPr id="3076" name="Picture 4">
            <a:extLst>
              <a:ext uri="{FF2B5EF4-FFF2-40B4-BE49-F238E27FC236}">
                <a16:creationId xmlns:a16="http://schemas.microsoft.com/office/drawing/2014/main" id="{0C983143-A793-148D-DFA4-8DA615769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63" y="1690689"/>
            <a:ext cx="10010274" cy="516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3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45D8-E6B6-D018-1F98-A135AA830963}"/>
              </a:ext>
            </a:extLst>
          </p:cNvPr>
          <p:cNvSpPr>
            <a:spLocks noGrp="1"/>
          </p:cNvSpPr>
          <p:nvPr>
            <p:ph type="title"/>
          </p:nvPr>
        </p:nvSpPr>
        <p:spPr>
          <a:xfrm>
            <a:off x="0" y="1"/>
            <a:ext cx="12192000" cy="1690688"/>
          </a:xfrm>
        </p:spPr>
        <p:txBody>
          <a:bodyPr>
            <a:normAutofit fontScale="90000"/>
          </a:bodyPr>
          <a:lstStyle/>
          <a:p>
            <a:pPr algn="ctr"/>
            <a:r>
              <a:rPr lang="en-US" b="1" dirty="0">
                <a:solidFill>
                  <a:srgbClr val="444442"/>
                </a:solidFill>
              </a:rPr>
              <a:t>Confusion Matrix Of Best Pretrained Model </a:t>
            </a:r>
            <a:r>
              <a:rPr lang="en-US" sz="4400" b="1" dirty="0">
                <a:solidFill>
                  <a:srgbClr val="444442"/>
                </a:solidFill>
              </a:rPr>
              <a:t>(18/8700 false predicted images – 99.71% test accuracy, with Data Augmentation)</a:t>
            </a:r>
            <a:endParaRPr lang="en-US" b="1" dirty="0">
              <a:solidFill>
                <a:srgbClr val="444442"/>
              </a:solidFill>
            </a:endParaRPr>
          </a:p>
        </p:txBody>
      </p:sp>
      <p:pic>
        <p:nvPicPr>
          <p:cNvPr id="4098" name="Picture 2">
            <a:extLst>
              <a:ext uri="{FF2B5EF4-FFF2-40B4-BE49-F238E27FC236}">
                <a16:creationId xmlns:a16="http://schemas.microsoft.com/office/drawing/2014/main" id="{BCBC5C2A-ACB5-9996-6FDD-33266E6B3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63" y="1690690"/>
            <a:ext cx="10010274" cy="516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2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A64-5876-43B1-657E-DA01645F805A}"/>
              </a:ext>
            </a:extLst>
          </p:cNvPr>
          <p:cNvSpPr>
            <a:spLocks noGrp="1"/>
          </p:cNvSpPr>
          <p:nvPr>
            <p:ph type="title"/>
          </p:nvPr>
        </p:nvSpPr>
        <p:spPr>
          <a:xfrm>
            <a:off x="838200" y="111562"/>
            <a:ext cx="10515600" cy="1278700"/>
          </a:xfrm>
        </p:spPr>
        <p:txBody>
          <a:bodyPr/>
          <a:lstStyle/>
          <a:p>
            <a:pPr algn="ctr"/>
            <a:r>
              <a:rPr lang="en-US" b="1" dirty="0">
                <a:solidFill>
                  <a:srgbClr val="7030A0"/>
                </a:solidFill>
              </a:rPr>
              <a:t>Paper We Have Read For Reference</a:t>
            </a:r>
          </a:p>
        </p:txBody>
      </p:sp>
      <p:sp>
        <p:nvSpPr>
          <p:cNvPr id="3" name="Content Placeholder 2">
            <a:extLst>
              <a:ext uri="{FF2B5EF4-FFF2-40B4-BE49-F238E27FC236}">
                <a16:creationId xmlns:a16="http://schemas.microsoft.com/office/drawing/2014/main" id="{13EE5C01-7A67-FF94-3950-41319BF1D134}"/>
              </a:ext>
            </a:extLst>
          </p:cNvPr>
          <p:cNvSpPr>
            <a:spLocks noGrp="1"/>
          </p:cNvSpPr>
          <p:nvPr>
            <p:ph idx="1"/>
          </p:nvPr>
        </p:nvSpPr>
        <p:spPr>
          <a:xfrm>
            <a:off x="838200" y="1240972"/>
            <a:ext cx="10515600" cy="4935992"/>
          </a:xfrm>
        </p:spPr>
        <p:txBody>
          <a:bodyPr/>
          <a:lstStyle/>
          <a:p>
            <a:pPr marL="0" indent="0">
              <a:buNone/>
            </a:pPr>
            <a:r>
              <a:rPr lang="en-US" dirty="0">
                <a:hlinkClick r:id="rId2"/>
              </a:rPr>
              <a:t>https://www.astesj.com/v05/i06/p57/#1654275331162-05e1d788-1e6f</a:t>
            </a:r>
            <a:endParaRPr lang="en-US" dirty="0"/>
          </a:p>
        </p:txBody>
      </p:sp>
      <p:pic>
        <p:nvPicPr>
          <p:cNvPr id="5" name="Picture 4">
            <a:extLst>
              <a:ext uri="{FF2B5EF4-FFF2-40B4-BE49-F238E27FC236}">
                <a16:creationId xmlns:a16="http://schemas.microsoft.com/office/drawing/2014/main" id="{AE7602A5-650F-8E65-DFDE-66386C531C93}"/>
              </a:ext>
            </a:extLst>
          </p:cNvPr>
          <p:cNvPicPr>
            <a:picLocks noChangeAspect="1"/>
          </p:cNvPicPr>
          <p:nvPr/>
        </p:nvPicPr>
        <p:blipFill>
          <a:blip r:embed="rId3"/>
          <a:stretch>
            <a:fillRect/>
          </a:stretch>
        </p:blipFill>
        <p:spPr>
          <a:xfrm>
            <a:off x="699796" y="2006082"/>
            <a:ext cx="10654004" cy="3937518"/>
          </a:xfrm>
          <a:prstGeom prst="rect">
            <a:avLst/>
          </a:prstGeom>
        </p:spPr>
      </p:pic>
    </p:spTree>
    <p:extLst>
      <p:ext uri="{BB962C8B-B14F-4D97-AF65-F5344CB8AC3E}">
        <p14:creationId xmlns:p14="http://schemas.microsoft.com/office/powerpoint/2010/main" val="422059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67DF-6989-BA5D-27CF-C7F68DCDFE88}"/>
              </a:ext>
            </a:extLst>
          </p:cNvPr>
          <p:cNvSpPr>
            <a:spLocks noGrp="1"/>
          </p:cNvSpPr>
          <p:nvPr>
            <p:ph type="title"/>
          </p:nvPr>
        </p:nvSpPr>
        <p:spPr>
          <a:xfrm>
            <a:off x="838200" y="-86619"/>
            <a:ext cx="10515600" cy="1325563"/>
          </a:xfrm>
        </p:spPr>
        <p:txBody>
          <a:bodyPr/>
          <a:lstStyle/>
          <a:p>
            <a:pPr algn="ctr"/>
            <a:r>
              <a:rPr lang="en-US" b="1" dirty="0">
                <a:solidFill>
                  <a:srgbClr val="3333CC"/>
                </a:solidFill>
              </a:rPr>
              <a:t>Task List</a:t>
            </a:r>
            <a:endParaRPr lang="vi-VN" b="1" dirty="0">
              <a:solidFill>
                <a:srgbClr val="3333CC"/>
              </a:solidFill>
            </a:endParaRPr>
          </a:p>
        </p:txBody>
      </p:sp>
      <p:sp>
        <p:nvSpPr>
          <p:cNvPr id="4" name="Content Placeholder 3">
            <a:extLst>
              <a:ext uri="{FF2B5EF4-FFF2-40B4-BE49-F238E27FC236}">
                <a16:creationId xmlns:a16="http://schemas.microsoft.com/office/drawing/2014/main" id="{C5D5DD87-A146-34A3-A34B-2594FE1FDA6E}"/>
              </a:ext>
            </a:extLst>
          </p:cNvPr>
          <p:cNvSpPr>
            <a:spLocks noGrp="1"/>
          </p:cNvSpPr>
          <p:nvPr>
            <p:ph idx="1"/>
          </p:nvPr>
        </p:nvSpPr>
        <p:spPr>
          <a:xfrm>
            <a:off x="1268361" y="962526"/>
            <a:ext cx="10923639" cy="5895474"/>
          </a:xfrm>
        </p:spPr>
        <p:txBody>
          <a:bodyPr>
            <a:normAutofit fontScale="92500" lnSpcReduction="20000"/>
          </a:bodyPr>
          <a:lstStyle/>
          <a:p>
            <a:pPr marL="514350" indent="-514350">
              <a:buAutoNum type="arabicPeriod"/>
            </a:pPr>
            <a:r>
              <a:rPr lang="en-US" sz="2800" b="1" dirty="0"/>
              <a:t>Preprocess data using </a:t>
            </a:r>
            <a:r>
              <a:rPr lang="en-US" sz="2800" b="1" dirty="0" err="1"/>
              <a:t>ImageDataGenerator</a:t>
            </a:r>
            <a:r>
              <a:rPr lang="en-US" sz="2800" b="1" dirty="0"/>
              <a:t> (create a </a:t>
            </a:r>
            <a:r>
              <a:rPr lang="en-US" sz="2800" b="1" dirty="0" err="1"/>
              <a:t>dataframe</a:t>
            </a:r>
            <a:r>
              <a:rPr lang="en-US" sz="2800" b="1" dirty="0"/>
              <a:t> from </a:t>
            </a:r>
            <a:r>
              <a:rPr lang="en-US" sz="2800" b="1" dirty="0" err="1"/>
              <a:t>filepath</a:t>
            </a:r>
            <a:r>
              <a:rPr lang="en-US" sz="2800" b="1" dirty="0"/>
              <a:t> and labels of the pictures, Data Augmentation, generate batches of images to train, split train set (80%), test set (</a:t>
            </a:r>
            <a:r>
              <a:rPr lang="en-US" b="1" dirty="0"/>
              <a:t>20%) and validation set (10% of the remaining train set)</a:t>
            </a:r>
            <a:endParaRPr lang="en-US" sz="2800" b="1" dirty="0"/>
          </a:p>
          <a:p>
            <a:pPr marL="514350" indent="-514350">
              <a:buAutoNum type="arabicPeriod"/>
            </a:pPr>
            <a:endParaRPr lang="en-US" sz="2800" b="1" dirty="0"/>
          </a:p>
          <a:p>
            <a:pPr marL="514350" indent="-514350">
              <a:buFont typeface="Arial" panose="020B0604020202020204" pitchFamily="34" charset="0"/>
              <a:buAutoNum type="arabicPeriod"/>
            </a:pPr>
            <a:r>
              <a:rPr lang="en-US" sz="2800" b="1" dirty="0"/>
              <a:t>Plot some random</a:t>
            </a:r>
            <a:r>
              <a:rPr lang="en-US" sz="2800" b="1" baseline="0" dirty="0"/>
              <a:t> images, create </a:t>
            </a:r>
            <a:r>
              <a:rPr lang="en-US" sz="2800" b="1" baseline="0" dirty="0" err="1"/>
              <a:t>CustomCNN</a:t>
            </a:r>
            <a:r>
              <a:rPr lang="en-US" sz="2800" b="1" baseline="0" dirty="0"/>
              <a:t> model (or import 27 </a:t>
            </a:r>
            <a:r>
              <a:rPr lang="en-US" b="1" dirty="0"/>
              <a:t>pretrained models</a:t>
            </a:r>
            <a:r>
              <a:rPr lang="en-US" sz="2800" b="1" baseline="0" dirty="0"/>
              <a:t> for transfer learning) and compile these models (for pretraine</a:t>
            </a:r>
            <a:r>
              <a:rPr lang="en-US" b="1" dirty="0"/>
              <a:t>d models we quickly fit them using 5% of our dataset within 5 epoch to choose one best model for training and testing later)</a:t>
            </a:r>
            <a:endParaRPr lang="en-US" sz="2800" b="1" baseline="0" dirty="0"/>
          </a:p>
          <a:p>
            <a:pPr marL="514350" indent="-514350">
              <a:buFont typeface="Arial" panose="020B0604020202020204" pitchFamily="34" charset="0"/>
              <a:buAutoNum type="arabicPeriod"/>
            </a:pPr>
            <a:endParaRPr lang="en-US" sz="2800" b="1" dirty="0"/>
          </a:p>
          <a:p>
            <a:pPr marL="514350" indent="-514350">
              <a:buAutoNum type="arabicPeriod"/>
            </a:pPr>
            <a:r>
              <a:rPr lang="en-US" b="1" dirty="0"/>
              <a:t>Fit the </a:t>
            </a:r>
            <a:r>
              <a:rPr lang="en-US" b="1" dirty="0" err="1"/>
              <a:t>CustomCNN</a:t>
            </a:r>
            <a:r>
              <a:rPr lang="en-US" b="1" dirty="0"/>
              <a:t> model, the best pretrained model obtained from step 2, plot accuracy and loss of these two models and test them using test set, create and print out the confusion matrix between prediction labels and true test labels</a:t>
            </a:r>
          </a:p>
          <a:p>
            <a:pPr marL="514350" indent="-514350">
              <a:buAutoNum type="arabicPeriod"/>
            </a:pPr>
            <a:endParaRPr lang="en-US" b="1" dirty="0"/>
          </a:p>
          <a:p>
            <a:pPr marL="514350" indent="-514350">
              <a:buFont typeface="Arial" panose="020B0604020202020204" pitchFamily="34" charset="0"/>
              <a:buAutoNum type="arabicPeriod"/>
            </a:pPr>
            <a:r>
              <a:rPr lang="en-US" sz="2800" b="1" dirty="0"/>
              <a:t>Print out some random images with their true and prediction labels </a:t>
            </a:r>
            <a:r>
              <a:rPr lang="en-US" b="1" dirty="0"/>
              <a:t>, t</a:t>
            </a:r>
            <a:r>
              <a:rPr lang="en-US" sz="2800" b="1" dirty="0"/>
              <a:t>est using camera of the device and choosing the model for application</a:t>
            </a:r>
          </a:p>
          <a:p>
            <a:pPr marL="0" indent="0">
              <a:buNone/>
            </a:pPr>
            <a:endParaRPr lang="en-US" sz="2800" dirty="0"/>
          </a:p>
        </p:txBody>
      </p:sp>
      <p:sp>
        <p:nvSpPr>
          <p:cNvPr id="5" name="Rectangle 4" descr="Train">
            <a:extLst>
              <a:ext uri="{FF2B5EF4-FFF2-40B4-BE49-F238E27FC236}">
                <a16:creationId xmlns:a16="http://schemas.microsoft.com/office/drawing/2014/main" id="{04809D68-79A5-BF27-A6B9-649282B157A5}"/>
              </a:ext>
            </a:extLst>
          </p:cNvPr>
          <p:cNvSpPr/>
          <p:nvPr/>
        </p:nvSpPr>
        <p:spPr>
          <a:xfrm>
            <a:off x="318653" y="4301949"/>
            <a:ext cx="943976" cy="94397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6" name="Rectangle 5" descr="Camera">
            <a:extLst>
              <a:ext uri="{FF2B5EF4-FFF2-40B4-BE49-F238E27FC236}">
                <a16:creationId xmlns:a16="http://schemas.microsoft.com/office/drawing/2014/main" id="{F715191E-7958-8B09-DB72-4D56C74D3A5A}"/>
              </a:ext>
            </a:extLst>
          </p:cNvPr>
          <p:cNvSpPr/>
          <p:nvPr/>
        </p:nvSpPr>
        <p:spPr>
          <a:xfrm>
            <a:off x="366212" y="5627413"/>
            <a:ext cx="943976" cy="94397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7" name="Rectangle 6" descr="Document">
            <a:extLst>
              <a:ext uri="{FF2B5EF4-FFF2-40B4-BE49-F238E27FC236}">
                <a16:creationId xmlns:a16="http://schemas.microsoft.com/office/drawing/2014/main" id="{312C950B-0A04-C4BC-9BF0-975E2B342C95}"/>
              </a:ext>
            </a:extLst>
          </p:cNvPr>
          <p:cNvSpPr/>
          <p:nvPr/>
        </p:nvSpPr>
        <p:spPr>
          <a:xfrm>
            <a:off x="318653" y="2694171"/>
            <a:ext cx="943976" cy="94397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8" name="Rectangle 7" descr="Monitor">
            <a:extLst>
              <a:ext uri="{FF2B5EF4-FFF2-40B4-BE49-F238E27FC236}">
                <a16:creationId xmlns:a16="http://schemas.microsoft.com/office/drawing/2014/main" id="{3D1E4D5C-991A-0070-AE77-24E4BB21DE69}"/>
              </a:ext>
            </a:extLst>
          </p:cNvPr>
          <p:cNvSpPr/>
          <p:nvPr/>
        </p:nvSpPr>
        <p:spPr>
          <a:xfrm>
            <a:off x="324385" y="1124525"/>
            <a:ext cx="943976" cy="94397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Tree>
    <p:extLst>
      <p:ext uri="{BB962C8B-B14F-4D97-AF65-F5344CB8AC3E}">
        <p14:creationId xmlns:p14="http://schemas.microsoft.com/office/powerpoint/2010/main" val="2231232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B5AF3A4-52F4-BA55-4E9B-1B90729608BB}"/>
              </a:ext>
            </a:extLst>
          </p:cNvPr>
          <p:cNvSpPr>
            <a:spLocks noGrp="1"/>
          </p:cNvSpPr>
          <p:nvPr>
            <p:ph type="title"/>
          </p:nvPr>
        </p:nvSpPr>
        <p:spPr>
          <a:xfrm>
            <a:off x="2205870" y="184737"/>
            <a:ext cx="4463623" cy="1314996"/>
          </a:xfrm>
        </p:spPr>
        <p:txBody>
          <a:bodyPr anchor="b">
            <a:normAutofit/>
          </a:bodyPr>
          <a:lstStyle/>
          <a:p>
            <a:r>
              <a:rPr lang="en-US" b="1" dirty="0">
                <a:solidFill>
                  <a:srgbClr val="FF6600"/>
                </a:solidFill>
              </a:rPr>
              <a:t>EDA (Exploratory Data Analysis)</a:t>
            </a:r>
            <a:endParaRPr lang="vi-VN" b="1" dirty="0">
              <a:solidFill>
                <a:srgbClr val="FF6600"/>
              </a:solidFill>
            </a:endParaRPr>
          </a:p>
        </p:txBody>
      </p:sp>
      <p:sp>
        <p:nvSpPr>
          <p:cNvPr id="35"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6"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8E9D7C30-7779-3F65-B3D9-DE39BC41F7C3}"/>
              </a:ext>
            </a:extLst>
          </p:cNvPr>
          <p:cNvSpPr>
            <a:spLocks noGrp="1"/>
          </p:cNvSpPr>
          <p:nvPr>
            <p:ph idx="1"/>
          </p:nvPr>
        </p:nvSpPr>
        <p:spPr>
          <a:xfrm>
            <a:off x="1520333" y="1570982"/>
            <a:ext cx="5747658" cy="5271777"/>
          </a:xfrm>
        </p:spPr>
        <p:txBody>
          <a:bodyPr anchor="ctr">
            <a:normAutofit/>
          </a:bodyPr>
          <a:lstStyle/>
          <a:p>
            <a:pPr marL="0" indent="0">
              <a:buNone/>
            </a:pPr>
            <a:r>
              <a:rPr lang="en-US" dirty="0"/>
              <a:t>- Dataset we used: ASL (American Sign Language) Dataset</a:t>
            </a:r>
          </a:p>
          <a:p>
            <a:pPr>
              <a:buFontTx/>
              <a:buChar char="-"/>
            </a:pPr>
            <a:r>
              <a:rPr lang="en-US" dirty="0"/>
              <a:t>The number of classes/labels in  training set: 29 (26 alphabet characters, nothing, space and del)</a:t>
            </a:r>
          </a:p>
          <a:p>
            <a:pPr>
              <a:buFontTx/>
              <a:buChar char="-"/>
            </a:pPr>
            <a:r>
              <a:rPr lang="en-US" dirty="0"/>
              <a:t>The number of classes/labels in testing set: 28 (26 alphabet characters, nothing, space)</a:t>
            </a:r>
          </a:p>
          <a:p>
            <a:pPr>
              <a:buFontTx/>
              <a:buChar char="-"/>
            </a:pPr>
            <a:r>
              <a:rPr lang="en-US" dirty="0"/>
              <a:t>The number of images which each label has in training set: 3000</a:t>
            </a:r>
          </a:p>
          <a:p>
            <a:pPr>
              <a:buFontTx/>
              <a:buChar char="-"/>
            </a:pPr>
            <a:r>
              <a:rPr lang="en-US" dirty="0"/>
              <a:t>The dataset is not imbalance</a:t>
            </a:r>
          </a:p>
          <a:p>
            <a:endParaRPr lang="vi-VN" dirty="0"/>
          </a:p>
        </p:txBody>
      </p:sp>
      <p:sp>
        <p:nvSpPr>
          <p:cNvPr id="3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0" name="Picture 4" descr="Programming data on computer monitor">
            <a:extLst>
              <a:ext uri="{FF2B5EF4-FFF2-40B4-BE49-F238E27FC236}">
                <a16:creationId xmlns:a16="http://schemas.microsoft.com/office/drawing/2014/main" id="{FBA2C94F-BFAF-0C33-372E-AA090F7CA1D5}"/>
              </a:ext>
            </a:extLst>
          </p:cNvPr>
          <p:cNvPicPr>
            <a:picLocks noChangeAspect="1"/>
          </p:cNvPicPr>
          <p:nvPr/>
        </p:nvPicPr>
        <p:blipFill rotWithShape="1">
          <a:blip r:embed="rId2"/>
          <a:srcRect l="21597" r="11651"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4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2"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90332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39">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58" name="Freeform: Shape 40">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9" name="Freeform: Shape 41">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42">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0" name="Freeform: Shape 43">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44">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1" name="Freeform: Shape 45">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Freeform: Shape 47">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Freeform: Shape 48">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Freeform: Shape 49">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Freeform: Shape 50">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Freeform: Shape 51">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Freeform: Shape 52">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D8099DA-D24F-C2B6-0D19-47C6BFF3EB32}"/>
              </a:ext>
            </a:extLst>
          </p:cNvPr>
          <p:cNvSpPr>
            <a:spLocks noGrp="1"/>
          </p:cNvSpPr>
          <p:nvPr>
            <p:ph type="title"/>
          </p:nvPr>
        </p:nvSpPr>
        <p:spPr>
          <a:xfrm>
            <a:off x="838200" y="1195697"/>
            <a:ext cx="3200400" cy="4238118"/>
          </a:xfrm>
        </p:spPr>
        <p:txBody>
          <a:bodyPr>
            <a:normAutofit/>
          </a:bodyPr>
          <a:lstStyle/>
          <a:p>
            <a:r>
              <a:rPr lang="en-US" b="1" dirty="0">
                <a:solidFill>
                  <a:srgbClr val="9FC515"/>
                </a:solidFill>
              </a:rPr>
              <a:t>Some Pictures In Our Dataset</a:t>
            </a:r>
            <a:endParaRPr lang="vi-VN" b="1" dirty="0">
              <a:solidFill>
                <a:srgbClr val="9FC515"/>
              </a:solidFill>
            </a:endParaRPr>
          </a:p>
        </p:txBody>
      </p:sp>
      <p:sp>
        <p:nvSpPr>
          <p:cNvPr id="55" name="Freeform: Shape 54">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7" name="Freeform: Shape 56">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4" descr="A close-up of a hand&#10;&#10;Description automatically generated">
            <a:extLst>
              <a:ext uri="{FF2B5EF4-FFF2-40B4-BE49-F238E27FC236}">
                <a16:creationId xmlns:a16="http://schemas.microsoft.com/office/drawing/2014/main" id="{D49B380E-C1F1-54B8-106A-607317E23E72}"/>
              </a:ext>
            </a:extLst>
          </p:cNvPr>
          <p:cNvPicPr>
            <a:picLocks noGrp="1" noChangeAspect="1"/>
          </p:cNvPicPr>
          <p:nvPr>
            <p:ph idx="1"/>
          </p:nvPr>
        </p:nvPicPr>
        <p:blipFill>
          <a:blip r:embed="rId2"/>
          <a:stretch>
            <a:fillRect/>
          </a:stretch>
        </p:blipFill>
        <p:spPr>
          <a:xfrm>
            <a:off x="4782386" y="1498572"/>
            <a:ext cx="1308940" cy="1308940"/>
          </a:xfrm>
        </p:spPr>
      </p:pic>
      <p:sp>
        <p:nvSpPr>
          <p:cNvPr id="23" name="TextBox 22">
            <a:extLst>
              <a:ext uri="{FF2B5EF4-FFF2-40B4-BE49-F238E27FC236}">
                <a16:creationId xmlns:a16="http://schemas.microsoft.com/office/drawing/2014/main" id="{180782F0-A3CA-2ABB-9831-8778493C7CE8}"/>
              </a:ext>
            </a:extLst>
          </p:cNvPr>
          <p:cNvSpPr txBox="1"/>
          <p:nvPr/>
        </p:nvSpPr>
        <p:spPr>
          <a:xfrm>
            <a:off x="4782386" y="2797361"/>
            <a:ext cx="1308940" cy="584775"/>
          </a:xfrm>
          <a:prstGeom prst="rect">
            <a:avLst/>
          </a:prstGeom>
          <a:noFill/>
        </p:spPr>
        <p:txBody>
          <a:bodyPr wrap="square" rtlCol="0">
            <a:spAutoFit/>
          </a:bodyPr>
          <a:lstStyle/>
          <a:p>
            <a:pPr algn="ctr" defTabSz="621792">
              <a:spcAft>
                <a:spcPts val="600"/>
              </a:spcAft>
            </a:pPr>
            <a:r>
              <a:rPr lang="en-US" sz="1600" b="1" kern="1200" dirty="0"/>
              <a:t>Label: Space</a:t>
            </a:r>
            <a:endParaRPr lang="en-US" sz="1600" b="1" dirty="0"/>
          </a:p>
        </p:txBody>
      </p:sp>
      <p:pic>
        <p:nvPicPr>
          <p:cNvPr id="24" name="Picture 23" descr="A close-up of a white wall&#10;&#10;Description automatically generated with low confidence">
            <a:extLst>
              <a:ext uri="{FF2B5EF4-FFF2-40B4-BE49-F238E27FC236}">
                <a16:creationId xmlns:a16="http://schemas.microsoft.com/office/drawing/2014/main" id="{ECFF6EAE-9E25-17D7-3EEE-EF7E14A73CDD}"/>
              </a:ext>
            </a:extLst>
          </p:cNvPr>
          <p:cNvPicPr>
            <a:picLocks noChangeAspect="1"/>
          </p:cNvPicPr>
          <p:nvPr/>
        </p:nvPicPr>
        <p:blipFill>
          <a:blip r:embed="rId3"/>
          <a:stretch>
            <a:fillRect/>
          </a:stretch>
        </p:blipFill>
        <p:spPr>
          <a:xfrm>
            <a:off x="7413623" y="1498572"/>
            <a:ext cx="1308940" cy="1308940"/>
          </a:xfrm>
          <a:prstGeom prst="rect">
            <a:avLst/>
          </a:prstGeom>
        </p:spPr>
      </p:pic>
      <p:sp>
        <p:nvSpPr>
          <p:cNvPr id="25" name="TextBox 24">
            <a:extLst>
              <a:ext uri="{FF2B5EF4-FFF2-40B4-BE49-F238E27FC236}">
                <a16:creationId xmlns:a16="http://schemas.microsoft.com/office/drawing/2014/main" id="{9755FDB7-06C2-5669-3B15-A01638B0ECC9}"/>
              </a:ext>
            </a:extLst>
          </p:cNvPr>
          <p:cNvSpPr txBox="1"/>
          <p:nvPr/>
        </p:nvSpPr>
        <p:spPr>
          <a:xfrm>
            <a:off x="7413622" y="2797361"/>
            <a:ext cx="1308940" cy="584775"/>
          </a:xfrm>
          <a:prstGeom prst="rect">
            <a:avLst/>
          </a:prstGeom>
          <a:noFill/>
        </p:spPr>
        <p:txBody>
          <a:bodyPr wrap="square" rtlCol="0">
            <a:spAutoFit/>
          </a:bodyPr>
          <a:lstStyle/>
          <a:p>
            <a:pPr algn="ctr" defTabSz="621792">
              <a:spcAft>
                <a:spcPts val="600"/>
              </a:spcAft>
            </a:pPr>
            <a:r>
              <a:rPr lang="en-US" sz="1600" b="1" kern="1200" dirty="0"/>
              <a:t>Label: Nothing</a:t>
            </a:r>
            <a:endParaRPr lang="en-US" sz="1600" b="1" dirty="0"/>
          </a:p>
        </p:txBody>
      </p:sp>
      <p:pic>
        <p:nvPicPr>
          <p:cNvPr id="26" name="Picture 25" descr="A person's hand holding something&#10;&#10;Description automatically generated with low confidence">
            <a:extLst>
              <a:ext uri="{FF2B5EF4-FFF2-40B4-BE49-F238E27FC236}">
                <a16:creationId xmlns:a16="http://schemas.microsoft.com/office/drawing/2014/main" id="{56511DA4-82D0-8F5F-3144-34615C2AB065}"/>
              </a:ext>
            </a:extLst>
          </p:cNvPr>
          <p:cNvPicPr>
            <a:picLocks noChangeAspect="1"/>
          </p:cNvPicPr>
          <p:nvPr/>
        </p:nvPicPr>
        <p:blipFill>
          <a:blip r:embed="rId4"/>
          <a:stretch>
            <a:fillRect/>
          </a:stretch>
        </p:blipFill>
        <p:spPr>
          <a:xfrm>
            <a:off x="10044859" y="1488421"/>
            <a:ext cx="1308940" cy="1308940"/>
          </a:xfrm>
          <a:prstGeom prst="rect">
            <a:avLst/>
          </a:prstGeom>
        </p:spPr>
      </p:pic>
      <p:sp>
        <p:nvSpPr>
          <p:cNvPr id="27" name="TextBox 26">
            <a:extLst>
              <a:ext uri="{FF2B5EF4-FFF2-40B4-BE49-F238E27FC236}">
                <a16:creationId xmlns:a16="http://schemas.microsoft.com/office/drawing/2014/main" id="{47CB1EA3-5061-3133-7909-1DC696F72255}"/>
              </a:ext>
            </a:extLst>
          </p:cNvPr>
          <p:cNvSpPr txBox="1"/>
          <p:nvPr/>
        </p:nvSpPr>
        <p:spPr>
          <a:xfrm>
            <a:off x="10044859" y="2924865"/>
            <a:ext cx="1308940" cy="338554"/>
          </a:xfrm>
          <a:prstGeom prst="rect">
            <a:avLst/>
          </a:prstGeom>
          <a:noFill/>
        </p:spPr>
        <p:txBody>
          <a:bodyPr wrap="square" rtlCol="0">
            <a:spAutoFit/>
          </a:bodyPr>
          <a:lstStyle/>
          <a:p>
            <a:pPr algn="ctr" defTabSz="621792">
              <a:spcAft>
                <a:spcPts val="600"/>
              </a:spcAft>
            </a:pPr>
            <a:r>
              <a:rPr lang="en-US" sz="1600" b="1" kern="1200" dirty="0"/>
              <a:t>Label: Del</a:t>
            </a:r>
            <a:endParaRPr lang="en-US" sz="1600" b="1" dirty="0"/>
          </a:p>
        </p:txBody>
      </p:sp>
      <p:pic>
        <p:nvPicPr>
          <p:cNvPr id="28" name="Picture 27" descr="A hand making a number three&#10;&#10;Description automatically generated with low confidence">
            <a:extLst>
              <a:ext uri="{FF2B5EF4-FFF2-40B4-BE49-F238E27FC236}">
                <a16:creationId xmlns:a16="http://schemas.microsoft.com/office/drawing/2014/main" id="{4E170F86-824F-B490-051C-FCC0E05A295B}"/>
              </a:ext>
            </a:extLst>
          </p:cNvPr>
          <p:cNvPicPr>
            <a:picLocks noChangeAspect="1"/>
          </p:cNvPicPr>
          <p:nvPr/>
        </p:nvPicPr>
        <p:blipFill>
          <a:blip r:embed="rId5"/>
          <a:stretch>
            <a:fillRect/>
          </a:stretch>
        </p:blipFill>
        <p:spPr>
          <a:xfrm>
            <a:off x="4782386" y="3395197"/>
            <a:ext cx="1308940" cy="1308940"/>
          </a:xfrm>
          <a:prstGeom prst="rect">
            <a:avLst/>
          </a:prstGeom>
        </p:spPr>
      </p:pic>
      <p:sp>
        <p:nvSpPr>
          <p:cNvPr id="29" name="TextBox 28">
            <a:extLst>
              <a:ext uri="{FF2B5EF4-FFF2-40B4-BE49-F238E27FC236}">
                <a16:creationId xmlns:a16="http://schemas.microsoft.com/office/drawing/2014/main" id="{B514ED8A-6BE4-00C3-F11C-88DF3CB37F5F}"/>
              </a:ext>
            </a:extLst>
          </p:cNvPr>
          <p:cNvSpPr txBox="1"/>
          <p:nvPr/>
        </p:nvSpPr>
        <p:spPr>
          <a:xfrm>
            <a:off x="4782386" y="4868688"/>
            <a:ext cx="1308940" cy="338554"/>
          </a:xfrm>
          <a:prstGeom prst="rect">
            <a:avLst/>
          </a:prstGeom>
          <a:noFill/>
        </p:spPr>
        <p:txBody>
          <a:bodyPr wrap="square" rtlCol="0">
            <a:spAutoFit/>
          </a:bodyPr>
          <a:lstStyle/>
          <a:p>
            <a:pPr algn="ctr" defTabSz="621792">
              <a:spcAft>
                <a:spcPts val="600"/>
              </a:spcAft>
            </a:pPr>
            <a:r>
              <a:rPr lang="en-US" sz="1600" b="1" kern="1200" dirty="0"/>
              <a:t>Label: W</a:t>
            </a:r>
            <a:endParaRPr lang="en-US" sz="1600" b="1" dirty="0"/>
          </a:p>
        </p:txBody>
      </p:sp>
      <p:pic>
        <p:nvPicPr>
          <p:cNvPr id="30" name="Picture 29" descr="A close-up of a hand&#10;&#10;Description automatically generated with medium confidence">
            <a:extLst>
              <a:ext uri="{FF2B5EF4-FFF2-40B4-BE49-F238E27FC236}">
                <a16:creationId xmlns:a16="http://schemas.microsoft.com/office/drawing/2014/main" id="{3449E031-47E5-7E99-B964-75FE52A307D1}"/>
              </a:ext>
            </a:extLst>
          </p:cNvPr>
          <p:cNvPicPr>
            <a:picLocks noChangeAspect="1"/>
          </p:cNvPicPr>
          <p:nvPr/>
        </p:nvPicPr>
        <p:blipFill>
          <a:blip r:embed="rId6"/>
          <a:stretch>
            <a:fillRect/>
          </a:stretch>
        </p:blipFill>
        <p:spPr>
          <a:xfrm>
            <a:off x="7413623" y="3390924"/>
            <a:ext cx="1308940" cy="1308940"/>
          </a:xfrm>
          <a:prstGeom prst="rect">
            <a:avLst/>
          </a:prstGeom>
        </p:spPr>
      </p:pic>
      <p:sp>
        <p:nvSpPr>
          <p:cNvPr id="31" name="TextBox 30">
            <a:extLst>
              <a:ext uri="{FF2B5EF4-FFF2-40B4-BE49-F238E27FC236}">
                <a16:creationId xmlns:a16="http://schemas.microsoft.com/office/drawing/2014/main" id="{6DBA0D64-2B64-15F2-91A2-5ED0BBEE8CAF}"/>
              </a:ext>
            </a:extLst>
          </p:cNvPr>
          <p:cNvSpPr txBox="1"/>
          <p:nvPr/>
        </p:nvSpPr>
        <p:spPr>
          <a:xfrm>
            <a:off x="7413623" y="4872962"/>
            <a:ext cx="1308940" cy="338554"/>
          </a:xfrm>
          <a:prstGeom prst="rect">
            <a:avLst/>
          </a:prstGeom>
          <a:noFill/>
        </p:spPr>
        <p:txBody>
          <a:bodyPr wrap="square" rtlCol="0">
            <a:spAutoFit/>
          </a:bodyPr>
          <a:lstStyle/>
          <a:p>
            <a:pPr algn="ctr" defTabSz="621792">
              <a:spcAft>
                <a:spcPts val="600"/>
              </a:spcAft>
            </a:pPr>
            <a:r>
              <a:rPr lang="en-US" sz="1600" b="1" kern="1200" dirty="0"/>
              <a:t>Label: S</a:t>
            </a:r>
            <a:endParaRPr lang="en-US" sz="1600" b="1" dirty="0"/>
          </a:p>
        </p:txBody>
      </p:sp>
      <p:pic>
        <p:nvPicPr>
          <p:cNvPr id="32" name="Picture 31" descr="A hand holding up two fingers&#10;&#10;Description automatically generated with low confidence">
            <a:extLst>
              <a:ext uri="{FF2B5EF4-FFF2-40B4-BE49-F238E27FC236}">
                <a16:creationId xmlns:a16="http://schemas.microsoft.com/office/drawing/2014/main" id="{1BB41E39-FDD7-1CEA-40D4-1279C1B99E2A}"/>
              </a:ext>
            </a:extLst>
          </p:cNvPr>
          <p:cNvPicPr>
            <a:picLocks noChangeAspect="1"/>
          </p:cNvPicPr>
          <p:nvPr/>
        </p:nvPicPr>
        <p:blipFill>
          <a:blip r:embed="rId7"/>
          <a:stretch>
            <a:fillRect/>
          </a:stretch>
        </p:blipFill>
        <p:spPr>
          <a:xfrm>
            <a:off x="10044859" y="3390924"/>
            <a:ext cx="1308940" cy="1308940"/>
          </a:xfrm>
          <a:prstGeom prst="rect">
            <a:avLst/>
          </a:prstGeom>
        </p:spPr>
      </p:pic>
      <p:sp>
        <p:nvSpPr>
          <p:cNvPr id="33" name="TextBox 32">
            <a:extLst>
              <a:ext uri="{FF2B5EF4-FFF2-40B4-BE49-F238E27FC236}">
                <a16:creationId xmlns:a16="http://schemas.microsoft.com/office/drawing/2014/main" id="{430E6AA0-5C06-1650-AE21-3BE4D03073F6}"/>
              </a:ext>
            </a:extLst>
          </p:cNvPr>
          <p:cNvSpPr txBox="1"/>
          <p:nvPr/>
        </p:nvSpPr>
        <p:spPr>
          <a:xfrm>
            <a:off x="10044859" y="4868688"/>
            <a:ext cx="1308940" cy="338554"/>
          </a:xfrm>
          <a:prstGeom prst="rect">
            <a:avLst/>
          </a:prstGeom>
          <a:noFill/>
        </p:spPr>
        <p:txBody>
          <a:bodyPr wrap="square" rtlCol="0">
            <a:spAutoFit/>
          </a:bodyPr>
          <a:lstStyle/>
          <a:p>
            <a:pPr algn="ctr" defTabSz="621792">
              <a:spcAft>
                <a:spcPts val="600"/>
              </a:spcAft>
            </a:pPr>
            <a:r>
              <a:rPr lang="en-US" sz="1600" b="1" kern="1200" dirty="0"/>
              <a:t>Label: H</a:t>
            </a:r>
            <a:endParaRPr lang="en-US" sz="1600" b="1" dirty="0"/>
          </a:p>
        </p:txBody>
      </p:sp>
    </p:spTree>
    <p:extLst>
      <p:ext uri="{BB962C8B-B14F-4D97-AF65-F5344CB8AC3E}">
        <p14:creationId xmlns:p14="http://schemas.microsoft.com/office/powerpoint/2010/main" val="3741396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par>
                                <p:cTn id="16" presetID="14" presetClass="entr" presetSubtype="1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randombar(horizontal)">
                                      <p:cBhvr>
                                        <p:cTn id="18" dur="500"/>
                                        <p:tgtEl>
                                          <p:spTgt spid="2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randombar(horizontal)">
                                      <p:cBhvr>
                                        <p:cTn id="21" dur="500"/>
                                        <p:tgtEl>
                                          <p:spTgt spid="25"/>
                                        </p:tgtEl>
                                      </p:cBhvr>
                                    </p:animEffect>
                                  </p:childTnLst>
                                </p:cTn>
                              </p:par>
                              <p:par>
                                <p:cTn id="22" presetID="14" presetClass="entr" presetSubtype="1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randombar(horizontal)">
                                      <p:cBhvr>
                                        <p:cTn id="24" dur="500"/>
                                        <p:tgtEl>
                                          <p:spTgt spid="2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randombar(horizontal)">
                                      <p:cBhvr>
                                        <p:cTn id="27" dur="500"/>
                                        <p:tgtEl>
                                          <p:spTgt spid="27"/>
                                        </p:tgtEl>
                                      </p:cBhvr>
                                    </p:animEffect>
                                  </p:childTnLst>
                                </p:cTn>
                              </p:par>
                              <p:par>
                                <p:cTn id="28" presetID="14" presetClass="entr" presetSubtype="1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randombar(horizontal)">
                                      <p:cBhvr>
                                        <p:cTn id="30" dur="500"/>
                                        <p:tgtEl>
                                          <p:spTgt spid="2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4" presetClass="entr" presetSubtype="1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horizontal)">
                                      <p:cBhvr>
                                        <p:cTn id="42" dur="500"/>
                                        <p:tgtEl>
                                          <p:spTgt spid="3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randombar(horizontal)">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5" grpId="0"/>
      <p:bldP spid="27" grpId="0"/>
      <p:bldP spid="29" grpId="0"/>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12" name="Freeform: Shape 11">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2">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Freeform: Shape 13">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9E9F9EB9-1C4E-76B9-E489-FF19EACCB495}"/>
              </a:ext>
            </a:extLst>
          </p:cNvPr>
          <p:cNvSpPr>
            <a:spLocks noGrp="1"/>
          </p:cNvSpPr>
          <p:nvPr>
            <p:ph type="title"/>
          </p:nvPr>
        </p:nvSpPr>
        <p:spPr>
          <a:xfrm>
            <a:off x="838200" y="1195697"/>
            <a:ext cx="3200400" cy="4238118"/>
          </a:xfrm>
        </p:spPr>
        <p:txBody>
          <a:bodyPr>
            <a:normAutofit/>
          </a:bodyPr>
          <a:lstStyle/>
          <a:p>
            <a:r>
              <a:rPr lang="en-US" b="1" dirty="0">
                <a:solidFill>
                  <a:srgbClr val="00B050"/>
                </a:solidFill>
              </a:rPr>
              <a:t>Model Selection</a:t>
            </a:r>
            <a:endParaRPr lang="vi-VN" b="1" dirty="0">
              <a:solidFill>
                <a:srgbClr val="00B050"/>
              </a:solidFill>
            </a:endParaRPr>
          </a:p>
        </p:txBody>
      </p:sp>
      <p:sp>
        <p:nvSpPr>
          <p:cNvPr id="26" name="Freeform: Shape 25">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Freeform: Shape 27">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6CFD425-08A7-37E6-4125-B111EC0422C9}"/>
              </a:ext>
            </a:extLst>
          </p:cNvPr>
          <p:cNvGraphicFramePr>
            <a:graphicFrameLocks noGrp="1"/>
          </p:cNvGraphicFramePr>
          <p:nvPr>
            <p:ph idx="1"/>
            <p:extLst>
              <p:ext uri="{D42A27DB-BD31-4B8C-83A1-F6EECF244321}">
                <p14:modId xmlns:p14="http://schemas.microsoft.com/office/powerpoint/2010/main" val="3995489442"/>
              </p:ext>
            </p:extLst>
          </p:nvPr>
        </p:nvGraphicFramePr>
        <p:xfrm>
          <a:off x="4765349" y="336553"/>
          <a:ext cx="6571413" cy="6168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611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AF0B-F598-84BC-84E5-ACC588BC20EF}"/>
              </a:ext>
            </a:extLst>
          </p:cNvPr>
          <p:cNvSpPr>
            <a:spLocks noGrp="1"/>
          </p:cNvSpPr>
          <p:nvPr>
            <p:ph type="title"/>
          </p:nvPr>
        </p:nvSpPr>
        <p:spPr/>
        <p:txBody>
          <a:bodyPr/>
          <a:lstStyle/>
          <a:p>
            <a:pPr algn="ctr"/>
            <a:r>
              <a:rPr lang="en-US" b="1" dirty="0">
                <a:solidFill>
                  <a:srgbClr val="0000FF"/>
                </a:solidFill>
              </a:rPr>
              <a:t>Our Custom CNN Model’s Architecture</a:t>
            </a:r>
          </a:p>
        </p:txBody>
      </p:sp>
      <p:pic>
        <p:nvPicPr>
          <p:cNvPr id="4" name="Picture 3">
            <a:extLst>
              <a:ext uri="{FF2B5EF4-FFF2-40B4-BE49-F238E27FC236}">
                <a16:creationId xmlns:a16="http://schemas.microsoft.com/office/drawing/2014/main" id="{D0F8C698-2376-D1F6-EF2E-98705737A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19" y="1690689"/>
            <a:ext cx="9458633" cy="4486274"/>
          </a:xfrm>
          <a:prstGeom prst="rect">
            <a:avLst/>
          </a:prstGeom>
        </p:spPr>
      </p:pic>
    </p:spTree>
    <p:extLst>
      <p:ext uri="{BB962C8B-B14F-4D97-AF65-F5344CB8AC3E}">
        <p14:creationId xmlns:p14="http://schemas.microsoft.com/office/powerpoint/2010/main" val="111016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7456-B3E5-3231-ED7B-B9F68DD812A3}"/>
              </a:ext>
            </a:extLst>
          </p:cNvPr>
          <p:cNvSpPr>
            <a:spLocks noGrp="1"/>
          </p:cNvSpPr>
          <p:nvPr>
            <p:ph type="title"/>
          </p:nvPr>
        </p:nvSpPr>
        <p:spPr>
          <a:xfrm>
            <a:off x="0" y="1"/>
            <a:ext cx="12192000" cy="2157662"/>
          </a:xfrm>
        </p:spPr>
        <p:txBody>
          <a:bodyPr>
            <a:normAutofit fontScale="90000"/>
          </a:bodyPr>
          <a:lstStyle/>
          <a:p>
            <a:pPr algn="ctr"/>
            <a:r>
              <a:rPr lang="en-US" b="1" dirty="0">
                <a:solidFill>
                  <a:srgbClr val="1C5E6E"/>
                </a:solidFill>
              </a:rPr>
              <a:t>Accuracy (Best 99.59% On Train Set And 99.29% On Validation Set) And Loss (Best 0.0138 On Train Set And 0.0843 On Validation Set) Of Custom CNN Model (Without Data </a:t>
            </a:r>
            <a:r>
              <a:rPr lang="en-US" b="1" dirty="0" err="1">
                <a:solidFill>
                  <a:srgbClr val="1C5E6E"/>
                </a:solidFill>
              </a:rPr>
              <a:t>Augementation</a:t>
            </a:r>
            <a:r>
              <a:rPr lang="en-US" b="1" dirty="0">
                <a:solidFill>
                  <a:srgbClr val="1C5E6E"/>
                </a:solidFill>
              </a:rPr>
              <a:t>)</a:t>
            </a:r>
          </a:p>
        </p:txBody>
      </p:sp>
      <p:pic>
        <p:nvPicPr>
          <p:cNvPr id="8" name="Picture 7">
            <a:extLst>
              <a:ext uri="{FF2B5EF4-FFF2-40B4-BE49-F238E27FC236}">
                <a16:creationId xmlns:a16="http://schemas.microsoft.com/office/drawing/2014/main" id="{673E819C-7688-3CCC-2EF2-7015DEEFD1FE}"/>
              </a:ext>
            </a:extLst>
          </p:cNvPr>
          <p:cNvPicPr>
            <a:picLocks noChangeAspect="1"/>
          </p:cNvPicPr>
          <p:nvPr/>
        </p:nvPicPr>
        <p:blipFill>
          <a:blip r:embed="rId2"/>
          <a:stretch>
            <a:fillRect/>
          </a:stretch>
        </p:blipFill>
        <p:spPr>
          <a:xfrm>
            <a:off x="0" y="2157661"/>
            <a:ext cx="6240379" cy="4700339"/>
          </a:xfrm>
          <a:prstGeom prst="rect">
            <a:avLst/>
          </a:prstGeom>
        </p:spPr>
      </p:pic>
      <p:pic>
        <p:nvPicPr>
          <p:cNvPr id="10" name="Picture 9">
            <a:extLst>
              <a:ext uri="{FF2B5EF4-FFF2-40B4-BE49-F238E27FC236}">
                <a16:creationId xmlns:a16="http://schemas.microsoft.com/office/drawing/2014/main" id="{CBFDA54A-5341-1C67-C308-C37E40C9A64F}"/>
              </a:ext>
            </a:extLst>
          </p:cNvPr>
          <p:cNvPicPr>
            <a:picLocks noChangeAspect="1"/>
          </p:cNvPicPr>
          <p:nvPr/>
        </p:nvPicPr>
        <p:blipFill>
          <a:blip r:embed="rId3"/>
          <a:stretch>
            <a:fillRect/>
          </a:stretch>
        </p:blipFill>
        <p:spPr>
          <a:xfrm>
            <a:off x="6240379" y="2157660"/>
            <a:ext cx="5951621" cy="4700339"/>
          </a:xfrm>
          <a:prstGeom prst="rect">
            <a:avLst/>
          </a:prstGeom>
        </p:spPr>
      </p:pic>
    </p:spTree>
    <p:extLst>
      <p:ext uri="{BB962C8B-B14F-4D97-AF65-F5344CB8AC3E}">
        <p14:creationId xmlns:p14="http://schemas.microsoft.com/office/powerpoint/2010/main" val="310738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6529-74E2-2D48-5EA7-BB81328F6156}"/>
              </a:ext>
            </a:extLst>
          </p:cNvPr>
          <p:cNvSpPr>
            <a:spLocks noGrp="1"/>
          </p:cNvSpPr>
          <p:nvPr>
            <p:ph type="title"/>
          </p:nvPr>
        </p:nvSpPr>
        <p:spPr>
          <a:xfrm>
            <a:off x="0" y="1"/>
            <a:ext cx="12192000" cy="2149642"/>
          </a:xfrm>
        </p:spPr>
        <p:txBody>
          <a:bodyPr>
            <a:normAutofit fontScale="90000"/>
          </a:bodyPr>
          <a:lstStyle/>
          <a:p>
            <a:pPr algn="ctr"/>
            <a:r>
              <a:rPr lang="en-US" b="1" dirty="0">
                <a:solidFill>
                  <a:srgbClr val="1C5E6E"/>
                </a:solidFill>
              </a:rPr>
              <a:t>Accuracy (Best 91.00% On Train Set And 94.58% On Validation Set) And Loss (Best 0.2612 On Train Set And 1.0750 On Validation Set) Of Custom CNN Model (With Data </a:t>
            </a:r>
            <a:r>
              <a:rPr lang="en-US" b="1" dirty="0" err="1">
                <a:solidFill>
                  <a:srgbClr val="1C5E6E"/>
                </a:solidFill>
              </a:rPr>
              <a:t>Augementation</a:t>
            </a:r>
            <a:r>
              <a:rPr lang="en-US" b="1" dirty="0">
                <a:solidFill>
                  <a:srgbClr val="1C5E6E"/>
                </a:solidFill>
              </a:rPr>
              <a:t>)</a:t>
            </a:r>
            <a:endParaRPr lang="en-US" dirty="0"/>
          </a:p>
        </p:txBody>
      </p:sp>
      <p:pic>
        <p:nvPicPr>
          <p:cNvPr id="4" name="Picture 3">
            <a:extLst>
              <a:ext uri="{FF2B5EF4-FFF2-40B4-BE49-F238E27FC236}">
                <a16:creationId xmlns:a16="http://schemas.microsoft.com/office/drawing/2014/main" id="{355814A1-FF9E-70F5-0146-A9AC6FD16A52}"/>
              </a:ext>
            </a:extLst>
          </p:cNvPr>
          <p:cNvPicPr>
            <a:picLocks noChangeAspect="1"/>
          </p:cNvPicPr>
          <p:nvPr/>
        </p:nvPicPr>
        <p:blipFill>
          <a:blip r:embed="rId2"/>
          <a:stretch>
            <a:fillRect/>
          </a:stretch>
        </p:blipFill>
        <p:spPr>
          <a:xfrm>
            <a:off x="0" y="2149644"/>
            <a:ext cx="6096000" cy="4708356"/>
          </a:xfrm>
          <a:prstGeom prst="rect">
            <a:avLst/>
          </a:prstGeom>
        </p:spPr>
      </p:pic>
      <p:pic>
        <p:nvPicPr>
          <p:cNvPr id="6" name="Picture 5">
            <a:extLst>
              <a:ext uri="{FF2B5EF4-FFF2-40B4-BE49-F238E27FC236}">
                <a16:creationId xmlns:a16="http://schemas.microsoft.com/office/drawing/2014/main" id="{4F67A9BB-4298-8C08-5D68-C7155B243EBF}"/>
              </a:ext>
            </a:extLst>
          </p:cNvPr>
          <p:cNvPicPr>
            <a:picLocks noChangeAspect="1"/>
          </p:cNvPicPr>
          <p:nvPr/>
        </p:nvPicPr>
        <p:blipFill>
          <a:blip r:embed="rId3"/>
          <a:stretch>
            <a:fillRect/>
          </a:stretch>
        </p:blipFill>
        <p:spPr>
          <a:xfrm>
            <a:off x="6096000" y="2149644"/>
            <a:ext cx="6172209" cy="4708356"/>
          </a:xfrm>
          <a:prstGeom prst="rect">
            <a:avLst/>
          </a:prstGeom>
        </p:spPr>
      </p:pic>
    </p:spTree>
    <p:extLst>
      <p:ext uri="{BB962C8B-B14F-4D97-AF65-F5344CB8AC3E}">
        <p14:creationId xmlns:p14="http://schemas.microsoft.com/office/powerpoint/2010/main" val="34454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E07A-93F2-2AFA-BE9F-998C54DB17E5}"/>
              </a:ext>
            </a:extLst>
          </p:cNvPr>
          <p:cNvSpPr>
            <a:spLocks noGrp="1"/>
          </p:cNvSpPr>
          <p:nvPr>
            <p:ph type="title"/>
          </p:nvPr>
        </p:nvSpPr>
        <p:spPr>
          <a:xfrm>
            <a:off x="0" y="0"/>
            <a:ext cx="12192000" cy="1556084"/>
          </a:xfrm>
        </p:spPr>
        <p:txBody>
          <a:bodyPr>
            <a:noAutofit/>
          </a:bodyPr>
          <a:lstStyle/>
          <a:p>
            <a:pPr algn="ctr"/>
            <a:r>
              <a:rPr lang="en-US" sz="4000" b="1" dirty="0">
                <a:solidFill>
                  <a:srgbClr val="34004C"/>
                </a:solidFill>
              </a:rPr>
              <a:t>Confusion Matrix Of Custom CNN Model (129/8700 false predicted images – 98.52% test accuracy, without Data Augmentation)</a:t>
            </a:r>
          </a:p>
        </p:txBody>
      </p:sp>
      <p:pic>
        <p:nvPicPr>
          <p:cNvPr id="4" name="Picture 3">
            <a:extLst>
              <a:ext uri="{FF2B5EF4-FFF2-40B4-BE49-F238E27FC236}">
                <a16:creationId xmlns:a16="http://schemas.microsoft.com/office/drawing/2014/main" id="{83A83D1C-908C-D012-F63D-17C4803F9387}"/>
              </a:ext>
            </a:extLst>
          </p:cNvPr>
          <p:cNvPicPr>
            <a:picLocks noChangeAspect="1"/>
          </p:cNvPicPr>
          <p:nvPr/>
        </p:nvPicPr>
        <p:blipFill>
          <a:blip r:embed="rId2"/>
          <a:stretch>
            <a:fillRect/>
          </a:stretch>
        </p:blipFill>
        <p:spPr>
          <a:xfrm>
            <a:off x="729916" y="1556084"/>
            <a:ext cx="10732168" cy="5301916"/>
          </a:xfrm>
          <a:prstGeom prst="rect">
            <a:avLst/>
          </a:prstGeom>
        </p:spPr>
      </p:pic>
    </p:spTree>
    <p:extLst>
      <p:ext uri="{BB962C8B-B14F-4D97-AF65-F5344CB8AC3E}">
        <p14:creationId xmlns:p14="http://schemas.microsoft.com/office/powerpoint/2010/main" val="7515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D339-3FFD-D4D1-62A0-17A5D024DC4D}"/>
              </a:ext>
            </a:extLst>
          </p:cNvPr>
          <p:cNvSpPr>
            <a:spLocks noGrp="1"/>
          </p:cNvSpPr>
          <p:nvPr>
            <p:ph type="title"/>
          </p:nvPr>
        </p:nvSpPr>
        <p:spPr>
          <a:xfrm>
            <a:off x="-1" y="0"/>
            <a:ext cx="12192001" cy="1540042"/>
          </a:xfrm>
        </p:spPr>
        <p:txBody>
          <a:bodyPr>
            <a:normAutofit fontScale="90000"/>
          </a:bodyPr>
          <a:lstStyle/>
          <a:p>
            <a:pPr algn="ctr"/>
            <a:r>
              <a:rPr lang="en-US" sz="4400" b="1" dirty="0">
                <a:solidFill>
                  <a:srgbClr val="34004C"/>
                </a:solidFill>
              </a:rPr>
              <a:t>Confusion Matrix Of Custom CNN Model (549/8700 false predicted images – 93.69% test accuracy, with Data Augmentation)</a:t>
            </a:r>
            <a:endParaRPr lang="en-US" dirty="0"/>
          </a:p>
        </p:txBody>
      </p:sp>
      <p:pic>
        <p:nvPicPr>
          <p:cNvPr id="4" name="Picture 3">
            <a:extLst>
              <a:ext uri="{FF2B5EF4-FFF2-40B4-BE49-F238E27FC236}">
                <a16:creationId xmlns:a16="http://schemas.microsoft.com/office/drawing/2014/main" id="{408B2667-3644-C812-B37B-F18817EE009E}"/>
              </a:ext>
            </a:extLst>
          </p:cNvPr>
          <p:cNvPicPr>
            <a:picLocks noChangeAspect="1"/>
          </p:cNvPicPr>
          <p:nvPr/>
        </p:nvPicPr>
        <p:blipFill>
          <a:blip r:embed="rId2"/>
          <a:stretch>
            <a:fillRect/>
          </a:stretch>
        </p:blipFill>
        <p:spPr>
          <a:xfrm>
            <a:off x="872289" y="1540042"/>
            <a:ext cx="10447419" cy="5317958"/>
          </a:xfrm>
          <a:prstGeom prst="rect">
            <a:avLst/>
          </a:prstGeom>
        </p:spPr>
      </p:pic>
    </p:spTree>
    <p:extLst>
      <p:ext uri="{BB962C8B-B14F-4D97-AF65-F5344CB8AC3E}">
        <p14:creationId xmlns:p14="http://schemas.microsoft.com/office/powerpoint/2010/main" val="2173055137"/>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1128</TotalTime>
  <Words>638</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Source Sans Pro</vt:lpstr>
      <vt:lpstr>FunkyShapesVTI</vt:lpstr>
      <vt:lpstr>Project Requirement</vt:lpstr>
      <vt:lpstr>EDA (Exploratory Data Analysis)</vt:lpstr>
      <vt:lpstr>Some Pictures In Our Dataset</vt:lpstr>
      <vt:lpstr>Model Selection</vt:lpstr>
      <vt:lpstr>Our Custom CNN Model’s Architecture</vt:lpstr>
      <vt:lpstr>Accuracy (Best 99.59% On Train Set And 99.29% On Validation Set) And Loss (Best 0.0138 On Train Set And 0.0843 On Validation Set) Of Custom CNN Model (Without Data Augementation)</vt:lpstr>
      <vt:lpstr>Accuracy (Best 91.00% On Train Set And 94.58% On Validation Set) And Loss (Best 0.2612 On Train Set And 1.0750 On Validation Set) Of Custom CNN Model (With Data Augementation)</vt:lpstr>
      <vt:lpstr>Confusion Matrix Of Custom CNN Model (129/8700 false predicted images – 98.52% test accuracy, without Data Augmentation)</vt:lpstr>
      <vt:lpstr>Confusion Matrix Of Custom CNN Model (549/8700 false predicted images – 93.69% test accuracy, with Data Augmentation)</vt:lpstr>
      <vt:lpstr>Benchmark For 27 Pretrained Models (5 epochs, without Data Augmentation)</vt:lpstr>
      <vt:lpstr>PowerPoint Presentation</vt:lpstr>
      <vt:lpstr>Accuracy And Loss Of Best Pretrained Model (Without Data Augmentation)</vt:lpstr>
      <vt:lpstr>Accuracy And Loss Of Best Pretrained Model (With Data Augmentation)</vt:lpstr>
      <vt:lpstr>Confusion Matrix Of Best Pretrained Model (18/8700 false predicted images – 99.54% test accuracy, without Data Augmentation)</vt:lpstr>
      <vt:lpstr>Confusion Matrix Of Best Pretrained Model (18/8700 false predicted images – 99.71% test accuracy, with Data Augmentation)</vt:lpstr>
      <vt:lpstr>Paper We Have Read For Reference</vt:lpstr>
      <vt:lpstr>Task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Requirement</dc:title>
  <dc:creator>Tùng  Lưu</dc:creator>
  <cp:lastModifiedBy>Trường Nguyễn Cang</cp:lastModifiedBy>
  <cp:revision>25</cp:revision>
  <dcterms:created xsi:type="dcterms:W3CDTF">2023-06-27T00:03:03Z</dcterms:created>
  <dcterms:modified xsi:type="dcterms:W3CDTF">2023-08-11T10:24:48Z</dcterms:modified>
</cp:coreProperties>
</file>