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snyk.io/scm-ide-and-ci-cd-integrations/snyk-ci-cd-integrations/github-actions-for-snyk-setup-and-checking-for-vulnerabilities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87dbc86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87dbc86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</a:rPr>
              <a:t>Dùng Trivy dạng binary cài trực tiếp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 sz="1000">
                <a:solidFill>
                  <a:schemeClr val="dk1"/>
                </a:solidFill>
              </a:rPr>
              <a:t>Tách riêng job scan image trên runner phụ chuyên dụng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87dbc865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87dbc865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6dbdb215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6dbdb215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87dbc865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87dbc865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86dbdb21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86dbdb21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86dbdb21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86dbdb21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Các cuộc tấn công mạng ngày càng tinh vi, xảy ra ngay từ khâu phát triển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Kiểm tra bảo mật chỉ khi triển khai là quá muộn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DevOps tăng tốc phát triển, nhưng lỗ hổng bảo mật dễ bị bỏ qua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86dbdb21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86dbdb21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86dbdb215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86dbdb215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86dbdb21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86dbdb21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86dbdb215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86dbdb21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/>
              <a:t>DAST: dynamic application security testing, IAST: Interactive application security testing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87dbc865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87dbc865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set thêm quality gate : không cho merge hoặc push nếu như không thoả mãn. Ví dụ: </a:t>
            </a:r>
            <a:br>
              <a:rPr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Bug: không có bất kỳ bug nào/  Vulnerabilities: không có critical/high vuln nào/ Code Smells: maintainability rating phải là </a:t>
            </a:r>
            <a:r>
              <a:rPr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 1 converter để đổi thông tin export được từ sonarqube sang dạng mong muốn của defect dojo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Char char="-"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7dbc865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87dbc865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False positive: predict true but reality not true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/>
              <a:t>transitive dependency</a:t>
            </a:r>
            <a:br>
              <a:rPr lang="vi" sz="1200"/>
            </a:br>
            <a:r>
              <a:rPr lang="vi" sz="1200" u="sng">
                <a:solidFill>
                  <a:schemeClr val="hlink"/>
                </a:solidFill>
                <a:hlinkClick r:id="rId2"/>
              </a:rPr>
              <a:t>https://docs.snyk.io/scm-ide-and-ci-cd-integrations/snyk-ci-cd-integrations/github-actions-for-snyk-setup-and-checking-for-vulnerabilities</a:t>
            </a:r>
            <a:br>
              <a:rPr lang="vi" sz="1200"/>
            </a:b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positive: check manual trên defectdojo verified lỗi để check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Ví dụ: thư viện requests có sử dụng thư viện requests==2.21.0, </a:t>
            </a:r>
            <a:r>
              <a:rPr lang="vi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requests</a:t>
            </a:r>
            <a:r>
              <a:rPr lang="vi">
                <a:solidFill>
                  <a:schemeClr val="dk1"/>
                </a:solidFill>
              </a:rPr>
              <a:t> 2.21.0 </a:t>
            </a:r>
            <a:r>
              <a:rPr b="1" lang="vi">
                <a:solidFill>
                  <a:schemeClr val="dk1"/>
                </a:solidFill>
              </a:rPr>
              <a:t>phụ thuộc vào </a:t>
            </a:r>
            <a:r>
              <a:rPr b="1" lang="vi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urllib3==1.24.1, </a:t>
            </a:r>
            <a:r>
              <a:rPr b="1" lang="vi">
                <a:solidFill>
                  <a:schemeClr val="dk1"/>
                </a:solidFill>
              </a:rPr>
              <a:t>CVE-2019-11324</a:t>
            </a:r>
            <a:r>
              <a:rPr lang="vi">
                <a:solidFill>
                  <a:schemeClr val="dk1"/>
                </a:solidFill>
              </a:rPr>
              <a:t>: </a:t>
            </a:r>
            <a:r>
              <a:rPr lang="vi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urllib3</a:t>
            </a:r>
            <a:r>
              <a:rPr lang="vi">
                <a:solidFill>
                  <a:schemeClr val="dk1"/>
                </a:solidFill>
              </a:rPr>
              <a:t> phiên bản </a:t>
            </a:r>
            <a:r>
              <a:rPr lang="vi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1.24.1</a:t>
            </a:r>
            <a:r>
              <a:rPr lang="vi">
                <a:solidFill>
                  <a:schemeClr val="dk1"/>
                </a:solidFill>
              </a:rPr>
              <a:t> bị lỗi </a:t>
            </a:r>
            <a:r>
              <a:rPr b="1" lang="vi">
                <a:solidFill>
                  <a:schemeClr val="dk1"/>
                </a:solidFill>
              </a:rPr>
              <a:t>CRLF injection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→ Tin tặc có thể chèn header HTTP độc hại trong request.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Cách xử lý: Update </a:t>
            </a:r>
            <a:r>
              <a:rPr lang="vi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requests</a:t>
            </a:r>
            <a:r>
              <a:rPr lang="vi">
                <a:solidFill>
                  <a:schemeClr val="dk1"/>
                </a:solidFill>
              </a:rPr>
              <a:t> lên version mới: &gt;= 2.21.0, Ép </a:t>
            </a:r>
            <a:r>
              <a:rPr lang="vi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urllib3</a:t>
            </a:r>
            <a:r>
              <a:rPr lang="vi">
                <a:solidFill>
                  <a:schemeClr val="dk1"/>
                </a:solidFill>
              </a:rPr>
              <a:t> version an toàn trong </a:t>
            </a:r>
            <a:r>
              <a:rPr lang="vi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requirements.txt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3600">
                <a:latin typeface="Times New Roman"/>
                <a:ea typeface="Times New Roman"/>
                <a:cs typeface="Times New Roman"/>
                <a:sym typeface="Times New Roman"/>
              </a:rPr>
              <a:t>DevSecOps: Tích hợp bảo mật vào CI/CD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Người trình bày: Nguyễn Xuân Trường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Tổng quát về công cụ -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Trivy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52475"/>
            <a:ext cx="8627100" cy="39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phần chính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Trivy CLI (dùng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aquasecurity/trivy-action@master 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của github action marketplace)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tự xây 1 trivy server và trivy database store dữ liệu CVE riêng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hình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trivy image: quét lỗ hổng trong image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rivy config: quét sai cấu hình Dockerfile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Bảo mật khi triển khai bằng docker: scan docker image trong runner phải mount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/var/run/docker.sock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vào trong container =&gt; Rủi ro về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container breakout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 cập nhật CVE thường xuyên với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trivy —download-db-only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Tổng quát về công cụ -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DefectDojo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152475"/>
            <a:ext cx="86271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phần chính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Đại diện cho 1 hệ thống ứng dụng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Engagement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có thể sử dụng làm đợt đánh giá kiểm hoặc đánh giá bảo mật (Ví dụ: CI Scan Pipeline) /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 type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Loại kiểm tra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Verified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đã xác nhận lỗ hổng thực sự (manual check) /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Active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lỗ hổng còn tồn tại và chưa được fix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hình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Tạo Product → Engagement → Test Result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Phần quyền theo user, group, 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group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Cần map đúng định dạng JSON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969600" y="2285400"/>
            <a:ext cx="120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3034650" y="2285400"/>
            <a:ext cx="307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Cảm ơn đã lắng nghe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62" name="Google Shape;16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ội dung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Vấn đề đặt ra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Giới thiệu DevSecOps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CI/CD trong DevSecOps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Luồng CI/CD đề xuất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Tổng quát về công cụ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65" name="Google Shape;6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Vấn đề đặt ra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861750" y="2285400"/>
            <a:ext cx="7420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Làm sao để phát hiện và xử lý sớm các rủi ro bảo mật?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Giới thiệu về DevSecOps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276738"/>
            <a:ext cx="37971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DevSecOps = Development + </a:t>
            </a:r>
            <a:r>
              <a:rPr b="1"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r>
              <a:rPr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Operations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b="1"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Nguyên tắc chính</a:t>
            </a:r>
            <a:r>
              <a:rPr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i="1"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“Shift Left”</a:t>
            </a:r>
            <a:r>
              <a:rPr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đưa kiểm tra an ninh sớm nhất có thể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vi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Ưu điểm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Phát hiện lỗi sớm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Tự động hoá kiểm tra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-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Giảm chi phí xử lý lỗ hổng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Devsecops-PN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8000" y="1115800"/>
            <a:ext cx="5057523" cy="335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CI/CD trong DevSecOps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569600"/>
            <a:ext cx="8110500" cy="20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CI/CD là “</a:t>
            </a: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cốt lõi" </a:t>
            </a: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để thực hiện DevSecOps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 (Continuous Integration): kiểm thử, phân tích tự động khi code thay đổi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(Continuous Deployment): triển khai nhanh chóng và lặp lại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717925" y="3551000"/>
            <a:ext cx="7062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165400" y="3550988"/>
            <a:ext cx="1070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Phân tích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977375" y="3551000"/>
            <a:ext cx="7062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5527100" y="3510350"/>
            <a:ext cx="15426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Quét bảo mật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7572300" y="3413000"/>
            <a:ext cx="1260000" cy="7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Theo dõi dashboard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1506813" y="3715250"/>
            <a:ext cx="438600" cy="162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3387425" y="3715250"/>
            <a:ext cx="438600" cy="162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4981450" y="3715250"/>
            <a:ext cx="438600" cy="162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7024375" y="3715250"/>
            <a:ext cx="438600" cy="162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Luồng CI/CD đề xuất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Screenshot 2025-06-16 at 17.50.2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320" y="1017725"/>
            <a:ext cx="7063368" cy="1886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8" name="Google Shape;108;p18" title="Screenshot 2025-06-16 at 17.50.05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0313" y="2953275"/>
            <a:ext cx="7063373" cy="1972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Tổng quát về công cụ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Actions</a:t>
            </a: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Tự động hóa pipeline CI/CD (Ngoài ra: Gitlab CI/CD, Jenkins)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SonarQube</a:t>
            </a: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Phân tích mã nguồn (bug, injection, smells) - Static application security testing - white box test (test without executing code)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Synk: </a:t>
            </a: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Quét thư viện (CVE trong dependencies) - software composition analysis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Trivy: </a:t>
            </a: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Quét image Docker &amp; cấu hình (misconfig, vuln)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OWASP DefectDojo: </a:t>
            </a: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Quản lý lỗ hổng </a:t>
            </a: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tập trung,</a:t>
            </a:r>
            <a:r>
              <a:rPr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tạo báo cáo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Tổng quát về công cụ -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SonarQube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5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phần </a:t>
            </a: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chính</a:t>
            </a: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SonarQube Server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SonarQube Database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(PostgreSQL),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SonarQube Scanner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Profiles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(Tập quy tắc phân tích - default),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Quality Gates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(Quy chuẩn pass/fail - Không set)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hình: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sonar-project.properties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Có thể set thêm quality gate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ý: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Tối ưu scan time với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sonar.inclusions (chỉ quét)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và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sonar.exclusions (loại bỏ)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Chọn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folder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chính xác để quét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Với việc sử dụng bản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community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lưu ý việc lấy được file export và community chỉ hỗ trợ các rule tĩnh đơn giản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Times New Roman"/>
                <a:ea typeface="Times New Roman"/>
                <a:cs typeface="Times New Roman"/>
                <a:sym typeface="Times New Roman"/>
              </a:rPr>
              <a:t>Tổng quát về công cụ - </a:t>
            </a:r>
            <a:r>
              <a:rPr b="1" lang="vi">
                <a:latin typeface="Times New Roman"/>
                <a:ea typeface="Times New Roman"/>
                <a:cs typeface="Times New Roman"/>
                <a:sym typeface="Times New Roman"/>
              </a:rPr>
              <a:t>Synk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152475"/>
            <a:ext cx="8832300" cy="36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Thành phần chính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Synk CLI (trong github action CI/CD) (có thể cài qua npm install -g synk)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Synk API: import/export dữ liệu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Cấu hình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synk test: lỗ hổng thư viện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(synk test --file=pom.xml--package-manager=maven)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synk code: rò quét các lỗ hổng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b="1" lang="vi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Lưu ý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False positive: lỗ hổng là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transitive dependency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thì không thực sự ảnh hưởng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Sử dụng đúng ngôn ngữ khi test. Với </a:t>
            </a:r>
            <a:r>
              <a:rPr b="1"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multi-language project</a:t>
            </a:r>
            <a:r>
              <a:rPr lang="vi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cần xác định rõ file package management của ngôn ngữ khi chạy. Ví dụ: requirement.txt cho python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3425" y="85200"/>
            <a:ext cx="1962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