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63500" rtl="0" algn="ctr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of multiple referred-to objects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373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1" type="subTitle"/>
          </p:nvPr>
        </p:nvSpPr>
        <p:spPr>
          <a:xfrm>
            <a:off x="1371600" y="5867400"/>
            <a:ext cx="65532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76237" y="228600"/>
            <a:ext cx="1147762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0" y="4868862"/>
            <a:ext cx="9144000" cy="720724"/>
          </a:xfrm>
          <a:prstGeom prst="rect">
            <a:avLst/>
          </a:prstGeom>
          <a:gradFill>
            <a:gsLst>
              <a:gs pos="0">
                <a:srgbClr val="0F2668"/>
              </a:gs>
              <a:gs pos="50000">
                <a:schemeClr val="dk1"/>
              </a:gs>
              <a:gs pos="100000">
                <a:srgbClr val="0F2668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947862" y="-338137"/>
            <a:ext cx="52482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81525" y="2219324"/>
            <a:ext cx="62483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276225" y="180974"/>
            <a:ext cx="6248399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itle and Tab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6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2525"/>
            <a:ext cx="4038599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152525"/>
            <a:ext cx="4038599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0F2668"/>
              </a:gs>
              <a:gs pos="50000">
                <a:schemeClr val="dk1"/>
              </a:gs>
              <a:gs pos="100000">
                <a:srgbClr val="0F2668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0" y="838200"/>
            <a:ext cx="9144000" cy="244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java2s.com/Tutorials/Java/java.io/FileOutputStrea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0" y="3526664"/>
            <a:ext cx="9175749" cy="1807335"/>
          </a:xfrm>
          <a:prstGeom prst="rect">
            <a:avLst/>
          </a:prstGeom>
          <a:gradFill>
            <a:gsLst>
              <a:gs pos="0">
                <a:srgbClr val="0F2668"/>
              </a:gs>
              <a:gs pos="50000">
                <a:schemeClr val="dk1"/>
              </a:gs>
              <a:gs pos="100000">
                <a:srgbClr val="0F2668"/>
              </a:gs>
            </a:gsLst>
            <a:lin ang="0" scaled="0"/>
          </a:gra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Research: </a:t>
            </a:r>
            <a:br>
              <a:rPr b="1" i="0" lang="en-US" sz="4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I / O FUNDAMENTALS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181601" y="5334000"/>
            <a:ext cx="3581398" cy="12954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272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1" lang="en-US" sz="2000">
                <a:solidFill>
                  <a:srgbClr val="FF0000"/>
                </a:solidFill>
              </a:rPr>
              <a:t>Thực hiện: 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AutoNum type="arabicPeriod"/>
            </a:pPr>
            <a:r>
              <a:rPr b="1" lang="en-US" sz="1800">
                <a:solidFill>
                  <a:srgbClr val="0000FF"/>
                </a:solidFill>
              </a:rPr>
              <a:t>Nguyễn Trọng Thuận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AutoNum type="arabicPeriod"/>
            </a:pPr>
            <a:r>
              <a:rPr b="1" lang="en-US" sz="1800">
                <a:solidFill>
                  <a:srgbClr val="0000FF"/>
                </a:solidFill>
              </a:rPr>
              <a:t>Bùi Thị Thúy Quỳnh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AutoNum type="arabicPeriod"/>
            </a:pPr>
            <a:r>
              <a:rPr b="1" lang="en-US" sz="1800">
                <a:solidFill>
                  <a:srgbClr val="0000FF"/>
                </a:solidFill>
              </a:rPr>
              <a:t>Trương Ngọc Tinh Anh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FileInputStream</a:t>
            </a:r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5105400" y="6461125"/>
            <a:ext cx="3657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299280"/>
            <a:ext cx="8458200" cy="492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ctr">
              <a:spcBef>
                <a:spcPts val="0"/>
              </a:spcBef>
              <a:spcAft>
                <a:spcPts val="0"/>
              </a:spcAft>
              <a:buSzPct val="34375"/>
              <a:buNone/>
            </a:pPr>
            <a:r>
              <a:rPr b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FileOutputStream</a:t>
            </a:r>
          </a:p>
        </p:txBody>
      </p:sp>
      <p:sp>
        <p:nvSpPr>
          <p:cNvPr id="234" name="Shape 234"/>
          <p:cNvSpPr txBox="1"/>
          <p:nvPr>
            <p:ph idx="11" type="ftr"/>
          </p:nvPr>
        </p:nvSpPr>
        <p:spPr>
          <a:xfrm>
            <a:off x="5105400" y="6461125"/>
            <a:ext cx="3657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35" name="Shape 235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87" y="1189025"/>
            <a:ext cx="8356428" cy="52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b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FileOutputStream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33333"/>
              <a:buFont typeface="Noto Sans Symbols"/>
              <a:buNone/>
            </a:pPr>
            <a:r>
              <a:rPr b="1" lang="en-US" sz="2400">
                <a:solidFill>
                  <a:srgbClr val="121214"/>
                </a:solidFill>
              </a:rPr>
              <a:t>Class constructors</a:t>
            </a: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33333"/>
              <a:buFont typeface="Noto Sans Symbols"/>
              <a:buNone/>
            </a:pPr>
            <a:r>
              <a:t/>
            </a:r>
            <a:endParaRPr b="1" sz="2400">
              <a:solidFill>
                <a:srgbClr val="121214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AutoNum type="arabicPeriod"/>
            </a:pPr>
            <a:r>
              <a:rPr b="1" lang="en-US" sz="2400">
                <a:solidFill>
                  <a:srgbClr val="0000FF"/>
                </a:solidFill>
                <a:highlight>
                  <a:srgbClr val="FFFFFF"/>
                </a:highlight>
              </a:rPr>
              <a:t>FileOutputStream(File file)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highlight>
                  <a:srgbClr val="FFFFFF"/>
                </a:highlight>
              </a:rPr>
              <a:t> 		</a:t>
            </a: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File file = new File("test.txt");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		FileOutputStream fos = new FileOutputStream(file);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highlight>
                  <a:srgbClr val="FFFFFF"/>
                </a:highlight>
              </a:rPr>
              <a:t>2.	FileOutputStream(File file, boolean append)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highlight>
                  <a:srgbClr val="FFFFFF"/>
                </a:highlight>
              </a:rPr>
              <a:t>		</a:t>
            </a: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File file = new File("test.txt");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		FileOutputStream fos = new FileOutputStream(file, true);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 i="1" sz="18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highlight>
                  <a:srgbClr val="FFFFFF"/>
                </a:highlight>
              </a:rPr>
              <a:t>3.	FileOutputStream(FileDescriptor fdObj)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highlight>
                  <a:srgbClr val="FFFFFF"/>
                </a:highlight>
              </a:rPr>
              <a:t>		</a:t>
            </a: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FileDescriptor fd = new FileDescriptor();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		FileOutputStream fos = new FileOutputStream(fd);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833"/>
                </a:solidFill>
                <a:highlight>
                  <a:srgbClr val="FFFFFF"/>
                </a:highlight>
              </a:rPr>
              <a:t>First, if there is a security manager, its checkWrite method is called with the file descriptor fdObj argument as its argument. If fdObj is null then a NullPointerException is thrown. // fd.hashCode()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38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5105400" y="6461125"/>
            <a:ext cx="3657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46" name="Shape 246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b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FileOutputStream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121214"/>
                </a:solidFill>
              </a:rPr>
              <a:t>Class constructors</a:t>
            </a:r>
          </a:p>
          <a:p>
            <a:pPr indent="-69850" lvl="0" marL="0" rtl="0" algn="l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121214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highlight>
                  <a:srgbClr val="FFFFFF"/>
                </a:highlight>
              </a:rPr>
              <a:t>4.	FileOutputStream(String name)</a:t>
            </a:r>
          </a:p>
          <a:p>
            <a:pPr indent="387350" lvl="0" marL="45720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String file = "src/Ex/test.txt"; 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		FileOutputStream fos = new FileOutputStream(file);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highlight>
                  <a:srgbClr val="FFFFFF"/>
                </a:highlight>
              </a:rPr>
              <a:t>5.	FileOutputStream(String name, boolean append)</a:t>
            </a:r>
          </a:p>
          <a:p>
            <a:pPr indent="387350" lvl="0" marL="45720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String file = "src/Ex/test.txt"; 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i="1" lang="en-US" sz="1800">
                <a:solidFill>
                  <a:schemeClr val="accent4"/>
                </a:solidFill>
                <a:highlight>
                  <a:srgbClr val="FFFFFF"/>
                </a:highlight>
              </a:rPr>
              <a:t>		FileOutputStream fos = new FileOutputStream(file, true);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1" type="ftr"/>
          </p:nvPr>
        </p:nvSpPr>
        <p:spPr>
          <a:xfrm>
            <a:off x="5105400" y="6461125"/>
            <a:ext cx="3657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56" name="Shape 256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FileOutputStream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353833"/>
                </a:solidFill>
              </a:rPr>
              <a:t>Method Detail</a:t>
            </a: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33333"/>
              <a:buFont typeface="Noto Sans Symbols"/>
              <a:buNone/>
            </a:pPr>
            <a:r>
              <a:rPr b="1" lang="en-US" sz="2400">
                <a:solidFill>
                  <a:srgbClr val="0000FF"/>
                </a:solidFill>
              </a:rPr>
              <a:t>public void write(byte[] b) throws IOException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33333"/>
              <a:buFont typeface="Noto Sans Symbols"/>
              <a:buNone/>
            </a:pPr>
            <a:r>
              <a:t/>
            </a:r>
            <a:endParaRPr b="1" sz="2400"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33333"/>
              <a:buFont typeface="Noto Sans Symbols"/>
              <a:buNone/>
            </a:pPr>
            <a:r>
              <a:rPr b="1" i="1" lang="en-US" sz="2400" u="sng"/>
              <a:t>Example: 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33333"/>
              <a:buFont typeface="Noto Sans Symbols"/>
              <a:buNone/>
            </a:pPr>
            <a:r>
              <a:t/>
            </a:r>
            <a:endParaRPr b="1" sz="2400"/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77777"/>
              <a:buFont typeface="Noto Sans Symbols"/>
              <a:buNone/>
            </a:pPr>
            <a:r>
              <a:rPr b="1" i="1" lang="en-US" sz="1800"/>
              <a:t>byte[] b = { 65, 66, 67, 68, 69 }; </a:t>
            </a: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77777"/>
              <a:buFont typeface="Noto Sans Symbols"/>
              <a:buNone/>
            </a:pPr>
            <a:r>
              <a:rPr b="1" i="1" lang="en-US" sz="1800"/>
              <a:t>int i = 0;</a:t>
            </a: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77777"/>
              <a:buFont typeface="Noto Sans Symbols"/>
              <a:buNone/>
            </a:pPr>
            <a:r>
              <a:rPr b="1" i="1" lang="en-US" sz="1800"/>
              <a:t>FileOutputStream fos = new FileOutputStream("C://test.txt");</a:t>
            </a: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77777"/>
              <a:buFont typeface="Noto Sans Symbols"/>
              <a:buNone/>
            </a:pPr>
            <a:r>
              <a:rPr b="1" i="1" lang="en-US" sz="1800"/>
              <a:t>fos.write(b);</a:t>
            </a:r>
          </a:p>
        </p:txBody>
      </p:sp>
      <p:sp>
        <p:nvSpPr>
          <p:cNvPr id="265" name="Shape 265"/>
          <p:cNvSpPr txBox="1"/>
          <p:nvPr>
            <p:ph idx="11" type="ftr"/>
          </p:nvPr>
        </p:nvSpPr>
        <p:spPr>
          <a:xfrm>
            <a:off x="5105400" y="6461125"/>
            <a:ext cx="3657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66" name="Shape 266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FileOutputStream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152525"/>
            <a:ext cx="8229600" cy="5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353833"/>
                </a:solidFill>
              </a:rPr>
              <a:t>Method Detail</a:t>
            </a:r>
          </a:p>
          <a:p>
            <a:pPr indent="-698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</a:rPr>
              <a:t>public void write(byte b)</a:t>
            </a:r>
          </a:p>
          <a:p>
            <a:pPr indent="-698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i="1" lang="en-US" sz="2400" u="sng"/>
              <a:t>Example: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-US" sz="1800"/>
              <a:t>byte b = 66; 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-US" sz="1800"/>
              <a:t>FileOutputStream fos = new FileOutputStream("C://test.txt"); 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-US" sz="1800"/>
              <a:t>fos.write(b);</a:t>
            </a:r>
          </a:p>
          <a:p>
            <a:pPr indent="-698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FileOutputStream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152525"/>
            <a:ext cx="8229600" cy="5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353833"/>
                </a:solidFill>
              </a:rPr>
              <a:t>Method Detail</a:t>
            </a:r>
          </a:p>
          <a:p>
            <a:pPr indent="-698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</a:rPr>
              <a:t>public void write(byte[] b, int off, int len)</a:t>
            </a:r>
          </a:p>
          <a:p>
            <a:pPr indent="-698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i="1" lang="en-US" sz="2400" u="sng"/>
              <a:t>Example:		</a:t>
            </a:r>
            <a:r>
              <a:rPr b="1" lang="en-US" sz="1400"/>
              <a:t>byte[] b = { 65, 66, 67, 68, 69 };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/>
              <a:t>	    		int i = 0;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/>
              <a:t>	    		FileOutputStream fos = new FileOutputStream("src/demo/a.txt");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/>
              <a:t>	    		fos.write(b, 2, 3);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/>
              <a:t>	    		fos.flush();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/>
              <a:t>	   		FileInputStream fis = new FileInputStream("src/demo/a.txt");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/>
              <a:t>	    		while ((i = fis.read()) != -1) {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/>
              <a:t>	      			char c = (char) i;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/>
              <a:t>	      			System.out.print(c); // CDE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/>
              <a:t>	   		 }</a:t>
            </a:r>
          </a:p>
          <a:p>
            <a:pPr indent="3873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 sz="1800"/>
          </a:p>
          <a:p>
            <a:pPr indent="-69850" lvl="0" mar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285" name="Shape 285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86" name="Shape 286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Object Stream</a:t>
            </a:r>
          </a:p>
        </p:txBody>
      </p:sp>
      <p:sp>
        <p:nvSpPr>
          <p:cNvPr id="294" name="Shape 294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95" name="Shape 295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16" y="1580750"/>
            <a:ext cx="7803174" cy="3529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Object Stream</a:t>
            </a:r>
          </a:p>
        </p:txBody>
      </p:sp>
      <p:sp>
        <p:nvSpPr>
          <p:cNvPr id="304" name="Shape 304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305" name="Shape 305"/>
          <p:cNvSpPr txBox="1"/>
          <p:nvPr>
            <p:ph idx="10" type="dt"/>
          </p:nvPr>
        </p:nvSpPr>
        <p:spPr>
          <a:xfrm>
            <a:off x="-12" y="888025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53" y="1598312"/>
            <a:ext cx="7589500" cy="39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Object Stream</a:t>
            </a:r>
          </a:p>
        </p:txBody>
      </p:sp>
      <p:sp>
        <p:nvSpPr>
          <p:cNvPr id="314" name="Shape 314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25" y="1768953"/>
            <a:ext cx="7715925" cy="28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1" type="ftr"/>
          </p:nvPr>
        </p:nvSpPr>
        <p:spPr>
          <a:xfrm>
            <a:off x="5181600" y="6461125"/>
            <a:ext cx="3581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660525" y="7223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 rot="5400000">
            <a:off x="-2422525" y="1474787"/>
            <a:ext cx="4824412" cy="4770437"/>
          </a:xfrm>
          <a:custGeom>
            <a:pathLst>
              <a:path extrusionOk="0" h="120000" w="120000">
                <a:moveTo>
                  <a:pt x="1794" y="59116"/>
                </a:moveTo>
                <a:cubicBezTo>
                  <a:pt x="2277" y="27311"/>
                  <a:pt x="28194" y="1783"/>
                  <a:pt x="60000" y="1788"/>
                </a:cubicBezTo>
                <a:cubicBezTo>
                  <a:pt x="91800" y="1788"/>
                  <a:pt x="117716" y="27311"/>
                  <a:pt x="118200" y="59116"/>
                </a:cubicBezTo>
                <a:lnTo>
                  <a:pt x="119988" y="59088"/>
                </a:lnTo>
                <a:cubicBezTo>
                  <a:pt x="119494" y="26311"/>
                  <a:pt x="92777" y="-5"/>
                  <a:pt x="59994" y="0"/>
                </a:cubicBezTo>
                <a:cubicBezTo>
                  <a:pt x="27216" y="0"/>
                  <a:pt x="500" y="26311"/>
                  <a:pt x="5" y="59088"/>
                </a:cubicBezTo>
                <a:close/>
              </a:path>
            </a:pathLst>
          </a:custGeom>
          <a:gradFill>
            <a:gsLst>
              <a:gs pos="0">
                <a:srgbClr val="E5E5E5"/>
              </a:gs>
              <a:gs pos="50000">
                <a:schemeClr val="lt2"/>
              </a:gs>
              <a:gs pos="100000">
                <a:srgbClr val="E5E5E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 flipH="1" rot="5400000">
            <a:off x="-2016917" y="1910556"/>
            <a:ext cx="4032249" cy="3929062"/>
          </a:xfrm>
          <a:custGeom>
            <a:pathLst>
              <a:path extrusionOk="0" h="120000" w="120000">
                <a:moveTo>
                  <a:pt x="59688" y="60000"/>
                </a:moveTo>
                <a:cubicBezTo>
                  <a:pt x="59688" y="59827"/>
                  <a:pt x="59827" y="59688"/>
                  <a:pt x="60000" y="59688"/>
                </a:cubicBezTo>
                <a:cubicBezTo>
                  <a:pt x="60166" y="59683"/>
                  <a:pt x="60305" y="59827"/>
                  <a:pt x="60311" y="59994"/>
                </a:cubicBezTo>
                <a:lnTo>
                  <a:pt x="120000" y="60000"/>
                </a:lnTo>
                <a:cubicBezTo>
                  <a:pt x="120000" y="26861"/>
                  <a:pt x="93133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lose/>
              </a:path>
            </a:pathLst>
          </a:custGeom>
          <a:gradFill>
            <a:gsLst>
              <a:gs pos="0">
                <a:srgbClr val="6699FF">
                  <a:alpha val="55686"/>
                </a:srgbClr>
              </a:gs>
              <a:gs pos="100000">
                <a:srgbClr val="FFFFFF">
                  <a:alpha val="4784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822450" y="5099050"/>
            <a:ext cx="4419599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</a:p>
        </p:txBody>
      </p:sp>
      <p:sp>
        <p:nvSpPr>
          <p:cNvPr id="108" name="Shape 108"/>
          <p:cNvSpPr/>
          <p:nvPr/>
        </p:nvSpPr>
        <p:spPr>
          <a:xfrm>
            <a:off x="2317750" y="4271962"/>
            <a:ext cx="4419599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2"/>
                </a:solidFill>
              </a:rPr>
              <a:t>File class</a:t>
            </a:r>
          </a:p>
        </p:txBody>
      </p:sp>
      <p:sp>
        <p:nvSpPr>
          <p:cNvPr id="109" name="Shape 109"/>
          <p:cNvSpPr/>
          <p:nvPr/>
        </p:nvSpPr>
        <p:spPr>
          <a:xfrm>
            <a:off x="2438400" y="3459162"/>
            <a:ext cx="4419599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2"/>
                </a:solidFill>
              </a:rPr>
              <a:t>Object Stream</a:t>
            </a:r>
          </a:p>
        </p:txBody>
      </p:sp>
      <p:sp>
        <p:nvSpPr>
          <p:cNvPr id="110" name="Shape 110"/>
          <p:cNvSpPr/>
          <p:nvPr/>
        </p:nvSpPr>
        <p:spPr>
          <a:xfrm>
            <a:off x="2286000" y="2590800"/>
            <a:ext cx="4419599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 algn="ctr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61111"/>
              <a:buNone/>
            </a:pPr>
            <a:r>
              <a:rPr b="1" lang="en-US" sz="1800">
                <a:solidFill>
                  <a:srgbClr val="121214"/>
                </a:solidFill>
              </a:rPr>
              <a:t>Java.io.FileOutputStream Class</a:t>
            </a:r>
          </a:p>
        </p:txBody>
      </p:sp>
      <p:sp>
        <p:nvSpPr>
          <p:cNvPr id="111" name="Shape 111"/>
          <p:cNvSpPr/>
          <p:nvPr/>
        </p:nvSpPr>
        <p:spPr>
          <a:xfrm>
            <a:off x="1765300" y="1820863"/>
            <a:ext cx="4419600" cy="507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/>
              <a:t>Kiến trúc của I/O Stream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447800" y="1909762"/>
            <a:ext cx="380999" cy="380999"/>
            <a:chOff x="2078" y="1679"/>
            <a:chExt cx="1614" cy="1614"/>
          </a:xfrm>
        </p:grpSpPr>
        <p:sp>
          <p:nvSpPr>
            <p:cNvPr id="113" name="Shape 113"/>
            <p:cNvSpPr/>
            <p:nvPr/>
          </p:nvSpPr>
          <p:spPr>
            <a:xfrm>
              <a:off x="2078" y="1679"/>
              <a:ext cx="1614" cy="1614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170" y="1770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4D73C0"/>
                </a:gs>
                <a:gs pos="50000">
                  <a:schemeClr val="hlink"/>
                </a:gs>
                <a:gs pos="100000">
                  <a:srgbClr val="4D73C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1981200" y="2697163"/>
            <a:ext cx="380999" cy="380999"/>
            <a:chOff x="2078" y="1679"/>
            <a:chExt cx="1614" cy="1614"/>
          </a:xfrm>
        </p:grpSpPr>
        <p:sp>
          <p:nvSpPr>
            <p:cNvPr id="120" name="Shape 120"/>
            <p:cNvSpPr/>
            <p:nvPr/>
          </p:nvSpPr>
          <p:spPr>
            <a:xfrm>
              <a:off x="2078" y="1679"/>
              <a:ext cx="1614" cy="1614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170" y="1770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4D73C0"/>
                </a:gs>
                <a:gs pos="50000">
                  <a:schemeClr val="hlink"/>
                </a:gs>
                <a:gs pos="100000">
                  <a:srgbClr val="4D73C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2133599" y="3535363"/>
            <a:ext cx="380999" cy="380999"/>
            <a:chOff x="2078" y="1679"/>
            <a:chExt cx="1614" cy="1614"/>
          </a:xfrm>
        </p:grpSpPr>
        <p:sp>
          <p:nvSpPr>
            <p:cNvPr id="127" name="Shape 127"/>
            <p:cNvSpPr/>
            <p:nvPr/>
          </p:nvSpPr>
          <p:spPr>
            <a:xfrm>
              <a:off x="2078" y="1679"/>
              <a:ext cx="1614" cy="1614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170" y="1770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4D73C0"/>
                </a:gs>
                <a:gs pos="50000">
                  <a:schemeClr val="hlink"/>
                </a:gs>
                <a:gs pos="100000">
                  <a:srgbClr val="4D73C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1981200" y="4373562"/>
            <a:ext cx="380999" cy="380999"/>
            <a:chOff x="2078" y="1679"/>
            <a:chExt cx="1614" cy="1614"/>
          </a:xfrm>
        </p:grpSpPr>
        <p:sp>
          <p:nvSpPr>
            <p:cNvPr id="134" name="Shape 134"/>
            <p:cNvSpPr/>
            <p:nvPr/>
          </p:nvSpPr>
          <p:spPr>
            <a:xfrm>
              <a:off x="2078" y="1679"/>
              <a:ext cx="1614" cy="1614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170" y="1770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4D73C0"/>
                </a:gs>
                <a:gs pos="50000">
                  <a:schemeClr val="hlink"/>
                </a:gs>
                <a:gs pos="100000">
                  <a:srgbClr val="4D73C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1524000" y="5148262"/>
            <a:ext cx="355599" cy="380999"/>
            <a:chOff x="2078" y="1679"/>
            <a:chExt cx="1614" cy="1614"/>
          </a:xfrm>
        </p:grpSpPr>
        <p:sp>
          <p:nvSpPr>
            <p:cNvPr id="141" name="Shape 141"/>
            <p:cNvSpPr/>
            <p:nvPr/>
          </p:nvSpPr>
          <p:spPr>
            <a:xfrm>
              <a:off x="2078" y="1679"/>
              <a:ext cx="1614" cy="1614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170" y="1770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254" y="1855"/>
              <a:ext cx="1262" cy="1263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4D73C0"/>
                </a:gs>
                <a:gs pos="50000">
                  <a:schemeClr val="hlink"/>
                </a:gs>
                <a:gs pos="100000">
                  <a:srgbClr val="4D73C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2337" y="1938"/>
              <a:ext cx="1096" cy="1097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Shape 147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Object Stream</a:t>
            </a:r>
          </a:p>
        </p:txBody>
      </p:sp>
      <p:sp>
        <p:nvSpPr>
          <p:cNvPr id="324" name="Shape 324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325" name="Shape 325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03" y="1484853"/>
            <a:ext cx="8003667" cy="42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Object Stream</a:t>
            </a:r>
          </a:p>
        </p:txBody>
      </p:sp>
      <p:sp>
        <p:nvSpPr>
          <p:cNvPr id="334" name="Shape 334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335" name="Shape 335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28" y="1581128"/>
            <a:ext cx="7873249" cy="32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28205"/>
              <a:buNone/>
            </a:pPr>
            <a:r>
              <a:rPr lang="en-US"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Always Close Streams</a:t>
            </a:r>
          </a:p>
        </p:txBody>
      </p:sp>
      <p:sp>
        <p:nvSpPr>
          <p:cNvPr id="344" name="Shape 344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345" name="Shape 345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66" y="1505800"/>
            <a:ext cx="7874874" cy="28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File class</a:t>
            </a:r>
          </a:p>
        </p:txBody>
      </p:sp>
      <p:sp>
        <p:nvSpPr>
          <p:cNvPr id="354" name="Shape 354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355" name="Shape 355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41" y="1826579"/>
            <a:ext cx="7678475" cy="250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File class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152525"/>
            <a:ext cx="8229600" cy="52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Ta có thể đọc toàn bộ dữ liệu của file bằng cách sau:</a:t>
            </a:r>
          </a:p>
          <a:p>
            <a:pPr indent="-139700" lvl="0" marL="800100" rtl="0"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2000"/>
              <a:t>List&lt;String&gt; lines = Files.readAllLines(Paths.get("file"), StandardCharsets.UTF_8);</a:t>
            </a:r>
          </a:p>
          <a:p>
            <a:pPr indent="0" lvl="0" marL="203200"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indent="0" lvl="0" marL="0">
              <a:spcBef>
                <a:spcPts val="0"/>
              </a:spcBef>
              <a:buNone/>
            </a:pPr>
            <a:r>
              <a:rPr b="1" lang="en-US" sz="2000"/>
              <a:t>String text = new String(Files.readAllBytes(Paths.get("file")), StandardCharsets.UTF_8);</a:t>
            </a: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6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File class</a:t>
            </a:r>
          </a:p>
        </p:txBody>
      </p:sp>
      <p:sp>
        <p:nvSpPr>
          <p:cNvPr id="372" name="Shape 372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373" name="Shape 373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56" y="1280731"/>
            <a:ext cx="4379319" cy="499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28205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File class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1152525"/>
            <a:ext cx="3048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77777"/>
              <a:buFont typeface="Noto Sans Symbols"/>
              <a:buNone/>
            </a:pPr>
            <a:r>
              <a:rPr b="1" lang="en-US" sz="1800">
                <a:solidFill>
                  <a:srgbClr val="50505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 nếu chưa tồn tại file hoặc file chưa có object thì sẽ bị lỗi ghi thêm, do đó để đảm bảo mọi trường hợp bạn hãy xem code sau:</a:t>
            </a:r>
          </a:p>
        </p:txBody>
      </p:sp>
      <p:sp>
        <p:nvSpPr>
          <p:cNvPr id="383" name="Shape 383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384" name="Shape 384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625" y="1188900"/>
            <a:ext cx="4919808" cy="510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393" name="Shape 393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00" y="1188887"/>
            <a:ext cx="5638800" cy="5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28205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File class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403" name="Shape 403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637" y="1188902"/>
            <a:ext cx="6320725" cy="522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28205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File class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413" name="Shape 413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75" y="1779700"/>
            <a:ext cx="6395224" cy="29023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28205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File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InputStream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5105400" y="6461125"/>
            <a:ext cx="3657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89025"/>
            <a:ext cx="8229599" cy="431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Tài liệu tham khảo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457200" y="1152525"/>
            <a:ext cx="8229600" cy="52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-US" sz="1800">
                <a:solidFill>
                  <a:schemeClr val="accent4"/>
                </a:solidFill>
                <a:hlinkClick r:id="rId3"/>
              </a:rPr>
              <a:t>http://www.java2s.com/Tutorials/Java/java.io/FileOutputStream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/>
              <a:t>https://docs.oracle.com/javase/7/docs/api/java/io/FileOutputStream.html#FileOutputStream(java.io.File,%20boolean)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1676400" y="3810000"/>
            <a:ext cx="5759449" cy="86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InputStream</a:t>
            </a:r>
          </a:p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25" y="1348804"/>
            <a:ext cx="7983354" cy="48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04800" y="152400"/>
            <a:ext cx="8458200" cy="56356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OutputStream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105400" y="6461125"/>
            <a:ext cx="3657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52523"/>
            <a:ext cx="8229599" cy="48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OutputStream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25" y="1431479"/>
            <a:ext cx="7652299" cy="41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ByteStream</a:t>
            </a:r>
          </a:p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76" y="1182326"/>
            <a:ext cx="7009602" cy="51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Stream và Byte Stream</a:t>
            </a:r>
          </a:p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5105400" y="6461125"/>
            <a:ext cx="3657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05" name="Shape 205"/>
          <p:cNvSpPr txBox="1"/>
          <p:nvPr>
            <p:ph idx="10" type="dt"/>
          </p:nvPr>
        </p:nvSpPr>
        <p:spPr>
          <a:xfrm>
            <a:off x="14287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505200" y="64611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03" y="1722837"/>
            <a:ext cx="7648224" cy="408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04800" y="152400"/>
            <a:ext cx="8458200" cy="5637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63500" rtl="0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SzPct val="34375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Character Stream và Byte Stream</a:t>
            </a:r>
          </a:p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5105400" y="6461125"/>
            <a:ext cx="3657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Trọng Thuận - Thúy Quỳnh - Tinh Anh</a:t>
            </a:r>
          </a:p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14/09/2016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505200" y="64611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70655"/>
            <a:ext cx="8336924" cy="35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