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76" r:id="rId2"/>
    <p:sldId id="316" r:id="rId3"/>
    <p:sldId id="314" r:id="rId4"/>
    <p:sldId id="315" r:id="rId5"/>
    <p:sldId id="317" r:id="rId6"/>
    <p:sldId id="318" r:id="rId7"/>
    <p:sldId id="319" r:id="rId8"/>
    <p:sldId id="320" r:id="rId9"/>
    <p:sldId id="300" r:id="rId10"/>
    <p:sldId id="299" r:id="rId11"/>
    <p:sldId id="301" r:id="rId12"/>
    <p:sldId id="310" r:id="rId13"/>
    <p:sldId id="311" r:id="rId14"/>
    <p:sldId id="312" r:id="rId15"/>
    <p:sldId id="305" r:id="rId16"/>
    <p:sldId id="297" r:id="rId17"/>
    <p:sldId id="306" r:id="rId18"/>
    <p:sldId id="307" r:id="rId19"/>
    <p:sldId id="308" r:id="rId20"/>
    <p:sldId id="309" r:id="rId21"/>
    <p:sldId id="313" r:id="rId22"/>
    <p:sldId id="295" r:id="rId23"/>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A4"/>
    <a:srgbClr val="B2B2B2"/>
    <a:srgbClr val="EAEAEA"/>
    <a:srgbClr val="99CCF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4" autoAdjust="0"/>
    <p:restoredTop sz="94792" autoAdjust="0"/>
  </p:normalViewPr>
  <p:slideViewPr>
    <p:cSldViewPr>
      <p:cViewPr>
        <p:scale>
          <a:sx n="105" d="100"/>
          <a:sy n="105" d="100"/>
        </p:scale>
        <p:origin x="678"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C13ECD-5494-49BC-BE17-994708578FCD}" type="datetimeFigureOut">
              <a:rPr lang="en-US" smtClean="0"/>
              <a:t>9/12/2016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A28B4-744B-467B-8B10-F86BB0D37D74}" type="slidenum">
              <a:rPr lang="en-US" smtClean="0"/>
              <a:t>‹#›</a:t>
            </a:fld>
            <a:endParaRPr lang="en-US"/>
          </a:p>
        </p:txBody>
      </p:sp>
    </p:spTree>
    <p:extLst>
      <p:ext uri="{BB962C8B-B14F-4D97-AF65-F5344CB8AC3E}">
        <p14:creationId xmlns:p14="http://schemas.microsoft.com/office/powerpoint/2010/main" val="84492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1" name="Rectangle 39"/>
          <p:cNvSpPr>
            <a:spLocks noChangeArrowheads="1"/>
          </p:cNvSpPr>
          <p:nvPr/>
        </p:nvSpPr>
        <p:spPr bwMode="ltGray">
          <a:xfrm>
            <a:off x="0" y="4437063"/>
            <a:ext cx="9144000" cy="1728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2" name="Oval 40" descr="a"/>
          <p:cNvSpPr>
            <a:spLocks noChangeArrowheads="1"/>
          </p:cNvSpPr>
          <p:nvPr/>
        </p:nvSpPr>
        <p:spPr bwMode="gray">
          <a:xfrm>
            <a:off x="971550" y="1628775"/>
            <a:ext cx="3529013" cy="3671888"/>
          </a:xfrm>
          <a:prstGeom prst="ellipse">
            <a:avLst/>
          </a:prstGeom>
          <a:blipFill dpi="0" rotWithShape="1">
            <a:blip r:embed="rId2"/>
            <a:srcRect/>
            <a:stretch>
              <a:fillRect/>
            </a:stretch>
          </a:blip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sp>
        <p:nvSpPr>
          <p:cNvPr id="3113" name="Oval 41" descr="b"/>
          <p:cNvSpPr>
            <a:spLocks noChangeArrowheads="1"/>
          </p:cNvSpPr>
          <p:nvPr/>
        </p:nvSpPr>
        <p:spPr bwMode="gray">
          <a:xfrm>
            <a:off x="323850" y="1268413"/>
            <a:ext cx="1438275" cy="1511300"/>
          </a:xfrm>
          <a:prstGeom prst="ellipse">
            <a:avLst/>
          </a:prstGeom>
          <a:blipFill dpi="0" rotWithShape="1">
            <a:blip r:embed="rId3"/>
            <a:srcRect/>
            <a:stretch>
              <a:fillRect/>
            </a:stretch>
          </a:blip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sp>
        <p:nvSpPr>
          <p:cNvPr id="3114" name="Oval 42" descr="d"/>
          <p:cNvSpPr>
            <a:spLocks noChangeArrowheads="1"/>
          </p:cNvSpPr>
          <p:nvPr/>
        </p:nvSpPr>
        <p:spPr bwMode="gray">
          <a:xfrm>
            <a:off x="1258888" y="260350"/>
            <a:ext cx="935037" cy="936625"/>
          </a:xfrm>
          <a:prstGeom prst="ellipse">
            <a:avLst/>
          </a:prstGeom>
          <a:blipFill dpi="0" rotWithShape="1">
            <a:blip r:embed="rId4"/>
            <a:srcRect/>
            <a:stretch>
              <a:fillRect/>
            </a:stretch>
          </a:blip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sp>
        <p:nvSpPr>
          <p:cNvPr id="3115" name="Oval 43"/>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6" name="Oval 44" descr="c"/>
          <p:cNvSpPr>
            <a:spLocks noChangeArrowheads="1"/>
          </p:cNvSpPr>
          <p:nvPr/>
        </p:nvSpPr>
        <p:spPr bwMode="gray">
          <a:xfrm>
            <a:off x="3851275" y="3500438"/>
            <a:ext cx="1582738" cy="1582737"/>
          </a:xfrm>
          <a:prstGeom prst="ellipse">
            <a:avLst/>
          </a:prstGeom>
          <a:blipFill dpi="0" rotWithShape="1">
            <a:blip r:embed="rId5"/>
            <a:srcRect/>
            <a:stretch>
              <a:fillRect/>
            </a:stretch>
          </a:blip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sp>
        <p:nvSpPr>
          <p:cNvPr id="3076" name="Rectangle 4"/>
          <p:cNvSpPr>
            <a:spLocks noGrp="1" noChangeArrowheads="1"/>
          </p:cNvSpPr>
          <p:nvPr>
            <p:ph type="dt" sz="half" idx="2"/>
          </p:nvPr>
        </p:nvSpPr>
        <p:spPr>
          <a:xfrm>
            <a:off x="3581400" y="6400800"/>
            <a:ext cx="2209800" cy="244475"/>
          </a:xfrm>
        </p:spPr>
        <p:txBody>
          <a:bodyPr/>
          <a:lstStyle>
            <a:lvl1pPr algn="ctr">
              <a:defRPr sz="1200"/>
            </a:lvl1pPr>
          </a:lstStyle>
          <a:p>
            <a:fld id="{20AD09CE-1E39-4A23-803E-E0948124AF8F}" type="datetime1">
              <a:rPr lang="vi-VN" smtClean="0"/>
              <a:t>12/09/2016</a:t>
            </a:fld>
            <a:endParaRPr lang="en-US"/>
          </a:p>
        </p:txBody>
      </p:sp>
      <p:sp>
        <p:nvSpPr>
          <p:cNvPr id="3077" name="Rectangle 5"/>
          <p:cNvSpPr>
            <a:spLocks noGrp="1" noChangeArrowheads="1"/>
          </p:cNvSpPr>
          <p:nvPr>
            <p:ph type="ftr" sz="quarter" idx="3"/>
          </p:nvPr>
        </p:nvSpPr>
        <p:spPr>
          <a:xfrm>
            <a:off x="5934075" y="6391275"/>
            <a:ext cx="1933575" cy="244475"/>
          </a:xfrm>
        </p:spPr>
        <p:txBody>
          <a:bodyPr/>
          <a:lstStyle>
            <a:lvl1pPr>
              <a:defRPr sz="1200" b="1" i="1">
                <a:solidFill>
                  <a:schemeClr val="tx2"/>
                </a:solidFill>
              </a:defRPr>
            </a:lvl1pPr>
          </a:lstStyle>
          <a:p>
            <a:r>
              <a:rPr lang="en-US"/>
              <a:t>Tấn Hòa - Tinh Anh</a:t>
            </a:r>
          </a:p>
        </p:txBody>
      </p:sp>
      <p:sp>
        <p:nvSpPr>
          <p:cNvPr id="3078" name="Rectangle 6"/>
          <p:cNvSpPr>
            <a:spLocks noGrp="1" noChangeArrowheads="1"/>
          </p:cNvSpPr>
          <p:nvPr>
            <p:ph type="sldNum" sz="quarter" idx="4"/>
          </p:nvPr>
        </p:nvSpPr>
        <p:spPr>
          <a:xfrm>
            <a:off x="381000" y="6400800"/>
            <a:ext cx="2133600" cy="244475"/>
          </a:xfrm>
        </p:spPr>
        <p:txBody>
          <a:bodyPr/>
          <a:lstStyle>
            <a:lvl1pPr algn="l">
              <a:defRPr sz="1200"/>
            </a:lvl1pPr>
          </a:lstStyle>
          <a:p>
            <a:fld id="{CACA7534-7519-4DA4-B1E2-1C0ABB785AA8}" type="slidenum">
              <a:rPr lang="en-US"/>
              <a:pPr/>
              <a:t>‹#›</a:t>
            </a:fld>
            <a:endParaRPr lang="en-US"/>
          </a:p>
        </p:txBody>
      </p:sp>
      <p:sp>
        <p:nvSpPr>
          <p:cNvPr id="3086" name="Text Box 14"/>
          <p:cNvSpPr txBox="1">
            <a:spLocks noChangeArrowheads="1"/>
          </p:cNvSpPr>
          <p:nvPr/>
        </p:nvSpPr>
        <p:spPr bwMode="gray">
          <a:xfrm>
            <a:off x="7762875" y="62865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LOGO</a:t>
            </a:r>
          </a:p>
        </p:txBody>
      </p:sp>
      <p:sp>
        <p:nvSpPr>
          <p:cNvPr id="3074" name="Rectangle 2"/>
          <p:cNvSpPr>
            <a:spLocks noGrp="1" noChangeArrowheads="1"/>
          </p:cNvSpPr>
          <p:nvPr>
            <p:ph type="ctrTitle"/>
          </p:nvPr>
        </p:nvSpPr>
        <p:spPr>
          <a:xfrm>
            <a:off x="4267200" y="1219200"/>
            <a:ext cx="44958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a:solidFill>
                  <a:schemeClr val="tx2"/>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685800" y="5486400"/>
            <a:ext cx="762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Tấn Hòa - Tinh Anh</a:t>
            </a:r>
          </a:p>
        </p:txBody>
      </p:sp>
      <p:sp>
        <p:nvSpPr>
          <p:cNvPr id="5" name="Slide Number Placeholder 4"/>
          <p:cNvSpPr>
            <a:spLocks noGrp="1"/>
          </p:cNvSpPr>
          <p:nvPr>
            <p:ph type="sldNum" sz="quarter" idx="11"/>
          </p:nvPr>
        </p:nvSpPr>
        <p:spPr/>
        <p:txBody>
          <a:bodyPr/>
          <a:lstStyle>
            <a:lvl1pPr>
              <a:defRPr/>
            </a:lvl1pPr>
          </a:lstStyle>
          <a:p>
            <a:fld id="{4D71C575-8337-49CE-96A1-FD372DF363EA}"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C4C04650-1E2B-4054-9492-14204EB85F81}" type="datetime1">
              <a:rPr lang="vi-VN" smtClean="0"/>
              <a:t>12/09/2016</a:t>
            </a:fld>
            <a:endParaRPr lang="en-US"/>
          </a:p>
        </p:txBody>
      </p:sp>
    </p:spTree>
    <p:extLst>
      <p:ext uri="{BB962C8B-B14F-4D97-AF65-F5344CB8AC3E}">
        <p14:creationId xmlns:p14="http://schemas.microsoft.com/office/powerpoint/2010/main" val="63589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609600"/>
            <a:ext cx="2066925"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6048375"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Tấn Hòa - Tinh Anh</a:t>
            </a:r>
          </a:p>
        </p:txBody>
      </p:sp>
      <p:sp>
        <p:nvSpPr>
          <p:cNvPr id="5" name="Slide Number Placeholder 4"/>
          <p:cNvSpPr>
            <a:spLocks noGrp="1"/>
          </p:cNvSpPr>
          <p:nvPr>
            <p:ph type="sldNum" sz="quarter" idx="11"/>
          </p:nvPr>
        </p:nvSpPr>
        <p:spPr/>
        <p:txBody>
          <a:bodyPr/>
          <a:lstStyle>
            <a:lvl1pPr>
              <a:defRPr/>
            </a:lvl1pPr>
          </a:lstStyle>
          <a:p>
            <a:fld id="{F778B18F-67FF-43FC-A235-5D10DA7DBD08}"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4DA7D602-5D7B-4AEF-9A87-33B5EB4FE787}" type="datetime1">
              <a:rPr lang="vi-VN" smtClean="0"/>
              <a:t>12/09/2016</a:t>
            </a:fld>
            <a:endParaRPr lang="en-US"/>
          </a:p>
        </p:txBody>
      </p:sp>
    </p:spTree>
    <p:extLst>
      <p:ext uri="{BB962C8B-B14F-4D97-AF65-F5344CB8AC3E}">
        <p14:creationId xmlns:p14="http://schemas.microsoft.com/office/powerpoint/2010/main" val="21907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6019800" cy="487363"/>
          </a:xfrm>
        </p:spPr>
        <p:txBody>
          <a:bodyPr/>
          <a:lstStyle/>
          <a:p>
            <a:r>
              <a:rPr lang="en-US"/>
              <a:t>Click to edit Master title style</a:t>
            </a:r>
          </a:p>
        </p:txBody>
      </p:sp>
      <p:sp>
        <p:nvSpPr>
          <p:cNvPr id="3" name="Table Placeholder 2"/>
          <p:cNvSpPr>
            <a:spLocks noGrp="1"/>
          </p:cNvSpPr>
          <p:nvPr>
            <p:ph type="tbl" idx="1"/>
          </p:nvPr>
        </p:nvSpPr>
        <p:spPr>
          <a:xfrm>
            <a:off x="457200" y="1676400"/>
            <a:ext cx="8267700" cy="4648200"/>
          </a:xfrm>
        </p:spPr>
        <p:txBody>
          <a:bodyPr/>
          <a:lstStyle/>
          <a:p>
            <a:r>
              <a:rPr lang="en-US"/>
              <a:t>Click icon to add table</a:t>
            </a:r>
          </a:p>
        </p:txBody>
      </p:sp>
      <p:sp>
        <p:nvSpPr>
          <p:cNvPr id="4" name="Footer Placeholder 3"/>
          <p:cNvSpPr>
            <a:spLocks noGrp="1"/>
          </p:cNvSpPr>
          <p:nvPr>
            <p:ph type="ftr" sz="quarter" idx="10"/>
          </p:nvPr>
        </p:nvSpPr>
        <p:spPr>
          <a:xfrm>
            <a:off x="6553200" y="6553200"/>
            <a:ext cx="2133600" cy="244475"/>
          </a:xfrm>
        </p:spPr>
        <p:txBody>
          <a:bodyPr/>
          <a:lstStyle>
            <a:lvl1pPr>
              <a:defRPr/>
            </a:lvl1pPr>
          </a:lstStyle>
          <a:p>
            <a:r>
              <a:rPr lang="en-US"/>
              <a:t>Tấn Hòa - Tinh Anh</a:t>
            </a:r>
          </a:p>
        </p:txBody>
      </p:sp>
      <p:sp>
        <p:nvSpPr>
          <p:cNvPr id="5" name="Slide Number Placeholder 4"/>
          <p:cNvSpPr>
            <a:spLocks noGrp="1"/>
          </p:cNvSpPr>
          <p:nvPr>
            <p:ph type="sldNum" sz="quarter" idx="11"/>
          </p:nvPr>
        </p:nvSpPr>
        <p:spPr>
          <a:xfrm>
            <a:off x="4191000" y="6534150"/>
            <a:ext cx="838200" cy="261938"/>
          </a:xfrm>
        </p:spPr>
        <p:txBody>
          <a:bodyPr/>
          <a:lstStyle>
            <a:lvl1pPr>
              <a:defRPr/>
            </a:lvl1pPr>
          </a:lstStyle>
          <a:p>
            <a:fld id="{39B6ACE7-1FF2-4A07-BFF7-D6C6ED3DBC38}" type="slidenum">
              <a:rPr lang="en-US"/>
              <a:pPr/>
              <a:t>‹#›</a:t>
            </a:fld>
            <a:endParaRPr lang="en-US"/>
          </a:p>
        </p:txBody>
      </p:sp>
      <p:sp>
        <p:nvSpPr>
          <p:cNvPr id="6" name="Date Placeholder 5"/>
          <p:cNvSpPr>
            <a:spLocks noGrp="1"/>
          </p:cNvSpPr>
          <p:nvPr>
            <p:ph type="dt" sz="half" idx="12"/>
          </p:nvPr>
        </p:nvSpPr>
        <p:spPr>
          <a:xfrm>
            <a:off x="381000" y="6534150"/>
            <a:ext cx="1905000" cy="261938"/>
          </a:xfrm>
        </p:spPr>
        <p:txBody>
          <a:bodyPr/>
          <a:lstStyle>
            <a:lvl1pPr>
              <a:defRPr/>
            </a:lvl1pPr>
          </a:lstStyle>
          <a:p>
            <a:fld id="{45FF15FC-5A93-4EB6-BB4E-19C49B404945}" type="datetime1">
              <a:rPr lang="vi-VN" smtClean="0"/>
              <a:t>12/09/2016</a:t>
            </a:fld>
            <a:endParaRPr lang="en-US"/>
          </a:p>
        </p:txBody>
      </p:sp>
    </p:spTree>
    <p:extLst>
      <p:ext uri="{BB962C8B-B14F-4D97-AF65-F5344CB8AC3E}">
        <p14:creationId xmlns:p14="http://schemas.microsoft.com/office/powerpoint/2010/main" val="171051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Tấn Hòa - Tinh Anh</a:t>
            </a:r>
          </a:p>
        </p:txBody>
      </p:sp>
      <p:sp>
        <p:nvSpPr>
          <p:cNvPr id="5" name="Slide Number Placeholder 4"/>
          <p:cNvSpPr>
            <a:spLocks noGrp="1"/>
          </p:cNvSpPr>
          <p:nvPr>
            <p:ph type="sldNum" sz="quarter" idx="11"/>
          </p:nvPr>
        </p:nvSpPr>
        <p:spPr/>
        <p:txBody>
          <a:bodyPr/>
          <a:lstStyle>
            <a:lvl1pPr>
              <a:defRPr/>
            </a:lvl1pPr>
          </a:lstStyle>
          <a:p>
            <a:fld id="{BB9666A8-D9A0-4F64-AB4B-D7AADD1E1B71}"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F78951B6-CA72-465B-B1FE-1FDEA0579027}" type="datetime1">
              <a:rPr lang="vi-VN" smtClean="0"/>
              <a:t>12/09/2016</a:t>
            </a:fld>
            <a:endParaRPr lang="en-US"/>
          </a:p>
        </p:txBody>
      </p:sp>
    </p:spTree>
    <p:extLst>
      <p:ext uri="{BB962C8B-B14F-4D97-AF65-F5344CB8AC3E}">
        <p14:creationId xmlns:p14="http://schemas.microsoft.com/office/powerpoint/2010/main" val="38080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Tấn Hòa - Tinh Anh</a:t>
            </a:r>
          </a:p>
        </p:txBody>
      </p:sp>
      <p:sp>
        <p:nvSpPr>
          <p:cNvPr id="5" name="Slide Number Placeholder 4"/>
          <p:cNvSpPr>
            <a:spLocks noGrp="1"/>
          </p:cNvSpPr>
          <p:nvPr>
            <p:ph type="sldNum" sz="quarter" idx="11"/>
          </p:nvPr>
        </p:nvSpPr>
        <p:spPr/>
        <p:txBody>
          <a:bodyPr/>
          <a:lstStyle>
            <a:lvl1pPr>
              <a:defRPr/>
            </a:lvl1pPr>
          </a:lstStyle>
          <a:p>
            <a:fld id="{CD8ADE8B-92EA-4EB2-BEDE-ECB49C483ACC}"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9EE19550-3A06-45CD-919F-35C8F045AE71}" type="datetime1">
              <a:rPr lang="vi-VN" smtClean="0"/>
              <a:t>12/09/2016</a:t>
            </a:fld>
            <a:endParaRPr lang="en-US"/>
          </a:p>
        </p:txBody>
      </p:sp>
    </p:spTree>
    <p:extLst>
      <p:ext uri="{BB962C8B-B14F-4D97-AF65-F5344CB8AC3E}">
        <p14:creationId xmlns:p14="http://schemas.microsoft.com/office/powerpoint/2010/main" val="94780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Tấn Hòa - Tinh Anh</a:t>
            </a:r>
          </a:p>
        </p:txBody>
      </p:sp>
      <p:sp>
        <p:nvSpPr>
          <p:cNvPr id="6" name="Slide Number Placeholder 5"/>
          <p:cNvSpPr>
            <a:spLocks noGrp="1"/>
          </p:cNvSpPr>
          <p:nvPr>
            <p:ph type="sldNum" sz="quarter" idx="11"/>
          </p:nvPr>
        </p:nvSpPr>
        <p:spPr/>
        <p:txBody>
          <a:bodyPr/>
          <a:lstStyle>
            <a:lvl1pPr>
              <a:defRPr/>
            </a:lvl1pPr>
          </a:lstStyle>
          <a:p>
            <a:fld id="{3E4FD45A-9BF2-47BC-8BC3-AF7CE663099B}"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8459F295-21C6-4520-B532-F8ED9F4722DC}" type="datetime1">
              <a:rPr lang="vi-VN" smtClean="0"/>
              <a:t>12/09/2016</a:t>
            </a:fld>
            <a:endParaRPr lang="en-US"/>
          </a:p>
        </p:txBody>
      </p:sp>
    </p:spTree>
    <p:extLst>
      <p:ext uri="{BB962C8B-B14F-4D97-AF65-F5344CB8AC3E}">
        <p14:creationId xmlns:p14="http://schemas.microsoft.com/office/powerpoint/2010/main" val="306942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Tấn Hòa - Tinh Anh</a:t>
            </a:r>
          </a:p>
        </p:txBody>
      </p:sp>
      <p:sp>
        <p:nvSpPr>
          <p:cNvPr id="8" name="Slide Number Placeholder 7"/>
          <p:cNvSpPr>
            <a:spLocks noGrp="1"/>
          </p:cNvSpPr>
          <p:nvPr>
            <p:ph type="sldNum" sz="quarter" idx="11"/>
          </p:nvPr>
        </p:nvSpPr>
        <p:spPr/>
        <p:txBody>
          <a:bodyPr/>
          <a:lstStyle>
            <a:lvl1pPr>
              <a:defRPr/>
            </a:lvl1pPr>
          </a:lstStyle>
          <a:p>
            <a:fld id="{FAF4AA81-1EE3-4088-B07A-39F61C91B3BC}" type="slidenum">
              <a:rPr lang="en-US"/>
              <a:pPr/>
              <a:t>‹#›</a:t>
            </a:fld>
            <a:endParaRPr lang="en-US"/>
          </a:p>
        </p:txBody>
      </p:sp>
      <p:sp>
        <p:nvSpPr>
          <p:cNvPr id="9" name="Date Placeholder 8"/>
          <p:cNvSpPr>
            <a:spLocks noGrp="1"/>
          </p:cNvSpPr>
          <p:nvPr>
            <p:ph type="dt" sz="half" idx="12"/>
          </p:nvPr>
        </p:nvSpPr>
        <p:spPr/>
        <p:txBody>
          <a:bodyPr/>
          <a:lstStyle>
            <a:lvl1pPr>
              <a:defRPr/>
            </a:lvl1pPr>
          </a:lstStyle>
          <a:p>
            <a:fld id="{6438243D-7E99-4D76-BFE6-B1CEC8240FE0}" type="datetime1">
              <a:rPr lang="vi-VN" smtClean="0"/>
              <a:t>12/09/2016</a:t>
            </a:fld>
            <a:endParaRPr lang="en-US"/>
          </a:p>
        </p:txBody>
      </p:sp>
    </p:spTree>
    <p:extLst>
      <p:ext uri="{BB962C8B-B14F-4D97-AF65-F5344CB8AC3E}">
        <p14:creationId xmlns:p14="http://schemas.microsoft.com/office/powerpoint/2010/main" val="70894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Tấn Hòa - Tinh Anh</a:t>
            </a:r>
          </a:p>
        </p:txBody>
      </p:sp>
      <p:sp>
        <p:nvSpPr>
          <p:cNvPr id="4" name="Slide Number Placeholder 3"/>
          <p:cNvSpPr>
            <a:spLocks noGrp="1"/>
          </p:cNvSpPr>
          <p:nvPr>
            <p:ph type="sldNum" sz="quarter" idx="11"/>
          </p:nvPr>
        </p:nvSpPr>
        <p:spPr/>
        <p:txBody>
          <a:bodyPr/>
          <a:lstStyle>
            <a:lvl1pPr>
              <a:defRPr/>
            </a:lvl1pPr>
          </a:lstStyle>
          <a:p>
            <a:fld id="{5E0AAB32-8B1F-48F5-9A5C-15A1D3555D42}" type="slidenum">
              <a:rPr lang="en-US"/>
              <a:pPr/>
              <a:t>‹#›</a:t>
            </a:fld>
            <a:endParaRPr lang="en-US"/>
          </a:p>
        </p:txBody>
      </p:sp>
      <p:sp>
        <p:nvSpPr>
          <p:cNvPr id="5" name="Date Placeholder 4"/>
          <p:cNvSpPr>
            <a:spLocks noGrp="1"/>
          </p:cNvSpPr>
          <p:nvPr>
            <p:ph type="dt" sz="half" idx="12"/>
          </p:nvPr>
        </p:nvSpPr>
        <p:spPr/>
        <p:txBody>
          <a:bodyPr/>
          <a:lstStyle>
            <a:lvl1pPr>
              <a:defRPr/>
            </a:lvl1pPr>
          </a:lstStyle>
          <a:p>
            <a:fld id="{A47EE80D-F547-4CEE-ABBC-1FB41953F0AD}" type="datetime1">
              <a:rPr lang="vi-VN" smtClean="0"/>
              <a:t>12/09/2016</a:t>
            </a:fld>
            <a:endParaRPr lang="en-US"/>
          </a:p>
        </p:txBody>
      </p:sp>
    </p:spTree>
    <p:extLst>
      <p:ext uri="{BB962C8B-B14F-4D97-AF65-F5344CB8AC3E}">
        <p14:creationId xmlns:p14="http://schemas.microsoft.com/office/powerpoint/2010/main" val="281722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Tấn Hòa - Tinh Anh</a:t>
            </a:r>
          </a:p>
        </p:txBody>
      </p:sp>
      <p:sp>
        <p:nvSpPr>
          <p:cNvPr id="3" name="Slide Number Placeholder 2"/>
          <p:cNvSpPr>
            <a:spLocks noGrp="1"/>
          </p:cNvSpPr>
          <p:nvPr>
            <p:ph type="sldNum" sz="quarter" idx="11"/>
          </p:nvPr>
        </p:nvSpPr>
        <p:spPr/>
        <p:txBody>
          <a:bodyPr/>
          <a:lstStyle>
            <a:lvl1pPr>
              <a:defRPr/>
            </a:lvl1pPr>
          </a:lstStyle>
          <a:p>
            <a:fld id="{2C7BF9F2-0EC7-4D8F-813F-77C601D35653}" type="slidenum">
              <a:rPr lang="en-US"/>
              <a:pPr/>
              <a:t>‹#›</a:t>
            </a:fld>
            <a:endParaRPr lang="en-US"/>
          </a:p>
        </p:txBody>
      </p:sp>
      <p:sp>
        <p:nvSpPr>
          <p:cNvPr id="4" name="Date Placeholder 3"/>
          <p:cNvSpPr>
            <a:spLocks noGrp="1"/>
          </p:cNvSpPr>
          <p:nvPr>
            <p:ph type="dt" sz="half" idx="12"/>
          </p:nvPr>
        </p:nvSpPr>
        <p:spPr/>
        <p:txBody>
          <a:bodyPr/>
          <a:lstStyle>
            <a:lvl1pPr>
              <a:defRPr/>
            </a:lvl1pPr>
          </a:lstStyle>
          <a:p>
            <a:fld id="{30CB73A8-5556-4C06-951D-C55249B47BA8}" type="datetime1">
              <a:rPr lang="vi-VN" smtClean="0"/>
              <a:t>12/09/2016</a:t>
            </a:fld>
            <a:endParaRPr lang="en-US"/>
          </a:p>
        </p:txBody>
      </p:sp>
    </p:spTree>
    <p:extLst>
      <p:ext uri="{BB962C8B-B14F-4D97-AF65-F5344CB8AC3E}">
        <p14:creationId xmlns:p14="http://schemas.microsoft.com/office/powerpoint/2010/main" val="306750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Tấn Hòa - Tinh Anh</a:t>
            </a:r>
          </a:p>
        </p:txBody>
      </p:sp>
      <p:sp>
        <p:nvSpPr>
          <p:cNvPr id="6" name="Slide Number Placeholder 5"/>
          <p:cNvSpPr>
            <a:spLocks noGrp="1"/>
          </p:cNvSpPr>
          <p:nvPr>
            <p:ph type="sldNum" sz="quarter" idx="11"/>
          </p:nvPr>
        </p:nvSpPr>
        <p:spPr/>
        <p:txBody>
          <a:bodyPr/>
          <a:lstStyle>
            <a:lvl1pPr>
              <a:defRPr/>
            </a:lvl1pPr>
          </a:lstStyle>
          <a:p>
            <a:fld id="{ECB1C840-22E2-4020-8431-2407121C32B1}"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A0AECB61-572C-4062-9DB8-A14728DBC6A8}" type="datetime1">
              <a:rPr lang="vi-VN" smtClean="0"/>
              <a:t>12/09/2016</a:t>
            </a:fld>
            <a:endParaRPr lang="en-US"/>
          </a:p>
        </p:txBody>
      </p:sp>
    </p:spTree>
    <p:extLst>
      <p:ext uri="{BB962C8B-B14F-4D97-AF65-F5344CB8AC3E}">
        <p14:creationId xmlns:p14="http://schemas.microsoft.com/office/powerpoint/2010/main" val="251282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Tấn Hòa - Tinh Anh</a:t>
            </a:r>
          </a:p>
        </p:txBody>
      </p:sp>
      <p:sp>
        <p:nvSpPr>
          <p:cNvPr id="6" name="Slide Number Placeholder 5"/>
          <p:cNvSpPr>
            <a:spLocks noGrp="1"/>
          </p:cNvSpPr>
          <p:nvPr>
            <p:ph type="sldNum" sz="quarter" idx="11"/>
          </p:nvPr>
        </p:nvSpPr>
        <p:spPr/>
        <p:txBody>
          <a:bodyPr/>
          <a:lstStyle>
            <a:lvl1pPr>
              <a:defRPr/>
            </a:lvl1pPr>
          </a:lstStyle>
          <a:p>
            <a:fld id="{8474A970-9029-4892-8DFA-35488C00BB1B}"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D0B750BC-CBC3-401A-9DDD-787EEA536D86}" type="datetime1">
              <a:rPr lang="vi-VN" smtClean="0"/>
              <a:t>12/09/2016</a:t>
            </a:fld>
            <a:endParaRPr lang="en-US"/>
          </a:p>
        </p:txBody>
      </p:sp>
    </p:spTree>
    <p:extLst>
      <p:ext uri="{BB962C8B-B14F-4D97-AF65-F5344CB8AC3E}">
        <p14:creationId xmlns:p14="http://schemas.microsoft.com/office/powerpoint/2010/main" val="156343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Rectangle 106"/>
          <p:cNvSpPr>
            <a:spLocks noChangeArrowheads="1"/>
          </p:cNvSpPr>
          <p:nvPr/>
        </p:nvSpPr>
        <p:spPr bwMode="gray">
          <a:xfrm>
            <a:off x="0" y="549275"/>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Oval 107" descr="b"/>
          <p:cNvSpPr>
            <a:spLocks noChangeArrowheads="1"/>
          </p:cNvSpPr>
          <p:nvPr/>
        </p:nvSpPr>
        <p:spPr bwMode="gray">
          <a:xfrm>
            <a:off x="1116013" y="58738"/>
            <a:ext cx="865187" cy="892175"/>
          </a:xfrm>
          <a:prstGeom prst="ellipse">
            <a:avLst/>
          </a:prstGeom>
          <a:blipFill dpi="0" rotWithShape="1">
            <a:blip r:embed="rId14"/>
            <a:srcRect/>
            <a:stretch>
              <a:fillRect/>
            </a:stretch>
          </a:blip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sp>
        <p:nvSpPr>
          <p:cNvPr id="1132" name="Oval 108" descr="c"/>
          <p:cNvSpPr>
            <a:spLocks noChangeArrowheads="1"/>
          </p:cNvSpPr>
          <p:nvPr/>
        </p:nvSpPr>
        <p:spPr bwMode="gray">
          <a:xfrm>
            <a:off x="8101013" y="106363"/>
            <a:ext cx="790575" cy="830262"/>
          </a:xfrm>
          <a:prstGeom prst="ellipse">
            <a:avLst/>
          </a:prstGeom>
          <a:blipFill dpi="0" rotWithShape="1">
            <a:blip r:embed="rId15"/>
            <a:srcRect/>
            <a:stretch>
              <a:fillRect/>
            </a:stretch>
          </a:blip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sp>
        <p:nvSpPr>
          <p:cNvPr id="1133" name="Oval 109" descr="a"/>
          <p:cNvSpPr>
            <a:spLocks noChangeArrowheads="1"/>
          </p:cNvSpPr>
          <p:nvPr/>
        </p:nvSpPr>
        <p:spPr bwMode="gray">
          <a:xfrm>
            <a:off x="179388" y="333375"/>
            <a:ext cx="1152525" cy="1223963"/>
          </a:xfrm>
          <a:prstGeom prst="ellipse">
            <a:avLst/>
          </a:prstGeom>
          <a:blipFill dpi="0" rotWithShape="1">
            <a:blip r:embed="rId16"/>
            <a:srcRect/>
            <a:stretch>
              <a:fillRect/>
            </a:stretch>
          </a:blip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sp>
        <p:nvSpPr>
          <p:cNvPr id="1027"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r>
              <a:rPr lang="en-US"/>
              <a:t>Tấn Hòa - Tinh Anh</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2C33528-F2DA-4821-B47D-84FBCB52A808}" type="slidenum">
              <a:rPr lang="en-US"/>
              <a:pPr/>
              <a:t>‹#›</a:t>
            </a:fld>
            <a:endParaRPr lang="en-US"/>
          </a:p>
        </p:txBody>
      </p:sp>
      <p:sp>
        <p:nvSpPr>
          <p:cNvPr id="1026" name="Rectangle 2"/>
          <p:cNvSpPr>
            <a:spLocks noGrp="1" noChangeArrowheads="1"/>
          </p:cNvSpPr>
          <p:nvPr>
            <p:ph type="title"/>
          </p:nvPr>
        </p:nvSpPr>
        <p:spPr bwMode="gray">
          <a:xfrm>
            <a:off x="2057400" y="609600"/>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9AC441B8-8BCE-46E9-89E5-63ED6FF0D621}" type="datetime1">
              <a:rPr lang="vi-VN" smtClean="0"/>
              <a:t>12/09/2016</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utorialspoint.com/java/util/treemap_lastkey.htm" TargetMode="External"/><Relationship Id="rId7" Type="http://schemas.openxmlformats.org/officeDocument/2006/relationships/hyperlink" Target="http://www.tutorialspoint.com/java/util/treemap_headmap.htm" TargetMode="External"/><Relationship Id="rId2" Type="http://schemas.openxmlformats.org/officeDocument/2006/relationships/hyperlink" Target="https://docs.oracle.com/javase/7/docs/api/java/util/SortedMap.html" TargetMode="External"/><Relationship Id="rId1" Type="http://schemas.openxmlformats.org/officeDocument/2006/relationships/slideLayout" Target="../slideLayouts/slideLayout2.xml"/><Relationship Id="rId6" Type="http://schemas.openxmlformats.org/officeDocument/2006/relationships/hyperlink" Target="http://www.tutorialspoint.com/java/util/treemap_submap.htm" TargetMode="External"/><Relationship Id="rId5" Type="http://schemas.openxmlformats.org/officeDocument/2006/relationships/hyperlink" Target="http://www.tutorialspoint.com/java/util/treemap_tailmap.htm" TargetMode="External"/><Relationship Id="rId4" Type="http://schemas.openxmlformats.org/officeDocument/2006/relationships/hyperlink" Target="http://www.tutorialspoint.com/java/util/treemap_firstkey.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p:txBody>
          <a:bodyPr/>
          <a:lstStyle/>
          <a:p>
            <a:r>
              <a:rPr lang="en-US" sz="3600" dirty="0">
                <a:solidFill>
                  <a:srgbClr val="FF0000"/>
                </a:solidFill>
              </a:rPr>
              <a:t>RESEARCH</a:t>
            </a:r>
            <a:r>
              <a:rPr lang="en-US" dirty="0">
                <a:solidFill>
                  <a:srgbClr val="FF0000"/>
                </a:solidFill>
              </a:rPr>
              <a:t> </a:t>
            </a:r>
            <a:r>
              <a:rPr lang="en-US" sz="6000" dirty="0" err="1"/>
              <a:t>SortedSet</a:t>
            </a:r>
            <a:r>
              <a:rPr lang="en-US" sz="6000" dirty="0"/>
              <a:t/>
            </a:r>
            <a:br>
              <a:rPr lang="en-US" sz="6000" dirty="0"/>
            </a:br>
            <a:r>
              <a:rPr lang="en-US" sz="6000" dirty="0" err="1"/>
              <a:t>SortedMap</a:t>
            </a:r>
            <a:endParaRPr lang="en-US" sz="6000" dirty="0"/>
          </a:p>
        </p:txBody>
      </p:sp>
      <p:sp>
        <p:nvSpPr>
          <p:cNvPr id="70661" name="Rectangle 5"/>
          <p:cNvSpPr>
            <a:spLocks noGrp="1" noChangeArrowheads="1"/>
          </p:cNvSpPr>
          <p:nvPr>
            <p:ph type="subTitle" idx="1"/>
          </p:nvPr>
        </p:nvSpPr>
        <p:spPr>
          <a:xfrm>
            <a:off x="5562600" y="4800600"/>
            <a:ext cx="3429000" cy="1143000"/>
          </a:xfrm>
          <a:ln w="57150">
            <a:solidFill>
              <a:srgbClr val="FFFF00"/>
            </a:solidFill>
          </a:ln>
        </p:spPr>
        <p:txBody>
          <a:bodyPr/>
          <a:lstStyle/>
          <a:p>
            <a:pPr algn="l"/>
            <a:r>
              <a:rPr lang="en-US" b="1" dirty="0" err="1">
                <a:solidFill>
                  <a:srgbClr val="FFFF00"/>
                </a:solidFill>
              </a:rPr>
              <a:t>Thực</a:t>
            </a:r>
            <a:r>
              <a:rPr lang="en-US" b="1" dirty="0">
                <a:solidFill>
                  <a:srgbClr val="FFFF00"/>
                </a:solidFill>
              </a:rPr>
              <a:t> </a:t>
            </a:r>
            <a:r>
              <a:rPr lang="en-US" b="1" dirty="0" err="1">
                <a:solidFill>
                  <a:srgbClr val="FFFF00"/>
                </a:solidFill>
              </a:rPr>
              <a:t>hiện</a:t>
            </a:r>
            <a:r>
              <a:rPr lang="en-US" b="1" dirty="0">
                <a:solidFill>
                  <a:srgbClr val="FFFF00"/>
                </a:solidFill>
              </a:rPr>
              <a:t>: </a:t>
            </a:r>
          </a:p>
          <a:p>
            <a:pPr marL="457200" indent="-457200" algn="l">
              <a:buAutoNum type="arabicPeriod"/>
            </a:pPr>
            <a:r>
              <a:rPr lang="en-US" dirty="0" err="1"/>
              <a:t>Huỳnh</a:t>
            </a:r>
            <a:r>
              <a:rPr lang="en-US" dirty="0"/>
              <a:t> </a:t>
            </a:r>
            <a:r>
              <a:rPr lang="en-US" dirty="0" err="1"/>
              <a:t>Tấn</a:t>
            </a:r>
            <a:r>
              <a:rPr lang="en-US" dirty="0"/>
              <a:t> </a:t>
            </a:r>
            <a:r>
              <a:rPr lang="en-US" dirty="0" err="1"/>
              <a:t>Hòa</a:t>
            </a:r>
            <a:endParaRPr lang="en-US" dirty="0"/>
          </a:p>
          <a:p>
            <a:pPr marL="457200" indent="-457200" algn="l">
              <a:buAutoNum type="arabicPeriod"/>
            </a:pPr>
            <a:r>
              <a:rPr lang="en-US" dirty="0" err="1"/>
              <a:t>Trương</a:t>
            </a:r>
            <a:r>
              <a:rPr lang="en-US" dirty="0"/>
              <a:t> </a:t>
            </a:r>
            <a:r>
              <a:rPr lang="en-US" dirty="0" err="1"/>
              <a:t>Ngọc</a:t>
            </a:r>
            <a:r>
              <a:rPr lang="en-US" dirty="0"/>
              <a:t> </a:t>
            </a:r>
            <a:r>
              <a:rPr lang="en-US" dirty="0" err="1"/>
              <a:t>Tinh</a:t>
            </a:r>
            <a:r>
              <a:rPr lang="en-US" dirty="0"/>
              <a:t> </a:t>
            </a:r>
            <a:r>
              <a:rPr lang="en-US" dirty="0" err="1"/>
              <a:t>Anh</a:t>
            </a:r>
            <a:endParaRPr lang="en-US" dirty="0"/>
          </a:p>
        </p:txBody>
      </p:sp>
      <p:sp>
        <p:nvSpPr>
          <p:cNvPr id="7" name="Rectangle 6"/>
          <p:cNvSpPr/>
          <p:nvPr/>
        </p:nvSpPr>
        <p:spPr bwMode="auto">
          <a:xfrm>
            <a:off x="7696200" y="6248400"/>
            <a:ext cx="1295400" cy="457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3" name="Content Placeholder 2"/>
          <p:cNvSpPr>
            <a:spLocks noGrp="1"/>
          </p:cNvSpPr>
          <p:nvPr>
            <p:ph idx="1"/>
          </p:nvPr>
        </p:nvSpPr>
        <p:spPr/>
        <p:txBody>
          <a:bodyPr/>
          <a:lstStyle/>
          <a:p>
            <a:r>
              <a:rPr lang="vi-VN" sz="2800" b="1" dirty="0">
                <a:solidFill>
                  <a:srgbClr val="0070C0"/>
                </a:solidFill>
              </a:rPr>
              <a:t>SortedMap </a:t>
            </a:r>
            <a:r>
              <a:rPr lang="en-US" sz="2800" b="1" dirty="0">
                <a:solidFill>
                  <a:srgbClr val="0070C0"/>
                </a:solidFill>
              </a:rPr>
              <a:t>Interface </a:t>
            </a:r>
            <a:r>
              <a:rPr lang="vi-VN" sz="2800" dirty="0"/>
              <a:t>kế thừa </a:t>
            </a:r>
            <a:r>
              <a:rPr lang="en-US" sz="2800" dirty="0"/>
              <a:t>(</a:t>
            </a:r>
            <a:r>
              <a:rPr lang="en-US" sz="2800" dirty="0" err="1"/>
              <a:t>phần</a:t>
            </a:r>
            <a:r>
              <a:rPr lang="en-US" sz="2800" dirty="0"/>
              <a:t> </a:t>
            </a:r>
            <a:r>
              <a:rPr lang="en-US" sz="2800" dirty="0" err="1"/>
              <a:t>mở</a:t>
            </a:r>
            <a:r>
              <a:rPr lang="en-US" sz="2800" dirty="0"/>
              <a:t> </a:t>
            </a:r>
            <a:r>
              <a:rPr lang="en-US" sz="2800" dirty="0" err="1"/>
              <a:t>rộng</a:t>
            </a:r>
            <a:r>
              <a:rPr lang="en-US" sz="2800" dirty="0"/>
              <a:t>) </a:t>
            </a:r>
            <a:r>
              <a:rPr lang="vi-VN" sz="2800" dirty="0"/>
              <a:t>từ Map, nó cung cấp thao tác trên các bảng ánh xạ với khoá có thể so sánh được.</a:t>
            </a:r>
            <a:endParaRPr lang="en-US" sz="2800" dirty="0"/>
          </a:p>
          <a:p>
            <a:r>
              <a:rPr lang="vi-VN" sz="2800" dirty="0"/>
              <a:t>Giống như SortedSet, các đối tượng khoá đưa vào trong SortedMap phải cài đặt giao tiếp Comparable hoặc lớp cài đặt SortedMap phải nhận một Comparator trên đối tượng khoá.</a:t>
            </a:r>
            <a:endParaRPr lang="en-US" sz="2800" dirty="0"/>
          </a:p>
          <a:p>
            <a:r>
              <a:rPr lang="vi-VN" sz="2800" b="1" dirty="0">
                <a:solidFill>
                  <a:srgbClr val="0070C0"/>
                </a:solidFill>
              </a:rPr>
              <a:t>SortedMap</a:t>
            </a:r>
            <a:r>
              <a:rPr lang="vi-VN" sz="2800" dirty="0"/>
              <a:t> cung cấp các hàm để xử lý các ánh xạ đ</a:t>
            </a:r>
            <a:r>
              <a:rPr lang="en-US" sz="2800" dirty="0" err="1"/>
              <a:t>ược</a:t>
            </a:r>
            <a:r>
              <a:rPr lang="vi-VN" sz="2800" dirty="0"/>
              <a:t> sắp theo thứ tự của khoá (key). </a:t>
            </a:r>
            <a:endParaRPr lang="en-US" sz="2800" dirty="0"/>
          </a:p>
          <a:p>
            <a:endParaRPr lang="en-US" sz="2800" dirty="0">
              <a:solidFill>
                <a:srgbClr val="002060"/>
              </a:solidFill>
            </a:endParaRPr>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10</a:t>
            </a:fld>
            <a:endParaRPr lang="en-US"/>
          </a:p>
        </p:txBody>
      </p:sp>
    </p:spTree>
    <p:extLst>
      <p:ext uri="{BB962C8B-B14F-4D97-AF65-F5344CB8AC3E}">
        <p14:creationId xmlns:p14="http://schemas.microsoft.com/office/powerpoint/2010/main" val="93259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3" name="Content Placeholder 2"/>
          <p:cNvSpPr>
            <a:spLocks noGrp="1"/>
          </p:cNvSpPr>
          <p:nvPr>
            <p:ph idx="1"/>
          </p:nvPr>
        </p:nvSpPr>
        <p:spPr>
          <a:xfrm>
            <a:off x="152400" y="1676400"/>
            <a:ext cx="8839200" cy="4648200"/>
          </a:xfrm>
        </p:spPr>
        <p:txBody>
          <a:bodyPr/>
          <a:lstStyle/>
          <a:p>
            <a:r>
              <a:rPr lang="en-US" b="1" dirty="0" err="1">
                <a:solidFill>
                  <a:srgbClr val="C00000"/>
                </a:solidFill>
              </a:rPr>
              <a:t>Phương</a:t>
            </a:r>
            <a:r>
              <a:rPr lang="en-US" b="1" dirty="0">
                <a:solidFill>
                  <a:srgbClr val="C00000"/>
                </a:solidFill>
              </a:rPr>
              <a:t> </a:t>
            </a:r>
            <a:r>
              <a:rPr lang="en-US" b="1" dirty="0" err="1">
                <a:solidFill>
                  <a:srgbClr val="C00000"/>
                </a:solidFill>
              </a:rPr>
              <a:t>thức</a:t>
            </a:r>
            <a:r>
              <a:rPr lang="en-US" b="1" dirty="0">
                <a:solidFill>
                  <a:srgbClr val="C00000"/>
                </a:solidFill>
              </a:rPr>
              <a:t> </a:t>
            </a:r>
            <a:r>
              <a:rPr lang="en-US" b="1" dirty="0" err="1">
                <a:solidFill>
                  <a:srgbClr val="C00000"/>
                </a:solidFill>
              </a:rPr>
              <a:t>khởi</a:t>
            </a:r>
            <a:r>
              <a:rPr lang="en-US" b="1" dirty="0">
                <a:solidFill>
                  <a:srgbClr val="C00000"/>
                </a:solidFill>
              </a:rPr>
              <a:t> </a:t>
            </a:r>
            <a:r>
              <a:rPr lang="en-US" b="1" dirty="0" err="1">
                <a:solidFill>
                  <a:srgbClr val="C00000"/>
                </a:solidFill>
              </a:rPr>
              <a:t>tạo</a:t>
            </a:r>
            <a:r>
              <a:rPr lang="en-US" b="1" dirty="0">
                <a:solidFill>
                  <a:srgbClr val="C00000"/>
                </a:solidFill>
              </a:rPr>
              <a:t>:</a:t>
            </a:r>
          </a:p>
          <a:p>
            <a:pPr marL="0" indent="0">
              <a:buNone/>
            </a:pPr>
            <a:r>
              <a:rPr lang="en-US" sz="2000" b="1" dirty="0" err="1">
                <a:solidFill>
                  <a:schemeClr val="tx2">
                    <a:lumMod val="60000"/>
                    <a:lumOff val="40000"/>
                  </a:schemeClr>
                </a:solidFill>
              </a:rPr>
              <a:t>SortedMap</a:t>
            </a:r>
            <a:r>
              <a:rPr lang="en-US" sz="2000" dirty="0"/>
              <a:t> </a:t>
            </a:r>
            <a:r>
              <a:rPr lang="en-US" sz="2000" b="1" dirty="0" err="1"/>
              <a:t>Tên</a:t>
            </a:r>
            <a:r>
              <a:rPr lang="en-US" sz="2000" b="1" dirty="0"/>
              <a:t> </a:t>
            </a:r>
            <a:r>
              <a:rPr lang="en-US" sz="2000" b="1" dirty="0" err="1"/>
              <a:t>SortedMap</a:t>
            </a:r>
            <a:r>
              <a:rPr lang="en-US" sz="2000" b="1" dirty="0"/>
              <a:t> </a:t>
            </a:r>
            <a:r>
              <a:rPr lang="en-US" sz="2000" dirty="0"/>
              <a:t>= </a:t>
            </a:r>
            <a:r>
              <a:rPr lang="en-US" sz="2000" dirty="0" err="1"/>
              <a:t>TreeMap</a:t>
            </a:r>
            <a:r>
              <a:rPr lang="en-US" sz="2000" dirty="0"/>
              <a:t>();</a:t>
            </a:r>
          </a:p>
          <a:p>
            <a:pPr marL="0" indent="0">
              <a:buNone/>
            </a:pPr>
            <a:r>
              <a:rPr lang="en-US" sz="2000" b="1" dirty="0" err="1">
                <a:solidFill>
                  <a:srgbClr val="FF0000"/>
                </a:solidFill>
              </a:rPr>
              <a:t>Ví</a:t>
            </a:r>
            <a:r>
              <a:rPr lang="en-US" sz="2000" b="1" dirty="0">
                <a:solidFill>
                  <a:srgbClr val="FF0000"/>
                </a:solidFill>
              </a:rPr>
              <a:t> </a:t>
            </a:r>
            <a:r>
              <a:rPr lang="en-US" sz="2000" b="1" dirty="0" err="1">
                <a:solidFill>
                  <a:srgbClr val="FF0000"/>
                </a:solidFill>
              </a:rPr>
              <a:t>dụ</a:t>
            </a:r>
            <a:r>
              <a:rPr lang="en-US" sz="2000" b="1" dirty="0">
                <a:solidFill>
                  <a:srgbClr val="FF0000"/>
                </a:solidFill>
              </a:rPr>
              <a:t>: </a:t>
            </a:r>
            <a:r>
              <a:rPr lang="en-US" sz="2000" b="1" dirty="0" err="1">
                <a:solidFill>
                  <a:srgbClr val="0037A4"/>
                </a:solidFill>
              </a:rPr>
              <a:t>SortedMap</a:t>
            </a:r>
            <a:r>
              <a:rPr lang="en-US" sz="2000" dirty="0"/>
              <a:t> </a:t>
            </a:r>
            <a:r>
              <a:rPr lang="en-US" sz="2000" dirty="0" err="1"/>
              <a:t>mySortedMap</a:t>
            </a:r>
            <a:r>
              <a:rPr lang="en-US" sz="2000" dirty="0"/>
              <a:t> = </a:t>
            </a:r>
            <a:r>
              <a:rPr lang="en-US" sz="2000" b="1" dirty="0"/>
              <a:t>new </a:t>
            </a:r>
            <a:r>
              <a:rPr lang="en-US" sz="2000" b="1" dirty="0" err="1"/>
              <a:t>TreeMap</a:t>
            </a:r>
            <a:r>
              <a:rPr lang="en-US" sz="2000" b="1" dirty="0"/>
              <a:t> ();</a:t>
            </a:r>
          </a:p>
          <a:p>
            <a:pPr marL="0" indent="0">
              <a:buNone/>
            </a:pPr>
            <a:endParaRPr lang="en-US" b="1" dirty="0">
              <a:solidFill>
                <a:srgbClr val="FF0000"/>
              </a:solidFill>
            </a:endParaRPr>
          </a:p>
          <a:p>
            <a:pPr marL="0" indent="0">
              <a:buNone/>
            </a:pPr>
            <a:r>
              <a:rPr lang="en-US" sz="1800" b="1" dirty="0" err="1">
                <a:solidFill>
                  <a:schemeClr val="tx2">
                    <a:lumMod val="60000"/>
                    <a:lumOff val="40000"/>
                  </a:schemeClr>
                </a:solidFill>
              </a:rPr>
              <a:t>SortedMap</a:t>
            </a:r>
            <a:r>
              <a:rPr lang="en-US" sz="1800" dirty="0"/>
              <a:t> &lt;</a:t>
            </a:r>
            <a:r>
              <a:rPr lang="en-US" sz="1800" dirty="0" err="1"/>
              <a:t>Kiểu</a:t>
            </a:r>
            <a:r>
              <a:rPr lang="en-US" sz="1800" dirty="0"/>
              <a:t> DL </a:t>
            </a:r>
            <a:r>
              <a:rPr lang="en-US" sz="1800" dirty="0" err="1"/>
              <a:t>của</a:t>
            </a:r>
            <a:r>
              <a:rPr lang="en-US" sz="1800" dirty="0"/>
              <a:t> key, </a:t>
            </a:r>
            <a:r>
              <a:rPr lang="en-US" sz="1800" dirty="0" err="1"/>
              <a:t>Kiểu</a:t>
            </a:r>
            <a:r>
              <a:rPr lang="en-US" sz="1800" dirty="0"/>
              <a:t> DL </a:t>
            </a:r>
            <a:r>
              <a:rPr lang="en-US" sz="1800" dirty="0" err="1"/>
              <a:t>của</a:t>
            </a:r>
            <a:r>
              <a:rPr lang="en-US" sz="1800" dirty="0"/>
              <a:t> value&gt; </a:t>
            </a:r>
            <a:r>
              <a:rPr lang="en-US" sz="1800" dirty="0" err="1"/>
              <a:t>Tên</a:t>
            </a:r>
            <a:r>
              <a:rPr lang="en-US" sz="1800" dirty="0"/>
              <a:t> </a:t>
            </a:r>
            <a:r>
              <a:rPr lang="en-US" sz="1800" dirty="0" err="1"/>
              <a:t>SortedMap</a:t>
            </a:r>
            <a:r>
              <a:rPr lang="en-US" sz="1800" dirty="0"/>
              <a:t> = </a:t>
            </a:r>
            <a:r>
              <a:rPr lang="en-US" sz="1800" dirty="0" err="1"/>
              <a:t>TreeMap</a:t>
            </a:r>
            <a:r>
              <a:rPr lang="en-US" sz="1800" dirty="0"/>
              <a:t>&lt;&gt;();</a:t>
            </a:r>
          </a:p>
          <a:p>
            <a:pPr marL="0" indent="0">
              <a:buNone/>
            </a:pPr>
            <a:r>
              <a:rPr lang="en-US" sz="2000" b="1" dirty="0" err="1">
                <a:solidFill>
                  <a:srgbClr val="FF0000"/>
                </a:solidFill>
              </a:rPr>
              <a:t>Ví</a:t>
            </a:r>
            <a:r>
              <a:rPr lang="en-US" sz="2000" b="1" dirty="0">
                <a:solidFill>
                  <a:srgbClr val="FF0000"/>
                </a:solidFill>
              </a:rPr>
              <a:t> </a:t>
            </a:r>
            <a:r>
              <a:rPr lang="en-US" sz="2000" b="1" dirty="0" err="1">
                <a:solidFill>
                  <a:srgbClr val="FF0000"/>
                </a:solidFill>
              </a:rPr>
              <a:t>dụ</a:t>
            </a:r>
            <a:r>
              <a:rPr lang="en-US" sz="2000" b="1" dirty="0">
                <a:solidFill>
                  <a:srgbClr val="FF0000"/>
                </a:solidFill>
              </a:rPr>
              <a:t>: </a:t>
            </a:r>
            <a:r>
              <a:rPr lang="en-US" sz="2000" b="1" dirty="0" err="1">
                <a:solidFill>
                  <a:srgbClr val="0037A4"/>
                </a:solidFill>
              </a:rPr>
              <a:t>SortedMap</a:t>
            </a:r>
            <a:r>
              <a:rPr lang="en-US" sz="2000" dirty="0"/>
              <a:t>&lt;</a:t>
            </a:r>
            <a:r>
              <a:rPr lang="en-US" sz="2000" dirty="0" err="1"/>
              <a:t>Float,String</a:t>
            </a:r>
            <a:r>
              <a:rPr lang="en-US" sz="2000" dirty="0"/>
              <a:t>&gt; </a:t>
            </a:r>
            <a:r>
              <a:rPr lang="en-US" sz="2000" dirty="0" err="1"/>
              <a:t>mySortedMap</a:t>
            </a:r>
            <a:r>
              <a:rPr lang="en-US" sz="2000" dirty="0"/>
              <a:t> = </a:t>
            </a:r>
            <a:r>
              <a:rPr lang="en-US" sz="2000" b="1" dirty="0"/>
              <a:t>new </a:t>
            </a:r>
            <a:r>
              <a:rPr lang="en-US" sz="2000" b="1" dirty="0" err="1"/>
              <a:t>TreeMap</a:t>
            </a:r>
            <a:r>
              <a:rPr lang="en-US" sz="2000" b="1" dirty="0"/>
              <a:t>&lt;&gt;();</a:t>
            </a:r>
            <a:endParaRPr lang="en-US" b="1" dirty="0">
              <a:solidFill>
                <a:srgbClr val="FF0000"/>
              </a:solidFill>
            </a:endParaRPr>
          </a:p>
          <a:p>
            <a:pPr marL="0" indent="0">
              <a:buNone/>
            </a:pPr>
            <a:endParaRPr lang="en-US" b="1" dirty="0">
              <a:solidFill>
                <a:srgbClr val="FF0000"/>
              </a:solidFill>
            </a:endParaRPr>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11</a:t>
            </a:fld>
            <a:endParaRPr lang="en-US"/>
          </a:p>
        </p:txBody>
      </p:sp>
    </p:spTree>
    <p:extLst>
      <p:ext uri="{BB962C8B-B14F-4D97-AF65-F5344CB8AC3E}">
        <p14:creationId xmlns:p14="http://schemas.microsoft.com/office/powerpoint/2010/main" val="932592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a:t>Ví dụ</a:t>
            </a:r>
            <a:endParaRPr lang="en-US" dirty="0"/>
          </a:p>
        </p:txBody>
      </p:sp>
      <p:sp>
        <p:nvSpPr>
          <p:cNvPr id="3" name="Content Placeholder 2"/>
          <p:cNvSpPr>
            <a:spLocks noGrp="1"/>
          </p:cNvSpPr>
          <p:nvPr>
            <p:ph idx="1"/>
          </p:nvPr>
        </p:nvSpPr>
        <p:spPr/>
        <p:txBody>
          <a:bodyPr/>
          <a:lstStyle/>
          <a:p>
            <a:r>
              <a:rPr lang="en-US"/>
              <a:t>Sortedmap với kiểu dữ liệu của key là float</a:t>
            </a: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12</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54" y="2533650"/>
            <a:ext cx="769389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15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a:t>Ví dụ</a:t>
            </a:r>
            <a:endParaRPr lang="en-US" dirty="0"/>
          </a:p>
        </p:txBody>
      </p:sp>
      <p:sp>
        <p:nvSpPr>
          <p:cNvPr id="3" name="Content Placeholder 2"/>
          <p:cNvSpPr>
            <a:spLocks noGrp="1"/>
          </p:cNvSpPr>
          <p:nvPr>
            <p:ph idx="1"/>
          </p:nvPr>
        </p:nvSpPr>
        <p:spPr>
          <a:xfrm>
            <a:off x="457200" y="1676400"/>
            <a:ext cx="8267700" cy="577393"/>
          </a:xfrm>
        </p:spPr>
        <p:txBody>
          <a:bodyPr/>
          <a:lstStyle/>
          <a:p>
            <a:r>
              <a:rPr lang="en-US"/>
              <a:t>SortedMap với kiểu dữ liệu của key là integer</a:t>
            </a: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46" y="2224881"/>
            <a:ext cx="8394088" cy="356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5219700" y="5181600"/>
            <a:ext cx="3429000" cy="1614488"/>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solidFill>
                  <a:schemeClr val="tx1"/>
                </a:solidFill>
                <a:latin typeface="Arial" charset="0"/>
              </a:rPr>
              <a:t>Output: </a:t>
            </a:r>
            <a:endParaRPr kumimoji="0" lang="en-US" sz="1800" b="1" i="0" u="none" strike="noStrike" cap="none" normalizeH="0" baseline="0">
              <a:ln>
                <a:noFill/>
              </a:ln>
              <a:solidFill>
                <a:schemeClr val="tx1"/>
              </a:solidFill>
              <a:effectLst/>
              <a:latin typeface="Arial"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17" y="5445444"/>
            <a:ext cx="2438400" cy="126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84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a:t>Ví dụ</a:t>
            </a:r>
            <a:endParaRPr lang="en-US" dirty="0"/>
          </a:p>
        </p:txBody>
      </p:sp>
      <p:sp>
        <p:nvSpPr>
          <p:cNvPr id="3" name="Content Placeholder 2"/>
          <p:cNvSpPr>
            <a:spLocks noGrp="1"/>
          </p:cNvSpPr>
          <p:nvPr>
            <p:ph idx="1"/>
          </p:nvPr>
        </p:nvSpPr>
        <p:spPr/>
        <p:txBody>
          <a:bodyPr/>
          <a:lstStyle/>
          <a:p>
            <a:r>
              <a:rPr lang="en-US"/>
              <a:t>SortMap theo thứ tự giảm dần</a:t>
            </a: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14</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94" y="2133599"/>
            <a:ext cx="6049505" cy="455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6248400" y="4843462"/>
            <a:ext cx="2895600" cy="1709738"/>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solidFill>
                  <a:schemeClr val="tx1"/>
                </a:solidFill>
                <a:latin typeface="Arial" charset="0"/>
              </a:rPr>
              <a:t>Output: </a:t>
            </a:r>
            <a:endParaRPr kumimoji="0" lang="en-US" sz="1800" b="1" i="0" u="none" strike="noStrike" cap="none" normalizeH="0" baseline="0">
              <a:ln>
                <a:noFill/>
              </a:ln>
              <a:solidFill>
                <a:schemeClr val="tx1"/>
              </a:solidFill>
              <a:effectLst/>
              <a:latin typeface="Arial"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175" y="5210894"/>
            <a:ext cx="2286001" cy="131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848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endParaRPr lang="en-US" dirty="0"/>
          </a:p>
        </p:txBody>
      </p:sp>
      <p:sp>
        <p:nvSpPr>
          <p:cNvPr id="3" name="Content Placeholder 2"/>
          <p:cNvSpPr>
            <a:spLocks noGrp="1"/>
          </p:cNvSpPr>
          <p:nvPr>
            <p:ph idx="1"/>
          </p:nvPr>
        </p:nvSpPr>
        <p:spPr>
          <a:xfrm>
            <a:off x="457200" y="1676400"/>
            <a:ext cx="7620000" cy="935176"/>
          </a:xfrm>
        </p:spPr>
        <p:txBody>
          <a:bodyPr/>
          <a:lstStyle/>
          <a:p>
            <a:r>
              <a:rPr lang="en-US" b="1"/>
              <a:t>Comparator comparator( )</a:t>
            </a:r>
          </a:p>
          <a:p>
            <a:r>
              <a:rPr lang="en-US" b="1"/>
              <a:t>Comparator&lt;? super K&gt; comparator()</a:t>
            </a:r>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15</a:t>
            </a:fld>
            <a:endParaRPr lang="en-US"/>
          </a:p>
        </p:txBody>
      </p:sp>
      <p:sp>
        <p:nvSpPr>
          <p:cNvPr id="7" name="TextBox 6"/>
          <p:cNvSpPr txBox="1"/>
          <p:nvPr/>
        </p:nvSpPr>
        <p:spPr>
          <a:xfrm>
            <a:off x="1219200" y="1205240"/>
            <a:ext cx="5638800" cy="523220"/>
          </a:xfrm>
          <a:prstGeom prst="rect">
            <a:avLst/>
          </a:prstGeom>
          <a:noFill/>
        </p:spPr>
        <p:txBody>
          <a:bodyPr wrap="square" rtlCol="0">
            <a:spAutoFit/>
          </a:bodyPr>
          <a:lstStyle/>
          <a:p>
            <a:r>
              <a:rPr lang="en-US" sz="2800">
                <a:solidFill>
                  <a:srgbClr val="C00000"/>
                </a:solidFill>
              </a:rPr>
              <a:t>Một số phương thức cơ bản</a:t>
            </a:r>
            <a:r>
              <a:rPr lang="en-US">
                <a:solidFill>
                  <a:srgbClr val="C00000"/>
                </a:solidFill>
              </a:rPr>
              <a:t>:</a:t>
            </a:r>
            <a:endParaRPr lang="en-US"/>
          </a:p>
        </p:txBody>
      </p:sp>
      <p:pic>
        <p:nvPicPr>
          <p:cNvPr id="8" name="Picture 7"/>
          <p:cNvPicPr>
            <a:picLocks noChangeAspect="1"/>
          </p:cNvPicPr>
          <p:nvPr/>
        </p:nvPicPr>
        <p:blipFill>
          <a:blip r:embed="rId2"/>
          <a:stretch>
            <a:fillRect/>
          </a:stretch>
        </p:blipFill>
        <p:spPr>
          <a:xfrm>
            <a:off x="3124200" y="2593460"/>
            <a:ext cx="6012051" cy="3976474"/>
          </a:xfrm>
          <a:prstGeom prst="rect">
            <a:avLst/>
          </a:prstGeom>
        </p:spPr>
      </p:pic>
      <p:sp>
        <p:nvSpPr>
          <p:cNvPr id="9" name="TextBox 8"/>
          <p:cNvSpPr txBox="1"/>
          <p:nvPr/>
        </p:nvSpPr>
        <p:spPr>
          <a:xfrm>
            <a:off x="219559" y="2743200"/>
            <a:ext cx="3057041" cy="3785652"/>
          </a:xfrm>
          <a:prstGeom prst="rect">
            <a:avLst/>
          </a:prstGeom>
          <a:noFill/>
        </p:spPr>
        <p:txBody>
          <a:bodyPr wrap="square" rtlCol="0">
            <a:spAutoFit/>
          </a:bodyPr>
          <a:lstStyle/>
          <a:p>
            <a:pPr>
              <a:lnSpc>
                <a:spcPct val="150000"/>
              </a:lnSpc>
            </a:pPr>
            <a:r>
              <a:rPr lang="vi-VN" sz="2400" b="0">
                <a:solidFill>
                  <a:srgbClr val="0070C0"/>
                </a:solidFill>
              </a:rPr>
              <a:t>Trả về bộ so sánh của SortedMap đang gọi. Nếu thứ tự tự nhiên được sử dụng cho map đang gọi, thì null được trả về</a:t>
            </a:r>
            <a:endParaRPr lang="en-US" sz="2400" b="0">
              <a:solidFill>
                <a:srgbClr val="0070C0"/>
              </a:solidFill>
            </a:endParaRPr>
          </a:p>
          <a:p>
            <a:endParaRPr lang="en-US" sz="2400"/>
          </a:p>
        </p:txBody>
      </p:sp>
    </p:spTree>
    <p:extLst>
      <p:ext uri="{BB962C8B-B14F-4D97-AF65-F5344CB8AC3E}">
        <p14:creationId xmlns:p14="http://schemas.microsoft.com/office/powerpoint/2010/main" val="93259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3" name="Content Placeholder 2"/>
          <p:cNvSpPr>
            <a:spLocks noGrp="1"/>
          </p:cNvSpPr>
          <p:nvPr>
            <p:ph idx="1"/>
          </p:nvPr>
        </p:nvSpPr>
        <p:spPr>
          <a:xfrm>
            <a:off x="457200" y="1676400"/>
            <a:ext cx="8267700" cy="1905000"/>
          </a:xfrm>
        </p:spPr>
        <p:txBody>
          <a:bodyPr/>
          <a:lstStyle/>
          <a:p>
            <a:r>
              <a:rPr lang="vi-VN" b="1" dirty="0">
                <a:solidFill>
                  <a:srgbClr val="0070C0"/>
                </a:solidFill>
              </a:rPr>
              <a:t>SortedMap headMap</a:t>
            </a:r>
            <a:r>
              <a:rPr lang="vi-VN" dirty="0">
                <a:solidFill>
                  <a:srgbClr val="0070C0"/>
                </a:solidFill>
              </a:rPr>
              <a:t>(Object </a:t>
            </a:r>
            <a:r>
              <a:rPr lang="vi-VN">
                <a:solidFill>
                  <a:srgbClr val="0070C0"/>
                </a:solidFill>
              </a:rPr>
              <a:t>toKey);</a:t>
            </a:r>
            <a:endParaRPr lang="en-US">
              <a:solidFill>
                <a:srgbClr val="0070C0"/>
              </a:solidFill>
            </a:endParaRPr>
          </a:p>
          <a:p>
            <a:pPr marL="0" indent="0">
              <a:buNone/>
            </a:pPr>
            <a:r>
              <a:rPr lang="en-US"/>
              <a:t>Cú pháp: SortedMap&lt;K,V&gt; headMap(K toKey)</a:t>
            </a:r>
          </a:p>
          <a:p>
            <a:pPr marL="0" indent="0">
              <a:buNone/>
            </a:pPr>
            <a:r>
              <a:rPr lang="vi-VN">
                <a:solidFill>
                  <a:srgbClr val="0070C0"/>
                </a:solidFill>
              </a:rPr>
              <a:t> </a:t>
            </a:r>
            <a:endParaRPr lang="en-US" dirty="0">
              <a:solidFill>
                <a:srgbClr val="0070C0"/>
              </a:solidFill>
            </a:endParaRPr>
          </a:p>
          <a:p>
            <a:pPr marL="0" indent="0">
              <a:buNone/>
            </a:pP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16</a:t>
            </a:fld>
            <a:endParaRPr lang="en-US"/>
          </a:p>
        </p:txBody>
      </p:sp>
      <p:sp>
        <p:nvSpPr>
          <p:cNvPr id="7" name="TextBox 6"/>
          <p:cNvSpPr txBox="1"/>
          <p:nvPr/>
        </p:nvSpPr>
        <p:spPr>
          <a:xfrm>
            <a:off x="1219200" y="1205240"/>
            <a:ext cx="5638800" cy="523220"/>
          </a:xfrm>
          <a:prstGeom prst="rect">
            <a:avLst/>
          </a:prstGeom>
          <a:noFill/>
        </p:spPr>
        <p:txBody>
          <a:bodyPr wrap="square" rtlCol="0">
            <a:spAutoFit/>
          </a:bodyPr>
          <a:lstStyle/>
          <a:p>
            <a:r>
              <a:rPr lang="en-US" sz="2800">
                <a:solidFill>
                  <a:srgbClr val="C00000"/>
                </a:solidFill>
              </a:rPr>
              <a:t>Một số phương thức cơ bản</a:t>
            </a:r>
            <a:r>
              <a:rPr lang="en-US">
                <a:solidFill>
                  <a:srgbClr val="C00000"/>
                </a:solidFill>
              </a:rPr>
              <a:t>:</a:t>
            </a:r>
            <a:endParaRPr lang="en-US"/>
          </a:p>
        </p:txBody>
      </p:sp>
      <p:pic>
        <p:nvPicPr>
          <p:cNvPr id="8" name="Picture 7"/>
          <p:cNvPicPr>
            <a:picLocks noChangeAspect="1"/>
          </p:cNvPicPr>
          <p:nvPr/>
        </p:nvPicPr>
        <p:blipFill>
          <a:blip r:embed="rId2"/>
          <a:stretch>
            <a:fillRect/>
          </a:stretch>
        </p:blipFill>
        <p:spPr>
          <a:xfrm>
            <a:off x="2514600" y="2557220"/>
            <a:ext cx="6629400" cy="3994591"/>
          </a:xfrm>
          <a:prstGeom prst="rect">
            <a:avLst/>
          </a:prstGeom>
        </p:spPr>
      </p:pic>
      <p:sp>
        <p:nvSpPr>
          <p:cNvPr id="10" name="TextBox 9"/>
          <p:cNvSpPr txBox="1"/>
          <p:nvPr/>
        </p:nvSpPr>
        <p:spPr>
          <a:xfrm>
            <a:off x="381000" y="2781181"/>
            <a:ext cx="2362200" cy="1908215"/>
          </a:xfrm>
          <a:prstGeom prst="rect">
            <a:avLst/>
          </a:prstGeom>
          <a:noFill/>
        </p:spPr>
        <p:txBody>
          <a:bodyPr wrap="square" rtlCol="0">
            <a:spAutoFit/>
          </a:bodyPr>
          <a:lstStyle/>
          <a:p>
            <a:pPr marL="0" indent="0">
              <a:buNone/>
            </a:pPr>
            <a:r>
              <a:rPr lang="vi-VN" sz="2000" b="0"/>
              <a:t>Trả về một sorted map cho các map entry này với các key mà nhỏ hơn </a:t>
            </a:r>
            <a:r>
              <a:rPr lang="vi-VN" sz="2000" b="0">
                <a:solidFill>
                  <a:srgbClr val="0070C0"/>
                </a:solidFill>
              </a:rPr>
              <a:t>toKey</a:t>
            </a:r>
            <a:r>
              <a:rPr lang="vi-VN" sz="2000" b="0"/>
              <a:t>. </a:t>
            </a:r>
            <a:endParaRPr lang="en-US" sz="2000" b="0"/>
          </a:p>
          <a:p>
            <a:endParaRPr lang="en-US"/>
          </a:p>
        </p:txBody>
      </p:sp>
      <p:sp>
        <p:nvSpPr>
          <p:cNvPr id="12" name="Rectangle 11"/>
          <p:cNvSpPr/>
          <p:nvPr/>
        </p:nvSpPr>
        <p:spPr bwMode="auto">
          <a:xfrm>
            <a:off x="5410200" y="4176335"/>
            <a:ext cx="3733800" cy="891611"/>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Output:</a:t>
            </a:r>
          </a:p>
        </p:txBody>
      </p:sp>
      <p:pic>
        <p:nvPicPr>
          <p:cNvPr id="11" name="Picture 10"/>
          <p:cNvPicPr>
            <a:picLocks noChangeAspect="1"/>
          </p:cNvPicPr>
          <p:nvPr/>
        </p:nvPicPr>
        <p:blipFill>
          <a:blip r:embed="rId3"/>
          <a:stretch>
            <a:fillRect/>
          </a:stretch>
        </p:blipFill>
        <p:spPr>
          <a:xfrm>
            <a:off x="5545164" y="4489371"/>
            <a:ext cx="3179736" cy="542882"/>
          </a:xfrm>
          <a:prstGeom prst="rect">
            <a:avLst/>
          </a:prstGeom>
        </p:spPr>
      </p:pic>
    </p:spTree>
    <p:extLst>
      <p:ext uri="{BB962C8B-B14F-4D97-AF65-F5344CB8AC3E}">
        <p14:creationId xmlns:p14="http://schemas.microsoft.com/office/powerpoint/2010/main" val="92706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3" name="Content Placeholder 2"/>
          <p:cNvSpPr>
            <a:spLocks noGrp="1"/>
          </p:cNvSpPr>
          <p:nvPr>
            <p:ph idx="1"/>
          </p:nvPr>
        </p:nvSpPr>
        <p:spPr>
          <a:xfrm>
            <a:off x="419100" y="1885950"/>
            <a:ext cx="8267700" cy="1390650"/>
          </a:xfrm>
        </p:spPr>
        <p:txBody>
          <a:bodyPr/>
          <a:lstStyle/>
          <a:p>
            <a:r>
              <a:rPr lang="vi-VN" b="1">
                <a:solidFill>
                  <a:srgbClr val="0070C0"/>
                </a:solidFill>
              </a:rPr>
              <a:t>SortedMap </a:t>
            </a:r>
            <a:r>
              <a:rPr lang="vi-VN" b="1" dirty="0">
                <a:solidFill>
                  <a:srgbClr val="0070C0"/>
                </a:solidFill>
              </a:rPr>
              <a:t>subMap</a:t>
            </a:r>
            <a:r>
              <a:rPr lang="vi-VN" dirty="0">
                <a:solidFill>
                  <a:srgbClr val="0070C0"/>
                </a:solidFill>
              </a:rPr>
              <a:t>(Object fromKey, Object toKey); </a:t>
            </a:r>
            <a:endParaRPr lang="en-US" dirty="0">
              <a:solidFill>
                <a:srgbClr val="0070C0"/>
              </a:solidFill>
            </a:endParaRPr>
          </a:p>
          <a:p>
            <a:pPr marL="0" indent="0">
              <a:buNone/>
            </a:pPr>
            <a:endParaRPr lang="vi-VN"/>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17</a:t>
            </a:fld>
            <a:endParaRPr lang="en-US"/>
          </a:p>
        </p:txBody>
      </p:sp>
      <p:sp>
        <p:nvSpPr>
          <p:cNvPr id="8" name="TextBox 7"/>
          <p:cNvSpPr txBox="1"/>
          <p:nvPr/>
        </p:nvSpPr>
        <p:spPr>
          <a:xfrm>
            <a:off x="1219200" y="1275220"/>
            <a:ext cx="5638800" cy="523220"/>
          </a:xfrm>
          <a:prstGeom prst="rect">
            <a:avLst/>
          </a:prstGeom>
          <a:noFill/>
        </p:spPr>
        <p:txBody>
          <a:bodyPr wrap="square" rtlCol="0">
            <a:spAutoFit/>
          </a:bodyPr>
          <a:lstStyle/>
          <a:p>
            <a:r>
              <a:rPr lang="en-US" sz="2800">
                <a:solidFill>
                  <a:srgbClr val="C00000"/>
                </a:solidFill>
              </a:rPr>
              <a:t>Một số phương thức cơ bản</a:t>
            </a:r>
            <a:r>
              <a:rPr lang="en-US">
                <a:solidFill>
                  <a:srgbClr val="C00000"/>
                </a:solidFill>
              </a:rPr>
              <a:t>:</a:t>
            </a:r>
            <a:endParaRPr lang="en-US"/>
          </a:p>
        </p:txBody>
      </p:sp>
      <p:pic>
        <p:nvPicPr>
          <p:cNvPr id="7" name="Picture 6"/>
          <p:cNvPicPr>
            <a:picLocks noChangeAspect="1"/>
          </p:cNvPicPr>
          <p:nvPr/>
        </p:nvPicPr>
        <p:blipFill>
          <a:blip r:embed="rId2"/>
          <a:stretch>
            <a:fillRect/>
          </a:stretch>
        </p:blipFill>
        <p:spPr>
          <a:xfrm>
            <a:off x="2262753" y="2362200"/>
            <a:ext cx="6881247" cy="4192818"/>
          </a:xfrm>
          <a:prstGeom prst="rect">
            <a:avLst/>
          </a:prstGeom>
        </p:spPr>
      </p:pic>
      <p:sp>
        <p:nvSpPr>
          <p:cNvPr id="9" name="TextBox 8"/>
          <p:cNvSpPr txBox="1"/>
          <p:nvPr/>
        </p:nvSpPr>
        <p:spPr>
          <a:xfrm>
            <a:off x="152400" y="2362201"/>
            <a:ext cx="2133600" cy="2246769"/>
          </a:xfrm>
          <a:prstGeom prst="rect">
            <a:avLst/>
          </a:prstGeom>
          <a:noFill/>
        </p:spPr>
        <p:txBody>
          <a:bodyPr wrap="square" rtlCol="0">
            <a:spAutoFit/>
          </a:bodyPr>
          <a:lstStyle/>
          <a:p>
            <a:r>
              <a:rPr lang="vi-VN" sz="2000" b="0"/>
              <a:t>Trả về một map chứa các entry của nó với các key là lớn hơn hoặc bằng </a:t>
            </a:r>
            <a:r>
              <a:rPr lang="vi-VN" sz="2000" b="0">
                <a:solidFill>
                  <a:srgbClr val="0070C0"/>
                </a:solidFill>
              </a:rPr>
              <a:t>fromKey</a:t>
            </a:r>
            <a:r>
              <a:rPr lang="vi-VN" sz="2000" b="0"/>
              <a:t> và nhỏ hơn </a:t>
            </a:r>
            <a:r>
              <a:rPr lang="vi-VN" sz="2000" b="0">
                <a:solidFill>
                  <a:srgbClr val="0070C0"/>
                </a:solidFill>
              </a:rPr>
              <a:t>toKey</a:t>
            </a:r>
            <a:endParaRPr lang="en-US" sz="2000" b="0"/>
          </a:p>
        </p:txBody>
      </p:sp>
      <p:sp>
        <p:nvSpPr>
          <p:cNvPr id="10" name="Rectangle 9"/>
          <p:cNvSpPr/>
          <p:nvPr/>
        </p:nvSpPr>
        <p:spPr bwMode="auto">
          <a:xfrm>
            <a:off x="5410200" y="4176335"/>
            <a:ext cx="3733800" cy="891611"/>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Output:</a:t>
            </a:r>
          </a:p>
        </p:txBody>
      </p:sp>
      <p:pic>
        <p:nvPicPr>
          <p:cNvPr id="12" name="Picture 11"/>
          <p:cNvPicPr>
            <a:picLocks noChangeAspect="1"/>
          </p:cNvPicPr>
          <p:nvPr/>
        </p:nvPicPr>
        <p:blipFill>
          <a:blip r:embed="rId3"/>
          <a:stretch>
            <a:fillRect/>
          </a:stretch>
        </p:blipFill>
        <p:spPr>
          <a:xfrm>
            <a:off x="5500687" y="4503570"/>
            <a:ext cx="3557988" cy="449430"/>
          </a:xfrm>
          <a:prstGeom prst="rect">
            <a:avLst/>
          </a:prstGeom>
        </p:spPr>
      </p:pic>
    </p:spTree>
    <p:extLst>
      <p:ext uri="{BB962C8B-B14F-4D97-AF65-F5344CB8AC3E}">
        <p14:creationId xmlns:p14="http://schemas.microsoft.com/office/powerpoint/2010/main" val="236006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3" name="Content Placeholder 2"/>
          <p:cNvSpPr>
            <a:spLocks noGrp="1"/>
          </p:cNvSpPr>
          <p:nvPr>
            <p:ph idx="1"/>
          </p:nvPr>
        </p:nvSpPr>
        <p:spPr>
          <a:xfrm>
            <a:off x="457200" y="1676401"/>
            <a:ext cx="8267700" cy="524358"/>
          </a:xfrm>
        </p:spPr>
        <p:txBody>
          <a:bodyPr/>
          <a:lstStyle/>
          <a:p>
            <a:r>
              <a:rPr lang="vi-VN" b="1" dirty="0">
                <a:solidFill>
                  <a:srgbClr val="0070C0"/>
                </a:solidFill>
              </a:rPr>
              <a:t>SortedMap tailMap</a:t>
            </a:r>
            <a:r>
              <a:rPr lang="vi-VN" dirty="0">
                <a:solidFill>
                  <a:srgbClr val="0070C0"/>
                </a:solidFill>
              </a:rPr>
              <a:t>(Object fromKey); </a:t>
            </a:r>
            <a:endParaRPr lang="en-US" dirty="0">
              <a:solidFill>
                <a:srgbClr val="0070C0"/>
              </a:solidFill>
            </a:endParaRPr>
          </a:p>
          <a:p>
            <a:pPr marL="0" indent="0">
              <a:buNone/>
            </a:pP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18</a:t>
            </a:fld>
            <a:endParaRPr lang="en-US"/>
          </a:p>
        </p:txBody>
      </p:sp>
      <p:sp>
        <p:nvSpPr>
          <p:cNvPr id="7" name="TextBox 6"/>
          <p:cNvSpPr txBox="1"/>
          <p:nvPr/>
        </p:nvSpPr>
        <p:spPr>
          <a:xfrm>
            <a:off x="1219200" y="1205240"/>
            <a:ext cx="5638800" cy="523220"/>
          </a:xfrm>
          <a:prstGeom prst="rect">
            <a:avLst/>
          </a:prstGeom>
          <a:noFill/>
        </p:spPr>
        <p:txBody>
          <a:bodyPr wrap="square" rtlCol="0">
            <a:spAutoFit/>
          </a:bodyPr>
          <a:lstStyle/>
          <a:p>
            <a:r>
              <a:rPr lang="en-US" sz="2800">
                <a:solidFill>
                  <a:srgbClr val="C00000"/>
                </a:solidFill>
              </a:rPr>
              <a:t>Một số phương thức cơ bản</a:t>
            </a:r>
            <a:r>
              <a:rPr lang="en-US">
                <a:solidFill>
                  <a:srgbClr val="C00000"/>
                </a:solidFill>
              </a:rPr>
              <a:t>:</a:t>
            </a:r>
            <a:endParaRPr lang="en-US"/>
          </a:p>
        </p:txBody>
      </p:sp>
      <p:pic>
        <p:nvPicPr>
          <p:cNvPr id="8" name="Picture 7"/>
          <p:cNvPicPr>
            <a:picLocks noChangeAspect="1"/>
          </p:cNvPicPr>
          <p:nvPr/>
        </p:nvPicPr>
        <p:blipFill>
          <a:blip r:embed="rId2"/>
          <a:stretch>
            <a:fillRect/>
          </a:stretch>
        </p:blipFill>
        <p:spPr>
          <a:xfrm>
            <a:off x="2409825" y="2186706"/>
            <a:ext cx="6734175" cy="4370443"/>
          </a:xfrm>
          <a:prstGeom prst="rect">
            <a:avLst/>
          </a:prstGeom>
        </p:spPr>
      </p:pic>
      <p:sp>
        <p:nvSpPr>
          <p:cNvPr id="9" name="TextBox 8"/>
          <p:cNvSpPr txBox="1"/>
          <p:nvPr/>
        </p:nvSpPr>
        <p:spPr>
          <a:xfrm>
            <a:off x="228600" y="2169916"/>
            <a:ext cx="2209800" cy="2308324"/>
          </a:xfrm>
          <a:prstGeom prst="rect">
            <a:avLst/>
          </a:prstGeom>
          <a:noFill/>
        </p:spPr>
        <p:txBody>
          <a:bodyPr wrap="square" rtlCol="0">
            <a:spAutoFit/>
          </a:bodyPr>
          <a:lstStyle/>
          <a:p>
            <a:r>
              <a:rPr lang="vi-VN" sz="2400" b="0"/>
              <a:t>Trả về một map chứa các entry của nó với các key là lớn hơn hoặc bằng </a:t>
            </a:r>
            <a:r>
              <a:rPr lang="vi-VN" sz="2400" b="0">
                <a:solidFill>
                  <a:srgbClr val="0070C0"/>
                </a:solidFill>
              </a:rPr>
              <a:t>fromKey</a:t>
            </a:r>
            <a:r>
              <a:rPr lang="vi-VN" sz="2400" b="0"/>
              <a:t>.</a:t>
            </a:r>
            <a:endParaRPr lang="en-US" sz="2400" b="0"/>
          </a:p>
        </p:txBody>
      </p:sp>
      <p:sp>
        <p:nvSpPr>
          <p:cNvPr id="10" name="Rectangle 9"/>
          <p:cNvSpPr/>
          <p:nvPr/>
        </p:nvSpPr>
        <p:spPr bwMode="auto">
          <a:xfrm>
            <a:off x="5257800" y="4176335"/>
            <a:ext cx="3886200" cy="891611"/>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Output:</a:t>
            </a:r>
          </a:p>
        </p:txBody>
      </p:sp>
      <p:pic>
        <p:nvPicPr>
          <p:cNvPr id="11" name="Picture 10"/>
          <p:cNvPicPr>
            <a:picLocks noChangeAspect="1"/>
          </p:cNvPicPr>
          <p:nvPr/>
        </p:nvPicPr>
        <p:blipFill>
          <a:blip r:embed="rId3"/>
          <a:stretch>
            <a:fillRect/>
          </a:stretch>
        </p:blipFill>
        <p:spPr>
          <a:xfrm>
            <a:off x="5334000" y="4478240"/>
            <a:ext cx="3681978" cy="504887"/>
          </a:xfrm>
          <a:prstGeom prst="rect">
            <a:avLst/>
          </a:prstGeom>
        </p:spPr>
      </p:pic>
    </p:spTree>
    <p:extLst>
      <p:ext uri="{BB962C8B-B14F-4D97-AF65-F5344CB8AC3E}">
        <p14:creationId xmlns:p14="http://schemas.microsoft.com/office/powerpoint/2010/main" val="2257334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3" name="Content Placeholder 2"/>
          <p:cNvSpPr>
            <a:spLocks noGrp="1"/>
          </p:cNvSpPr>
          <p:nvPr>
            <p:ph idx="1"/>
          </p:nvPr>
        </p:nvSpPr>
        <p:spPr/>
        <p:txBody>
          <a:bodyPr/>
          <a:lstStyle/>
          <a:p>
            <a:r>
              <a:rPr lang="vi-VN" b="1" dirty="0">
                <a:solidFill>
                  <a:srgbClr val="0070C0"/>
                </a:solidFill>
              </a:rPr>
              <a:t>Object firstKey();</a:t>
            </a:r>
            <a:endParaRPr lang="en-US" b="1" dirty="0">
              <a:solidFill>
                <a:srgbClr val="0070C0"/>
              </a:solidFill>
            </a:endParaRPr>
          </a:p>
          <a:p>
            <a:pPr marL="0" indent="0">
              <a:buNone/>
            </a:pPr>
            <a:r>
              <a:rPr lang="en-US"/>
              <a:t>Trả về key đầu tiên trong map đang gọi</a:t>
            </a:r>
            <a:r>
              <a:rPr lang="vi-VN"/>
              <a:t>. </a:t>
            </a: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19</a:t>
            </a:fld>
            <a:endParaRPr lang="en-US"/>
          </a:p>
        </p:txBody>
      </p:sp>
      <p:sp>
        <p:nvSpPr>
          <p:cNvPr id="7" name="TextBox 6"/>
          <p:cNvSpPr txBox="1"/>
          <p:nvPr/>
        </p:nvSpPr>
        <p:spPr>
          <a:xfrm>
            <a:off x="1219200" y="1205240"/>
            <a:ext cx="5638800" cy="523220"/>
          </a:xfrm>
          <a:prstGeom prst="rect">
            <a:avLst/>
          </a:prstGeom>
          <a:noFill/>
        </p:spPr>
        <p:txBody>
          <a:bodyPr wrap="square" rtlCol="0">
            <a:spAutoFit/>
          </a:bodyPr>
          <a:lstStyle/>
          <a:p>
            <a:r>
              <a:rPr lang="en-US" sz="2800">
                <a:solidFill>
                  <a:srgbClr val="C00000"/>
                </a:solidFill>
              </a:rPr>
              <a:t>Một số phương thức cơ bản</a:t>
            </a:r>
            <a:r>
              <a:rPr lang="en-US">
                <a:solidFill>
                  <a:srgbClr val="C00000"/>
                </a:solidFill>
              </a:rPr>
              <a:t>:</a:t>
            </a:r>
            <a:endParaRPr lang="en-US"/>
          </a:p>
        </p:txBody>
      </p:sp>
      <p:pic>
        <p:nvPicPr>
          <p:cNvPr id="9" name="Picture 8"/>
          <p:cNvPicPr>
            <a:picLocks noChangeAspect="1"/>
          </p:cNvPicPr>
          <p:nvPr/>
        </p:nvPicPr>
        <p:blipFill>
          <a:blip r:embed="rId2"/>
          <a:stretch>
            <a:fillRect/>
          </a:stretch>
        </p:blipFill>
        <p:spPr>
          <a:xfrm>
            <a:off x="838200" y="2590800"/>
            <a:ext cx="6120660" cy="3943350"/>
          </a:xfrm>
          <a:prstGeom prst="rect">
            <a:avLst/>
          </a:prstGeom>
        </p:spPr>
      </p:pic>
      <p:sp>
        <p:nvSpPr>
          <p:cNvPr id="10" name="Rectangle 9"/>
          <p:cNvSpPr/>
          <p:nvPr/>
        </p:nvSpPr>
        <p:spPr bwMode="auto">
          <a:xfrm>
            <a:off x="4991100" y="4419600"/>
            <a:ext cx="3467100" cy="891611"/>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Output:</a:t>
            </a:r>
          </a:p>
        </p:txBody>
      </p:sp>
      <p:pic>
        <p:nvPicPr>
          <p:cNvPr id="11" name="Picture 10"/>
          <p:cNvPicPr>
            <a:picLocks noChangeAspect="1"/>
          </p:cNvPicPr>
          <p:nvPr/>
        </p:nvPicPr>
        <p:blipFill>
          <a:blip r:embed="rId3"/>
          <a:stretch>
            <a:fillRect/>
          </a:stretch>
        </p:blipFill>
        <p:spPr>
          <a:xfrm>
            <a:off x="6019800" y="4524948"/>
            <a:ext cx="2232765" cy="680914"/>
          </a:xfrm>
          <a:prstGeom prst="rect">
            <a:avLst/>
          </a:prstGeom>
        </p:spPr>
      </p:pic>
    </p:spTree>
    <p:extLst>
      <p:ext uri="{BB962C8B-B14F-4D97-AF65-F5344CB8AC3E}">
        <p14:creationId xmlns:p14="http://schemas.microsoft.com/office/powerpoint/2010/main" val="278251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a:t>Nội</a:t>
            </a:r>
            <a:r>
              <a:rPr lang="en-US" dirty="0"/>
              <a:t> dung</a:t>
            </a:r>
            <a:endParaRPr lang="en-US" dirty="0">
              <a:solidFill>
                <a:schemeClr val="accent1"/>
              </a:solidFill>
            </a:endParaRPr>
          </a:p>
        </p:txBody>
      </p:sp>
      <p:sp>
        <p:nvSpPr>
          <p:cNvPr id="39" name="Footer Placeholder 3"/>
          <p:cNvSpPr>
            <a:spLocks noGrp="1"/>
          </p:cNvSpPr>
          <p:nvPr>
            <p:ph type="ftr" sz="quarter" idx="10"/>
          </p:nvPr>
        </p:nvSpPr>
        <p:spPr/>
        <p:txBody>
          <a:bodyPr/>
          <a:lstStyle/>
          <a:p>
            <a:r>
              <a:rPr lang="en-US"/>
              <a:t>Tấn Hòa - Tinh Anh</a:t>
            </a:r>
          </a:p>
        </p:txBody>
      </p:sp>
      <p:sp>
        <p:nvSpPr>
          <p:cNvPr id="3" name="Slide Number Placeholder 2"/>
          <p:cNvSpPr>
            <a:spLocks noGrp="1"/>
          </p:cNvSpPr>
          <p:nvPr>
            <p:ph type="sldNum" sz="quarter" idx="11"/>
          </p:nvPr>
        </p:nvSpPr>
        <p:spPr/>
        <p:txBody>
          <a:bodyPr/>
          <a:lstStyle/>
          <a:p>
            <a:fld id="{BB9666A8-D9A0-4F64-AB4B-D7AADD1E1B71}" type="slidenum">
              <a:rPr lang="en-US" smtClean="0"/>
              <a:pPr/>
              <a:t>2</a:t>
            </a:fld>
            <a:endParaRPr lang="en-US"/>
          </a:p>
        </p:txBody>
      </p:sp>
      <p:sp>
        <p:nvSpPr>
          <p:cNvPr id="2" name="Date Placeholder 1"/>
          <p:cNvSpPr>
            <a:spLocks noGrp="1"/>
          </p:cNvSpPr>
          <p:nvPr>
            <p:ph type="dt" sz="half" idx="12"/>
          </p:nvPr>
        </p:nvSpPr>
        <p:spPr/>
        <p:txBody>
          <a:bodyPr/>
          <a:lstStyle/>
          <a:p>
            <a:fld id="{4249D87C-AD35-47B1-AE5B-15F399A75C52}" type="datetime1">
              <a:rPr lang="vi-VN" smtClean="0"/>
              <a:t>12/09/2016</a:t>
            </a:fld>
            <a:endParaRPr lang="en-US"/>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0"/>
          </a:p>
        </p:txBody>
      </p:sp>
      <p:sp>
        <p:nvSpPr>
          <p:cNvPr id="40998" name="AutoShape 38"/>
          <p:cNvSpPr>
            <a:spLocks noChangeArrowheads="1"/>
          </p:cNvSpPr>
          <p:nvPr/>
        </p:nvSpPr>
        <p:spPr bwMode="ltGray">
          <a:xfrm rot="5400000">
            <a:off x="-2427287" y="1603375"/>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1015" name="Oval 55"/>
          <p:cNvSpPr>
            <a:spLocks noChangeArrowheads="1"/>
          </p:cNvSpPr>
          <p:nvPr/>
        </p:nvSpPr>
        <p:spPr bwMode="gray">
          <a:xfrm>
            <a:off x="2024063" y="4575175"/>
            <a:ext cx="241300" cy="242888"/>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88900" dir="10800000" kx="-3284103" algn="br" rotWithShape="0">
                    <a:schemeClr val="bg2">
                      <a:alpha val="50000"/>
                    </a:schemeClr>
                  </a:outerShdw>
                </a:effectLst>
              </a14:hiddenEffects>
            </a:ext>
          </a:extLst>
        </p:spPr>
        <p:txBody>
          <a:bodyPr wrap="none" anchor="ctr"/>
          <a:lstStyle/>
          <a:p>
            <a:endParaRPr lang="en-US"/>
          </a:p>
        </p:txBody>
      </p:sp>
      <p:grpSp>
        <p:nvGrpSpPr>
          <p:cNvPr id="41016" name="Group 56"/>
          <p:cNvGrpSpPr>
            <a:grpSpLocks/>
          </p:cNvGrpSpPr>
          <p:nvPr/>
        </p:nvGrpSpPr>
        <p:grpSpPr bwMode="auto">
          <a:xfrm>
            <a:off x="1835150" y="2801938"/>
            <a:ext cx="5010150" cy="508000"/>
            <a:chOff x="1258" y="1081"/>
            <a:chExt cx="3156" cy="320"/>
          </a:xfrm>
        </p:grpSpPr>
        <p:sp>
          <p:nvSpPr>
            <p:cNvPr id="41017" name="Oval 57"/>
            <p:cNvSpPr>
              <a:spLocks noChangeArrowheads="1"/>
            </p:cNvSpPr>
            <p:nvPr/>
          </p:nvSpPr>
          <p:spPr bwMode="gray">
            <a:xfrm>
              <a:off x="1258" y="1091"/>
              <a:ext cx="304" cy="303"/>
            </a:xfrm>
            <a:prstGeom prst="ellipse">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1018" name="AutoShape 58"/>
            <p:cNvSpPr>
              <a:spLocks noChangeArrowheads="1"/>
            </p:cNvSpPr>
            <p:nvPr/>
          </p:nvSpPr>
          <p:spPr bwMode="gray">
            <a:xfrm>
              <a:off x="1491" y="1081"/>
              <a:ext cx="2923" cy="320"/>
            </a:xfrm>
            <a:prstGeom prst="roundRect">
              <a:avLst>
                <a:gd name="adj" fmla="val 50000"/>
              </a:avLst>
            </a:prstGeom>
            <a:gradFill rotWithShape="1">
              <a:gsLst>
                <a:gs pos="0">
                  <a:schemeClr val="accent1"/>
                </a:gs>
                <a:gs pos="100000">
                  <a:schemeClr val="accent1">
                    <a:gamma/>
                    <a:tint val="0"/>
                    <a:invGamma/>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sp>
        <p:nvSpPr>
          <p:cNvPr id="41019" name="Oval 59"/>
          <p:cNvSpPr>
            <a:spLocks noChangeArrowheads="1"/>
          </p:cNvSpPr>
          <p:nvPr/>
        </p:nvSpPr>
        <p:spPr bwMode="gray">
          <a:xfrm>
            <a:off x="1916113" y="2887663"/>
            <a:ext cx="334962" cy="334962"/>
          </a:xfrm>
          <a:prstGeom prst="ellipse">
            <a:avLst/>
          </a:prstGeom>
          <a:gradFill rotWithShape="1">
            <a:gsLst>
              <a:gs pos="0">
                <a:schemeClr val="accent2"/>
              </a:gs>
              <a:gs pos="100000">
                <a:schemeClr val="accent2">
                  <a:gamma/>
                  <a:shade val="57255"/>
                  <a:invGamma/>
                </a:schemeClr>
              </a:gs>
            </a:gsLst>
            <a:lin ang="5400000" scaled="1"/>
          </a:gradFill>
          <a:ln>
            <a:noFill/>
          </a:ln>
          <a:effectLst>
            <a:outerShdw dist="35921" dir="2700000" algn="ctr" rotWithShape="0">
              <a:schemeClr val="tx2">
                <a:alpha val="50000"/>
              </a:schemeClr>
            </a:outerShdw>
          </a:effectLst>
          <a:extLst>
            <a:ext uri="{91240B29-F687-4F45-9708-019B960494DF}">
              <a14:hiddenLine xmlns:a14="http://schemas.microsoft.com/office/drawing/2010/main" w="9525" algn="ctr">
                <a:solidFill>
                  <a:schemeClr val="tx1"/>
                </a:solidFill>
                <a:round/>
                <a:headEnd/>
                <a:tailEnd/>
              </a14:hiddenLine>
            </a:ext>
          </a:extLst>
        </p:spPr>
        <p:txBody>
          <a:bodyPr wrap="none" anchor="ctr"/>
          <a:lstStyle/>
          <a:p>
            <a:endParaRPr lang="en-US"/>
          </a:p>
        </p:txBody>
      </p:sp>
      <p:sp>
        <p:nvSpPr>
          <p:cNvPr id="41020" name="Oval 60"/>
          <p:cNvSpPr>
            <a:spLocks noChangeArrowheads="1"/>
          </p:cNvSpPr>
          <p:nvPr/>
        </p:nvSpPr>
        <p:spPr bwMode="gray">
          <a:xfrm>
            <a:off x="1922463" y="2874963"/>
            <a:ext cx="241300" cy="242887"/>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88900" dir="10800000" kx="-3284103" algn="br" rotWithShape="0">
                    <a:schemeClr val="bg2">
                      <a:alpha val="50000"/>
                    </a:schemeClr>
                  </a:outerShdw>
                </a:effectLst>
              </a14:hiddenEffects>
            </a:ext>
          </a:extLst>
        </p:spPr>
        <p:txBody>
          <a:bodyPr wrap="none" anchor="ctr"/>
          <a:lstStyle/>
          <a:p>
            <a:endParaRPr lang="en-US"/>
          </a:p>
        </p:txBody>
      </p:sp>
      <p:grpSp>
        <p:nvGrpSpPr>
          <p:cNvPr id="41021" name="Group 61"/>
          <p:cNvGrpSpPr>
            <a:grpSpLocks/>
          </p:cNvGrpSpPr>
          <p:nvPr/>
        </p:nvGrpSpPr>
        <p:grpSpPr bwMode="auto">
          <a:xfrm>
            <a:off x="1414463" y="2030413"/>
            <a:ext cx="5010150" cy="508000"/>
            <a:chOff x="891" y="1175"/>
            <a:chExt cx="3156" cy="320"/>
          </a:xfrm>
        </p:grpSpPr>
        <p:grpSp>
          <p:nvGrpSpPr>
            <p:cNvPr id="41022" name="Group 62"/>
            <p:cNvGrpSpPr>
              <a:grpSpLocks/>
            </p:cNvGrpSpPr>
            <p:nvPr/>
          </p:nvGrpSpPr>
          <p:grpSpPr bwMode="auto">
            <a:xfrm>
              <a:off x="891" y="1175"/>
              <a:ext cx="3156" cy="320"/>
              <a:chOff x="1258" y="1081"/>
              <a:chExt cx="3156" cy="320"/>
            </a:xfrm>
          </p:grpSpPr>
          <p:sp>
            <p:nvSpPr>
              <p:cNvPr id="41023" name="Oval 63"/>
              <p:cNvSpPr>
                <a:spLocks noChangeArrowheads="1"/>
              </p:cNvSpPr>
              <p:nvPr/>
            </p:nvSpPr>
            <p:spPr bwMode="gray">
              <a:xfrm>
                <a:off x="1258" y="1091"/>
                <a:ext cx="304" cy="303"/>
              </a:xfrm>
              <a:prstGeom prst="ellipse">
                <a:avLst/>
              </a:prstGeom>
              <a:gradFill rotWithShape="1">
                <a:gsLst>
                  <a:gs pos="0">
                    <a:schemeClr val="accent2">
                      <a:gamma/>
                      <a:shade val="25490"/>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1024" name="AutoShape 64"/>
              <p:cNvSpPr>
                <a:spLocks noChangeArrowheads="1"/>
              </p:cNvSpPr>
              <p:nvPr/>
            </p:nvSpPr>
            <p:spPr bwMode="gray">
              <a:xfrm>
                <a:off x="1491" y="1081"/>
                <a:ext cx="2923" cy="320"/>
              </a:xfrm>
              <a:prstGeom prst="roundRect">
                <a:avLst>
                  <a:gd name="adj" fmla="val 50000"/>
                </a:avLst>
              </a:prstGeom>
              <a:gradFill rotWithShape="1">
                <a:gsLst>
                  <a:gs pos="0">
                    <a:schemeClr val="accent2"/>
                  </a:gs>
                  <a:gs pos="100000">
                    <a:schemeClr val="accent2">
                      <a:gamma/>
                      <a:tint val="0"/>
                      <a:invGamma/>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sp>
          <p:nvSpPr>
            <p:cNvPr id="41025" name="Oval 65"/>
            <p:cNvSpPr>
              <a:spLocks noChangeArrowheads="1"/>
            </p:cNvSpPr>
            <p:nvPr/>
          </p:nvSpPr>
          <p:spPr bwMode="gray">
            <a:xfrm>
              <a:off x="941" y="1225"/>
              <a:ext cx="211" cy="211"/>
            </a:xfrm>
            <a:prstGeom prst="ellipse">
              <a:avLst/>
            </a:prstGeom>
            <a:gradFill rotWithShape="1">
              <a:gsLst>
                <a:gs pos="0">
                  <a:schemeClr val="hlink"/>
                </a:gs>
                <a:gs pos="100000">
                  <a:schemeClr val="hlink">
                    <a:gamma/>
                    <a:shade val="22353"/>
                    <a:invGamma/>
                  </a:schemeClr>
                </a:gs>
              </a:gsLst>
              <a:lin ang="5400000" scaled="1"/>
            </a:gradFill>
            <a:ln>
              <a:noFill/>
            </a:ln>
            <a:effectLst>
              <a:outerShdw dist="35921" dir="2700000" algn="ctr" rotWithShape="0">
                <a:schemeClr val="tx2">
                  <a:alpha val="50000"/>
                </a:schemeClr>
              </a:outerShdw>
            </a:effectLst>
            <a:extLst>
              <a:ext uri="{91240B29-F687-4F45-9708-019B960494DF}">
                <a14:hiddenLine xmlns:a14="http://schemas.microsoft.com/office/drawing/2010/main" w="9525" algn="ctr">
                  <a:solidFill>
                    <a:schemeClr val="tx1"/>
                  </a:solidFill>
                  <a:round/>
                  <a:headEnd/>
                  <a:tailEnd/>
                </a14:hiddenLine>
              </a:ext>
            </a:extLst>
          </p:spPr>
          <p:txBody>
            <a:bodyPr wrap="none" anchor="ctr"/>
            <a:lstStyle/>
            <a:p>
              <a:endParaRPr lang="en-US"/>
            </a:p>
          </p:txBody>
        </p:sp>
        <p:sp>
          <p:nvSpPr>
            <p:cNvPr id="41026" name="Oval 66"/>
            <p:cNvSpPr>
              <a:spLocks noChangeArrowheads="1"/>
            </p:cNvSpPr>
            <p:nvPr/>
          </p:nvSpPr>
          <p:spPr bwMode="gray">
            <a:xfrm>
              <a:off x="945" y="1217"/>
              <a:ext cx="152" cy="153"/>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88900" dir="10800000" kx="-3284103" algn="br" rotWithShape="0">
                      <a:schemeClr val="bg2">
                        <a:alpha val="50000"/>
                      </a:schemeClr>
                    </a:outerShdw>
                  </a:effectLst>
                </a14:hiddenEffects>
              </a:ext>
            </a:extLst>
          </p:spPr>
          <p:txBody>
            <a:bodyPr wrap="none" anchor="ctr"/>
            <a:lstStyle/>
            <a:p>
              <a:endParaRPr lang="en-US"/>
            </a:p>
          </p:txBody>
        </p:sp>
      </p:grpSp>
      <p:sp>
        <p:nvSpPr>
          <p:cNvPr id="40972" name="Text Box 12"/>
          <p:cNvSpPr txBox="1">
            <a:spLocks noChangeArrowheads="1"/>
          </p:cNvSpPr>
          <p:nvPr/>
        </p:nvSpPr>
        <p:spPr bwMode="auto">
          <a:xfrm>
            <a:off x="2438400" y="2057400"/>
            <a:ext cx="1638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0" dirty="0" err="1"/>
              <a:t>SortedSet</a:t>
            </a:r>
            <a:r>
              <a:rPr lang="en-US" sz="2400" b="0" dirty="0"/>
              <a:t> </a:t>
            </a:r>
          </a:p>
        </p:txBody>
      </p:sp>
      <p:sp>
        <p:nvSpPr>
          <p:cNvPr id="40975" name="Text Box 15"/>
          <p:cNvSpPr txBox="1">
            <a:spLocks noChangeArrowheads="1"/>
          </p:cNvSpPr>
          <p:nvPr/>
        </p:nvSpPr>
        <p:spPr bwMode="auto">
          <a:xfrm>
            <a:off x="2819400" y="2819400"/>
            <a:ext cx="16914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0" dirty="0" err="1"/>
              <a:t>SortedMap</a:t>
            </a:r>
            <a:endParaRPr lang="en-US" sz="2400" b="0" dirty="0"/>
          </a:p>
        </p:txBody>
      </p:sp>
    </p:spTree>
    <p:extLst>
      <p:ext uri="{BB962C8B-B14F-4D97-AF65-F5344CB8AC3E}">
        <p14:creationId xmlns:p14="http://schemas.microsoft.com/office/powerpoint/2010/main" val="3932158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3" name="Content Placeholder 2"/>
          <p:cNvSpPr>
            <a:spLocks noGrp="1"/>
          </p:cNvSpPr>
          <p:nvPr>
            <p:ph idx="1"/>
          </p:nvPr>
        </p:nvSpPr>
        <p:spPr/>
        <p:txBody>
          <a:bodyPr/>
          <a:lstStyle/>
          <a:p>
            <a:r>
              <a:rPr lang="vi-VN" b="1">
                <a:solidFill>
                  <a:srgbClr val="0070C0"/>
                </a:solidFill>
              </a:rPr>
              <a:t>Object lastKey();</a:t>
            </a:r>
            <a:endParaRPr lang="en-US" b="1">
              <a:solidFill>
                <a:srgbClr val="0070C0"/>
              </a:solidFill>
            </a:endParaRPr>
          </a:p>
          <a:p>
            <a:pPr marL="0" indent="0">
              <a:buNone/>
            </a:pPr>
            <a:r>
              <a:rPr lang="en-US"/>
              <a:t>Trả về key cuối cùng trong map đang gọi</a:t>
            </a: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20</a:t>
            </a:fld>
            <a:endParaRPr lang="en-US"/>
          </a:p>
        </p:txBody>
      </p:sp>
      <p:sp>
        <p:nvSpPr>
          <p:cNvPr id="7" name="TextBox 6"/>
          <p:cNvSpPr txBox="1"/>
          <p:nvPr/>
        </p:nvSpPr>
        <p:spPr>
          <a:xfrm>
            <a:off x="1219200" y="1205240"/>
            <a:ext cx="5638800" cy="523220"/>
          </a:xfrm>
          <a:prstGeom prst="rect">
            <a:avLst/>
          </a:prstGeom>
          <a:noFill/>
        </p:spPr>
        <p:txBody>
          <a:bodyPr wrap="square" rtlCol="0">
            <a:spAutoFit/>
          </a:bodyPr>
          <a:lstStyle/>
          <a:p>
            <a:r>
              <a:rPr lang="en-US" sz="2800">
                <a:solidFill>
                  <a:srgbClr val="C00000"/>
                </a:solidFill>
              </a:rPr>
              <a:t>Một số phương thức cơ bản</a:t>
            </a:r>
            <a:r>
              <a:rPr lang="en-US">
                <a:solidFill>
                  <a:srgbClr val="C00000"/>
                </a:solidFill>
              </a:rPr>
              <a:t>:</a:t>
            </a:r>
            <a:endParaRPr lang="en-US"/>
          </a:p>
        </p:txBody>
      </p:sp>
      <p:pic>
        <p:nvPicPr>
          <p:cNvPr id="9" name="Picture 8"/>
          <p:cNvPicPr>
            <a:picLocks noChangeAspect="1"/>
          </p:cNvPicPr>
          <p:nvPr/>
        </p:nvPicPr>
        <p:blipFill>
          <a:blip r:embed="rId2"/>
          <a:stretch>
            <a:fillRect/>
          </a:stretch>
        </p:blipFill>
        <p:spPr>
          <a:xfrm>
            <a:off x="904557" y="2575302"/>
            <a:ext cx="5846246" cy="3943350"/>
          </a:xfrm>
          <a:prstGeom prst="rect">
            <a:avLst/>
          </a:prstGeom>
        </p:spPr>
      </p:pic>
      <p:sp>
        <p:nvSpPr>
          <p:cNvPr id="8" name="Rectangle 7"/>
          <p:cNvSpPr/>
          <p:nvPr/>
        </p:nvSpPr>
        <p:spPr bwMode="auto">
          <a:xfrm>
            <a:off x="5331260" y="4419600"/>
            <a:ext cx="3733800" cy="891611"/>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Output:</a:t>
            </a:r>
          </a:p>
        </p:txBody>
      </p:sp>
      <p:pic>
        <p:nvPicPr>
          <p:cNvPr id="10" name="Picture 9"/>
          <p:cNvPicPr>
            <a:picLocks noChangeAspect="1"/>
          </p:cNvPicPr>
          <p:nvPr/>
        </p:nvPicPr>
        <p:blipFill>
          <a:blip r:embed="rId3"/>
          <a:stretch>
            <a:fillRect/>
          </a:stretch>
        </p:blipFill>
        <p:spPr>
          <a:xfrm>
            <a:off x="6598929" y="4471660"/>
            <a:ext cx="2042142" cy="680714"/>
          </a:xfrm>
          <a:prstGeom prst="rect">
            <a:avLst/>
          </a:prstGeom>
        </p:spPr>
      </p:pic>
    </p:spTree>
    <p:extLst>
      <p:ext uri="{BB962C8B-B14F-4D97-AF65-F5344CB8AC3E}">
        <p14:creationId xmlns:p14="http://schemas.microsoft.com/office/powerpoint/2010/main" val="196590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3" name="Content Placeholder 2"/>
          <p:cNvSpPr>
            <a:spLocks noGrp="1"/>
          </p:cNvSpPr>
          <p:nvPr>
            <p:ph idx="1"/>
          </p:nvPr>
        </p:nvSpPr>
        <p:spPr/>
        <p:txBody>
          <a:bodyPr/>
          <a:lstStyle/>
          <a:p>
            <a:r>
              <a:rPr lang="en-US">
                <a:hlinkClick r:id="rId2"/>
              </a:rPr>
              <a:t>https://docs.oracle.com/javase/7/docs/api/java/util/SortedMap.html</a:t>
            </a:r>
            <a:endParaRPr lang="en-US"/>
          </a:p>
          <a:p>
            <a:r>
              <a:rPr lang="en-US">
                <a:hlinkClick r:id="rId3"/>
              </a:rPr>
              <a:t>http://www.tutorialspoint.com/java/util/treemap_lastkey.htm</a:t>
            </a:r>
            <a:endParaRPr lang="en-US"/>
          </a:p>
          <a:p>
            <a:r>
              <a:rPr lang="en-US">
                <a:hlinkClick r:id="rId4"/>
              </a:rPr>
              <a:t>http://www.tutorialspoint.com/java/util/treemap_firstkey.htm</a:t>
            </a:r>
            <a:endParaRPr lang="en-US"/>
          </a:p>
          <a:p>
            <a:r>
              <a:rPr lang="en-US">
                <a:hlinkClick r:id="rId5"/>
              </a:rPr>
              <a:t>http://www.tutorialspoint.com/java/util/treemap_tailmap.htm</a:t>
            </a:r>
            <a:endParaRPr lang="en-US"/>
          </a:p>
          <a:p>
            <a:r>
              <a:rPr lang="en-US">
                <a:hlinkClick r:id="rId6"/>
              </a:rPr>
              <a:t>http://www.tutorialspoint.com/java/util/treemap_submap.htm</a:t>
            </a:r>
            <a:endParaRPr lang="en-US"/>
          </a:p>
          <a:p>
            <a:r>
              <a:rPr lang="en-US">
                <a:hlinkClick r:id="rId7"/>
              </a:rPr>
              <a:t>http://www.tutorialspoint.com/java/util/treemap_headmap.htm</a:t>
            </a:r>
            <a:endParaRPr lang="en-US"/>
          </a:p>
          <a:p>
            <a:pPr marL="0" indent="0">
              <a:buNone/>
            </a:pPr>
            <a:endParaRPr lang="en-US"/>
          </a:p>
        </p:txBody>
      </p:sp>
      <p:sp>
        <p:nvSpPr>
          <p:cNvPr id="4" name="Footer Placeholder 3"/>
          <p:cNvSpPr>
            <a:spLocks noGrp="1"/>
          </p:cNvSpPr>
          <p:nvPr>
            <p:ph type="ftr" sz="quarter" idx="10"/>
          </p:nvPr>
        </p:nvSpPr>
        <p:spPr/>
        <p:txBody>
          <a:bodyPr/>
          <a:lstStyle/>
          <a:p>
            <a:r>
              <a:rPr lang="en-US"/>
              <a:t>Tấn Hòa - Tinh Anh</a:t>
            </a:r>
          </a:p>
        </p:txBody>
      </p:sp>
      <p:sp>
        <p:nvSpPr>
          <p:cNvPr id="5" name="Slide Number Placeholder 4"/>
          <p:cNvSpPr>
            <a:spLocks noGrp="1"/>
          </p:cNvSpPr>
          <p:nvPr>
            <p:ph type="sldNum" sz="quarter" idx="11"/>
          </p:nvPr>
        </p:nvSpPr>
        <p:spPr/>
        <p:txBody>
          <a:bodyPr/>
          <a:lstStyle/>
          <a:p>
            <a:fld id="{BB9666A8-D9A0-4F64-AB4B-D7AADD1E1B71}" type="slidenum">
              <a:rPr lang="en-US" smtClean="0"/>
              <a:pPr/>
              <a:t>21</a:t>
            </a:fld>
            <a:endParaRPr lang="en-US"/>
          </a:p>
        </p:txBody>
      </p:sp>
      <p:sp>
        <p:nvSpPr>
          <p:cNvPr id="6" name="Date Placeholder 5"/>
          <p:cNvSpPr>
            <a:spLocks noGrp="1"/>
          </p:cNvSpPr>
          <p:nvPr>
            <p:ph type="dt" sz="half" idx="12"/>
          </p:nvPr>
        </p:nvSpPr>
        <p:spPr/>
        <p:txBody>
          <a:bodyPr/>
          <a:lstStyle/>
          <a:p>
            <a:fld id="{F78951B6-CA72-465B-B1FE-1FDEA0579027}" type="datetime1">
              <a:rPr lang="vi-VN" smtClean="0"/>
              <a:t>12/09/2016</a:t>
            </a:fld>
            <a:endParaRPr lang="en-US"/>
          </a:p>
        </p:txBody>
      </p:sp>
    </p:spTree>
    <p:extLst>
      <p:ext uri="{BB962C8B-B14F-4D97-AF65-F5344CB8AC3E}">
        <p14:creationId xmlns:p14="http://schemas.microsoft.com/office/powerpoint/2010/main" val="313842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WordArt 3"/>
          <p:cNvSpPr>
            <a:spLocks noChangeArrowheads="1" noChangeShapeType="1" noTextEdit="1"/>
          </p:cNvSpPr>
          <p:nvPr/>
        </p:nvSpPr>
        <p:spPr bwMode="gray">
          <a:xfrm>
            <a:off x="4419600" y="1905000"/>
            <a:ext cx="4038600" cy="533400"/>
          </a:xfrm>
          <a:prstGeom prst="rect">
            <a:avLst/>
          </a:prstGeom>
        </p:spPr>
        <p:txBody>
          <a:bodyPr wrap="none" fromWordArt="1">
            <a:prstTxWarp prst="textDeflate">
              <a:avLst>
                <a:gd name="adj" fmla="val 0"/>
              </a:avLst>
            </a:prstTxWarp>
          </a:bodyPr>
          <a:lstStyle/>
          <a:p>
            <a:pPr algn="ctr"/>
            <a:r>
              <a:rPr lang="en-US" sz="5400" kern="10">
                <a:ln w="28575">
                  <a:solidFill>
                    <a:schemeClr val="bg1"/>
                  </a:solidFill>
                  <a:round/>
                  <a:headEnd/>
                  <a:tailEnd/>
                </a:ln>
                <a:gradFill rotWithShape="1">
                  <a:gsLst>
                    <a:gs pos="0">
                      <a:schemeClr val="tx2"/>
                    </a:gs>
                    <a:gs pos="100000">
                      <a:schemeClr val="accent1"/>
                    </a:gs>
                  </a:gsLst>
                  <a:lin ang="5400000" scaled="1"/>
                </a:gradFill>
                <a:effectLst>
                  <a:outerShdw dist="107763" dir="2700000" algn="ctr" rotWithShape="0">
                    <a:schemeClr val="bg2">
                      <a:alpha val="50000"/>
                    </a:schemeClr>
                  </a:outerShdw>
                </a:effectLst>
                <a:latin typeface="Verdana"/>
                <a:ea typeface="Verdana"/>
                <a:cs typeface="Verdana"/>
              </a:rPr>
              <a:t>Thank You !</a:t>
            </a:r>
          </a:p>
        </p:txBody>
      </p:sp>
      <p:sp>
        <p:nvSpPr>
          <p:cNvPr id="8" name="Rectangle 7"/>
          <p:cNvSpPr/>
          <p:nvPr/>
        </p:nvSpPr>
        <p:spPr bwMode="auto">
          <a:xfrm>
            <a:off x="7696200" y="6248400"/>
            <a:ext cx="1295400" cy="457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SortedSet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a:t>Tấn Hòa - Tinh Anh</a:t>
            </a:r>
          </a:p>
        </p:txBody>
      </p:sp>
      <p:sp>
        <p:nvSpPr>
          <p:cNvPr id="5" name="Slide Number Placeholder 4"/>
          <p:cNvSpPr>
            <a:spLocks noGrp="1"/>
          </p:cNvSpPr>
          <p:nvPr>
            <p:ph type="sldNum" sz="quarter" idx="11"/>
          </p:nvPr>
        </p:nvSpPr>
        <p:spPr/>
        <p:txBody>
          <a:bodyPr/>
          <a:lstStyle/>
          <a:p>
            <a:fld id="{BB9666A8-D9A0-4F64-AB4B-D7AADD1E1B71}" type="slidenum">
              <a:rPr lang="en-US" smtClean="0"/>
              <a:pPr/>
              <a:t>3</a:t>
            </a:fld>
            <a:endParaRPr lang="en-US"/>
          </a:p>
        </p:txBody>
      </p:sp>
      <p:sp>
        <p:nvSpPr>
          <p:cNvPr id="6" name="Date Placeholder 5"/>
          <p:cNvSpPr>
            <a:spLocks noGrp="1"/>
          </p:cNvSpPr>
          <p:nvPr>
            <p:ph type="dt" sz="half" idx="12"/>
          </p:nvPr>
        </p:nvSpPr>
        <p:spPr/>
        <p:txBody>
          <a:bodyPr/>
          <a:lstStyle/>
          <a:p>
            <a:fld id="{F78951B6-CA72-465B-B1FE-1FDEA0579027}" type="datetime1">
              <a:rPr lang="vi-VN" smtClean="0"/>
              <a:t>12/09/2016</a:t>
            </a:fld>
            <a:endParaRPr lang="en-US"/>
          </a:p>
        </p:txBody>
      </p:sp>
      <p:pic>
        <p:nvPicPr>
          <p:cNvPr id="1026" name="Picture 2" descr="C:\Users\hv\Downloads\14285148_1034393150011764_1822536389_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752600"/>
            <a:ext cx="8305800" cy="453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01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SortedSet</a:t>
            </a:r>
            <a:endParaRPr lang="en-US" dirty="0"/>
          </a:p>
        </p:txBody>
      </p:sp>
      <p:sp>
        <p:nvSpPr>
          <p:cNvPr id="3" name="Content Placeholder 2"/>
          <p:cNvSpPr>
            <a:spLocks noGrp="1"/>
          </p:cNvSpPr>
          <p:nvPr>
            <p:ph idx="1"/>
          </p:nvPr>
        </p:nvSpPr>
        <p:spPr/>
        <p:txBody>
          <a:bodyPr/>
          <a:lstStyle/>
          <a:p>
            <a:r>
              <a:rPr lang="en-US" sz="2000" b="1" i="1" dirty="0" err="1">
                <a:solidFill>
                  <a:schemeClr val="tx2">
                    <a:lumMod val="60000"/>
                    <a:lumOff val="40000"/>
                  </a:schemeClr>
                </a:solidFill>
              </a:rPr>
              <a:t>SortedSet</a:t>
            </a:r>
            <a:r>
              <a:rPr lang="en-US" sz="2000" dirty="0">
                <a:solidFill>
                  <a:schemeClr val="tx2"/>
                </a:solidFill>
              </a:rPr>
              <a:t> </a:t>
            </a:r>
            <a:r>
              <a:rPr lang="en-US" sz="2000" dirty="0" err="1"/>
              <a:t>là</a:t>
            </a:r>
            <a:r>
              <a:rPr lang="en-US" sz="2000" dirty="0"/>
              <a:t> interface con </a:t>
            </a:r>
            <a:r>
              <a:rPr lang="en-US" sz="2000" dirty="0" err="1"/>
              <a:t>của</a:t>
            </a:r>
            <a:r>
              <a:rPr lang="en-US" sz="2000" dirty="0"/>
              <a:t> interface</a:t>
            </a:r>
            <a:r>
              <a:rPr lang="en-US" sz="2000" dirty="0">
                <a:solidFill>
                  <a:schemeClr val="tx2"/>
                </a:solidFill>
              </a:rPr>
              <a:t> </a:t>
            </a:r>
            <a:r>
              <a:rPr lang="en-US" sz="2000" b="1" i="1" dirty="0">
                <a:solidFill>
                  <a:schemeClr val="tx2">
                    <a:lumMod val="60000"/>
                    <a:lumOff val="40000"/>
                  </a:schemeClr>
                </a:solidFill>
              </a:rPr>
              <a:t>Set</a:t>
            </a:r>
            <a:r>
              <a:rPr lang="en-US" sz="2000" b="1" i="1" dirty="0"/>
              <a:t>,</a:t>
            </a:r>
            <a:r>
              <a:rPr lang="vi-VN" sz="2000" dirty="0"/>
              <a:t> nó có đầy đủ tính năng của </a:t>
            </a:r>
            <a:r>
              <a:rPr lang="vi-VN" sz="2000" b="1" i="1" dirty="0"/>
              <a:t>Set</a:t>
            </a:r>
            <a:endParaRPr lang="en-US" sz="2000" dirty="0"/>
          </a:p>
          <a:p>
            <a:r>
              <a:rPr lang="vi-VN" sz="2000" b="1" i="1" dirty="0">
                <a:solidFill>
                  <a:schemeClr val="tx2">
                    <a:lumMod val="60000"/>
                    <a:lumOff val="40000"/>
                  </a:schemeClr>
                </a:solidFill>
              </a:rPr>
              <a:t>SortedSet</a:t>
            </a:r>
            <a:r>
              <a:rPr lang="vi-VN" sz="2000" dirty="0"/>
              <a:t> là một tập hợp có sắp xếp, các phần tử được thêm mới vào tập hợp tự động được đứng tại một vị trí phù hợp để đảm bảo tập hợp vẫn được sắp xếp (tăng dần hoặc giảm dần). </a:t>
            </a:r>
            <a:endParaRPr lang="en-US" sz="2000" dirty="0"/>
          </a:p>
          <a:p>
            <a:r>
              <a:rPr lang="vi-VN" sz="2000" dirty="0"/>
              <a:t>Chính vì vậy các phần tử của tập hợp phải so sánh được với nhau, chúng phải là đối tượng của </a:t>
            </a:r>
            <a:r>
              <a:rPr lang="vi-VN" sz="2000" b="1" i="1" dirty="0"/>
              <a:t>java.lang.Comparable</a:t>
            </a:r>
            <a:r>
              <a:rPr lang="vi-VN" sz="2000" dirty="0"/>
              <a:t> (Có thể so sánh được), Nếu bạn thêm vào tập hợp một phần tử không phải đối tượng của </a:t>
            </a:r>
            <a:r>
              <a:rPr lang="vi-VN" sz="2000" b="1" i="1" dirty="0"/>
              <a:t>Comparable</a:t>
            </a:r>
            <a:r>
              <a:rPr lang="vi-VN" sz="2000" dirty="0"/>
              <a:t>, bạn sẽ nhận một ngoại lệ.</a:t>
            </a:r>
            <a:endParaRPr lang="en-US" sz="2000" dirty="0"/>
          </a:p>
        </p:txBody>
      </p:sp>
      <p:sp>
        <p:nvSpPr>
          <p:cNvPr id="4" name="Footer Placeholder 3"/>
          <p:cNvSpPr>
            <a:spLocks noGrp="1"/>
          </p:cNvSpPr>
          <p:nvPr>
            <p:ph type="ftr" sz="quarter" idx="10"/>
          </p:nvPr>
        </p:nvSpPr>
        <p:spPr/>
        <p:txBody>
          <a:bodyPr/>
          <a:lstStyle/>
          <a:p>
            <a:r>
              <a:rPr lang="en-US"/>
              <a:t>Tấn Hòa - Tinh Anh</a:t>
            </a:r>
          </a:p>
        </p:txBody>
      </p:sp>
      <p:sp>
        <p:nvSpPr>
          <p:cNvPr id="5" name="Slide Number Placeholder 4"/>
          <p:cNvSpPr>
            <a:spLocks noGrp="1"/>
          </p:cNvSpPr>
          <p:nvPr>
            <p:ph type="sldNum" sz="quarter" idx="11"/>
          </p:nvPr>
        </p:nvSpPr>
        <p:spPr/>
        <p:txBody>
          <a:bodyPr/>
          <a:lstStyle/>
          <a:p>
            <a:fld id="{BB9666A8-D9A0-4F64-AB4B-D7AADD1E1B71}" type="slidenum">
              <a:rPr lang="en-US" smtClean="0"/>
              <a:pPr/>
              <a:t>4</a:t>
            </a:fld>
            <a:endParaRPr lang="en-US"/>
          </a:p>
        </p:txBody>
      </p:sp>
      <p:sp>
        <p:nvSpPr>
          <p:cNvPr id="6" name="Date Placeholder 5"/>
          <p:cNvSpPr>
            <a:spLocks noGrp="1"/>
          </p:cNvSpPr>
          <p:nvPr>
            <p:ph type="dt" sz="half" idx="12"/>
          </p:nvPr>
        </p:nvSpPr>
        <p:spPr/>
        <p:txBody>
          <a:bodyPr/>
          <a:lstStyle/>
          <a:p>
            <a:fld id="{F78951B6-CA72-465B-B1FE-1FDEA0579027}" type="datetime1">
              <a:rPr lang="vi-VN" smtClean="0"/>
              <a:t>12/09/2016</a:t>
            </a:fld>
            <a:endParaRPr lang="en-US"/>
          </a:p>
        </p:txBody>
      </p:sp>
    </p:spTree>
    <p:extLst>
      <p:ext uri="{BB962C8B-B14F-4D97-AF65-F5344CB8AC3E}">
        <p14:creationId xmlns:p14="http://schemas.microsoft.com/office/powerpoint/2010/main" val="104760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thức</a:t>
            </a:r>
            <a:r>
              <a:rPr lang="en-US" dirty="0"/>
              <a:t> </a:t>
            </a:r>
            <a:r>
              <a:rPr lang="en-US" dirty="0" err="1"/>
              <a:t>khởi</a:t>
            </a:r>
            <a:r>
              <a:rPr lang="en-US" dirty="0"/>
              <a:t> </a:t>
            </a:r>
            <a:r>
              <a:rPr lang="en-US" dirty="0" err="1"/>
              <a:t>tạo</a:t>
            </a:r>
            <a:endParaRPr lang="en-US" dirty="0"/>
          </a:p>
        </p:txBody>
      </p:sp>
      <p:sp>
        <p:nvSpPr>
          <p:cNvPr id="3" name="Content Placeholder 2"/>
          <p:cNvSpPr>
            <a:spLocks noGrp="1"/>
          </p:cNvSpPr>
          <p:nvPr>
            <p:ph idx="1"/>
          </p:nvPr>
        </p:nvSpPr>
        <p:spPr/>
        <p:txBody>
          <a:bodyPr/>
          <a:lstStyle/>
          <a:p>
            <a:r>
              <a:rPr lang="en-US" dirty="0" err="1"/>
              <a:t>Phương</a:t>
            </a:r>
            <a:r>
              <a:rPr lang="en-US" dirty="0"/>
              <a:t> </a:t>
            </a:r>
            <a:r>
              <a:rPr lang="en-US" dirty="0" err="1"/>
              <a:t>thức</a:t>
            </a:r>
            <a:r>
              <a:rPr lang="en-US" dirty="0"/>
              <a:t> </a:t>
            </a:r>
            <a:r>
              <a:rPr lang="en-US" dirty="0" err="1"/>
              <a:t>khởi</a:t>
            </a:r>
            <a:r>
              <a:rPr lang="en-US" dirty="0"/>
              <a:t> </a:t>
            </a:r>
            <a:r>
              <a:rPr lang="en-US" dirty="0" err="1"/>
              <a:t>tạo</a:t>
            </a:r>
            <a:r>
              <a:rPr lang="en-US" dirty="0"/>
              <a:t>: </a:t>
            </a:r>
          </a:p>
          <a:p>
            <a:pPr marL="0" indent="0">
              <a:buNone/>
            </a:pPr>
            <a:r>
              <a:rPr lang="en-US" dirty="0"/>
              <a:t>	</a:t>
            </a:r>
            <a:r>
              <a:rPr lang="en-US" dirty="0" err="1"/>
              <a:t>SortedSet</a:t>
            </a:r>
            <a:r>
              <a:rPr lang="en-US" dirty="0"/>
              <a:t> &lt;</a:t>
            </a:r>
            <a:r>
              <a:rPr lang="en-US" dirty="0" err="1"/>
              <a:t>Tên</a:t>
            </a:r>
            <a:r>
              <a:rPr lang="en-US" dirty="0"/>
              <a:t> </a:t>
            </a:r>
            <a:r>
              <a:rPr lang="en-US" dirty="0" err="1"/>
              <a:t>SortedSet</a:t>
            </a:r>
            <a:r>
              <a:rPr lang="en-US" dirty="0"/>
              <a:t>&gt; = new </a:t>
            </a:r>
            <a:r>
              <a:rPr lang="en-US" dirty="0" err="1"/>
              <a:t>TreeSet</a:t>
            </a:r>
            <a:r>
              <a:rPr lang="en-US" dirty="0"/>
              <a:t>();</a:t>
            </a:r>
          </a:p>
        </p:txBody>
      </p:sp>
      <p:sp>
        <p:nvSpPr>
          <p:cNvPr id="4" name="Footer Placeholder 3"/>
          <p:cNvSpPr>
            <a:spLocks noGrp="1"/>
          </p:cNvSpPr>
          <p:nvPr>
            <p:ph type="ftr" sz="quarter" idx="10"/>
          </p:nvPr>
        </p:nvSpPr>
        <p:spPr/>
        <p:txBody>
          <a:bodyPr/>
          <a:lstStyle/>
          <a:p>
            <a:r>
              <a:rPr lang="en-US"/>
              <a:t>Tấn Hòa - Tinh Anh</a:t>
            </a:r>
          </a:p>
        </p:txBody>
      </p:sp>
      <p:sp>
        <p:nvSpPr>
          <p:cNvPr id="5" name="Slide Number Placeholder 4"/>
          <p:cNvSpPr>
            <a:spLocks noGrp="1"/>
          </p:cNvSpPr>
          <p:nvPr>
            <p:ph type="sldNum" sz="quarter" idx="11"/>
          </p:nvPr>
        </p:nvSpPr>
        <p:spPr/>
        <p:txBody>
          <a:bodyPr/>
          <a:lstStyle/>
          <a:p>
            <a:fld id="{BB9666A8-D9A0-4F64-AB4B-D7AADD1E1B71}" type="slidenum">
              <a:rPr lang="en-US" smtClean="0"/>
              <a:pPr/>
              <a:t>5</a:t>
            </a:fld>
            <a:endParaRPr lang="en-US"/>
          </a:p>
        </p:txBody>
      </p:sp>
      <p:sp>
        <p:nvSpPr>
          <p:cNvPr id="6" name="Date Placeholder 5"/>
          <p:cNvSpPr>
            <a:spLocks noGrp="1"/>
          </p:cNvSpPr>
          <p:nvPr>
            <p:ph type="dt" sz="half" idx="12"/>
          </p:nvPr>
        </p:nvSpPr>
        <p:spPr/>
        <p:txBody>
          <a:bodyPr/>
          <a:lstStyle/>
          <a:p>
            <a:fld id="{F78951B6-CA72-465B-B1FE-1FDEA0579027}" type="datetime1">
              <a:rPr lang="vi-VN" smtClean="0"/>
              <a:t>12/09/2016</a:t>
            </a:fld>
            <a:endParaRPr lang="en-US"/>
          </a:p>
        </p:txBody>
      </p:sp>
      <p:pic>
        <p:nvPicPr>
          <p:cNvPr id="7" name="Picture 2" descr="C:\Users\Public\Picture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67000"/>
            <a:ext cx="4953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87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Hòa - Tinh Anh</a:t>
            </a:r>
          </a:p>
        </p:txBody>
      </p:sp>
      <p:sp>
        <p:nvSpPr>
          <p:cNvPr id="5" name="Slide Number Placeholder 4"/>
          <p:cNvSpPr>
            <a:spLocks noGrp="1"/>
          </p:cNvSpPr>
          <p:nvPr>
            <p:ph type="sldNum" sz="quarter" idx="11"/>
          </p:nvPr>
        </p:nvSpPr>
        <p:spPr/>
        <p:txBody>
          <a:bodyPr/>
          <a:lstStyle/>
          <a:p>
            <a:fld id="{BB9666A8-D9A0-4F64-AB4B-D7AADD1E1B71}" type="slidenum">
              <a:rPr lang="en-US" smtClean="0"/>
              <a:pPr/>
              <a:t>6</a:t>
            </a:fld>
            <a:endParaRPr lang="en-US"/>
          </a:p>
        </p:txBody>
      </p:sp>
      <p:sp>
        <p:nvSpPr>
          <p:cNvPr id="6" name="Date Placeholder 5"/>
          <p:cNvSpPr>
            <a:spLocks noGrp="1"/>
          </p:cNvSpPr>
          <p:nvPr>
            <p:ph type="dt" sz="half" idx="12"/>
          </p:nvPr>
        </p:nvSpPr>
        <p:spPr/>
        <p:txBody>
          <a:bodyPr/>
          <a:lstStyle/>
          <a:p>
            <a:fld id="{F78951B6-CA72-465B-B1FE-1FDEA0579027}" type="datetime1">
              <a:rPr lang="vi-VN" smtClean="0"/>
              <a:t>12/09/2016</a:t>
            </a:fld>
            <a:endParaRPr lang="en-US"/>
          </a:p>
        </p:txBody>
      </p:sp>
      <p:sp>
        <p:nvSpPr>
          <p:cNvPr id="7" name="Rectangle 2"/>
          <p:cNvSpPr txBox="1">
            <a:spLocks noGrp="1" noChangeArrowheads="1"/>
          </p:cNvSpPr>
          <p:nvPr>
            <p:ph type="title"/>
          </p:nvPr>
        </p:nvSpPr>
        <p:spPr>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US" dirty="0" err="1"/>
              <a:t>Các</a:t>
            </a:r>
            <a:r>
              <a:rPr lang="en-US" dirty="0"/>
              <a:t> </a:t>
            </a:r>
            <a:r>
              <a:rPr lang="en-US" dirty="0" err="1"/>
              <a:t>phương</a:t>
            </a:r>
            <a:r>
              <a:rPr lang="en-US" dirty="0"/>
              <a:t> </a:t>
            </a:r>
            <a:r>
              <a:rPr lang="en-US" dirty="0" err="1"/>
              <a:t>thức</a:t>
            </a:r>
            <a:r>
              <a:rPr lang="en-US" dirty="0"/>
              <a:t> </a:t>
            </a:r>
            <a:r>
              <a:rPr lang="en-US" dirty="0" err="1"/>
              <a:t>SortedSet</a:t>
            </a:r>
            <a:endParaRPr lang="en-US" dirty="0">
              <a:solidFill>
                <a:schemeClr val="accent1"/>
              </a:solidFill>
            </a:endParaRPr>
          </a:p>
        </p:txBody>
      </p:sp>
      <p:graphicFrame>
        <p:nvGraphicFramePr>
          <p:cNvPr id="10" name="Content Placeholder 7"/>
          <p:cNvGraphicFramePr>
            <a:graphicFrameLocks/>
          </p:cNvGraphicFramePr>
          <p:nvPr>
            <p:extLst/>
          </p:nvPr>
        </p:nvGraphicFramePr>
        <p:xfrm>
          <a:off x="609600" y="1676400"/>
          <a:ext cx="8267700" cy="3911601"/>
        </p:xfrm>
        <a:graphic>
          <a:graphicData uri="http://schemas.openxmlformats.org/drawingml/2006/table">
            <a:tbl>
              <a:tblPr firstRow="1" bandRow="1">
                <a:tableStyleId>{5C22544A-7EE6-4342-B048-85BDC9FD1C3A}</a:tableStyleId>
              </a:tblPr>
              <a:tblGrid>
                <a:gridCol w="2819400">
                  <a:extLst>
                    <a:ext uri="{9D8B030D-6E8A-4147-A177-3AD203B41FA5}">
                      <a16:colId xmlns="" xmlns:a16="http://schemas.microsoft.com/office/drawing/2014/main" val="20000"/>
                    </a:ext>
                  </a:extLst>
                </a:gridCol>
                <a:gridCol w="5448300">
                  <a:extLst>
                    <a:ext uri="{9D8B030D-6E8A-4147-A177-3AD203B41FA5}">
                      <a16:colId xmlns="" xmlns:a16="http://schemas.microsoft.com/office/drawing/2014/main" val="20001"/>
                    </a:ext>
                  </a:extLst>
                </a:gridCol>
              </a:tblGrid>
              <a:tr h="457201">
                <a:tc>
                  <a:txBody>
                    <a:bodyPr/>
                    <a:lstStyle/>
                    <a:p>
                      <a:r>
                        <a:rPr lang="en-US" sz="1400" dirty="0" err="1"/>
                        <a:t>Phương</a:t>
                      </a:r>
                      <a:r>
                        <a:rPr lang="en-US" sz="1400" baseline="0" dirty="0"/>
                        <a:t> </a:t>
                      </a:r>
                      <a:r>
                        <a:rPr lang="en-US" sz="1400" baseline="0" dirty="0" err="1"/>
                        <a:t>thức</a:t>
                      </a:r>
                      <a:endParaRPr lang="en-US" sz="1400" dirty="0"/>
                    </a:p>
                  </a:txBody>
                  <a:tcPr/>
                </a:tc>
                <a:tc>
                  <a:txBody>
                    <a:bodyPr/>
                    <a:lstStyle/>
                    <a:p>
                      <a:r>
                        <a:rPr lang="en-US" sz="1400" dirty="0" err="1"/>
                        <a:t>Mô</a:t>
                      </a:r>
                      <a:r>
                        <a:rPr lang="en-US" sz="1400" baseline="0" dirty="0"/>
                        <a:t> </a:t>
                      </a:r>
                      <a:r>
                        <a:rPr lang="en-US" sz="1400" baseline="0" dirty="0" err="1"/>
                        <a:t>tả</a:t>
                      </a:r>
                      <a:endParaRPr lang="en-US" sz="1400" dirty="0"/>
                    </a:p>
                  </a:txBody>
                  <a:tcPr/>
                </a:tc>
                <a:extLst>
                  <a:ext uri="{0D108BD9-81ED-4DB2-BD59-A6C34878D82A}">
                    <a16:rowId xmlns="" xmlns:a16="http://schemas.microsoft.com/office/drawing/2014/main" val="10000"/>
                  </a:ext>
                </a:extLst>
              </a:tr>
              <a:tr h="370840">
                <a:tc>
                  <a:txBody>
                    <a:bodyPr/>
                    <a:lstStyle/>
                    <a:p>
                      <a:r>
                        <a:rPr lang="en-US" sz="1400" b="1" i="0" kern="1200" dirty="0">
                          <a:solidFill>
                            <a:schemeClr val="dk1"/>
                          </a:solidFill>
                          <a:effectLst/>
                          <a:latin typeface="+mn-lt"/>
                          <a:ea typeface="+mn-ea"/>
                          <a:cs typeface="+mn-cs"/>
                        </a:rPr>
                        <a:t>Comparator comparator( )</a:t>
                      </a:r>
                      <a:endParaRPr lang="en-US" sz="1400" dirty="0"/>
                    </a:p>
                  </a:txBody>
                  <a:tcPr/>
                </a:tc>
                <a:tc>
                  <a:txBody>
                    <a:bodyPr/>
                    <a:lstStyle/>
                    <a:p>
                      <a:r>
                        <a:rPr lang="vi-VN" sz="1400" b="0" i="0" kern="1200" dirty="0">
                          <a:solidFill>
                            <a:schemeClr val="dk1"/>
                          </a:solidFill>
                          <a:effectLst/>
                          <a:latin typeface="+mn-lt"/>
                          <a:ea typeface="+mn-ea"/>
                          <a:cs typeface="+mn-cs"/>
                        </a:rPr>
                        <a:t>Trả về bộ so sánh của Sorted Set đang gọi. Nếu thứ tự tự nhiên được sử dụng cho Set này, thì trả về null</a:t>
                      </a:r>
                      <a:endParaRPr lang="en-US" sz="1400" dirty="0"/>
                    </a:p>
                  </a:txBody>
                  <a:tcPr/>
                </a:tc>
                <a:extLst>
                  <a:ext uri="{0D108BD9-81ED-4DB2-BD59-A6C34878D82A}">
                    <a16:rowId xmlns="" xmlns:a16="http://schemas.microsoft.com/office/drawing/2014/main" val="10001"/>
                  </a:ext>
                </a:extLst>
              </a:tr>
              <a:tr h="370840">
                <a:tc>
                  <a:txBody>
                    <a:bodyPr/>
                    <a:lstStyle/>
                    <a:p>
                      <a:r>
                        <a:rPr lang="en-US" sz="1400" b="1" i="0" kern="1200" dirty="0">
                          <a:solidFill>
                            <a:schemeClr val="dk1"/>
                          </a:solidFill>
                          <a:effectLst/>
                          <a:latin typeface="+mn-lt"/>
                          <a:ea typeface="+mn-ea"/>
                          <a:cs typeface="+mn-cs"/>
                        </a:rPr>
                        <a:t>Object first( )</a:t>
                      </a:r>
                      <a:endParaRPr lang="en-US" sz="1400" dirty="0"/>
                    </a:p>
                  </a:txBody>
                  <a:tcPr/>
                </a:tc>
                <a:tc>
                  <a:txBody>
                    <a:bodyPr/>
                    <a:lstStyle/>
                    <a:p>
                      <a:r>
                        <a:rPr lang="vi-VN" sz="1400" b="0" i="0" kern="1200" dirty="0">
                          <a:solidFill>
                            <a:schemeClr val="dk1"/>
                          </a:solidFill>
                          <a:effectLst/>
                          <a:latin typeface="+mn-lt"/>
                          <a:ea typeface="+mn-ea"/>
                          <a:cs typeface="+mn-cs"/>
                        </a:rPr>
                        <a:t>Trả về phần tử đầu tiên trong Sorted Set đang gọi</a:t>
                      </a:r>
                      <a:endParaRPr lang="en-US" sz="1400" dirty="0"/>
                    </a:p>
                  </a:txBody>
                  <a:tcPr/>
                </a:tc>
                <a:extLst>
                  <a:ext uri="{0D108BD9-81ED-4DB2-BD59-A6C34878D82A}">
                    <a16:rowId xmlns="" xmlns:a16="http://schemas.microsoft.com/office/drawing/2014/main" val="10002"/>
                  </a:ext>
                </a:extLst>
              </a:tr>
              <a:tr h="370840">
                <a:tc>
                  <a:txBody>
                    <a:bodyPr/>
                    <a:lstStyle/>
                    <a:p>
                      <a:r>
                        <a:rPr lang="en-US" sz="1400" b="1" i="0" kern="1200" dirty="0" err="1">
                          <a:solidFill>
                            <a:schemeClr val="dk1"/>
                          </a:solidFill>
                          <a:effectLst/>
                          <a:latin typeface="+mn-lt"/>
                          <a:ea typeface="+mn-ea"/>
                          <a:cs typeface="+mn-cs"/>
                        </a:rPr>
                        <a:t>SortedSet</a:t>
                      </a:r>
                      <a:r>
                        <a:rPr lang="en-US" sz="1400" b="1" i="0" kern="1200" dirty="0">
                          <a:solidFill>
                            <a:schemeClr val="dk1"/>
                          </a:solidFill>
                          <a:effectLst/>
                          <a:latin typeface="+mn-lt"/>
                          <a:ea typeface="+mn-ea"/>
                          <a:cs typeface="+mn-cs"/>
                        </a:rPr>
                        <a:t> </a:t>
                      </a:r>
                      <a:r>
                        <a:rPr lang="en-US" sz="1400" b="1" i="0" kern="1200" dirty="0" err="1">
                          <a:solidFill>
                            <a:schemeClr val="dk1"/>
                          </a:solidFill>
                          <a:effectLst/>
                          <a:latin typeface="+mn-lt"/>
                          <a:ea typeface="+mn-ea"/>
                          <a:cs typeface="+mn-cs"/>
                        </a:rPr>
                        <a:t>headSet</a:t>
                      </a:r>
                      <a:r>
                        <a:rPr lang="en-US" sz="1400" b="1" i="0" kern="1200" dirty="0">
                          <a:solidFill>
                            <a:schemeClr val="dk1"/>
                          </a:solidFill>
                          <a:effectLst/>
                          <a:latin typeface="+mn-lt"/>
                          <a:ea typeface="+mn-ea"/>
                          <a:cs typeface="+mn-cs"/>
                        </a:rPr>
                        <a:t>(Object end)</a:t>
                      </a:r>
                      <a:endParaRPr lang="en-US" sz="1400" dirty="0"/>
                    </a:p>
                  </a:txBody>
                  <a:tcPr/>
                </a:tc>
                <a:tc>
                  <a:txBody>
                    <a:bodyPr/>
                    <a:lstStyle/>
                    <a:p>
                      <a:r>
                        <a:rPr lang="vi-VN" sz="1400" b="0" i="0" kern="1200" dirty="0">
                          <a:solidFill>
                            <a:schemeClr val="dk1"/>
                          </a:solidFill>
                          <a:effectLst/>
                          <a:latin typeface="+mn-lt"/>
                          <a:ea typeface="+mn-ea"/>
                          <a:cs typeface="+mn-cs"/>
                        </a:rPr>
                        <a:t>Trả về một SortedSet chứa các phần tử nhỏ hơn end mà được chứa trong Sorted Set đang gọi. Các phần tử trong sorted set trả về cũng được tham chiếu bởi Sorted Set đang gọi</a:t>
                      </a:r>
                      <a:endParaRPr lang="en-US" sz="1400" dirty="0"/>
                    </a:p>
                  </a:txBody>
                  <a:tcPr/>
                </a:tc>
                <a:extLst>
                  <a:ext uri="{0D108BD9-81ED-4DB2-BD59-A6C34878D82A}">
                    <a16:rowId xmlns="" xmlns:a16="http://schemas.microsoft.com/office/drawing/2014/main" val="10003"/>
                  </a:ext>
                </a:extLst>
              </a:tr>
              <a:tr h="370840">
                <a:tc>
                  <a:txBody>
                    <a:bodyPr/>
                    <a:lstStyle/>
                    <a:p>
                      <a:r>
                        <a:rPr lang="en-US" sz="1400" b="1" i="0" kern="1200" dirty="0">
                          <a:solidFill>
                            <a:schemeClr val="dk1"/>
                          </a:solidFill>
                          <a:effectLst/>
                          <a:latin typeface="+mn-lt"/>
                          <a:ea typeface="+mn-ea"/>
                          <a:cs typeface="+mn-cs"/>
                        </a:rPr>
                        <a:t>Object last( )</a:t>
                      </a:r>
                      <a:endParaRPr lang="en-US" sz="1400" dirty="0"/>
                    </a:p>
                  </a:txBody>
                  <a:tcPr/>
                </a:tc>
                <a:tc>
                  <a:txBody>
                    <a:bodyPr/>
                    <a:lstStyle/>
                    <a:p>
                      <a:r>
                        <a:rPr lang="vi-VN" sz="1400" b="0" i="0" kern="1200" dirty="0">
                          <a:solidFill>
                            <a:schemeClr val="dk1"/>
                          </a:solidFill>
                          <a:effectLst/>
                          <a:latin typeface="+mn-lt"/>
                          <a:ea typeface="+mn-ea"/>
                          <a:cs typeface="+mn-cs"/>
                        </a:rPr>
                        <a:t>Trả về phần tử cuối cùng trong Sorted Set đang gọi</a:t>
                      </a:r>
                      <a:endParaRPr lang="en-US" sz="1400" dirty="0"/>
                    </a:p>
                  </a:txBody>
                  <a:tcPr/>
                </a:tc>
                <a:extLst>
                  <a:ext uri="{0D108BD9-81ED-4DB2-BD59-A6C34878D82A}">
                    <a16:rowId xmlns="" xmlns:a16="http://schemas.microsoft.com/office/drawing/2014/main" val="10004"/>
                  </a:ext>
                </a:extLst>
              </a:tr>
              <a:tr h="370840">
                <a:tc>
                  <a:txBody>
                    <a:bodyPr/>
                    <a:lstStyle/>
                    <a:p>
                      <a:r>
                        <a:rPr lang="en-US" sz="1400" b="1" i="0" kern="1200" dirty="0" err="1">
                          <a:solidFill>
                            <a:schemeClr val="dk1"/>
                          </a:solidFill>
                          <a:effectLst/>
                          <a:latin typeface="+mn-lt"/>
                          <a:ea typeface="+mn-ea"/>
                          <a:cs typeface="+mn-cs"/>
                        </a:rPr>
                        <a:t>SortedSet</a:t>
                      </a:r>
                      <a:r>
                        <a:rPr lang="en-US" sz="1400" b="1" i="0" kern="1200" dirty="0">
                          <a:solidFill>
                            <a:schemeClr val="dk1"/>
                          </a:solidFill>
                          <a:effectLst/>
                          <a:latin typeface="+mn-lt"/>
                          <a:ea typeface="+mn-ea"/>
                          <a:cs typeface="+mn-cs"/>
                        </a:rPr>
                        <a:t> </a:t>
                      </a:r>
                      <a:r>
                        <a:rPr lang="en-US" sz="1400" b="1" i="0" kern="1200" dirty="0" err="1">
                          <a:solidFill>
                            <a:schemeClr val="dk1"/>
                          </a:solidFill>
                          <a:effectLst/>
                          <a:latin typeface="+mn-lt"/>
                          <a:ea typeface="+mn-ea"/>
                          <a:cs typeface="+mn-cs"/>
                        </a:rPr>
                        <a:t>subSet</a:t>
                      </a:r>
                      <a:r>
                        <a:rPr lang="en-US" sz="1400" b="1" i="0" kern="1200" dirty="0">
                          <a:solidFill>
                            <a:schemeClr val="dk1"/>
                          </a:solidFill>
                          <a:effectLst/>
                          <a:latin typeface="+mn-lt"/>
                          <a:ea typeface="+mn-ea"/>
                          <a:cs typeface="+mn-cs"/>
                        </a:rPr>
                        <a:t>(Object start, Object end)</a:t>
                      </a:r>
                      <a:endParaRPr lang="en-US" sz="1400" dirty="0"/>
                    </a:p>
                  </a:txBody>
                  <a:tcPr/>
                </a:tc>
                <a:tc>
                  <a:txBody>
                    <a:bodyPr/>
                    <a:lstStyle/>
                    <a:p>
                      <a:r>
                        <a:rPr lang="vi-VN" sz="1400" b="0" i="0" kern="1200" dirty="0">
                          <a:solidFill>
                            <a:schemeClr val="dk1"/>
                          </a:solidFill>
                          <a:effectLst/>
                          <a:latin typeface="+mn-lt"/>
                          <a:ea typeface="+mn-ea"/>
                          <a:cs typeface="+mn-cs"/>
                        </a:rPr>
                        <a:t>Trả về một Sorted Set mà bao gồm các phần tử giữa start và end-1. Các phần tử trong Collection trả về cũng được tham chiếu bởi đối tượng đang gọi</a:t>
                      </a:r>
                      <a:endParaRPr lang="en-US" sz="1400" dirty="0"/>
                    </a:p>
                  </a:txBody>
                  <a:tcPr/>
                </a:tc>
                <a:extLst>
                  <a:ext uri="{0D108BD9-81ED-4DB2-BD59-A6C34878D82A}">
                    <a16:rowId xmlns="" xmlns:a16="http://schemas.microsoft.com/office/drawing/2014/main" val="10005"/>
                  </a:ext>
                </a:extLst>
              </a:tr>
              <a:tr h="370840">
                <a:tc>
                  <a:txBody>
                    <a:bodyPr/>
                    <a:lstStyle/>
                    <a:p>
                      <a:r>
                        <a:rPr lang="en-US" sz="1400" b="1" i="0" kern="1200" dirty="0" err="1">
                          <a:solidFill>
                            <a:schemeClr val="dk1"/>
                          </a:solidFill>
                          <a:effectLst/>
                          <a:latin typeface="+mn-lt"/>
                          <a:ea typeface="+mn-ea"/>
                          <a:cs typeface="+mn-cs"/>
                        </a:rPr>
                        <a:t>SortedSet</a:t>
                      </a:r>
                      <a:r>
                        <a:rPr lang="en-US" sz="1400" b="1" i="0" kern="1200" dirty="0">
                          <a:solidFill>
                            <a:schemeClr val="dk1"/>
                          </a:solidFill>
                          <a:effectLst/>
                          <a:latin typeface="+mn-lt"/>
                          <a:ea typeface="+mn-ea"/>
                          <a:cs typeface="+mn-cs"/>
                        </a:rPr>
                        <a:t> </a:t>
                      </a:r>
                      <a:r>
                        <a:rPr lang="en-US" sz="1400" b="1" i="0" kern="1200" dirty="0" err="1">
                          <a:solidFill>
                            <a:schemeClr val="dk1"/>
                          </a:solidFill>
                          <a:effectLst/>
                          <a:latin typeface="+mn-lt"/>
                          <a:ea typeface="+mn-ea"/>
                          <a:cs typeface="+mn-cs"/>
                        </a:rPr>
                        <a:t>tailSet</a:t>
                      </a:r>
                      <a:r>
                        <a:rPr lang="en-US" sz="1400" b="1" i="0" kern="1200" dirty="0">
                          <a:solidFill>
                            <a:schemeClr val="dk1"/>
                          </a:solidFill>
                          <a:effectLst/>
                          <a:latin typeface="+mn-lt"/>
                          <a:ea typeface="+mn-ea"/>
                          <a:cs typeface="+mn-cs"/>
                        </a:rPr>
                        <a:t>(Object start)</a:t>
                      </a:r>
                      <a:endParaRPr lang="en-US" sz="1400" dirty="0"/>
                    </a:p>
                  </a:txBody>
                  <a:tcPr/>
                </a:tc>
                <a:tc>
                  <a:txBody>
                    <a:bodyPr/>
                    <a:lstStyle/>
                    <a:p>
                      <a:r>
                        <a:rPr lang="vi-VN" sz="1400" b="0" i="0" kern="1200" dirty="0">
                          <a:solidFill>
                            <a:schemeClr val="dk1"/>
                          </a:solidFill>
                          <a:effectLst/>
                          <a:latin typeface="+mn-lt"/>
                          <a:ea typeface="+mn-ea"/>
                          <a:cs typeface="+mn-cs"/>
                        </a:rPr>
                        <a:t>Trả về một SortedSet mà chứa các phần tử lớn hơn hoặc bằng start mà được chứa trong sorted set. Các phần tử trong set trả về cũng được tham chiếu bởi đối tượng đang gọi</a:t>
                      </a:r>
                      <a:endParaRPr lang="en-US" sz="14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72380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Hòa - Tinh Anh</a:t>
            </a:r>
          </a:p>
        </p:txBody>
      </p:sp>
      <p:sp>
        <p:nvSpPr>
          <p:cNvPr id="5" name="Slide Number Placeholder 4"/>
          <p:cNvSpPr>
            <a:spLocks noGrp="1"/>
          </p:cNvSpPr>
          <p:nvPr>
            <p:ph type="sldNum" sz="quarter" idx="11"/>
          </p:nvPr>
        </p:nvSpPr>
        <p:spPr/>
        <p:txBody>
          <a:bodyPr/>
          <a:lstStyle/>
          <a:p>
            <a:fld id="{BB9666A8-D9A0-4F64-AB4B-D7AADD1E1B71}" type="slidenum">
              <a:rPr lang="en-US" smtClean="0"/>
              <a:pPr/>
              <a:t>7</a:t>
            </a:fld>
            <a:endParaRPr lang="en-US"/>
          </a:p>
        </p:txBody>
      </p:sp>
      <p:sp>
        <p:nvSpPr>
          <p:cNvPr id="6" name="Date Placeholder 5"/>
          <p:cNvSpPr>
            <a:spLocks noGrp="1"/>
          </p:cNvSpPr>
          <p:nvPr>
            <p:ph type="dt" sz="half" idx="12"/>
          </p:nvPr>
        </p:nvSpPr>
        <p:spPr/>
        <p:txBody>
          <a:bodyPr/>
          <a:lstStyle/>
          <a:p>
            <a:fld id="{F78951B6-CA72-465B-B1FE-1FDEA0579027}" type="datetime1">
              <a:rPr lang="vi-VN" smtClean="0"/>
              <a:t>12/09/2016</a:t>
            </a:fld>
            <a:endParaRPr lang="en-US"/>
          </a:p>
        </p:txBody>
      </p:sp>
      <p:sp>
        <p:nvSpPr>
          <p:cNvPr id="7" name="Rectangle 2"/>
          <p:cNvSpPr txBox="1">
            <a:spLocks noGrp="1" noChangeArrowheads="1"/>
          </p:cNvSpPr>
          <p:nvPr>
            <p:ph type="title"/>
          </p:nvPr>
        </p:nvSpPr>
        <p:spPr>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US" dirty="0" err="1" smtClean="0"/>
              <a:t>Ví</a:t>
            </a:r>
            <a:r>
              <a:rPr lang="en-US" dirty="0" smtClean="0"/>
              <a:t> </a:t>
            </a:r>
            <a:r>
              <a:rPr lang="en-US" dirty="0" err="1" smtClean="0"/>
              <a:t>dụ</a:t>
            </a:r>
            <a:endParaRPr lang="en-US" dirty="0">
              <a:solidFill>
                <a:schemeClr val="accent1"/>
              </a:solidFill>
            </a:endParaRPr>
          </a:p>
        </p:txBody>
      </p:sp>
      <p:pic>
        <p:nvPicPr>
          <p:cNvPr id="1026" name="Picture 2" descr="C:\Users\hv\Desktop\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0960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v\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572000"/>
            <a:ext cx="3276599" cy="15903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47046" y="1155422"/>
            <a:ext cx="1402948" cy="369332"/>
          </a:xfrm>
          <a:prstGeom prst="rect">
            <a:avLst/>
          </a:prstGeom>
          <a:noFill/>
        </p:spPr>
        <p:txBody>
          <a:bodyPr wrap="none" rtlCol="0">
            <a:spAutoFit/>
          </a:bodyPr>
          <a:lstStyle/>
          <a:p>
            <a:r>
              <a:rPr lang="en-US" b="0" dirty="0" smtClean="0">
                <a:solidFill>
                  <a:schemeClr val="tx2">
                    <a:lumMod val="60000"/>
                    <a:lumOff val="40000"/>
                  </a:schemeClr>
                </a:solidFill>
              </a:rPr>
              <a:t>Comparator</a:t>
            </a:r>
            <a:endParaRPr lang="en-US" dirty="0">
              <a:solidFill>
                <a:schemeClr val="tx2">
                  <a:lumMod val="60000"/>
                  <a:lumOff val="40000"/>
                </a:schemeClr>
              </a:solidFill>
            </a:endParaRPr>
          </a:p>
        </p:txBody>
      </p:sp>
    </p:spTree>
    <p:extLst>
      <p:ext uri="{BB962C8B-B14F-4D97-AF65-F5344CB8AC3E}">
        <p14:creationId xmlns:p14="http://schemas.microsoft.com/office/powerpoint/2010/main" val="260462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Hòa - Tinh Anh</a:t>
            </a:r>
          </a:p>
        </p:txBody>
      </p:sp>
      <p:sp>
        <p:nvSpPr>
          <p:cNvPr id="5" name="Slide Number Placeholder 4"/>
          <p:cNvSpPr>
            <a:spLocks noGrp="1"/>
          </p:cNvSpPr>
          <p:nvPr>
            <p:ph type="sldNum" sz="quarter" idx="11"/>
          </p:nvPr>
        </p:nvSpPr>
        <p:spPr/>
        <p:txBody>
          <a:bodyPr/>
          <a:lstStyle/>
          <a:p>
            <a:fld id="{BB9666A8-D9A0-4F64-AB4B-D7AADD1E1B71}" type="slidenum">
              <a:rPr lang="en-US" smtClean="0"/>
              <a:pPr/>
              <a:t>8</a:t>
            </a:fld>
            <a:endParaRPr lang="en-US"/>
          </a:p>
        </p:txBody>
      </p:sp>
      <p:sp>
        <p:nvSpPr>
          <p:cNvPr id="6" name="Date Placeholder 5"/>
          <p:cNvSpPr>
            <a:spLocks noGrp="1"/>
          </p:cNvSpPr>
          <p:nvPr>
            <p:ph type="dt" sz="half" idx="12"/>
          </p:nvPr>
        </p:nvSpPr>
        <p:spPr/>
        <p:txBody>
          <a:bodyPr/>
          <a:lstStyle/>
          <a:p>
            <a:fld id="{F78951B6-CA72-465B-B1FE-1FDEA0579027}" type="datetime1">
              <a:rPr lang="vi-VN" smtClean="0"/>
              <a:t>12/09/2016</a:t>
            </a:fld>
            <a:endParaRPr lang="en-US"/>
          </a:p>
        </p:txBody>
      </p:sp>
      <p:sp>
        <p:nvSpPr>
          <p:cNvPr id="7" name="Rectangle 2"/>
          <p:cNvSpPr txBox="1">
            <a:spLocks noGrp="1" noChangeArrowheads="1"/>
          </p:cNvSpPr>
          <p:nvPr>
            <p:ph type="title"/>
          </p:nvPr>
        </p:nvSpPr>
        <p:spPr>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US" dirty="0" err="1" smtClean="0"/>
              <a:t>Ví</a:t>
            </a:r>
            <a:r>
              <a:rPr lang="en-US" dirty="0" smtClean="0"/>
              <a:t> </a:t>
            </a:r>
            <a:r>
              <a:rPr lang="en-US" dirty="0" err="1" smtClean="0"/>
              <a:t>dụ</a:t>
            </a:r>
            <a:endParaRPr lang="en-US" dirty="0">
              <a:solidFill>
                <a:schemeClr val="accent1"/>
              </a:solidFill>
            </a:endParaRPr>
          </a:p>
        </p:txBody>
      </p:sp>
      <p:sp>
        <p:nvSpPr>
          <p:cNvPr id="2" name="TextBox 1"/>
          <p:cNvSpPr txBox="1"/>
          <p:nvPr/>
        </p:nvSpPr>
        <p:spPr>
          <a:xfrm>
            <a:off x="1447800" y="1295400"/>
            <a:ext cx="3647152" cy="369332"/>
          </a:xfrm>
          <a:prstGeom prst="rect">
            <a:avLst/>
          </a:prstGeom>
          <a:noFill/>
        </p:spPr>
        <p:txBody>
          <a:bodyPr wrap="none" rtlCol="0">
            <a:spAutoFit/>
          </a:bodyPr>
          <a:lstStyle/>
          <a:p>
            <a:r>
              <a:rPr lang="en-US" b="0" dirty="0" err="1" smtClean="0">
                <a:solidFill>
                  <a:schemeClr val="tx2">
                    <a:lumMod val="60000"/>
                    <a:lumOff val="40000"/>
                  </a:schemeClr>
                </a:solidFill>
              </a:rPr>
              <a:t>subSet</a:t>
            </a:r>
            <a:r>
              <a:rPr lang="en-US" b="0" dirty="0" smtClean="0">
                <a:solidFill>
                  <a:schemeClr val="tx2">
                    <a:lumMod val="60000"/>
                    <a:lumOff val="40000"/>
                  </a:schemeClr>
                </a:solidFill>
              </a:rPr>
              <a:t>, </a:t>
            </a:r>
            <a:r>
              <a:rPr lang="en-US" b="0" dirty="0" err="1" smtClean="0">
                <a:solidFill>
                  <a:schemeClr val="tx2">
                    <a:lumMod val="60000"/>
                    <a:lumOff val="40000"/>
                  </a:schemeClr>
                </a:solidFill>
              </a:rPr>
              <a:t>headSet</a:t>
            </a:r>
            <a:r>
              <a:rPr lang="en-US" b="0" dirty="0" smtClean="0">
                <a:solidFill>
                  <a:schemeClr val="tx2">
                    <a:lumMod val="60000"/>
                    <a:lumOff val="40000"/>
                  </a:schemeClr>
                </a:solidFill>
              </a:rPr>
              <a:t>, </a:t>
            </a:r>
            <a:r>
              <a:rPr lang="en-US" b="0" dirty="0" err="1" smtClean="0">
                <a:solidFill>
                  <a:schemeClr val="tx2">
                    <a:lumMod val="60000"/>
                    <a:lumOff val="40000"/>
                  </a:schemeClr>
                </a:solidFill>
              </a:rPr>
              <a:t>tailSet</a:t>
            </a:r>
            <a:r>
              <a:rPr lang="en-US" b="0" dirty="0" smtClean="0">
                <a:solidFill>
                  <a:schemeClr val="tx2">
                    <a:lumMod val="60000"/>
                    <a:lumOff val="40000"/>
                  </a:schemeClr>
                </a:solidFill>
              </a:rPr>
              <a:t>, first</a:t>
            </a:r>
            <a:r>
              <a:rPr lang="en-US" b="0" smtClean="0">
                <a:solidFill>
                  <a:schemeClr val="tx2">
                    <a:lumMod val="60000"/>
                    <a:lumOff val="40000"/>
                  </a:schemeClr>
                </a:solidFill>
              </a:rPr>
              <a:t>, last</a:t>
            </a:r>
            <a:endParaRPr lang="en-US" dirty="0">
              <a:solidFill>
                <a:schemeClr val="tx2">
                  <a:lumMod val="60000"/>
                  <a:lumOff val="40000"/>
                </a:schemeClr>
              </a:solidFill>
            </a:endParaRPr>
          </a:p>
        </p:txBody>
      </p:sp>
      <p:pic>
        <p:nvPicPr>
          <p:cNvPr id="2050" name="Picture 2" descr="C:\Users\hv\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64732"/>
            <a:ext cx="5684148" cy="406627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v\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256213"/>
            <a:ext cx="3331292"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7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00"/>
            </a:solidFill>
          </a:ln>
        </p:spPr>
        <p:txBody>
          <a:bodyPr/>
          <a:lstStyle/>
          <a:p>
            <a:r>
              <a:rPr lang="en-US" dirty="0" err="1"/>
              <a:t>SortedMap</a:t>
            </a:r>
            <a:endParaRPr lang="en-US" dirty="0"/>
          </a:p>
        </p:txBody>
      </p:sp>
      <p:sp>
        <p:nvSpPr>
          <p:cNvPr id="4" name="Footer Placeholder 3"/>
          <p:cNvSpPr>
            <a:spLocks noGrp="1"/>
          </p:cNvSpPr>
          <p:nvPr>
            <p:ph type="ftr" sz="quarter" idx="10"/>
          </p:nvPr>
        </p:nvSpPr>
        <p:spPr/>
        <p:txBody>
          <a:bodyPr/>
          <a:lstStyle/>
          <a:p>
            <a:r>
              <a:rPr lang="en-US"/>
              <a:t>Tấn Hòa - Tinh Anh</a:t>
            </a:r>
          </a:p>
        </p:txBody>
      </p:sp>
      <p:sp>
        <p:nvSpPr>
          <p:cNvPr id="5" name="Date Placeholder 4"/>
          <p:cNvSpPr>
            <a:spLocks noGrp="1"/>
          </p:cNvSpPr>
          <p:nvPr>
            <p:ph type="dt" sz="half" idx="12"/>
          </p:nvPr>
        </p:nvSpPr>
        <p:spPr/>
        <p:txBody>
          <a:bodyPr/>
          <a:lstStyle/>
          <a:p>
            <a:fld id="{AA3235FA-7ECF-4FC3-BE38-C06EF7966A9E}" type="datetime1">
              <a:rPr lang="vi-VN" smtClean="0"/>
              <a:t>12/09/2016</a:t>
            </a:fld>
            <a:endParaRPr lang="en-US"/>
          </a:p>
        </p:txBody>
      </p:sp>
      <p:sp>
        <p:nvSpPr>
          <p:cNvPr id="6" name="Slide Number Placeholder 5"/>
          <p:cNvSpPr>
            <a:spLocks noGrp="1"/>
          </p:cNvSpPr>
          <p:nvPr>
            <p:ph type="sldNum" sz="quarter" idx="11"/>
          </p:nvPr>
        </p:nvSpPr>
        <p:spPr/>
        <p:txBody>
          <a:bodyPr/>
          <a:lstStyle/>
          <a:p>
            <a:fld id="{BB9666A8-D9A0-4F64-AB4B-D7AADD1E1B71}" type="slidenum">
              <a:rPr lang="en-US" smtClean="0"/>
              <a:pPr/>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447800"/>
            <a:ext cx="863917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bwMode="auto">
          <a:xfrm>
            <a:off x="3314700" y="5867401"/>
            <a:ext cx="2514600" cy="609600"/>
          </a:xfrm>
          <a:prstGeom prst="roundRect">
            <a:avLst/>
          </a:prstGeom>
          <a:noFill/>
          <a:ln w="5715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Rounded Rectangular Callout 8"/>
          <p:cNvSpPr/>
          <p:nvPr/>
        </p:nvSpPr>
        <p:spPr bwMode="auto">
          <a:xfrm>
            <a:off x="5715000" y="4876800"/>
            <a:ext cx="3276600" cy="685800"/>
          </a:xfrm>
          <a:prstGeom prst="wedgeRoundRectCallout">
            <a:avLst>
              <a:gd name="adj1" fmla="val -36147"/>
              <a:gd name="adj2" fmla="val 84723"/>
              <a:gd name="adj3" fmla="val 16667"/>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vi-VN" sz="1600" dirty="0">
                <a:solidFill>
                  <a:srgbClr val="FF0000"/>
                </a:solidFill>
              </a:rPr>
              <a:t>SortedMap là một giao</a:t>
            </a:r>
            <a:r>
              <a:rPr lang="en-US" sz="1600" dirty="0">
                <a:solidFill>
                  <a:srgbClr val="FF0000"/>
                </a:solidFill>
              </a:rPr>
              <a:t> </a:t>
            </a:r>
            <a:r>
              <a:rPr lang="vi-VN" sz="1600" dirty="0">
                <a:solidFill>
                  <a:srgbClr val="FF0000"/>
                </a:solidFill>
              </a:rPr>
              <a:t>diện. </a:t>
            </a:r>
            <a:endParaRPr lang="en-US" sz="1600" dirty="0">
              <a:solidFill>
                <a:srgbClr val="FF0000"/>
              </a:solidFill>
            </a:endParaRPr>
          </a:p>
          <a:p>
            <a:r>
              <a:rPr lang="vi-VN" sz="1600" dirty="0">
                <a:solidFill>
                  <a:srgbClr val="FF0000"/>
                </a:solidFill>
              </a:rPr>
              <a:t>TreeMap thực hiện </a:t>
            </a:r>
            <a:r>
              <a:rPr lang="en-US" sz="1600" dirty="0">
                <a:solidFill>
                  <a:srgbClr val="FF0000"/>
                </a:solidFill>
              </a:rPr>
              <a:t>s</a:t>
            </a:r>
            <a:r>
              <a:rPr lang="vi-VN" sz="1600" dirty="0">
                <a:solidFill>
                  <a:srgbClr val="FF0000"/>
                </a:solidFill>
              </a:rPr>
              <a:t>ortedMap</a:t>
            </a:r>
            <a:endParaRPr lang="en-US" sz="1600"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932592506"/>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cdb2004213l</Template>
  <TotalTime>460</TotalTime>
  <Words>781</Words>
  <Application>Microsoft Office PowerPoint</Application>
  <PresentationFormat>On-screen Show (4:3)</PresentationFormat>
  <Paragraphs>155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cdb2004213l</vt:lpstr>
      <vt:lpstr>RESEARCH SortedSet SortedMap</vt:lpstr>
      <vt:lpstr>Nội dung</vt:lpstr>
      <vt:lpstr>Giới thiệu: SortedSet</vt:lpstr>
      <vt:lpstr>Giới thiệu: SortedSet</vt:lpstr>
      <vt:lpstr>Phương thức khởi tạo</vt:lpstr>
      <vt:lpstr>Các phương thức SortedSet</vt:lpstr>
      <vt:lpstr>Ví dụ</vt:lpstr>
      <vt:lpstr>Ví dụ</vt:lpstr>
      <vt:lpstr>SortedMap</vt:lpstr>
      <vt:lpstr>SortedMap</vt:lpstr>
      <vt:lpstr>SortedMap</vt:lpstr>
      <vt:lpstr>Ví dụ</vt:lpstr>
      <vt:lpstr>Ví dụ</vt:lpstr>
      <vt:lpstr>Ví dụ</vt:lpstr>
      <vt:lpstr>PowerPoint Presentation</vt:lpstr>
      <vt:lpstr>SortedMap</vt:lpstr>
      <vt:lpstr>SortedMap</vt:lpstr>
      <vt:lpstr>SortedMap</vt:lpstr>
      <vt:lpstr>SortedMap</vt:lpstr>
      <vt:lpstr>SortedMap</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hv</dc:creator>
  <cp:lastModifiedBy>hv</cp:lastModifiedBy>
  <cp:revision>74</cp:revision>
  <dcterms:created xsi:type="dcterms:W3CDTF">2016-09-08T08:18:37Z</dcterms:created>
  <dcterms:modified xsi:type="dcterms:W3CDTF">2016-09-12T01:12:38Z</dcterms:modified>
</cp:coreProperties>
</file>