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45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FF3B66-F6FB-472B-AD34-C5D907E32AAA}" type="datetimeFigureOut">
              <a:rPr lang="en-US" smtClean="0"/>
              <a:t>9/5/2016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CAD3BC-E08C-4FAD-AFFA-3D14AC6CD65C}" type="slidenum">
              <a:rPr lang="en-US" smtClean="0"/>
              <a:t>‹#›</a:t>
            </a:fld>
            <a:endParaRPr lang="en-US"/>
          </a:p>
        </p:txBody>
      </p:sp>
    </p:spTree>
    <p:extLst>
      <p:ext uri="{BB962C8B-B14F-4D97-AF65-F5344CB8AC3E}">
        <p14:creationId xmlns:p14="http://schemas.microsoft.com/office/powerpoint/2010/main" val="2670296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E71A1C-DEB7-46BE-B149-AD9D15221413}"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025716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E71A1C-DEB7-46BE-B149-AD9D15221413}"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1961224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E71A1C-DEB7-46BE-B149-AD9D15221413}"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3327340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E71A1C-DEB7-46BE-B149-AD9D15221413}"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3084861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E71A1C-DEB7-46BE-B149-AD9D15221413}"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3786180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E71A1C-DEB7-46BE-B149-AD9D15221413}"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1987136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E71A1C-DEB7-46BE-B149-AD9D15221413}"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1733327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E71A1C-DEB7-46BE-B149-AD9D15221413}"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312908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E71A1C-DEB7-46BE-B149-AD9D15221413}"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2865107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E71A1C-DEB7-46BE-B149-AD9D15221413}"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216640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E71A1C-DEB7-46BE-B149-AD9D15221413}"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4288344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E71A1C-DEB7-46BE-B149-AD9D15221413}"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4267142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E71A1C-DEB7-46BE-B149-AD9D15221413}"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950018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E71A1C-DEB7-46BE-B149-AD9D15221413}"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3663245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E71A1C-DEB7-46BE-B149-AD9D15221413}"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1344001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FD8F14A-1E6B-4D6B-9429-A476E50FB55C}" type="datetime1">
              <a:rPr lang="vi-VN" smtClean="0"/>
              <a:t>05/09/2016</a:t>
            </a:fld>
            <a:endParaRPr lang="en-US" dirty="0"/>
          </a:p>
        </p:txBody>
      </p:sp>
      <p:sp>
        <p:nvSpPr>
          <p:cNvPr id="5" name="Footer Placeholder 4"/>
          <p:cNvSpPr>
            <a:spLocks noGrp="1"/>
          </p:cNvSpPr>
          <p:nvPr>
            <p:ph type="ftr" sz="quarter" idx="11"/>
          </p:nvPr>
        </p:nvSpPr>
        <p:spPr/>
        <p:txBody>
          <a:bodyPr/>
          <a:lstStyle/>
          <a:p>
            <a:r>
              <a:rPr lang="en-US" smtClean="0"/>
              <a:t>Thanh Thảo - Tinh Anh</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2704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F2955F-D9BE-40AA-A9F8-41D32A660B25}" type="datetime1">
              <a:rPr lang="vi-VN" smtClean="0"/>
              <a:t>05/09/2016</a:t>
            </a:fld>
            <a:endParaRPr lang="en-US" dirty="0"/>
          </a:p>
        </p:txBody>
      </p:sp>
      <p:sp>
        <p:nvSpPr>
          <p:cNvPr id="5" name="Footer Placeholder 4"/>
          <p:cNvSpPr>
            <a:spLocks noGrp="1"/>
          </p:cNvSpPr>
          <p:nvPr>
            <p:ph type="ftr" sz="quarter" idx="11"/>
          </p:nvPr>
        </p:nvSpPr>
        <p:spPr/>
        <p:txBody>
          <a:bodyPr/>
          <a:lstStyle/>
          <a:p>
            <a:r>
              <a:rPr lang="en-US" smtClean="0"/>
              <a:t>Thanh Thảo - Tinh Anh</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4482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C525A1-D472-464B-9A05-C7E9B49ADF2B}" type="datetime1">
              <a:rPr lang="vi-VN" smtClean="0"/>
              <a:t>05/09/2016</a:t>
            </a:fld>
            <a:endParaRPr lang="en-US" dirty="0"/>
          </a:p>
        </p:txBody>
      </p:sp>
      <p:sp>
        <p:nvSpPr>
          <p:cNvPr id="5" name="Footer Placeholder 4"/>
          <p:cNvSpPr>
            <a:spLocks noGrp="1"/>
          </p:cNvSpPr>
          <p:nvPr>
            <p:ph type="ftr" sz="quarter" idx="11"/>
          </p:nvPr>
        </p:nvSpPr>
        <p:spPr/>
        <p:txBody>
          <a:bodyPr/>
          <a:lstStyle/>
          <a:p>
            <a:r>
              <a:rPr lang="en-US" smtClean="0"/>
              <a:t>Thanh Thảo - Tinh Anh</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0431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49EFB5-1E33-484B-B078-49CAAE7E253B}" type="datetime1">
              <a:rPr lang="vi-VN" smtClean="0"/>
              <a:t>05/09/2016</a:t>
            </a:fld>
            <a:endParaRPr lang="en-US" dirty="0"/>
          </a:p>
        </p:txBody>
      </p:sp>
      <p:sp>
        <p:nvSpPr>
          <p:cNvPr id="5" name="Footer Placeholder 4"/>
          <p:cNvSpPr>
            <a:spLocks noGrp="1"/>
          </p:cNvSpPr>
          <p:nvPr>
            <p:ph type="ftr" sz="quarter" idx="11"/>
          </p:nvPr>
        </p:nvSpPr>
        <p:spPr/>
        <p:txBody>
          <a:bodyPr/>
          <a:lstStyle/>
          <a:p>
            <a:r>
              <a:rPr lang="en-US" smtClean="0"/>
              <a:t>Thanh Thảo - Tinh Anh</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6129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1C7F0F-622E-4057-A5E8-FDE9A9C743D0}" type="datetime1">
              <a:rPr lang="vi-VN" smtClean="0"/>
              <a:t>05/09/2016</a:t>
            </a:fld>
            <a:endParaRPr lang="en-US" dirty="0"/>
          </a:p>
        </p:txBody>
      </p:sp>
      <p:sp>
        <p:nvSpPr>
          <p:cNvPr id="5" name="Footer Placeholder 4"/>
          <p:cNvSpPr>
            <a:spLocks noGrp="1"/>
          </p:cNvSpPr>
          <p:nvPr>
            <p:ph type="ftr" sz="quarter" idx="11"/>
          </p:nvPr>
        </p:nvSpPr>
        <p:spPr/>
        <p:txBody>
          <a:bodyPr/>
          <a:lstStyle/>
          <a:p>
            <a:r>
              <a:rPr lang="en-US" smtClean="0"/>
              <a:t>Thanh Thảo - Tinh Anh</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097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59"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F186C9-6FF4-4ADC-8218-FAAC3D561F40}" type="datetime1">
              <a:rPr lang="vi-VN" smtClean="0"/>
              <a:t>05/09/2016</a:t>
            </a:fld>
            <a:endParaRPr lang="en-US" dirty="0"/>
          </a:p>
        </p:txBody>
      </p:sp>
      <p:sp>
        <p:nvSpPr>
          <p:cNvPr id="6" name="Footer Placeholder 5"/>
          <p:cNvSpPr>
            <a:spLocks noGrp="1"/>
          </p:cNvSpPr>
          <p:nvPr>
            <p:ph type="ftr" sz="quarter" idx="11"/>
          </p:nvPr>
        </p:nvSpPr>
        <p:spPr/>
        <p:txBody>
          <a:bodyPr/>
          <a:lstStyle/>
          <a:p>
            <a:r>
              <a:rPr lang="en-US" smtClean="0"/>
              <a:t>Thanh Thảo - Tinh Anh</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4618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78023EF-BFEF-49CD-87FD-3FAA4D5E1396}" type="datetime1">
              <a:rPr lang="vi-VN" smtClean="0"/>
              <a:t>05/09/2016</a:t>
            </a:fld>
            <a:endParaRPr lang="en-US" dirty="0"/>
          </a:p>
        </p:txBody>
      </p:sp>
      <p:sp>
        <p:nvSpPr>
          <p:cNvPr id="8" name="Footer Placeholder 7"/>
          <p:cNvSpPr>
            <a:spLocks noGrp="1"/>
          </p:cNvSpPr>
          <p:nvPr>
            <p:ph type="ftr" sz="quarter" idx="11"/>
          </p:nvPr>
        </p:nvSpPr>
        <p:spPr/>
        <p:txBody>
          <a:bodyPr/>
          <a:lstStyle/>
          <a:p>
            <a:r>
              <a:rPr lang="en-US" smtClean="0"/>
              <a:t>Thanh Thảo - Tinh Anh</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9776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8A9DB8D-DC7C-4D24-9C17-A409537A2B8C}" type="datetime1">
              <a:rPr lang="vi-VN" smtClean="0"/>
              <a:t>05/09/2016</a:t>
            </a:fld>
            <a:endParaRPr lang="en-US" dirty="0"/>
          </a:p>
        </p:txBody>
      </p:sp>
      <p:sp>
        <p:nvSpPr>
          <p:cNvPr id="4" name="Footer Placeholder 3"/>
          <p:cNvSpPr>
            <a:spLocks noGrp="1"/>
          </p:cNvSpPr>
          <p:nvPr>
            <p:ph type="ftr" sz="quarter" idx="11"/>
          </p:nvPr>
        </p:nvSpPr>
        <p:spPr/>
        <p:txBody>
          <a:bodyPr/>
          <a:lstStyle/>
          <a:p>
            <a:r>
              <a:rPr lang="en-US" smtClean="0"/>
              <a:t>Thanh Thảo - Tinh Anh</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1504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BB6DFA9-FB2F-4294-A874-547A67F5C9BF}" type="datetime1">
              <a:rPr lang="vi-VN" smtClean="0"/>
              <a:t>05/09/2016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Thanh Thảo - Tinh Anh</a:t>
            </a:r>
            <a:endParaRPr lang="en-US" dirty="0"/>
          </a:p>
        </p:txBody>
      </p:sp>
      <p:sp>
        <p:nvSpPr>
          <p:cNvPr id="9" name="Slide Number Placeholder 8"/>
          <p:cNvSpPr>
            <a:spLocks noGrp="1"/>
          </p:cNvSpPr>
          <p:nvPr>
            <p:ph type="sldNum" sz="quarter" idx="12"/>
          </p:nvPr>
        </p:nvSpPr>
        <p:spPr/>
        <p:txBody>
          <a:bodyPr/>
          <a:lstStyle>
            <a:lvl1pPr>
              <a:defRPr>
                <a:solidFill>
                  <a:schemeClr val="tx1"/>
                </a:solidFill>
              </a:defRPr>
            </a:lvl1p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37169483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D6634D35-03F6-4B99-BA8C-D48B3DC6A3A7}" type="datetime1">
              <a:rPr lang="vi-VN" smtClean="0"/>
              <a:t>05/09/2016</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smtClean="0">
                <a:solidFill>
                  <a:srgbClr val="455F51"/>
                </a:solidFill>
              </a:rPr>
              <a:t>Thanh Thảo - Tinh Anh</a:t>
            </a:r>
            <a:endParaRPr lang="en-US" dirty="0">
              <a:solidFill>
                <a:srgbClr val="455F51"/>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solidFill>
                  <a:srgbClr val="455F51"/>
                </a:solidFill>
              </a:rPr>
              <a:pPr/>
              <a:t>‹#›</a:t>
            </a:fld>
            <a:endParaRPr lang="en-US" dirty="0">
              <a:solidFill>
                <a:srgbClr val="455F51"/>
              </a:solidFill>
            </a:endParaRPr>
          </a:p>
        </p:txBody>
      </p:sp>
    </p:spTree>
    <p:extLst>
      <p:ext uri="{BB962C8B-B14F-4D97-AF65-F5344CB8AC3E}">
        <p14:creationId xmlns:p14="http://schemas.microsoft.com/office/powerpoint/2010/main" val="57676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60" y="5907024"/>
            <a:ext cx="7584948"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EDB08E-D0AA-40A9-A563-0A82B6C856A3}" type="datetime1">
              <a:rPr lang="vi-VN" smtClean="0"/>
              <a:t>05/09/2016</a:t>
            </a:fld>
            <a:endParaRPr lang="en-US" dirty="0"/>
          </a:p>
        </p:txBody>
      </p:sp>
      <p:sp>
        <p:nvSpPr>
          <p:cNvPr id="6" name="Footer Placeholder 5"/>
          <p:cNvSpPr>
            <a:spLocks noGrp="1"/>
          </p:cNvSpPr>
          <p:nvPr>
            <p:ph type="ftr" sz="quarter" idx="11"/>
          </p:nvPr>
        </p:nvSpPr>
        <p:spPr/>
        <p:txBody>
          <a:bodyPr/>
          <a:lstStyle/>
          <a:p>
            <a:r>
              <a:rPr lang="en-US" smtClean="0"/>
              <a:t>Thanh Thảo - Tinh Anh</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1945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845734"/>
            <a:ext cx="75438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1200" b="1">
                <a:solidFill>
                  <a:srgbClr val="FFFFFF"/>
                </a:solidFill>
              </a:defRPr>
            </a:lvl1pPr>
          </a:lstStyle>
          <a:p>
            <a:pPr defTabSz="457200"/>
            <a:fld id="{E2090463-5A1E-41D9-815D-DE965106BA97}" type="datetime1">
              <a:rPr lang="vi-VN" smtClean="0"/>
              <a:t>05/09/2016</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defTabSz="457200"/>
            <a:r>
              <a:rPr lang="en-US" smtClean="0"/>
              <a:t>Thanh Thảo - Tinh Anh</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800">
                <a:solidFill>
                  <a:srgbClr val="FFFFFF"/>
                </a:solidFill>
              </a:defRPr>
            </a:lvl1pPr>
          </a:lstStyle>
          <a:p>
            <a:pPr defTabSz="457200"/>
            <a:fld id="{D57F1E4F-1CFF-5643-939E-217C01CDF565}" type="slidenum">
              <a:rPr lang="en-US" smtClean="0"/>
              <a:pPr defTabSz="457200"/>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2384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emf"/></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file:///C:\Users\kings\Documents\Visual%20Studio%202013\Projects\OOSD\OOSD.sln" TargetMode="External"/><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gif"/><Relationship Id="rId10" Type="http://schemas.openxmlformats.org/officeDocument/2006/relationships/image" Target="../media/image11.png"/><Relationship Id="rId4" Type="http://schemas.openxmlformats.org/officeDocument/2006/relationships/image" Target="../media/image5.gif"/><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1260" y="2095502"/>
            <a:ext cx="8116491" cy="1803401"/>
          </a:xfrm>
        </p:spPr>
        <p:txBody>
          <a:bodyPr>
            <a:normAutofit fontScale="90000"/>
          </a:bodyPr>
          <a:lstStyle/>
          <a:p>
            <a:pPr algn="ctr"/>
            <a:r>
              <a:rPr lang="en-US" b="1" smtClean="0">
                <a:solidFill>
                  <a:srgbClr val="FF0000"/>
                </a:solidFill>
                <a:latin typeface="Arial" panose="020B0604020202020204" pitchFamily="34" charset="0"/>
                <a:cs typeface="Arial" panose="020B0604020202020204" pitchFamily="34" charset="0"/>
              </a:rPr>
              <a:t>ABSTRACT FACTORY</a:t>
            </a:r>
            <a:endParaRPr lang="en-US" b="1">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4114800" y="5052597"/>
            <a:ext cx="4845719" cy="1200329"/>
          </a:xfrm>
          <a:prstGeom prst="rect">
            <a:avLst/>
          </a:prstGeom>
          <a:noFill/>
        </p:spPr>
        <p:txBody>
          <a:bodyPr wrap="square" rtlCol="0">
            <a:spAutoFit/>
          </a:bodyPr>
          <a:lstStyle/>
          <a:p>
            <a:pPr defTabSz="457200"/>
            <a:r>
              <a:rPr lang="en-US" sz="2400" b="1" dirty="0" err="1" smtClean="0">
                <a:solidFill>
                  <a:prstClr val="black"/>
                </a:solidFill>
              </a:rPr>
              <a:t>Thực</a:t>
            </a:r>
            <a:r>
              <a:rPr lang="en-US" sz="2400" b="1" dirty="0" smtClean="0">
                <a:solidFill>
                  <a:prstClr val="black"/>
                </a:solidFill>
              </a:rPr>
              <a:t> </a:t>
            </a:r>
            <a:r>
              <a:rPr lang="en-US" sz="2400" b="1" dirty="0" err="1" smtClean="0">
                <a:solidFill>
                  <a:prstClr val="black"/>
                </a:solidFill>
              </a:rPr>
              <a:t>hiện</a:t>
            </a:r>
            <a:r>
              <a:rPr lang="en-US" sz="2400" b="1" dirty="0" smtClean="0">
                <a:solidFill>
                  <a:prstClr val="black"/>
                </a:solidFill>
              </a:rPr>
              <a:t> :</a:t>
            </a:r>
          </a:p>
          <a:p>
            <a:pPr marL="457200" indent="-457200" defTabSz="457200">
              <a:buFontTx/>
              <a:buAutoNum type="arabicPeriod"/>
            </a:pPr>
            <a:r>
              <a:rPr lang="en-US" sz="2400" b="1" dirty="0" err="1" smtClean="0">
                <a:solidFill>
                  <a:prstClr val="black"/>
                </a:solidFill>
              </a:rPr>
              <a:t>Trương</a:t>
            </a:r>
            <a:r>
              <a:rPr lang="en-US" sz="2400" b="1" dirty="0" smtClean="0">
                <a:solidFill>
                  <a:prstClr val="black"/>
                </a:solidFill>
              </a:rPr>
              <a:t> </a:t>
            </a:r>
            <a:r>
              <a:rPr lang="en-US" sz="2400" b="1" dirty="0" err="1" smtClean="0">
                <a:solidFill>
                  <a:prstClr val="black"/>
                </a:solidFill>
              </a:rPr>
              <a:t>Thị</a:t>
            </a:r>
            <a:r>
              <a:rPr lang="en-US" sz="2400" b="1" dirty="0" smtClean="0">
                <a:solidFill>
                  <a:prstClr val="black"/>
                </a:solidFill>
              </a:rPr>
              <a:t> </a:t>
            </a:r>
            <a:r>
              <a:rPr lang="en-US" sz="2400" b="1" dirty="0" err="1" smtClean="0">
                <a:solidFill>
                  <a:prstClr val="black"/>
                </a:solidFill>
              </a:rPr>
              <a:t>Thanh</a:t>
            </a:r>
            <a:r>
              <a:rPr lang="en-US" sz="2400" b="1" dirty="0" smtClean="0">
                <a:solidFill>
                  <a:prstClr val="black"/>
                </a:solidFill>
              </a:rPr>
              <a:t> </a:t>
            </a:r>
            <a:r>
              <a:rPr lang="en-US" sz="2400" b="1" dirty="0" err="1" smtClean="0">
                <a:solidFill>
                  <a:prstClr val="black"/>
                </a:solidFill>
              </a:rPr>
              <a:t>Thảo</a:t>
            </a:r>
            <a:r>
              <a:rPr lang="en-US" sz="2400" b="1" dirty="0" smtClean="0">
                <a:solidFill>
                  <a:prstClr val="black"/>
                </a:solidFill>
              </a:rPr>
              <a:t> </a:t>
            </a:r>
          </a:p>
          <a:p>
            <a:pPr marL="457200" indent="-457200" defTabSz="457200">
              <a:buFontTx/>
              <a:buAutoNum type="arabicPeriod"/>
            </a:pPr>
            <a:r>
              <a:rPr lang="en-US" sz="2400" b="1" dirty="0" err="1" smtClean="0">
                <a:solidFill>
                  <a:prstClr val="black"/>
                </a:solidFill>
              </a:rPr>
              <a:t>Trương</a:t>
            </a:r>
            <a:r>
              <a:rPr lang="en-US" sz="2400" b="1" dirty="0" smtClean="0">
                <a:solidFill>
                  <a:prstClr val="black"/>
                </a:solidFill>
              </a:rPr>
              <a:t> </a:t>
            </a:r>
            <a:r>
              <a:rPr lang="en-US" sz="2400" b="1" dirty="0" err="1" smtClean="0">
                <a:solidFill>
                  <a:prstClr val="black"/>
                </a:solidFill>
              </a:rPr>
              <a:t>Ngọc</a:t>
            </a:r>
            <a:r>
              <a:rPr lang="en-US" sz="2400" b="1" dirty="0" smtClean="0">
                <a:solidFill>
                  <a:prstClr val="black"/>
                </a:solidFill>
              </a:rPr>
              <a:t> </a:t>
            </a:r>
            <a:r>
              <a:rPr lang="en-US" sz="2400" b="1" dirty="0" err="1" smtClean="0">
                <a:solidFill>
                  <a:prstClr val="black"/>
                </a:solidFill>
              </a:rPr>
              <a:t>Tinh</a:t>
            </a:r>
            <a:r>
              <a:rPr lang="en-US" sz="2400" b="1" dirty="0" smtClean="0">
                <a:solidFill>
                  <a:prstClr val="black"/>
                </a:solidFill>
              </a:rPr>
              <a:t> </a:t>
            </a:r>
            <a:r>
              <a:rPr lang="en-US" sz="2400" b="1" dirty="0" err="1" smtClean="0">
                <a:solidFill>
                  <a:prstClr val="black"/>
                </a:solidFill>
              </a:rPr>
              <a:t>Anh</a:t>
            </a:r>
            <a:endParaRPr lang="en-US" sz="2400" b="1" dirty="0">
              <a:solidFill>
                <a:prstClr val="black"/>
              </a:solidFill>
            </a:endParaRPr>
          </a:p>
        </p:txBody>
      </p:sp>
    </p:spTree>
    <p:extLst>
      <p:ext uri="{BB962C8B-B14F-4D97-AF65-F5344CB8AC3E}">
        <p14:creationId xmlns:p14="http://schemas.microsoft.com/office/powerpoint/2010/main" val="3638112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1394" y="228600"/>
            <a:ext cx="8040291" cy="1200329"/>
          </a:xfrm>
          <a:prstGeom prst="rect">
            <a:avLst/>
          </a:prstGeom>
          <a:noFill/>
        </p:spPr>
        <p:txBody>
          <a:bodyPr wrap="square" rtlCol="0">
            <a:spAutoFit/>
          </a:bodyPr>
          <a:lstStyle/>
          <a:p>
            <a:pPr defTabSz="457200"/>
            <a:r>
              <a:rPr lang="en-US" sz="3600" b="1" dirty="0" smtClean="0">
                <a:solidFill>
                  <a:srgbClr val="FF0000"/>
                </a:solidFill>
                <a:latin typeface="Arial" panose="020B0604020202020204" pitchFamily="34" charset="0"/>
                <a:cs typeface="Arial" panose="020B0604020202020204" pitchFamily="34" charset="0"/>
              </a:rPr>
              <a:t>7. </a:t>
            </a:r>
            <a:r>
              <a:rPr lang="en-US" sz="3600" b="1" dirty="0" err="1" smtClean="0">
                <a:solidFill>
                  <a:srgbClr val="FF0000"/>
                </a:solidFill>
                <a:latin typeface="Arial" panose="020B0604020202020204" pitchFamily="34" charset="0"/>
                <a:cs typeface="Arial" panose="020B0604020202020204" pitchFamily="34" charset="0"/>
              </a:rPr>
              <a:t>Ưu</a:t>
            </a:r>
            <a:r>
              <a:rPr lang="en-US" sz="3600" b="1" dirty="0" smtClean="0">
                <a:solidFill>
                  <a:srgbClr val="FF0000"/>
                </a:solidFill>
                <a:latin typeface="Arial" panose="020B0604020202020204" pitchFamily="34" charset="0"/>
                <a:cs typeface="Arial" panose="020B0604020202020204" pitchFamily="34" charset="0"/>
              </a:rPr>
              <a:t> </a:t>
            </a:r>
            <a:r>
              <a:rPr lang="en-US" sz="3600" b="1" dirty="0" err="1" smtClean="0">
                <a:solidFill>
                  <a:srgbClr val="FF0000"/>
                </a:solidFill>
                <a:latin typeface="Arial" panose="020B0604020202020204" pitchFamily="34" charset="0"/>
                <a:cs typeface="Arial" panose="020B0604020202020204" pitchFamily="34" charset="0"/>
              </a:rPr>
              <a:t>và</a:t>
            </a:r>
            <a:r>
              <a:rPr lang="en-US" sz="3600" b="1" dirty="0" smtClean="0">
                <a:solidFill>
                  <a:srgbClr val="FF0000"/>
                </a:solidFill>
                <a:latin typeface="Arial" panose="020B0604020202020204" pitchFamily="34" charset="0"/>
                <a:cs typeface="Arial" panose="020B0604020202020204" pitchFamily="34" charset="0"/>
              </a:rPr>
              <a:t> </a:t>
            </a:r>
            <a:r>
              <a:rPr lang="en-US" sz="3600" b="1" dirty="0" err="1" smtClean="0">
                <a:solidFill>
                  <a:srgbClr val="FF0000"/>
                </a:solidFill>
                <a:latin typeface="Arial" panose="020B0604020202020204" pitchFamily="34" charset="0"/>
                <a:cs typeface="Arial" panose="020B0604020202020204" pitchFamily="34" charset="0"/>
              </a:rPr>
              <a:t>khuyết</a:t>
            </a:r>
            <a:r>
              <a:rPr lang="en-US" sz="3600" b="1" dirty="0" smtClean="0">
                <a:solidFill>
                  <a:srgbClr val="FF0000"/>
                </a:solidFill>
                <a:latin typeface="Arial" panose="020B0604020202020204" pitchFamily="34" charset="0"/>
                <a:cs typeface="Arial" panose="020B0604020202020204" pitchFamily="34" charset="0"/>
              </a:rPr>
              <a:t> </a:t>
            </a:r>
            <a:r>
              <a:rPr lang="en-US" sz="3600" b="1" dirty="0" err="1" smtClean="0">
                <a:solidFill>
                  <a:srgbClr val="FF0000"/>
                </a:solidFill>
                <a:latin typeface="Arial" panose="020B0604020202020204" pitchFamily="34" charset="0"/>
                <a:cs typeface="Arial" panose="020B0604020202020204" pitchFamily="34" charset="0"/>
              </a:rPr>
              <a:t>điểm</a:t>
            </a:r>
            <a:r>
              <a:rPr lang="en-US" sz="3600" b="1" dirty="0" smtClean="0">
                <a:solidFill>
                  <a:srgbClr val="FF0000"/>
                </a:solidFill>
                <a:latin typeface="Arial" panose="020B0604020202020204" pitchFamily="34" charset="0"/>
                <a:cs typeface="Arial" panose="020B0604020202020204" pitchFamily="34" charset="0"/>
              </a:rPr>
              <a:t> </a:t>
            </a:r>
            <a:r>
              <a:rPr lang="en-US" sz="3600" b="1" dirty="0" err="1" smtClean="0">
                <a:solidFill>
                  <a:srgbClr val="FF0000"/>
                </a:solidFill>
                <a:latin typeface="Arial" panose="020B0604020202020204" pitchFamily="34" charset="0"/>
                <a:cs typeface="Arial" panose="020B0604020202020204" pitchFamily="34" charset="0"/>
              </a:rPr>
              <a:t>của</a:t>
            </a:r>
            <a:r>
              <a:rPr lang="en-US" sz="3600" b="1" dirty="0" smtClean="0">
                <a:solidFill>
                  <a:srgbClr val="FF0000"/>
                </a:solidFill>
                <a:latin typeface="Arial" panose="020B0604020202020204" pitchFamily="34" charset="0"/>
                <a:cs typeface="Arial" panose="020B0604020202020204" pitchFamily="34" charset="0"/>
              </a:rPr>
              <a:t> Abstract Factory</a:t>
            </a:r>
            <a:endParaRPr lang="en-US" sz="3600" b="1" dirty="0">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635908" y="1407473"/>
            <a:ext cx="7858125" cy="4524315"/>
          </a:xfrm>
          <a:prstGeom prst="rect">
            <a:avLst/>
          </a:prstGeom>
          <a:noFill/>
        </p:spPr>
        <p:txBody>
          <a:bodyPr wrap="square" rtlCol="0">
            <a:spAutoFit/>
          </a:bodyPr>
          <a:lstStyle/>
          <a:p>
            <a:pPr marL="342900" indent="-342900" defTabSz="457200">
              <a:buFont typeface="Arial" panose="020B0604020202020204" pitchFamily="34" charset="0"/>
              <a:buChar char="•"/>
            </a:pPr>
            <a:r>
              <a:rPr lang="vi-VN" sz="2400" b="1" dirty="0" smtClean="0">
                <a:solidFill>
                  <a:prstClr val="black"/>
                </a:solidFill>
              </a:rPr>
              <a:t>Ưu </a:t>
            </a:r>
            <a:r>
              <a:rPr lang="vi-VN" sz="2400" b="1" dirty="0">
                <a:solidFill>
                  <a:prstClr val="black"/>
                </a:solidFill>
              </a:rPr>
              <a:t>điểm:</a:t>
            </a:r>
            <a:r>
              <a:rPr lang="vi-VN" sz="2400" dirty="0">
                <a:solidFill>
                  <a:prstClr val="black"/>
                </a:solidFill>
              </a:rPr>
              <a:t/>
            </a:r>
            <a:br>
              <a:rPr lang="vi-VN" sz="2400" dirty="0">
                <a:solidFill>
                  <a:prstClr val="black"/>
                </a:solidFill>
              </a:rPr>
            </a:br>
            <a:r>
              <a:rPr lang="vi-VN" sz="2400" dirty="0">
                <a:solidFill>
                  <a:prstClr val="black"/>
                </a:solidFill>
              </a:rPr>
              <a:t>– Phát triển thực thi một cách độc lập với các phần còn lại của ứng dụng thông qua giao diện chung.</a:t>
            </a:r>
            <a:br>
              <a:rPr lang="vi-VN" sz="2400" dirty="0">
                <a:solidFill>
                  <a:prstClr val="black"/>
                </a:solidFill>
              </a:rPr>
            </a:br>
            <a:r>
              <a:rPr lang="vi-VN" sz="2400" dirty="0">
                <a:solidFill>
                  <a:prstClr val="black"/>
                </a:solidFill>
              </a:rPr>
              <a:t>– Thúc đẩy sự thống nhất giữa các “sản phẩm</a:t>
            </a:r>
            <a:r>
              <a:rPr lang="vi-VN" sz="2400" dirty="0" smtClean="0">
                <a:solidFill>
                  <a:prstClr val="black"/>
                </a:solidFill>
              </a:rPr>
              <a:t>”.</a:t>
            </a:r>
            <a:endParaRPr lang="en-US" sz="2400" dirty="0">
              <a:solidFill>
                <a:prstClr val="black"/>
              </a:solidFill>
            </a:endParaRPr>
          </a:p>
          <a:p>
            <a:pPr marL="342900" indent="-342900" defTabSz="457200">
              <a:buFont typeface="Arial" panose="020B0604020202020204" pitchFamily="34" charset="0"/>
              <a:buChar char="•"/>
            </a:pPr>
            <a:r>
              <a:rPr lang="en-US" sz="2400" b="1" dirty="0" err="1" smtClean="0">
                <a:solidFill>
                  <a:prstClr val="black"/>
                </a:solidFill>
              </a:rPr>
              <a:t>Khuyết</a:t>
            </a:r>
            <a:r>
              <a:rPr lang="en-US" sz="2400" b="1" dirty="0" smtClean="0">
                <a:solidFill>
                  <a:prstClr val="black"/>
                </a:solidFill>
              </a:rPr>
              <a:t> </a:t>
            </a:r>
            <a:r>
              <a:rPr lang="en-US" sz="2400" b="1" dirty="0" err="1" smtClean="0">
                <a:solidFill>
                  <a:prstClr val="black"/>
                </a:solidFill>
              </a:rPr>
              <a:t>điểm</a:t>
            </a:r>
            <a:r>
              <a:rPr lang="vi-VN" sz="2400" b="1" dirty="0" smtClean="0">
                <a:solidFill>
                  <a:prstClr val="black"/>
                </a:solidFill>
              </a:rPr>
              <a:t>:</a:t>
            </a:r>
            <a:r>
              <a:rPr lang="vi-VN" sz="2400" dirty="0">
                <a:solidFill>
                  <a:prstClr val="black"/>
                </a:solidFill>
              </a:rPr>
              <a:t/>
            </a:r>
            <a:br>
              <a:rPr lang="vi-VN" sz="2400" dirty="0">
                <a:solidFill>
                  <a:prstClr val="black"/>
                </a:solidFill>
              </a:rPr>
            </a:br>
            <a:r>
              <a:rPr lang="vi-VN" sz="2400" dirty="0">
                <a:solidFill>
                  <a:prstClr val="black"/>
                </a:solidFill>
              </a:rPr>
              <a:t>– </a:t>
            </a:r>
            <a:r>
              <a:rPr lang="vi-VN" sz="2400" dirty="0" smtClean="0">
                <a:solidFill>
                  <a:prstClr val="black"/>
                </a:solidFill>
              </a:rPr>
              <a:t>Khó dự đoán những vấn đề phát sinh trong tương lai.</a:t>
            </a:r>
            <a:br>
              <a:rPr lang="vi-VN" sz="2400" dirty="0" smtClean="0">
                <a:solidFill>
                  <a:prstClr val="black"/>
                </a:solidFill>
              </a:rPr>
            </a:br>
            <a:r>
              <a:rPr lang="vi-VN" sz="2400" dirty="0" smtClean="0">
                <a:solidFill>
                  <a:prstClr val="black"/>
                </a:solidFill>
              </a:rPr>
              <a:t>– Nếu </a:t>
            </a:r>
            <a:r>
              <a:rPr lang="vi-VN" sz="2400" b="1" dirty="0" smtClean="0">
                <a:solidFill>
                  <a:prstClr val="black"/>
                </a:solidFill>
              </a:rPr>
              <a:t>AbstractProduct</a:t>
            </a:r>
            <a:r>
              <a:rPr lang="vi-VN" sz="2400" dirty="0" smtClean="0">
                <a:solidFill>
                  <a:prstClr val="black"/>
                </a:solidFill>
              </a:rPr>
              <a:t> không đúng thì sẽ sinh ra các </a:t>
            </a:r>
            <a:r>
              <a:rPr lang="vi-VN" sz="2400" b="1" dirty="0" smtClean="0">
                <a:solidFill>
                  <a:prstClr val="black"/>
                </a:solidFill>
              </a:rPr>
              <a:t>ConcreteProduct</a:t>
            </a:r>
            <a:r>
              <a:rPr lang="vi-VN" sz="2400" dirty="0" smtClean="0">
                <a:solidFill>
                  <a:prstClr val="black"/>
                </a:solidFill>
              </a:rPr>
              <a:t> không theo ý muốn.</a:t>
            </a:r>
            <a:br>
              <a:rPr lang="vi-VN" sz="2400" dirty="0" smtClean="0">
                <a:solidFill>
                  <a:prstClr val="black"/>
                </a:solidFill>
              </a:rPr>
            </a:br>
            <a:r>
              <a:rPr lang="vi-VN" sz="2400" dirty="0" smtClean="0">
                <a:solidFill>
                  <a:prstClr val="black"/>
                </a:solidFill>
              </a:rPr>
              <a:t>– Rất khó để hỗ trợ một loại “sản phẩm” mới.</a:t>
            </a:r>
            <a:endParaRPr lang="vi-VN" sz="2400" dirty="0">
              <a:solidFill>
                <a:prstClr val="black"/>
              </a:solidFill>
            </a:endParaRPr>
          </a:p>
          <a:p>
            <a:pPr defTabSz="457200"/>
            <a:r>
              <a:rPr lang="vi-VN" sz="2400" dirty="0">
                <a:solidFill>
                  <a:prstClr val="black"/>
                </a:solidFill>
              </a:rPr>
              <a:t/>
            </a:r>
            <a:br>
              <a:rPr lang="vi-VN" sz="2400" dirty="0">
                <a:solidFill>
                  <a:prstClr val="black"/>
                </a:solidFill>
              </a:rPr>
            </a:br>
            <a:endParaRPr lang="vi-VN" sz="2400" dirty="0">
              <a:solidFill>
                <a:prstClr val="black"/>
              </a:solidFill>
              <a:cs typeface="Arial" panose="020B0604020202020204" pitchFamily="34" charset="0"/>
            </a:endParaRPr>
          </a:p>
        </p:txBody>
      </p:sp>
      <p:sp>
        <p:nvSpPr>
          <p:cNvPr id="5" name="Footer Placeholder 4"/>
          <p:cNvSpPr>
            <a:spLocks noGrp="1"/>
          </p:cNvSpPr>
          <p:nvPr>
            <p:ph type="ftr" sz="quarter" idx="11"/>
          </p:nvPr>
        </p:nvSpPr>
        <p:spPr/>
        <p:txBody>
          <a:bodyPr/>
          <a:lstStyle/>
          <a:p>
            <a:r>
              <a:rPr lang="en-US" sz="1200" b="1" smtClean="0">
                <a:solidFill>
                  <a:prstClr val="black"/>
                </a:solidFill>
                <a:latin typeface="Arial" panose="020B0604020202020204" pitchFamily="34" charset="0"/>
                <a:cs typeface="Arial" panose="020B0604020202020204" pitchFamily="34" charset="0"/>
              </a:rPr>
              <a:t>Thanh Thảo - Tinh Anh</a:t>
            </a:r>
            <a:endParaRPr lang="en-US" sz="1200" b="1" dirty="0">
              <a:solidFill>
                <a:prstClr val="black"/>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solidFill>
              </a:rPr>
              <a:pPr/>
              <a:t>10</a:t>
            </a:fld>
            <a:endParaRPr lang="en-US" dirty="0">
              <a:solidFill>
                <a:prstClr val="black"/>
              </a:solidFill>
            </a:endParaRPr>
          </a:p>
        </p:txBody>
      </p:sp>
      <p:sp>
        <p:nvSpPr>
          <p:cNvPr id="6" name="Date Placeholder 5"/>
          <p:cNvSpPr>
            <a:spLocks noGrp="1"/>
          </p:cNvSpPr>
          <p:nvPr>
            <p:ph type="dt" sz="half" idx="10"/>
          </p:nvPr>
        </p:nvSpPr>
        <p:spPr/>
        <p:txBody>
          <a:bodyPr/>
          <a:lstStyle/>
          <a:p>
            <a:fld id="{40FB741A-B2C5-471E-933C-3F3CF8C019F8}" type="datetime1">
              <a:rPr lang="vi-VN" smtClean="0"/>
              <a:t>05/09/2016</a:t>
            </a:fld>
            <a:endParaRPr lang="en-US" dirty="0"/>
          </a:p>
        </p:txBody>
      </p:sp>
    </p:spTree>
    <p:extLst>
      <p:ext uri="{BB962C8B-B14F-4D97-AF65-F5344CB8AC3E}">
        <p14:creationId xmlns:p14="http://schemas.microsoft.com/office/powerpoint/2010/main" val="7428212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0508" y="76200"/>
            <a:ext cx="8040291" cy="1323439"/>
          </a:xfrm>
          <a:prstGeom prst="rect">
            <a:avLst/>
          </a:prstGeom>
          <a:noFill/>
        </p:spPr>
        <p:txBody>
          <a:bodyPr wrap="square" rtlCol="0">
            <a:spAutoFit/>
          </a:bodyPr>
          <a:lstStyle/>
          <a:p>
            <a:pPr defTabSz="457200"/>
            <a:r>
              <a:rPr lang="en-US" sz="4000" b="1" dirty="0" smtClean="0">
                <a:solidFill>
                  <a:srgbClr val="FF0000"/>
                </a:solidFill>
                <a:latin typeface="Arial" panose="020B0604020202020204" pitchFamily="34" charset="0"/>
                <a:cs typeface="Arial" panose="020B0604020202020204" pitchFamily="34" charset="0"/>
              </a:rPr>
              <a:t>8. </a:t>
            </a:r>
            <a:r>
              <a:rPr lang="en-US" sz="4000" b="1" dirty="0" err="1" smtClean="0">
                <a:solidFill>
                  <a:srgbClr val="FF0000"/>
                </a:solidFill>
                <a:latin typeface="Arial" panose="020B0604020202020204" pitchFamily="34" charset="0"/>
                <a:cs typeface="Arial" panose="020B0604020202020204" pitchFamily="34" charset="0"/>
              </a:rPr>
              <a:t>Các</a:t>
            </a:r>
            <a:r>
              <a:rPr lang="en-US" sz="4000" b="1" dirty="0" smtClean="0">
                <a:solidFill>
                  <a:srgbClr val="FF0000"/>
                </a:solidFill>
                <a:latin typeface="Arial" panose="020B0604020202020204" pitchFamily="34" charset="0"/>
                <a:cs typeface="Arial" panose="020B0604020202020204" pitchFamily="34" charset="0"/>
              </a:rPr>
              <a:t> </a:t>
            </a:r>
            <a:r>
              <a:rPr lang="en-US" sz="4000" b="1" dirty="0" err="1">
                <a:solidFill>
                  <a:srgbClr val="FF0000"/>
                </a:solidFill>
                <a:latin typeface="Arial" panose="020B0604020202020204" pitchFamily="34" charset="0"/>
                <a:cs typeface="Arial" panose="020B0604020202020204" pitchFamily="34" charset="0"/>
              </a:rPr>
              <a:t>mẫu</a:t>
            </a:r>
            <a:r>
              <a:rPr lang="en-US" sz="4000" b="1" dirty="0">
                <a:solidFill>
                  <a:srgbClr val="FF0000"/>
                </a:solidFill>
                <a:latin typeface="Arial" panose="020B0604020202020204" pitchFamily="34" charset="0"/>
                <a:cs typeface="Arial" panose="020B0604020202020204" pitchFamily="34" charset="0"/>
              </a:rPr>
              <a:t> </a:t>
            </a:r>
            <a:r>
              <a:rPr lang="en-US" sz="4000" b="1" dirty="0" err="1">
                <a:solidFill>
                  <a:srgbClr val="FF0000"/>
                </a:solidFill>
                <a:latin typeface="Arial" panose="020B0604020202020204" pitchFamily="34" charset="0"/>
                <a:cs typeface="Arial" panose="020B0604020202020204" pitchFamily="34" charset="0"/>
              </a:rPr>
              <a:t>liên</a:t>
            </a:r>
            <a:r>
              <a:rPr lang="en-US" sz="4000" b="1" dirty="0">
                <a:solidFill>
                  <a:srgbClr val="FF0000"/>
                </a:solidFill>
                <a:latin typeface="Arial" panose="020B0604020202020204" pitchFamily="34" charset="0"/>
                <a:cs typeface="Arial" panose="020B0604020202020204" pitchFamily="34" charset="0"/>
              </a:rPr>
              <a:t> </a:t>
            </a:r>
            <a:r>
              <a:rPr lang="en-US" sz="4000" b="1" dirty="0" err="1">
                <a:solidFill>
                  <a:srgbClr val="FF0000"/>
                </a:solidFill>
                <a:latin typeface="Arial" panose="020B0604020202020204" pitchFamily="34" charset="0"/>
                <a:cs typeface="Arial" panose="020B0604020202020204" pitchFamily="34" charset="0"/>
              </a:rPr>
              <a:t>quan</a:t>
            </a:r>
            <a:endParaRPr lang="en-US" sz="4000" b="1" dirty="0">
              <a:solidFill>
                <a:srgbClr val="FF0000"/>
              </a:solidFill>
              <a:latin typeface="Arial" panose="020B0604020202020204" pitchFamily="34" charset="0"/>
              <a:cs typeface="Arial" panose="020B0604020202020204" pitchFamily="34" charset="0"/>
            </a:endParaRPr>
          </a:p>
          <a:p>
            <a:pPr defTabSz="457200"/>
            <a:endParaRPr lang="en-US" sz="4000" b="1" dirty="0">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643165" y="583128"/>
            <a:ext cx="7858125" cy="671851"/>
          </a:xfrm>
          <a:prstGeom prst="rect">
            <a:avLst/>
          </a:prstGeom>
          <a:noFill/>
        </p:spPr>
        <p:txBody>
          <a:bodyPr wrap="square" rtlCol="0">
            <a:spAutoFit/>
          </a:bodyPr>
          <a:lstStyle/>
          <a:p>
            <a:pPr marL="342900" indent="-342900" defTabSz="457200">
              <a:lnSpc>
                <a:spcPct val="150000"/>
              </a:lnSpc>
              <a:buFont typeface="Arial" panose="020B0604020202020204" pitchFamily="34" charset="0"/>
              <a:buChar char="•"/>
            </a:pPr>
            <a:r>
              <a:rPr lang="en-US" sz="2800" b="1" dirty="0" smtClean="0">
                <a:solidFill>
                  <a:prstClr val="black"/>
                </a:solidFill>
              </a:rPr>
              <a:t>Factory Method : </a:t>
            </a:r>
            <a:r>
              <a:rPr lang="en-US" sz="2800" b="1" dirty="0" err="1" smtClean="0">
                <a:solidFill>
                  <a:prstClr val="black"/>
                </a:solidFill>
              </a:rPr>
              <a:t>sử</a:t>
            </a:r>
            <a:r>
              <a:rPr lang="en-US" sz="2800" b="1" dirty="0" smtClean="0">
                <a:solidFill>
                  <a:prstClr val="black"/>
                </a:solidFill>
              </a:rPr>
              <a:t> </a:t>
            </a:r>
            <a:r>
              <a:rPr lang="en-US" sz="2800" b="1" dirty="0" err="1" smtClean="0">
                <a:solidFill>
                  <a:prstClr val="black"/>
                </a:solidFill>
              </a:rPr>
              <a:t>dụng</a:t>
            </a:r>
            <a:r>
              <a:rPr lang="en-US" sz="2800" b="1" dirty="0" smtClean="0">
                <a:solidFill>
                  <a:prstClr val="black"/>
                </a:solidFill>
              </a:rPr>
              <a:t> </a:t>
            </a:r>
            <a:r>
              <a:rPr lang="en-US" sz="2800" b="1" dirty="0" err="1" smtClean="0">
                <a:solidFill>
                  <a:prstClr val="black"/>
                </a:solidFill>
              </a:rPr>
              <a:t>trong</a:t>
            </a:r>
            <a:r>
              <a:rPr lang="en-US" sz="2800" b="1" dirty="0" smtClean="0">
                <a:solidFill>
                  <a:prstClr val="black"/>
                </a:solidFill>
              </a:rPr>
              <a:t> </a:t>
            </a:r>
            <a:r>
              <a:rPr lang="en-US" sz="2800" b="1" dirty="0" err="1" smtClean="0">
                <a:solidFill>
                  <a:prstClr val="black"/>
                </a:solidFill>
              </a:rPr>
              <a:t>AbstractFactory</a:t>
            </a:r>
            <a:endParaRPr lang="en-US" sz="2800" b="1" dirty="0" smtClean="0">
              <a:solidFill>
                <a:prstClr val="black"/>
              </a:solidFill>
            </a:endParaRPr>
          </a:p>
        </p:txBody>
      </p:sp>
      <p:sp>
        <p:nvSpPr>
          <p:cNvPr id="5" name="Footer Placeholder 4"/>
          <p:cNvSpPr>
            <a:spLocks noGrp="1"/>
          </p:cNvSpPr>
          <p:nvPr>
            <p:ph type="ftr" sz="quarter" idx="11"/>
          </p:nvPr>
        </p:nvSpPr>
        <p:spPr/>
        <p:txBody>
          <a:bodyPr/>
          <a:lstStyle/>
          <a:p>
            <a:r>
              <a:rPr lang="en-US" sz="1200" b="1" smtClean="0">
                <a:solidFill>
                  <a:prstClr val="black"/>
                </a:solidFill>
                <a:latin typeface="Arial" panose="020B0604020202020204" pitchFamily="34" charset="0"/>
                <a:cs typeface="Arial" panose="020B0604020202020204" pitchFamily="34" charset="0"/>
              </a:rPr>
              <a:t>Thanh Thảo - Tinh Anh</a:t>
            </a:r>
            <a:endParaRPr lang="en-US" sz="1200" b="1" dirty="0">
              <a:solidFill>
                <a:prstClr val="black"/>
              </a:solidFill>
              <a:latin typeface="Arial" panose="020B0604020202020204" pitchFamily="34" charset="0"/>
              <a:cs typeface="Arial" panose="020B0604020202020204" pitchFamily="34" charset="0"/>
            </a:endParaRPr>
          </a:p>
        </p:txBody>
      </p:sp>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2096989" y="1854864"/>
            <a:ext cx="4921448" cy="4366161"/>
          </a:xfrm>
          <a:prstGeom prst="rect">
            <a:avLst/>
          </a:prstGeom>
          <a:noFill/>
          <a:ln>
            <a:noFill/>
          </a:ln>
        </p:spPr>
      </p:pic>
      <p:pic>
        <p:nvPicPr>
          <p:cNvPr id="11" name="Picture 10"/>
          <p:cNvPicPr/>
          <p:nvPr/>
        </p:nvPicPr>
        <p:blipFill>
          <a:blip r:embed="rId4">
            <a:extLst>
              <a:ext uri="{28A0092B-C50C-407E-A947-70E740481C1C}">
                <a14:useLocalDpi xmlns:a14="http://schemas.microsoft.com/office/drawing/2010/main" val="0"/>
              </a:ext>
            </a:extLst>
          </a:blip>
          <a:srcRect/>
          <a:stretch>
            <a:fillRect/>
          </a:stretch>
        </p:blipFill>
        <p:spPr bwMode="auto">
          <a:xfrm>
            <a:off x="1503119" y="1391392"/>
            <a:ext cx="6255068" cy="5134114"/>
          </a:xfrm>
          <a:prstGeom prst="rect">
            <a:avLst/>
          </a:prstGeom>
          <a:noFill/>
          <a:ln>
            <a:noFill/>
          </a:ln>
        </p:spPr>
      </p:pic>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solidFill>
              </a:rPr>
              <a:pPr/>
              <a:t>11</a:t>
            </a:fld>
            <a:endParaRPr lang="en-US" dirty="0">
              <a:solidFill>
                <a:prstClr val="black"/>
              </a:solidFill>
            </a:endParaRPr>
          </a:p>
        </p:txBody>
      </p:sp>
      <p:sp>
        <p:nvSpPr>
          <p:cNvPr id="6" name="Date Placeholder 5"/>
          <p:cNvSpPr>
            <a:spLocks noGrp="1"/>
          </p:cNvSpPr>
          <p:nvPr>
            <p:ph type="dt" sz="half" idx="10"/>
          </p:nvPr>
        </p:nvSpPr>
        <p:spPr/>
        <p:txBody>
          <a:bodyPr/>
          <a:lstStyle/>
          <a:p>
            <a:fld id="{0AA13A17-3EB3-4171-A59F-664E6EB15FE1}" type="datetime1">
              <a:rPr lang="vi-VN" smtClean="0"/>
              <a:t>05/09/2016</a:t>
            </a:fld>
            <a:endParaRPr lang="en-US" dirty="0"/>
          </a:p>
        </p:txBody>
      </p:sp>
    </p:spTree>
    <p:extLst>
      <p:ext uri="{BB962C8B-B14F-4D97-AF65-F5344CB8AC3E}">
        <p14:creationId xmlns:p14="http://schemas.microsoft.com/office/powerpoint/2010/main" val="1052816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5403"/>
            <a:ext cx="8040291" cy="1200329"/>
          </a:xfrm>
          <a:prstGeom prst="rect">
            <a:avLst/>
          </a:prstGeom>
          <a:noFill/>
        </p:spPr>
        <p:txBody>
          <a:bodyPr wrap="square" rtlCol="0">
            <a:spAutoFit/>
          </a:bodyPr>
          <a:lstStyle/>
          <a:p>
            <a:pPr defTabSz="457200"/>
            <a:r>
              <a:rPr lang="en-US" sz="3600" b="1" dirty="0" smtClean="0">
                <a:solidFill>
                  <a:srgbClr val="FF0000"/>
                </a:solidFill>
                <a:latin typeface="Arial" panose="020B0604020202020204" pitchFamily="34" charset="0"/>
                <a:cs typeface="Arial" panose="020B0604020202020204" pitchFamily="34" charset="0"/>
              </a:rPr>
              <a:t>8. </a:t>
            </a:r>
            <a:r>
              <a:rPr lang="en-US" sz="3600" b="1" dirty="0" err="1" smtClean="0">
                <a:solidFill>
                  <a:srgbClr val="FF0000"/>
                </a:solidFill>
                <a:latin typeface="Arial" panose="020B0604020202020204" pitchFamily="34" charset="0"/>
                <a:cs typeface="Arial" panose="020B0604020202020204" pitchFamily="34" charset="0"/>
              </a:rPr>
              <a:t>Các</a:t>
            </a:r>
            <a:r>
              <a:rPr lang="en-US" sz="3600" b="1" dirty="0" smtClean="0">
                <a:solidFill>
                  <a:srgbClr val="FF0000"/>
                </a:solidFill>
                <a:latin typeface="Arial" panose="020B0604020202020204" pitchFamily="34" charset="0"/>
                <a:cs typeface="Arial" panose="020B0604020202020204" pitchFamily="34" charset="0"/>
              </a:rPr>
              <a:t> </a:t>
            </a:r>
            <a:r>
              <a:rPr lang="en-US" sz="3600" b="1" dirty="0" err="1">
                <a:solidFill>
                  <a:srgbClr val="FF0000"/>
                </a:solidFill>
                <a:latin typeface="Arial" panose="020B0604020202020204" pitchFamily="34" charset="0"/>
                <a:cs typeface="Arial" panose="020B0604020202020204" pitchFamily="34" charset="0"/>
              </a:rPr>
              <a:t>mẫu</a:t>
            </a:r>
            <a:r>
              <a:rPr lang="en-US" sz="3600" b="1" dirty="0">
                <a:solidFill>
                  <a:srgbClr val="FF0000"/>
                </a:solidFill>
                <a:latin typeface="Arial" panose="020B0604020202020204" pitchFamily="34" charset="0"/>
                <a:cs typeface="Arial" panose="020B0604020202020204" pitchFamily="34" charset="0"/>
              </a:rPr>
              <a:t> </a:t>
            </a:r>
            <a:r>
              <a:rPr lang="en-US" sz="3600" b="1" dirty="0" err="1">
                <a:solidFill>
                  <a:srgbClr val="FF0000"/>
                </a:solidFill>
                <a:latin typeface="Arial" panose="020B0604020202020204" pitchFamily="34" charset="0"/>
                <a:cs typeface="Arial" panose="020B0604020202020204" pitchFamily="34" charset="0"/>
              </a:rPr>
              <a:t>liên</a:t>
            </a:r>
            <a:r>
              <a:rPr lang="en-US" sz="3600" b="1" dirty="0">
                <a:solidFill>
                  <a:srgbClr val="FF0000"/>
                </a:solidFill>
                <a:latin typeface="Arial" panose="020B0604020202020204" pitchFamily="34" charset="0"/>
                <a:cs typeface="Arial" panose="020B0604020202020204" pitchFamily="34" charset="0"/>
              </a:rPr>
              <a:t> </a:t>
            </a:r>
            <a:r>
              <a:rPr lang="en-US" sz="3600" b="1" dirty="0" err="1">
                <a:solidFill>
                  <a:srgbClr val="FF0000"/>
                </a:solidFill>
                <a:latin typeface="Arial" panose="020B0604020202020204" pitchFamily="34" charset="0"/>
                <a:cs typeface="Arial" panose="020B0604020202020204" pitchFamily="34" charset="0"/>
              </a:rPr>
              <a:t>quan</a:t>
            </a:r>
            <a:endParaRPr lang="en-US" sz="3600" b="1" dirty="0">
              <a:solidFill>
                <a:srgbClr val="FF0000"/>
              </a:solidFill>
              <a:latin typeface="Arial" panose="020B0604020202020204" pitchFamily="34" charset="0"/>
              <a:cs typeface="Arial" panose="020B0604020202020204" pitchFamily="34" charset="0"/>
            </a:endParaRPr>
          </a:p>
          <a:p>
            <a:pPr defTabSz="457200"/>
            <a:endParaRPr lang="en-US" sz="3600" b="1" dirty="0">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304800" y="687123"/>
            <a:ext cx="8362949" cy="1015663"/>
          </a:xfrm>
          <a:prstGeom prst="rect">
            <a:avLst/>
          </a:prstGeom>
          <a:noFill/>
        </p:spPr>
        <p:txBody>
          <a:bodyPr wrap="square" rtlCol="0">
            <a:spAutoFit/>
          </a:bodyPr>
          <a:lstStyle/>
          <a:p>
            <a:pPr marL="457200" indent="-457200" defTabSz="457200">
              <a:buFont typeface="Arial" panose="020B0604020202020204" pitchFamily="34" charset="0"/>
              <a:buChar char="•"/>
            </a:pPr>
            <a:r>
              <a:rPr lang="en-US" sz="3200" b="1" dirty="0" smtClean="0">
                <a:solidFill>
                  <a:prstClr val="black"/>
                </a:solidFill>
              </a:rPr>
              <a:t>Singleton : </a:t>
            </a:r>
            <a:r>
              <a:rPr lang="en-US" sz="3200" b="1" dirty="0" err="1" smtClean="0">
                <a:solidFill>
                  <a:prstClr val="black"/>
                </a:solidFill>
              </a:rPr>
              <a:t>thường</a:t>
            </a:r>
            <a:r>
              <a:rPr lang="en-US" sz="3200" b="1" dirty="0" smtClean="0">
                <a:solidFill>
                  <a:prstClr val="black"/>
                </a:solidFill>
              </a:rPr>
              <a:t> </a:t>
            </a:r>
            <a:r>
              <a:rPr lang="en-US" sz="3200" b="1" dirty="0" err="1" smtClean="0">
                <a:solidFill>
                  <a:prstClr val="black"/>
                </a:solidFill>
              </a:rPr>
              <a:t>sử</a:t>
            </a:r>
            <a:r>
              <a:rPr lang="en-US" sz="3200" b="1" dirty="0" smtClean="0">
                <a:solidFill>
                  <a:prstClr val="black"/>
                </a:solidFill>
              </a:rPr>
              <a:t> </a:t>
            </a:r>
            <a:r>
              <a:rPr lang="en-US" sz="3200" b="1" dirty="0" err="1">
                <a:solidFill>
                  <a:prstClr val="black"/>
                </a:solidFill>
              </a:rPr>
              <a:t>dụng</a:t>
            </a:r>
            <a:r>
              <a:rPr lang="en-US" sz="3200" b="1" dirty="0">
                <a:solidFill>
                  <a:prstClr val="black"/>
                </a:solidFill>
              </a:rPr>
              <a:t> </a:t>
            </a:r>
            <a:r>
              <a:rPr lang="en-US" sz="3200" b="1" dirty="0" err="1">
                <a:solidFill>
                  <a:prstClr val="black"/>
                </a:solidFill>
              </a:rPr>
              <a:t>trong</a:t>
            </a:r>
            <a:r>
              <a:rPr lang="en-US" sz="3200" b="1" dirty="0">
                <a:solidFill>
                  <a:prstClr val="black"/>
                </a:solidFill>
              </a:rPr>
              <a:t> </a:t>
            </a:r>
            <a:r>
              <a:rPr lang="vi-VN" sz="2800" b="1" dirty="0">
                <a:solidFill>
                  <a:prstClr val="black"/>
                </a:solidFill>
              </a:rPr>
              <a:t>ConcreteFactory</a:t>
            </a:r>
            <a:r>
              <a:rPr lang="en-US" sz="2800" b="1" dirty="0" smtClean="0">
                <a:solidFill>
                  <a:prstClr val="black"/>
                </a:solidFill>
              </a:rPr>
              <a:t>.</a:t>
            </a:r>
          </a:p>
        </p:txBody>
      </p:sp>
      <p:sp>
        <p:nvSpPr>
          <p:cNvPr id="5" name="Footer Placeholder 4"/>
          <p:cNvSpPr>
            <a:spLocks noGrp="1"/>
          </p:cNvSpPr>
          <p:nvPr>
            <p:ph type="ftr" sz="quarter" idx="11"/>
          </p:nvPr>
        </p:nvSpPr>
        <p:spPr/>
        <p:txBody>
          <a:bodyPr/>
          <a:lstStyle/>
          <a:p>
            <a:r>
              <a:rPr lang="en-US" sz="1200" b="1" smtClean="0">
                <a:solidFill>
                  <a:prstClr val="black"/>
                </a:solidFill>
                <a:latin typeface="Arial" panose="020B0604020202020204" pitchFamily="34" charset="0"/>
                <a:cs typeface="Arial" panose="020B0604020202020204" pitchFamily="34" charset="0"/>
              </a:rPr>
              <a:t>Thanh Thảo - Tinh Anh</a:t>
            </a:r>
            <a:endParaRPr lang="en-US" sz="1200" b="1" dirty="0">
              <a:solidFill>
                <a:prstClr val="black"/>
              </a:solidFill>
              <a:latin typeface="Arial" panose="020B0604020202020204" pitchFamily="34" charset="0"/>
              <a:cs typeface="Arial" panose="020B0604020202020204" pitchFamily="34" charset="0"/>
            </a:endParaRPr>
          </a:p>
        </p:txBody>
      </p:sp>
      <p:pic>
        <p:nvPicPr>
          <p:cNvPr id="12" name="Picture 11"/>
          <p:cNvPicPr/>
          <p:nvPr/>
        </p:nvPicPr>
        <p:blipFill>
          <a:blip r:embed="rId3">
            <a:extLst>
              <a:ext uri="{28A0092B-C50C-407E-A947-70E740481C1C}">
                <a14:useLocalDpi xmlns:a14="http://schemas.microsoft.com/office/drawing/2010/main" val="0"/>
              </a:ext>
            </a:extLst>
          </a:blip>
          <a:srcRect/>
          <a:stretch>
            <a:fillRect/>
          </a:stretch>
        </p:blipFill>
        <p:spPr bwMode="auto">
          <a:xfrm>
            <a:off x="2859288" y="1722317"/>
            <a:ext cx="3522455" cy="4706690"/>
          </a:xfrm>
          <a:prstGeom prst="rect">
            <a:avLst/>
          </a:prstGeom>
          <a:noFill/>
          <a:ln>
            <a:noFill/>
          </a:ln>
        </p:spPr>
      </p:pic>
      <p:pic>
        <p:nvPicPr>
          <p:cNvPr id="13" name="Picture 12"/>
          <p:cNvPicPr/>
          <p:nvPr/>
        </p:nvPicPr>
        <p:blipFill>
          <a:blip r:embed="rId4">
            <a:extLst>
              <a:ext uri="{28A0092B-C50C-407E-A947-70E740481C1C}">
                <a14:useLocalDpi xmlns:a14="http://schemas.microsoft.com/office/drawing/2010/main" val="0"/>
              </a:ext>
            </a:extLst>
          </a:blip>
          <a:srcRect/>
          <a:stretch>
            <a:fillRect/>
          </a:stretch>
        </p:blipFill>
        <p:spPr bwMode="auto">
          <a:xfrm>
            <a:off x="1672526" y="1691542"/>
            <a:ext cx="5895975" cy="4582261"/>
          </a:xfrm>
          <a:prstGeom prst="rect">
            <a:avLst/>
          </a:prstGeom>
          <a:noFill/>
          <a:ln>
            <a:noFill/>
          </a:ln>
        </p:spPr>
      </p:pic>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solidFill>
              </a:rPr>
              <a:pPr/>
              <a:t>12</a:t>
            </a:fld>
            <a:endParaRPr lang="en-US" dirty="0">
              <a:solidFill>
                <a:prstClr val="black"/>
              </a:solidFill>
            </a:endParaRPr>
          </a:p>
        </p:txBody>
      </p:sp>
      <p:sp>
        <p:nvSpPr>
          <p:cNvPr id="6" name="Date Placeholder 5"/>
          <p:cNvSpPr>
            <a:spLocks noGrp="1"/>
          </p:cNvSpPr>
          <p:nvPr>
            <p:ph type="dt" sz="half" idx="10"/>
          </p:nvPr>
        </p:nvSpPr>
        <p:spPr/>
        <p:txBody>
          <a:bodyPr/>
          <a:lstStyle/>
          <a:p>
            <a:fld id="{688503B4-B18B-4DA7-9D63-531DEFBC64CA}" type="datetime1">
              <a:rPr lang="vi-VN" smtClean="0"/>
              <a:t>05/09/2016</a:t>
            </a:fld>
            <a:endParaRPr lang="en-US" dirty="0"/>
          </a:p>
        </p:txBody>
      </p:sp>
    </p:spTree>
    <p:extLst>
      <p:ext uri="{BB962C8B-B14F-4D97-AF65-F5344CB8AC3E}">
        <p14:creationId xmlns:p14="http://schemas.microsoft.com/office/powerpoint/2010/main" val="1653680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7567" y="213078"/>
            <a:ext cx="8040291" cy="1323439"/>
          </a:xfrm>
          <a:prstGeom prst="rect">
            <a:avLst/>
          </a:prstGeom>
          <a:noFill/>
        </p:spPr>
        <p:txBody>
          <a:bodyPr wrap="square" rtlCol="0">
            <a:spAutoFit/>
          </a:bodyPr>
          <a:lstStyle/>
          <a:p>
            <a:pPr defTabSz="457200"/>
            <a:r>
              <a:rPr lang="en-US" sz="4000" b="1" dirty="0" smtClean="0">
                <a:solidFill>
                  <a:srgbClr val="FF0000"/>
                </a:solidFill>
                <a:latin typeface="Arial" panose="020B0604020202020204" pitchFamily="34" charset="0"/>
                <a:cs typeface="Arial" panose="020B0604020202020204" pitchFamily="34" charset="0"/>
              </a:rPr>
              <a:t>8. </a:t>
            </a:r>
            <a:r>
              <a:rPr lang="en-US" sz="4000" b="1" dirty="0" err="1" smtClean="0">
                <a:solidFill>
                  <a:srgbClr val="FF0000"/>
                </a:solidFill>
                <a:latin typeface="Arial" panose="020B0604020202020204" pitchFamily="34" charset="0"/>
                <a:cs typeface="Arial" panose="020B0604020202020204" pitchFamily="34" charset="0"/>
              </a:rPr>
              <a:t>Các</a:t>
            </a:r>
            <a:r>
              <a:rPr lang="en-US" sz="4000" b="1" dirty="0" smtClean="0">
                <a:solidFill>
                  <a:srgbClr val="FF0000"/>
                </a:solidFill>
                <a:latin typeface="Arial" panose="020B0604020202020204" pitchFamily="34" charset="0"/>
                <a:cs typeface="Arial" panose="020B0604020202020204" pitchFamily="34" charset="0"/>
              </a:rPr>
              <a:t> </a:t>
            </a:r>
            <a:r>
              <a:rPr lang="en-US" sz="4000" b="1" dirty="0" err="1">
                <a:solidFill>
                  <a:srgbClr val="FF0000"/>
                </a:solidFill>
                <a:latin typeface="Arial" panose="020B0604020202020204" pitchFamily="34" charset="0"/>
                <a:cs typeface="Arial" panose="020B0604020202020204" pitchFamily="34" charset="0"/>
              </a:rPr>
              <a:t>mẫu</a:t>
            </a:r>
            <a:r>
              <a:rPr lang="en-US" sz="4000" b="1" dirty="0">
                <a:solidFill>
                  <a:srgbClr val="FF0000"/>
                </a:solidFill>
                <a:latin typeface="Arial" panose="020B0604020202020204" pitchFamily="34" charset="0"/>
                <a:cs typeface="Arial" panose="020B0604020202020204" pitchFamily="34" charset="0"/>
              </a:rPr>
              <a:t> </a:t>
            </a:r>
            <a:r>
              <a:rPr lang="en-US" sz="4000" b="1" dirty="0" err="1">
                <a:solidFill>
                  <a:srgbClr val="FF0000"/>
                </a:solidFill>
                <a:latin typeface="Arial" panose="020B0604020202020204" pitchFamily="34" charset="0"/>
                <a:cs typeface="Arial" panose="020B0604020202020204" pitchFamily="34" charset="0"/>
              </a:rPr>
              <a:t>liên</a:t>
            </a:r>
            <a:r>
              <a:rPr lang="en-US" sz="4000" b="1" dirty="0">
                <a:solidFill>
                  <a:srgbClr val="FF0000"/>
                </a:solidFill>
                <a:latin typeface="Arial" panose="020B0604020202020204" pitchFamily="34" charset="0"/>
                <a:cs typeface="Arial" panose="020B0604020202020204" pitchFamily="34" charset="0"/>
              </a:rPr>
              <a:t> </a:t>
            </a:r>
            <a:r>
              <a:rPr lang="en-US" sz="4000" b="1" dirty="0" err="1">
                <a:solidFill>
                  <a:srgbClr val="FF0000"/>
                </a:solidFill>
                <a:latin typeface="Arial" panose="020B0604020202020204" pitchFamily="34" charset="0"/>
                <a:cs typeface="Arial" panose="020B0604020202020204" pitchFamily="34" charset="0"/>
              </a:rPr>
              <a:t>quan</a:t>
            </a:r>
            <a:endParaRPr lang="en-US" sz="4000" b="1" dirty="0">
              <a:solidFill>
                <a:srgbClr val="FF0000"/>
              </a:solidFill>
              <a:latin typeface="Arial" panose="020B0604020202020204" pitchFamily="34" charset="0"/>
              <a:cs typeface="Arial" panose="020B0604020202020204" pitchFamily="34" charset="0"/>
            </a:endParaRPr>
          </a:p>
          <a:p>
            <a:pPr defTabSz="457200"/>
            <a:endParaRPr lang="en-US" sz="4000" b="1" dirty="0">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628651" y="718991"/>
            <a:ext cx="7858125" cy="830997"/>
          </a:xfrm>
          <a:prstGeom prst="rect">
            <a:avLst/>
          </a:prstGeom>
          <a:noFill/>
        </p:spPr>
        <p:txBody>
          <a:bodyPr wrap="square" rtlCol="0">
            <a:spAutoFit/>
          </a:bodyPr>
          <a:lstStyle/>
          <a:p>
            <a:pPr marL="342900" lvl="2" indent="-342900" defTabSz="457200">
              <a:lnSpc>
                <a:spcPct val="150000"/>
              </a:lnSpc>
              <a:buFont typeface="Arial" panose="020B0604020202020204" pitchFamily="34" charset="0"/>
              <a:buChar char="•"/>
            </a:pPr>
            <a:r>
              <a:rPr lang="en-US" sz="3200" b="1" dirty="0" smtClean="0">
                <a:solidFill>
                  <a:prstClr val="black"/>
                </a:solidFill>
              </a:rPr>
              <a:t>Prototype : </a:t>
            </a:r>
            <a:r>
              <a:rPr lang="en-US" sz="3200" b="1" dirty="0" err="1">
                <a:solidFill>
                  <a:prstClr val="black"/>
                </a:solidFill>
              </a:rPr>
              <a:t>sử</a:t>
            </a:r>
            <a:r>
              <a:rPr lang="en-US" sz="3200" b="1" dirty="0">
                <a:solidFill>
                  <a:prstClr val="black"/>
                </a:solidFill>
              </a:rPr>
              <a:t> </a:t>
            </a:r>
            <a:r>
              <a:rPr lang="en-US" sz="3200" b="1" dirty="0" err="1">
                <a:solidFill>
                  <a:prstClr val="black"/>
                </a:solidFill>
              </a:rPr>
              <a:t>dụng</a:t>
            </a:r>
            <a:r>
              <a:rPr lang="en-US" sz="3200" b="1" dirty="0">
                <a:solidFill>
                  <a:prstClr val="black"/>
                </a:solidFill>
              </a:rPr>
              <a:t> </a:t>
            </a:r>
            <a:r>
              <a:rPr lang="en-US" sz="3200" b="1" dirty="0" err="1">
                <a:solidFill>
                  <a:prstClr val="black"/>
                </a:solidFill>
              </a:rPr>
              <a:t>trong</a:t>
            </a:r>
            <a:r>
              <a:rPr lang="en-US" sz="3200" b="1" dirty="0">
                <a:solidFill>
                  <a:prstClr val="black"/>
                </a:solidFill>
              </a:rPr>
              <a:t> </a:t>
            </a:r>
            <a:r>
              <a:rPr lang="en-US" sz="3200" b="1" dirty="0" err="1">
                <a:solidFill>
                  <a:prstClr val="black"/>
                </a:solidFill>
              </a:rPr>
              <a:t>AbstractProduct</a:t>
            </a:r>
            <a:r>
              <a:rPr lang="en-US" sz="3200" b="1" dirty="0" smtClean="0">
                <a:solidFill>
                  <a:prstClr val="black"/>
                </a:solidFill>
              </a:rPr>
              <a:t>.</a:t>
            </a:r>
            <a:endParaRPr lang="vi-VN" sz="3200" b="1" dirty="0">
              <a:solidFill>
                <a:prstClr val="black"/>
              </a:solidFill>
              <a:cs typeface="Arial" panose="020B0604020202020204" pitchFamily="34" charset="0"/>
            </a:endParaRPr>
          </a:p>
        </p:txBody>
      </p:sp>
      <p:sp>
        <p:nvSpPr>
          <p:cNvPr id="5" name="Footer Placeholder 4"/>
          <p:cNvSpPr>
            <a:spLocks noGrp="1"/>
          </p:cNvSpPr>
          <p:nvPr>
            <p:ph type="ftr" sz="quarter" idx="11"/>
          </p:nvPr>
        </p:nvSpPr>
        <p:spPr/>
        <p:txBody>
          <a:bodyPr/>
          <a:lstStyle/>
          <a:p>
            <a:r>
              <a:rPr lang="en-US" sz="1200" b="1" smtClean="0">
                <a:solidFill>
                  <a:prstClr val="black"/>
                </a:solidFill>
                <a:latin typeface="Arial" panose="020B0604020202020204" pitchFamily="34" charset="0"/>
                <a:cs typeface="Arial" panose="020B0604020202020204" pitchFamily="34" charset="0"/>
              </a:rPr>
              <a:t>Thanh Thảo - Tinh Anh</a:t>
            </a:r>
            <a:endParaRPr lang="en-US" sz="1200" b="1" dirty="0">
              <a:solidFill>
                <a:prstClr val="black"/>
              </a:solidFill>
              <a:latin typeface="Arial" panose="020B0604020202020204" pitchFamily="34" charset="0"/>
              <a:cs typeface="Arial" panose="020B0604020202020204" pitchFamily="34" charset="0"/>
            </a:endParaRPr>
          </a:p>
        </p:txBody>
      </p:sp>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2416969" y="1755239"/>
            <a:ext cx="4463654" cy="4603750"/>
          </a:xfrm>
          <a:prstGeom prst="rect">
            <a:avLst/>
          </a:prstGeom>
          <a:noFill/>
          <a:ln>
            <a:noFill/>
          </a:ln>
        </p:spPr>
      </p:pic>
      <p:pic>
        <p:nvPicPr>
          <p:cNvPr id="11" name="Picture 10"/>
          <p:cNvPicPr/>
          <p:nvPr/>
        </p:nvPicPr>
        <p:blipFill>
          <a:blip r:embed="rId4">
            <a:extLst>
              <a:ext uri="{28A0092B-C50C-407E-A947-70E740481C1C}">
                <a14:useLocalDpi xmlns:a14="http://schemas.microsoft.com/office/drawing/2010/main" val="0"/>
              </a:ext>
            </a:extLst>
          </a:blip>
          <a:srcRect/>
          <a:stretch>
            <a:fillRect/>
          </a:stretch>
        </p:blipFill>
        <p:spPr bwMode="auto">
          <a:xfrm>
            <a:off x="1555255" y="1540143"/>
            <a:ext cx="6004917" cy="4704546"/>
          </a:xfrm>
          <a:prstGeom prst="rect">
            <a:avLst/>
          </a:prstGeom>
          <a:noFill/>
          <a:ln>
            <a:noFill/>
          </a:ln>
        </p:spPr>
      </p:pic>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solidFill>
              </a:rPr>
              <a:pPr/>
              <a:t>13</a:t>
            </a:fld>
            <a:endParaRPr lang="en-US" dirty="0">
              <a:solidFill>
                <a:prstClr val="black"/>
              </a:solidFill>
            </a:endParaRPr>
          </a:p>
        </p:txBody>
      </p:sp>
      <p:sp>
        <p:nvSpPr>
          <p:cNvPr id="6" name="Date Placeholder 5"/>
          <p:cNvSpPr>
            <a:spLocks noGrp="1"/>
          </p:cNvSpPr>
          <p:nvPr>
            <p:ph type="dt" sz="half" idx="10"/>
          </p:nvPr>
        </p:nvSpPr>
        <p:spPr/>
        <p:txBody>
          <a:bodyPr/>
          <a:lstStyle/>
          <a:p>
            <a:fld id="{0BED23A2-E719-43CA-9BEE-97B345ACF49C}" type="datetime1">
              <a:rPr lang="vi-VN" smtClean="0"/>
              <a:t>05/09/2016</a:t>
            </a:fld>
            <a:endParaRPr lang="en-US" dirty="0"/>
          </a:p>
        </p:txBody>
      </p:sp>
    </p:spTree>
    <p:extLst>
      <p:ext uri="{BB962C8B-B14F-4D97-AF65-F5344CB8AC3E}">
        <p14:creationId xmlns:p14="http://schemas.microsoft.com/office/powerpoint/2010/main" val="179795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8651" y="431800"/>
            <a:ext cx="8040291" cy="707886"/>
          </a:xfrm>
          <a:prstGeom prst="rect">
            <a:avLst/>
          </a:prstGeom>
          <a:noFill/>
        </p:spPr>
        <p:txBody>
          <a:bodyPr wrap="square" rtlCol="0">
            <a:spAutoFit/>
          </a:bodyPr>
          <a:lstStyle/>
          <a:p>
            <a:pPr defTabSz="457200"/>
            <a:r>
              <a:rPr lang="en-US" sz="4000" b="1" smtClean="0">
                <a:solidFill>
                  <a:srgbClr val="FF0000"/>
                </a:solidFill>
                <a:latin typeface="Arial" panose="020B0604020202020204" pitchFamily="34" charset="0"/>
                <a:cs typeface="Arial" panose="020B0604020202020204" pitchFamily="34" charset="0"/>
              </a:rPr>
              <a:t>9. Demo</a:t>
            </a:r>
            <a:endParaRPr lang="en-US" sz="4000" b="1">
              <a:solidFill>
                <a:srgbClr val="FF0000"/>
              </a:solidFill>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sz="1200" b="1" smtClean="0">
                <a:solidFill>
                  <a:prstClr val="black"/>
                </a:solidFill>
                <a:latin typeface="Arial" panose="020B0604020202020204" pitchFamily="34" charset="0"/>
                <a:cs typeface="Arial" panose="020B0604020202020204" pitchFamily="34" charset="0"/>
              </a:rPr>
              <a:t>Thanh Thảo - Tinh Anh</a:t>
            </a:r>
            <a:endParaRPr lang="en-US" sz="1200" b="1" dirty="0">
              <a:solidFill>
                <a:prstClr val="black"/>
              </a:solidFill>
              <a:latin typeface="Arial" panose="020B0604020202020204" pitchFamily="34" charset="0"/>
              <a:cs typeface="Arial" panose="020B0604020202020204" pitchFamily="34" charset="0"/>
            </a:endParaRPr>
          </a:p>
        </p:txBody>
      </p:sp>
      <p:pic>
        <p:nvPicPr>
          <p:cNvPr id="1028" name="Picture 4" descr="http://www.worldatlas.com/aatlas/newart/oceansl.gif">
            <a:hlinkClick r:id="rId3" action="ppaction://hlinkfil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5201" y="431803"/>
            <a:ext cx="2743163" cy="183356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aventuramundial.com/img/map_america.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7245" y="2076574"/>
            <a:ext cx="1487394" cy="198319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www.clker.com/cliparts/P/S/e/k/9/A/africa-outline-m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7926" y="2076577"/>
            <a:ext cx="1091615" cy="160642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754989" y="4309393"/>
            <a:ext cx="1009650" cy="508000"/>
          </a:xfrm>
          <a:prstGeom prst="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defTabSz="457200"/>
            <a:r>
              <a:rPr lang="en-US" b="1" smtClean="0">
                <a:solidFill>
                  <a:prstClr val="white"/>
                </a:solidFill>
              </a:rPr>
              <a:t>Herbervore</a:t>
            </a:r>
            <a:endParaRPr lang="en-US" b="1">
              <a:solidFill>
                <a:prstClr val="white"/>
              </a:solidFill>
            </a:endParaRPr>
          </a:p>
        </p:txBody>
      </p:sp>
      <p:sp>
        <p:nvSpPr>
          <p:cNvPr id="12" name="Rectangle 11"/>
          <p:cNvSpPr/>
          <p:nvPr/>
        </p:nvSpPr>
        <p:spPr>
          <a:xfrm>
            <a:off x="628650" y="4309393"/>
            <a:ext cx="1009650" cy="508000"/>
          </a:xfrm>
          <a:prstGeom prst="rect">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defTabSz="457200"/>
            <a:r>
              <a:rPr lang="en-US" b="1" smtClean="0">
                <a:solidFill>
                  <a:prstClr val="white"/>
                </a:solidFill>
              </a:rPr>
              <a:t>Canivore</a:t>
            </a:r>
            <a:endParaRPr lang="en-US" b="1">
              <a:solidFill>
                <a:prstClr val="white"/>
              </a:solidFill>
            </a:endParaRPr>
          </a:p>
        </p:txBody>
      </p:sp>
      <p:sp>
        <p:nvSpPr>
          <p:cNvPr id="13" name="Rectangle 12"/>
          <p:cNvSpPr/>
          <p:nvPr/>
        </p:nvSpPr>
        <p:spPr>
          <a:xfrm>
            <a:off x="2881327" y="4309393"/>
            <a:ext cx="1009650" cy="508000"/>
          </a:xfrm>
          <a:prstGeom prst="rect">
            <a:avLst/>
          </a:prstGeom>
          <a:solidFill>
            <a:schemeClr val="accent1"/>
          </a:solidFill>
        </p:spPr>
        <p:style>
          <a:lnRef idx="1">
            <a:schemeClr val="dk1"/>
          </a:lnRef>
          <a:fillRef idx="2">
            <a:schemeClr val="dk1"/>
          </a:fillRef>
          <a:effectRef idx="1">
            <a:schemeClr val="dk1"/>
          </a:effectRef>
          <a:fontRef idx="minor">
            <a:schemeClr val="dk1"/>
          </a:fontRef>
        </p:style>
        <p:txBody>
          <a:bodyPr rtlCol="0" anchor="ctr"/>
          <a:lstStyle/>
          <a:p>
            <a:pPr algn="ctr" defTabSz="457200"/>
            <a:r>
              <a:rPr lang="en-US" b="1" smtClean="0">
                <a:solidFill>
                  <a:prstClr val="white"/>
                </a:solidFill>
              </a:rPr>
              <a:t>Plant</a:t>
            </a:r>
            <a:endParaRPr lang="en-US" b="1">
              <a:solidFill>
                <a:prstClr val="white"/>
              </a:solidFill>
            </a:endParaRPr>
          </a:p>
        </p:txBody>
      </p:sp>
      <p:sp>
        <p:nvSpPr>
          <p:cNvPr id="14" name="Rectangle 13"/>
          <p:cNvSpPr/>
          <p:nvPr/>
        </p:nvSpPr>
        <p:spPr>
          <a:xfrm>
            <a:off x="6204613" y="4309393"/>
            <a:ext cx="1009650" cy="508000"/>
          </a:xfrm>
          <a:prstGeom prst="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defTabSz="457200"/>
            <a:r>
              <a:rPr lang="en-US" b="1" smtClean="0">
                <a:solidFill>
                  <a:prstClr val="white"/>
                </a:solidFill>
              </a:rPr>
              <a:t>Herbervore</a:t>
            </a:r>
            <a:endParaRPr lang="en-US" b="1">
              <a:solidFill>
                <a:prstClr val="white"/>
              </a:solidFill>
            </a:endParaRPr>
          </a:p>
        </p:txBody>
      </p:sp>
      <p:sp>
        <p:nvSpPr>
          <p:cNvPr id="15" name="Rectangle 14"/>
          <p:cNvSpPr/>
          <p:nvPr/>
        </p:nvSpPr>
        <p:spPr>
          <a:xfrm>
            <a:off x="5078274" y="4309393"/>
            <a:ext cx="1009650" cy="508000"/>
          </a:xfrm>
          <a:prstGeom prst="rect">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defTabSz="457200"/>
            <a:r>
              <a:rPr lang="en-US" b="1" smtClean="0">
                <a:solidFill>
                  <a:prstClr val="white"/>
                </a:solidFill>
              </a:rPr>
              <a:t>Canivore</a:t>
            </a:r>
            <a:endParaRPr lang="en-US" b="1">
              <a:solidFill>
                <a:prstClr val="white"/>
              </a:solidFill>
            </a:endParaRPr>
          </a:p>
        </p:txBody>
      </p:sp>
      <p:sp>
        <p:nvSpPr>
          <p:cNvPr id="16" name="Rectangle 15"/>
          <p:cNvSpPr/>
          <p:nvPr/>
        </p:nvSpPr>
        <p:spPr>
          <a:xfrm>
            <a:off x="7330952" y="4309393"/>
            <a:ext cx="1009650" cy="508000"/>
          </a:xfrm>
          <a:prstGeom prst="rect">
            <a:avLst/>
          </a:prstGeom>
          <a:solidFill>
            <a:schemeClr val="accent1"/>
          </a:solidFill>
        </p:spPr>
        <p:style>
          <a:lnRef idx="1">
            <a:schemeClr val="dk1"/>
          </a:lnRef>
          <a:fillRef idx="2">
            <a:schemeClr val="dk1"/>
          </a:fillRef>
          <a:effectRef idx="1">
            <a:schemeClr val="dk1"/>
          </a:effectRef>
          <a:fontRef idx="minor">
            <a:schemeClr val="dk1"/>
          </a:fontRef>
        </p:style>
        <p:txBody>
          <a:bodyPr rtlCol="0" anchor="ctr"/>
          <a:lstStyle/>
          <a:p>
            <a:pPr algn="ctr" defTabSz="457200"/>
            <a:r>
              <a:rPr lang="en-US" b="1" smtClean="0">
                <a:solidFill>
                  <a:prstClr val="white"/>
                </a:solidFill>
              </a:rPr>
              <a:t>Plant</a:t>
            </a:r>
            <a:endParaRPr lang="en-US" b="1">
              <a:solidFill>
                <a:prstClr val="white"/>
              </a:solidFill>
            </a:endParaRPr>
          </a:p>
        </p:txBody>
      </p:sp>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2858879" y="4878799"/>
            <a:ext cx="1032100" cy="1032101"/>
          </a:xfrm>
          <a:prstGeom prst="rect">
            <a:avLst/>
          </a:prstGeom>
        </p:spPr>
      </p:pic>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4978" y="4878799"/>
            <a:ext cx="1352751" cy="1232131"/>
          </a:xfrm>
          <a:prstGeom prst="rect">
            <a:avLst/>
          </a:prstGeom>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62804" y="4876112"/>
            <a:ext cx="1010346" cy="1347128"/>
          </a:xfrm>
          <a:prstGeom prst="rect">
            <a:avLst/>
          </a:prstGeom>
        </p:spPr>
      </p:pic>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63641" y="4913546"/>
            <a:ext cx="1049201" cy="1134879"/>
          </a:xfrm>
          <a:prstGeom prst="rect">
            <a:avLst/>
          </a:prstGeom>
        </p:spPr>
      </p:pic>
      <p:pic>
        <p:nvPicPr>
          <p:cNvPr id="10" name="Picture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485504" y="4924209"/>
            <a:ext cx="723900" cy="1186721"/>
          </a:xfrm>
          <a:prstGeom prst="rect">
            <a:avLst/>
          </a:prstGeom>
        </p:spPr>
      </p:pic>
      <p:pic>
        <p:nvPicPr>
          <p:cNvPr id="11" name="Picture 1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329531" y="4719633"/>
            <a:ext cx="927797" cy="1448304"/>
          </a:xfrm>
          <a:prstGeom prst="rect">
            <a:avLst/>
          </a:prstGeom>
        </p:spPr>
      </p:pic>
      <p:cxnSp>
        <p:nvCxnSpPr>
          <p:cNvPr id="18" name="Straight Arrow Connector 17"/>
          <p:cNvCxnSpPr>
            <a:endCxn id="1034" idx="0"/>
          </p:cNvCxnSpPr>
          <p:nvPr/>
        </p:nvCxnSpPr>
        <p:spPr>
          <a:xfrm flipH="1">
            <a:off x="2020943" y="1348584"/>
            <a:ext cx="964259" cy="727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28" idx="3"/>
            <a:endCxn id="1036" idx="0"/>
          </p:cNvCxnSpPr>
          <p:nvPr/>
        </p:nvCxnSpPr>
        <p:spPr>
          <a:xfrm>
            <a:off x="5728364" y="1348582"/>
            <a:ext cx="905369" cy="72799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2" idx="0"/>
          </p:cNvCxnSpPr>
          <p:nvPr/>
        </p:nvCxnSpPr>
        <p:spPr>
          <a:xfrm flipH="1">
            <a:off x="1133476" y="3939227"/>
            <a:ext cx="1126339" cy="370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4" idx="0"/>
          </p:cNvCxnSpPr>
          <p:nvPr/>
        </p:nvCxnSpPr>
        <p:spPr>
          <a:xfrm>
            <a:off x="2259814" y="3939227"/>
            <a:ext cx="0" cy="370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3" idx="0"/>
          </p:cNvCxnSpPr>
          <p:nvPr/>
        </p:nvCxnSpPr>
        <p:spPr>
          <a:xfrm>
            <a:off x="2259815" y="3939227"/>
            <a:ext cx="1126339" cy="370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36" idx="2"/>
          </p:cNvCxnSpPr>
          <p:nvPr/>
        </p:nvCxnSpPr>
        <p:spPr>
          <a:xfrm flipH="1">
            <a:off x="6633733" y="3683001"/>
            <a:ext cx="1" cy="62639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24" name="Straight Arrow Connector 1023"/>
          <p:cNvCxnSpPr>
            <a:stCxn id="1036" idx="2"/>
            <a:endCxn id="15" idx="0"/>
          </p:cNvCxnSpPr>
          <p:nvPr/>
        </p:nvCxnSpPr>
        <p:spPr>
          <a:xfrm flipH="1">
            <a:off x="5583100" y="3683001"/>
            <a:ext cx="1050633" cy="62639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27" name="Straight Arrow Connector 1026"/>
          <p:cNvCxnSpPr>
            <a:stCxn id="1036" idx="2"/>
            <a:endCxn id="16" idx="0"/>
          </p:cNvCxnSpPr>
          <p:nvPr/>
        </p:nvCxnSpPr>
        <p:spPr>
          <a:xfrm>
            <a:off x="6633733" y="3683001"/>
            <a:ext cx="1202045" cy="62639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D57F1E4F-1CFF-5643-939E-217C01CDF565}" type="slidenum">
              <a:rPr lang="en-US" smtClean="0">
                <a:solidFill>
                  <a:prstClr val="black"/>
                </a:solidFill>
              </a:rPr>
              <a:pPr/>
              <a:t>14</a:t>
            </a:fld>
            <a:endParaRPr lang="en-US" dirty="0">
              <a:solidFill>
                <a:prstClr val="black"/>
              </a:solidFill>
            </a:endParaRPr>
          </a:p>
        </p:txBody>
      </p:sp>
      <p:sp>
        <p:nvSpPr>
          <p:cNvPr id="17" name="Date Placeholder 16"/>
          <p:cNvSpPr>
            <a:spLocks noGrp="1"/>
          </p:cNvSpPr>
          <p:nvPr>
            <p:ph type="dt" sz="half" idx="10"/>
          </p:nvPr>
        </p:nvSpPr>
        <p:spPr/>
        <p:txBody>
          <a:bodyPr/>
          <a:lstStyle/>
          <a:p>
            <a:fld id="{9964B9AD-BC06-4B28-85D2-DA6AAC30DA25}" type="datetime1">
              <a:rPr lang="vi-VN" smtClean="0"/>
              <a:t>05/09/2016</a:t>
            </a:fld>
            <a:endParaRPr lang="en-US" dirty="0"/>
          </a:p>
        </p:txBody>
      </p:sp>
    </p:spTree>
    <p:extLst>
      <p:ext uri="{BB962C8B-B14F-4D97-AF65-F5344CB8AC3E}">
        <p14:creationId xmlns:p14="http://schemas.microsoft.com/office/powerpoint/2010/main" val="2408249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34"/>
                                        </p:tgtEl>
                                        <p:attrNameLst>
                                          <p:attrName>style.visibility</p:attrName>
                                        </p:attrNameLst>
                                      </p:cBhvr>
                                      <p:to>
                                        <p:strVal val="visible"/>
                                      </p:to>
                                    </p:set>
                                    <p:anim calcmode="lin" valueType="num">
                                      <p:cBhvr additive="base">
                                        <p:cTn id="21" dur="500" fill="hold"/>
                                        <p:tgtEl>
                                          <p:spTgt spid="1034"/>
                                        </p:tgtEl>
                                        <p:attrNameLst>
                                          <p:attrName>ppt_x</p:attrName>
                                        </p:attrNameLst>
                                      </p:cBhvr>
                                      <p:tavLst>
                                        <p:tav tm="0">
                                          <p:val>
                                            <p:strVal val="#ppt_x"/>
                                          </p:val>
                                        </p:tav>
                                        <p:tav tm="100000">
                                          <p:val>
                                            <p:strVal val="#ppt_x"/>
                                          </p:val>
                                        </p:tav>
                                      </p:tavLst>
                                    </p:anim>
                                    <p:anim calcmode="lin" valueType="num">
                                      <p:cBhvr additive="base">
                                        <p:cTn id="22" dur="500" fill="hold"/>
                                        <p:tgtEl>
                                          <p:spTgt spid="1034"/>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36"/>
                                        </p:tgtEl>
                                        <p:attrNameLst>
                                          <p:attrName>style.visibility</p:attrName>
                                        </p:attrNameLst>
                                      </p:cBhvr>
                                      <p:to>
                                        <p:strVal val="visible"/>
                                      </p:to>
                                    </p:set>
                                    <p:anim calcmode="lin" valueType="num">
                                      <p:cBhvr additive="base">
                                        <p:cTn id="25" dur="500" fill="hold"/>
                                        <p:tgtEl>
                                          <p:spTgt spid="1036"/>
                                        </p:tgtEl>
                                        <p:attrNameLst>
                                          <p:attrName>ppt_x</p:attrName>
                                        </p:attrNameLst>
                                      </p:cBhvr>
                                      <p:tavLst>
                                        <p:tav tm="0">
                                          <p:val>
                                            <p:strVal val="#ppt_x"/>
                                          </p:val>
                                        </p:tav>
                                        <p:tav tm="100000">
                                          <p:val>
                                            <p:strVal val="#ppt_x"/>
                                          </p:val>
                                        </p:tav>
                                      </p:tavLst>
                                    </p:anim>
                                    <p:anim calcmode="lin" valueType="num">
                                      <p:cBhvr additive="base">
                                        <p:cTn id="26" dur="500" fill="hold"/>
                                        <p:tgtEl>
                                          <p:spTgt spid="10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500" fill="hold"/>
                                        <p:tgtEl>
                                          <p:spTgt spid="28"/>
                                        </p:tgtEl>
                                        <p:attrNameLst>
                                          <p:attrName>ppt_x</p:attrName>
                                        </p:attrNameLst>
                                      </p:cBhvr>
                                      <p:tavLst>
                                        <p:tav tm="0">
                                          <p:val>
                                            <p:strVal val="#ppt_x"/>
                                          </p:val>
                                        </p:tav>
                                        <p:tav tm="100000">
                                          <p:val>
                                            <p:strVal val="#ppt_x"/>
                                          </p:val>
                                        </p:tav>
                                      </p:tavLst>
                                    </p:anim>
                                    <p:anim calcmode="lin" valueType="num">
                                      <p:cBhvr additive="base">
                                        <p:cTn id="56" dur="500" fill="hold"/>
                                        <p:tgtEl>
                                          <p:spTgt spid="28"/>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ppt_x"/>
                                          </p:val>
                                        </p:tav>
                                        <p:tav tm="100000">
                                          <p:val>
                                            <p:strVal val="#ppt_x"/>
                                          </p:val>
                                        </p:tav>
                                      </p:tavLst>
                                    </p:anim>
                                    <p:anim calcmode="lin" valueType="num">
                                      <p:cBhvr additive="base">
                                        <p:cTn id="64" dur="500" fill="hold"/>
                                        <p:tgtEl>
                                          <p:spTgt spid="26"/>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024"/>
                                        </p:tgtEl>
                                        <p:attrNameLst>
                                          <p:attrName>style.visibility</p:attrName>
                                        </p:attrNameLst>
                                      </p:cBhvr>
                                      <p:to>
                                        <p:strVal val="visible"/>
                                      </p:to>
                                    </p:set>
                                    <p:anim calcmode="lin" valueType="num">
                                      <p:cBhvr additive="base">
                                        <p:cTn id="67" dur="500" fill="hold"/>
                                        <p:tgtEl>
                                          <p:spTgt spid="1024"/>
                                        </p:tgtEl>
                                        <p:attrNameLst>
                                          <p:attrName>ppt_x</p:attrName>
                                        </p:attrNameLst>
                                      </p:cBhvr>
                                      <p:tavLst>
                                        <p:tav tm="0">
                                          <p:val>
                                            <p:strVal val="#ppt_x"/>
                                          </p:val>
                                        </p:tav>
                                        <p:tav tm="100000">
                                          <p:val>
                                            <p:strVal val="#ppt_x"/>
                                          </p:val>
                                        </p:tav>
                                      </p:tavLst>
                                    </p:anim>
                                    <p:anim calcmode="lin" valueType="num">
                                      <p:cBhvr additive="base">
                                        <p:cTn id="68" dur="500" fill="hold"/>
                                        <p:tgtEl>
                                          <p:spTgt spid="1024"/>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0"/>
                                        </p:tgtEl>
                                        <p:attrNameLst>
                                          <p:attrName>style.visibility</p:attrName>
                                        </p:attrNameLst>
                                      </p:cBhvr>
                                      <p:to>
                                        <p:strVal val="visible"/>
                                      </p:to>
                                    </p:set>
                                    <p:anim calcmode="lin" valueType="num">
                                      <p:cBhvr additive="base">
                                        <p:cTn id="71" dur="500" fill="hold"/>
                                        <p:tgtEl>
                                          <p:spTgt spid="30"/>
                                        </p:tgtEl>
                                        <p:attrNameLst>
                                          <p:attrName>ppt_x</p:attrName>
                                        </p:attrNameLst>
                                      </p:cBhvr>
                                      <p:tavLst>
                                        <p:tav tm="0">
                                          <p:val>
                                            <p:strVal val="#ppt_x"/>
                                          </p:val>
                                        </p:tav>
                                        <p:tav tm="100000">
                                          <p:val>
                                            <p:strVal val="#ppt_x"/>
                                          </p:val>
                                        </p:tav>
                                      </p:tavLst>
                                    </p:anim>
                                    <p:anim calcmode="lin" valueType="num">
                                      <p:cBhvr additive="base">
                                        <p:cTn id="72" dur="500" fill="hold"/>
                                        <p:tgtEl>
                                          <p:spTgt spid="30"/>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027"/>
                                        </p:tgtEl>
                                        <p:attrNameLst>
                                          <p:attrName>style.visibility</p:attrName>
                                        </p:attrNameLst>
                                      </p:cBhvr>
                                      <p:to>
                                        <p:strVal val="visible"/>
                                      </p:to>
                                    </p:set>
                                    <p:anim calcmode="lin" valueType="num">
                                      <p:cBhvr additive="base">
                                        <p:cTn id="75" dur="500" fill="hold"/>
                                        <p:tgtEl>
                                          <p:spTgt spid="1027"/>
                                        </p:tgtEl>
                                        <p:attrNameLst>
                                          <p:attrName>ppt_x</p:attrName>
                                        </p:attrNameLst>
                                      </p:cBhvr>
                                      <p:tavLst>
                                        <p:tav tm="0">
                                          <p:val>
                                            <p:strVal val="#ppt_x"/>
                                          </p:val>
                                        </p:tav>
                                        <p:tav tm="100000">
                                          <p:val>
                                            <p:strVal val="#ppt_x"/>
                                          </p:val>
                                        </p:tav>
                                      </p:tavLst>
                                    </p:anim>
                                    <p:anim calcmode="lin" valueType="num">
                                      <p:cBhvr additive="base">
                                        <p:cTn id="76"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7"/>
                                        </p:tgtEl>
                                        <p:attrNameLst>
                                          <p:attrName>style.visibility</p:attrName>
                                        </p:attrNameLst>
                                      </p:cBhvr>
                                      <p:to>
                                        <p:strVal val="visible"/>
                                      </p:to>
                                    </p:set>
                                    <p:anim calcmode="lin" valueType="num">
                                      <p:cBhvr additive="base">
                                        <p:cTn id="81" dur="500" fill="hold"/>
                                        <p:tgtEl>
                                          <p:spTgt spid="7"/>
                                        </p:tgtEl>
                                        <p:attrNameLst>
                                          <p:attrName>ppt_x</p:attrName>
                                        </p:attrNameLst>
                                      </p:cBhvr>
                                      <p:tavLst>
                                        <p:tav tm="0">
                                          <p:val>
                                            <p:strVal val="#ppt_x"/>
                                          </p:val>
                                        </p:tav>
                                        <p:tav tm="100000">
                                          <p:val>
                                            <p:strVal val="#ppt_x"/>
                                          </p:val>
                                        </p:tav>
                                      </p:tavLst>
                                    </p:anim>
                                    <p:anim calcmode="lin" valueType="num">
                                      <p:cBhvr additive="base">
                                        <p:cTn id="82" dur="500" fill="hold"/>
                                        <p:tgtEl>
                                          <p:spTgt spid="7"/>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9"/>
                                        </p:tgtEl>
                                        <p:attrNameLst>
                                          <p:attrName>style.visibility</p:attrName>
                                        </p:attrNameLst>
                                      </p:cBhvr>
                                      <p:to>
                                        <p:strVal val="visible"/>
                                      </p:to>
                                    </p:set>
                                    <p:anim calcmode="lin" valueType="num">
                                      <p:cBhvr additive="base">
                                        <p:cTn id="85" dur="500" fill="hold"/>
                                        <p:tgtEl>
                                          <p:spTgt spid="9"/>
                                        </p:tgtEl>
                                        <p:attrNameLst>
                                          <p:attrName>ppt_x</p:attrName>
                                        </p:attrNameLst>
                                      </p:cBhvr>
                                      <p:tavLst>
                                        <p:tav tm="0">
                                          <p:val>
                                            <p:strVal val="#ppt_x"/>
                                          </p:val>
                                        </p:tav>
                                        <p:tav tm="100000">
                                          <p:val>
                                            <p:strVal val="#ppt_x"/>
                                          </p:val>
                                        </p:tav>
                                      </p:tavLst>
                                    </p:anim>
                                    <p:anim calcmode="lin" valueType="num">
                                      <p:cBhvr additive="base">
                                        <p:cTn id="8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8"/>
                                        </p:tgtEl>
                                        <p:attrNameLst>
                                          <p:attrName>style.visibility</p:attrName>
                                        </p:attrNameLst>
                                      </p:cBhvr>
                                      <p:to>
                                        <p:strVal val="visible"/>
                                      </p:to>
                                    </p:set>
                                    <p:anim calcmode="lin" valueType="num">
                                      <p:cBhvr additive="base">
                                        <p:cTn id="91" dur="500" fill="hold"/>
                                        <p:tgtEl>
                                          <p:spTgt spid="8"/>
                                        </p:tgtEl>
                                        <p:attrNameLst>
                                          <p:attrName>ppt_x</p:attrName>
                                        </p:attrNameLst>
                                      </p:cBhvr>
                                      <p:tavLst>
                                        <p:tav tm="0">
                                          <p:val>
                                            <p:strVal val="#ppt_x"/>
                                          </p:val>
                                        </p:tav>
                                        <p:tav tm="100000">
                                          <p:val>
                                            <p:strVal val="#ppt_x"/>
                                          </p:val>
                                        </p:tav>
                                      </p:tavLst>
                                    </p:anim>
                                    <p:anim calcmode="lin" valueType="num">
                                      <p:cBhvr additive="base">
                                        <p:cTn id="92" dur="500" fill="hold"/>
                                        <p:tgtEl>
                                          <p:spTgt spid="8"/>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11"/>
                                        </p:tgtEl>
                                        <p:attrNameLst>
                                          <p:attrName>style.visibility</p:attrName>
                                        </p:attrNameLst>
                                      </p:cBhvr>
                                      <p:to>
                                        <p:strVal val="visible"/>
                                      </p:to>
                                    </p:set>
                                    <p:anim calcmode="lin" valueType="num">
                                      <p:cBhvr additive="base">
                                        <p:cTn id="95" dur="500" fill="hold"/>
                                        <p:tgtEl>
                                          <p:spTgt spid="11"/>
                                        </p:tgtEl>
                                        <p:attrNameLst>
                                          <p:attrName>ppt_x</p:attrName>
                                        </p:attrNameLst>
                                      </p:cBhvr>
                                      <p:tavLst>
                                        <p:tav tm="0">
                                          <p:val>
                                            <p:strVal val="#ppt_x"/>
                                          </p:val>
                                        </p:tav>
                                        <p:tav tm="100000">
                                          <p:val>
                                            <p:strVal val="#ppt_x"/>
                                          </p:val>
                                        </p:tav>
                                      </p:tavLst>
                                    </p:anim>
                                    <p:anim calcmode="lin" valueType="num">
                                      <p:cBhvr additive="base">
                                        <p:cTn id="9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6"/>
                                        </p:tgtEl>
                                        <p:attrNameLst>
                                          <p:attrName>style.visibility</p:attrName>
                                        </p:attrNameLst>
                                      </p:cBhvr>
                                      <p:to>
                                        <p:strVal val="visible"/>
                                      </p:to>
                                    </p:set>
                                    <p:anim calcmode="lin" valueType="num">
                                      <p:cBhvr additive="base">
                                        <p:cTn id="101" dur="500" fill="hold"/>
                                        <p:tgtEl>
                                          <p:spTgt spid="6"/>
                                        </p:tgtEl>
                                        <p:attrNameLst>
                                          <p:attrName>ppt_x</p:attrName>
                                        </p:attrNameLst>
                                      </p:cBhvr>
                                      <p:tavLst>
                                        <p:tav tm="0">
                                          <p:val>
                                            <p:strVal val="#ppt_x"/>
                                          </p:val>
                                        </p:tav>
                                        <p:tav tm="100000">
                                          <p:val>
                                            <p:strVal val="#ppt_x"/>
                                          </p:val>
                                        </p:tav>
                                      </p:tavLst>
                                    </p:anim>
                                    <p:anim calcmode="lin" valueType="num">
                                      <p:cBhvr additive="base">
                                        <p:cTn id="102" dur="500" fill="hold"/>
                                        <p:tgtEl>
                                          <p:spTgt spid="6"/>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10"/>
                                        </p:tgtEl>
                                        <p:attrNameLst>
                                          <p:attrName>style.visibility</p:attrName>
                                        </p:attrNameLst>
                                      </p:cBhvr>
                                      <p:to>
                                        <p:strVal val="visible"/>
                                      </p:to>
                                    </p:set>
                                    <p:anim calcmode="lin" valueType="num">
                                      <p:cBhvr additive="base">
                                        <p:cTn id="105" dur="500" fill="hold"/>
                                        <p:tgtEl>
                                          <p:spTgt spid="10"/>
                                        </p:tgtEl>
                                        <p:attrNameLst>
                                          <p:attrName>ppt_x</p:attrName>
                                        </p:attrNameLst>
                                      </p:cBhvr>
                                      <p:tavLst>
                                        <p:tav tm="0">
                                          <p:val>
                                            <p:strVal val="#ppt_x"/>
                                          </p:val>
                                        </p:tav>
                                        <p:tav tm="100000">
                                          <p:val>
                                            <p:strVal val="#ppt_x"/>
                                          </p:val>
                                        </p:tav>
                                      </p:tavLst>
                                    </p:anim>
                                    <p:anim calcmode="lin" valueType="num">
                                      <p:cBhvr additive="base">
                                        <p:cTn id="10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4" grpId="0" animBg="1"/>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543" y="304800"/>
            <a:ext cx="8040291" cy="707886"/>
          </a:xfrm>
          <a:prstGeom prst="rect">
            <a:avLst/>
          </a:prstGeom>
          <a:noFill/>
        </p:spPr>
        <p:txBody>
          <a:bodyPr wrap="square" rtlCol="0">
            <a:spAutoFit/>
          </a:bodyPr>
          <a:lstStyle/>
          <a:p>
            <a:pPr defTabSz="457200"/>
            <a:r>
              <a:rPr lang="en-US" sz="4000" b="1" dirty="0" smtClean="0">
                <a:solidFill>
                  <a:srgbClr val="FF0000"/>
                </a:solidFill>
                <a:latin typeface="Arial" panose="020B0604020202020204" pitchFamily="34" charset="0"/>
                <a:cs typeface="Arial" panose="020B0604020202020204" pitchFamily="34" charset="0"/>
              </a:rPr>
              <a:t>UML</a:t>
            </a:r>
            <a:endParaRPr lang="en-US" sz="4000" b="1" dirty="0">
              <a:solidFill>
                <a:srgbClr val="FF0000"/>
              </a:solidFill>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sz="1200" b="1" smtClean="0">
                <a:solidFill>
                  <a:prstClr val="black"/>
                </a:solidFill>
                <a:latin typeface="Arial" panose="020B0604020202020204" pitchFamily="34" charset="0"/>
                <a:cs typeface="Arial" panose="020B0604020202020204" pitchFamily="34" charset="0"/>
              </a:rPr>
              <a:t>Thanh Thảo - Tinh Anh</a:t>
            </a:r>
            <a:endParaRPr lang="en-US" sz="1200" b="1" dirty="0">
              <a:solidFill>
                <a:prstClr val="black"/>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1250714" y="14367"/>
            <a:ext cx="6796165" cy="6445418"/>
          </a:xfrm>
          <a:prstGeom prst="rect">
            <a:avLst/>
          </a:prstGeom>
        </p:spPr>
      </p:pic>
      <p:sp>
        <p:nvSpPr>
          <p:cNvPr id="3" name="Slide Number Placeholder 2"/>
          <p:cNvSpPr>
            <a:spLocks noGrp="1"/>
          </p:cNvSpPr>
          <p:nvPr>
            <p:ph type="sldNum" sz="quarter" idx="12"/>
          </p:nvPr>
        </p:nvSpPr>
        <p:spPr/>
        <p:txBody>
          <a:bodyPr/>
          <a:lstStyle/>
          <a:p>
            <a:fld id="{D57F1E4F-1CFF-5643-939E-217C01CDF565}" type="slidenum">
              <a:rPr lang="en-US" smtClean="0">
                <a:solidFill>
                  <a:prstClr val="black"/>
                </a:solidFill>
              </a:rPr>
              <a:pPr/>
              <a:t>15</a:t>
            </a:fld>
            <a:endParaRPr lang="en-US" dirty="0">
              <a:solidFill>
                <a:prstClr val="black"/>
              </a:solidFill>
            </a:endParaRPr>
          </a:p>
        </p:txBody>
      </p:sp>
      <p:sp>
        <p:nvSpPr>
          <p:cNvPr id="4" name="Date Placeholder 3"/>
          <p:cNvSpPr>
            <a:spLocks noGrp="1"/>
          </p:cNvSpPr>
          <p:nvPr>
            <p:ph type="dt" sz="half" idx="10"/>
          </p:nvPr>
        </p:nvSpPr>
        <p:spPr/>
        <p:txBody>
          <a:bodyPr/>
          <a:lstStyle/>
          <a:p>
            <a:fld id="{6619AB59-F5A0-4510-B97F-45C3F856709F}" type="datetime1">
              <a:rPr lang="vi-VN" smtClean="0"/>
              <a:t>05/09/2016</a:t>
            </a:fld>
            <a:endParaRPr lang="en-US" dirty="0"/>
          </a:p>
        </p:txBody>
      </p:sp>
    </p:spTree>
    <p:extLst>
      <p:ext uri="{BB962C8B-B14F-4D97-AF65-F5344CB8AC3E}">
        <p14:creationId xmlns:p14="http://schemas.microsoft.com/office/powerpoint/2010/main" val="172631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400" b="1" smtClean="0">
                <a:solidFill>
                  <a:schemeClr val="tx1"/>
                </a:solidFill>
              </a:rPr>
              <a:t>Thanh Thảo - Tinh Anh</a:t>
            </a:r>
            <a:endParaRPr lang="en-US" sz="1400" b="1" dirty="0">
              <a:solidFill>
                <a:schemeClr val="tx1"/>
              </a:solidFill>
            </a:endParaRPr>
          </a:p>
        </p:txBody>
      </p:sp>
      <p:sp>
        <p:nvSpPr>
          <p:cNvPr id="3" name="Slide Number Placeholder 2"/>
          <p:cNvSpPr>
            <a:spLocks noGrp="1"/>
          </p:cNvSpPr>
          <p:nvPr>
            <p:ph type="sldNum" sz="quarter" idx="12"/>
          </p:nvPr>
        </p:nvSpPr>
        <p:spPr/>
        <p:txBody>
          <a:bodyPr/>
          <a:lstStyle/>
          <a:p>
            <a:r>
              <a:rPr lang="en-US" dirty="0" smtClean="0">
                <a:solidFill>
                  <a:prstClr val="black"/>
                </a:solidFill>
              </a:rPr>
              <a:t>16</a:t>
            </a:r>
          </a:p>
          <a:p>
            <a:endParaRPr lang="en-US" dirty="0">
              <a:solidFill>
                <a:prstClr val="black"/>
              </a:solidFill>
            </a:endParaRPr>
          </a:p>
        </p:txBody>
      </p:sp>
      <p:sp>
        <p:nvSpPr>
          <p:cNvPr id="4" name="Bevel 3"/>
          <p:cNvSpPr/>
          <p:nvPr/>
        </p:nvSpPr>
        <p:spPr>
          <a:xfrm>
            <a:off x="1192" y="2141796"/>
            <a:ext cx="9143999" cy="2612572"/>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6000" b="1" smtClean="0">
                <a:solidFill>
                  <a:srgbClr val="7030A0"/>
                </a:solidFill>
              </a:rPr>
              <a:t>THANK YOU FOR YOU ATTENTION</a:t>
            </a:r>
            <a:endParaRPr lang="en-US" sz="6000" b="1">
              <a:solidFill>
                <a:srgbClr val="7030A0"/>
              </a:solidFill>
            </a:endParaRPr>
          </a:p>
        </p:txBody>
      </p:sp>
      <p:sp>
        <p:nvSpPr>
          <p:cNvPr id="5" name="Date Placeholder 4"/>
          <p:cNvSpPr>
            <a:spLocks noGrp="1"/>
          </p:cNvSpPr>
          <p:nvPr>
            <p:ph type="dt" sz="half" idx="10"/>
          </p:nvPr>
        </p:nvSpPr>
        <p:spPr/>
        <p:txBody>
          <a:bodyPr/>
          <a:lstStyle/>
          <a:p>
            <a:fld id="{845A6832-B778-4181-AC2F-E291F23ACED4}" type="datetime1">
              <a:rPr lang="vi-VN" sz="1400" smtClean="0">
                <a:solidFill>
                  <a:schemeClr val="tx1"/>
                </a:solidFill>
              </a:rPr>
              <a:t>05/09/2016</a:t>
            </a:fld>
            <a:endParaRPr lang="en-US" sz="1400" dirty="0">
              <a:solidFill>
                <a:schemeClr val="tx1"/>
              </a:solidFill>
            </a:endParaRPr>
          </a:p>
        </p:txBody>
      </p:sp>
    </p:spTree>
    <p:extLst>
      <p:ext uri="{BB962C8B-B14F-4D97-AF65-F5344CB8AC3E}">
        <p14:creationId xmlns:p14="http://schemas.microsoft.com/office/powerpoint/2010/main" val="24627950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8651" y="431800"/>
            <a:ext cx="7877175" cy="707886"/>
          </a:xfrm>
          <a:prstGeom prst="rect">
            <a:avLst/>
          </a:prstGeom>
          <a:noFill/>
        </p:spPr>
        <p:txBody>
          <a:bodyPr wrap="square" rtlCol="0">
            <a:spAutoFit/>
          </a:bodyPr>
          <a:lstStyle/>
          <a:p>
            <a:pPr defTabSz="457200"/>
            <a:r>
              <a:rPr lang="en-US" sz="4000" b="1" smtClean="0">
                <a:solidFill>
                  <a:srgbClr val="FF0000"/>
                </a:solidFill>
                <a:latin typeface="Arial" panose="020B0604020202020204" pitchFamily="34" charset="0"/>
                <a:cs typeface="Arial" panose="020B0604020202020204" pitchFamily="34" charset="0"/>
              </a:rPr>
              <a:t>Nội dung trình bày</a:t>
            </a:r>
            <a:endParaRPr lang="en-US" sz="4000" b="1">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628651" y="1139689"/>
            <a:ext cx="7877175" cy="5078313"/>
          </a:xfrm>
          <a:prstGeom prst="rect">
            <a:avLst/>
          </a:prstGeom>
          <a:noFill/>
        </p:spPr>
        <p:txBody>
          <a:bodyPr wrap="square" rtlCol="0">
            <a:spAutoFit/>
          </a:bodyPr>
          <a:lstStyle/>
          <a:p>
            <a:pPr marL="514350" indent="-514350" algn="just" defTabSz="457200">
              <a:lnSpc>
                <a:spcPct val="150000"/>
              </a:lnSpc>
              <a:buFontTx/>
              <a:buAutoNum type="arabicPeriod"/>
            </a:pPr>
            <a:r>
              <a:rPr lang="en-US" sz="2400" b="1" smtClean="0">
                <a:solidFill>
                  <a:prstClr val="black"/>
                </a:solidFill>
                <a:latin typeface="Arial" panose="020B0604020202020204" pitchFamily="34" charset="0"/>
                <a:cs typeface="Arial" panose="020B0604020202020204" pitchFamily="34" charset="0"/>
              </a:rPr>
              <a:t>Khái niệm</a:t>
            </a:r>
          </a:p>
          <a:p>
            <a:pPr marL="514350" indent="-514350" algn="just" defTabSz="457200">
              <a:lnSpc>
                <a:spcPct val="150000"/>
              </a:lnSpc>
              <a:buFontTx/>
              <a:buAutoNum type="arabicPeriod"/>
            </a:pPr>
            <a:r>
              <a:rPr lang="en-US" sz="2400" b="1" smtClean="0">
                <a:solidFill>
                  <a:prstClr val="black"/>
                </a:solidFill>
                <a:latin typeface="Arial" panose="020B0604020202020204" pitchFamily="34" charset="0"/>
                <a:cs typeface="Arial" panose="020B0604020202020204" pitchFamily="34" charset="0"/>
              </a:rPr>
              <a:t>Mục đích</a:t>
            </a:r>
          </a:p>
          <a:p>
            <a:pPr marL="514350" indent="-514350" algn="just" defTabSz="457200">
              <a:lnSpc>
                <a:spcPct val="150000"/>
              </a:lnSpc>
              <a:buFontTx/>
              <a:buAutoNum type="arabicPeriod"/>
            </a:pPr>
            <a:r>
              <a:rPr lang="en-US" sz="2400" b="1" smtClean="0">
                <a:solidFill>
                  <a:prstClr val="black"/>
                </a:solidFill>
                <a:latin typeface="Arial" panose="020B0604020202020204" pitchFamily="34" charset="0"/>
                <a:cs typeface="Arial" panose="020B0604020202020204" pitchFamily="34" charset="0"/>
              </a:rPr>
              <a:t>Cấu trúc</a:t>
            </a:r>
          </a:p>
          <a:p>
            <a:pPr marL="514350" indent="-514350" algn="just" defTabSz="457200">
              <a:lnSpc>
                <a:spcPct val="150000"/>
              </a:lnSpc>
              <a:buFontTx/>
              <a:buAutoNum type="arabicPeriod"/>
            </a:pPr>
            <a:r>
              <a:rPr lang="en-US" sz="2400" b="1">
                <a:solidFill>
                  <a:prstClr val="black"/>
                </a:solidFill>
                <a:latin typeface="Arial" panose="020B0604020202020204" pitchFamily="34" charset="0"/>
                <a:cs typeface="Arial" panose="020B0604020202020204" pitchFamily="34" charset="0"/>
              </a:rPr>
              <a:t>Các thành phần tham gia, ý nghĩa và vai </a:t>
            </a:r>
            <a:r>
              <a:rPr lang="en-US" sz="2400" b="1" smtClean="0">
                <a:solidFill>
                  <a:prstClr val="black"/>
                </a:solidFill>
                <a:latin typeface="Arial" panose="020B0604020202020204" pitchFamily="34" charset="0"/>
                <a:cs typeface="Arial" panose="020B0604020202020204" pitchFamily="34" charset="0"/>
              </a:rPr>
              <a:t>trò</a:t>
            </a:r>
          </a:p>
          <a:p>
            <a:pPr marL="514350" indent="-514350" algn="just" defTabSz="457200">
              <a:lnSpc>
                <a:spcPct val="150000"/>
              </a:lnSpc>
              <a:buFontTx/>
              <a:buAutoNum type="arabicPeriod"/>
            </a:pPr>
            <a:r>
              <a:rPr lang="en-US" sz="2400" b="1">
                <a:solidFill>
                  <a:prstClr val="black"/>
                </a:solidFill>
                <a:latin typeface="Arial" panose="020B0604020202020204" pitchFamily="34" charset="0"/>
                <a:cs typeface="Arial" panose="020B0604020202020204" pitchFamily="34" charset="0"/>
              </a:rPr>
              <a:t>Tính chất đặc </a:t>
            </a:r>
            <a:r>
              <a:rPr lang="en-US" sz="2400" b="1" smtClean="0">
                <a:solidFill>
                  <a:prstClr val="black"/>
                </a:solidFill>
                <a:latin typeface="Arial" panose="020B0604020202020204" pitchFamily="34" charset="0"/>
                <a:cs typeface="Arial" panose="020B0604020202020204" pitchFamily="34" charset="0"/>
              </a:rPr>
              <a:t>thù</a:t>
            </a:r>
          </a:p>
          <a:p>
            <a:pPr marL="514350" indent="-514350" algn="just" defTabSz="457200">
              <a:lnSpc>
                <a:spcPct val="150000"/>
              </a:lnSpc>
              <a:buFontTx/>
              <a:buAutoNum type="arabicPeriod"/>
            </a:pPr>
            <a:r>
              <a:rPr lang="en-US" sz="2400" b="1">
                <a:solidFill>
                  <a:prstClr val="black"/>
                </a:solidFill>
                <a:latin typeface="Arial" panose="020B0604020202020204" pitchFamily="34" charset="0"/>
                <a:cs typeface="Arial" panose="020B0604020202020204" pitchFamily="34" charset="0"/>
              </a:rPr>
              <a:t>Tình huống áp dụng và các hệ </a:t>
            </a:r>
            <a:r>
              <a:rPr lang="en-US" sz="2400" b="1" smtClean="0">
                <a:solidFill>
                  <a:prstClr val="black"/>
                </a:solidFill>
                <a:latin typeface="Arial" panose="020B0604020202020204" pitchFamily="34" charset="0"/>
                <a:cs typeface="Arial" panose="020B0604020202020204" pitchFamily="34" charset="0"/>
              </a:rPr>
              <a:t>quả</a:t>
            </a:r>
          </a:p>
          <a:p>
            <a:pPr marL="514350" indent="-514350" algn="just" defTabSz="457200">
              <a:lnSpc>
                <a:spcPct val="150000"/>
              </a:lnSpc>
              <a:buFontTx/>
              <a:buAutoNum type="arabicPeriod"/>
            </a:pPr>
            <a:r>
              <a:rPr lang="vi-VN" sz="2400" b="1">
                <a:solidFill>
                  <a:prstClr val="black"/>
                </a:solidFill>
                <a:cs typeface="Arial" panose="020B0604020202020204" pitchFamily="34" charset="0"/>
              </a:rPr>
              <a:t>Ưu và khuyết điểm của Abstract Factory</a:t>
            </a:r>
          </a:p>
          <a:p>
            <a:pPr marL="514350" indent="-514350" algn="just" defTabSz="457200">
              <a:lnSpc>
                <a:spcPct val="150000"/>
              </a:lnSpc>
              <a:buFontTx/>
              <a:buAutoNum type="arabicPeriod"/>
            </a:pPr>
            <a:r>
              <a:rPr lang="en-US" sz="2400" b="1">
                <a:solidFill>
                  <a:prstClr val="black"/>
                </a:solidFill>
                <a:latin typeface="Arial" panose="020B0604020202020204" pitchFamily="34" charset="0"/>
                <a:cs typeface="Arial" panose="020B0604020202020204" pitchFamily="34" charset="0"/>
              </a:rPr>
              <a:t>Các mẫu liên quan</a:t>
            </a:r>
          </a:p>
          <a:p>
            <a:pPr marL="514350" indent="-514350" algn="just" defTabSz="457200">
              <a:lnSpc>
                <a:spcPct val="150000"/>
              </a:lnSpc>
              <a:buFontTx/>
              <a:buAutoNum type="arabicPeriod"/>
            </a:pPr>
            <a:r>
              <a:rPr lang="en-US" sz="2400" b="1" smtClean="0">
                <a:solidFill>
                  <a:prstClr val="black"/>
                </a:solidFill>
                <a:latin typeface="Arial" panose="020B0604020202020204" pitchFamily="34" charset="0"/>
                <a:cs typeface="Arial" panose="020B0604020202020204" pitchFamily="34" charset="0"/>
              </a:rPr>
              <a:t>Demo</a:t>
            </a:r>
            <a:endParaRPr lang="en-US" sz="2400" b="1">
              <a:solidFill>
                <a:prstClr val="black"/>
              </a:solidFill>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sz="1200" b="1" smtClean="0">
                <a:solidFill>
                  <a:prstClr val="black"/>
                </a:solidFill>
                <a:latin typeface="Arial" panose="020B0604020202020204" pitchFamily="34" charset="0"/>
                <a:cs typeface="Arial" panose="020B0604020202020204" pitchFamily="34" charset="0"/>
              </a:rPr>
              <a:t>Thanh Thảo - Tinh Anh</a:t>
            </a:r>
            <a:endParaRPr lang="en-US" sz="1200" b="1" dirty="0">
              <a:solidFill>
                <a:prstClr val="black"/>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solidFill>
              </a:rPr>
              <a:pPr/>
              <a:t>2</a:t>
            </a:fld>
            <a:endParaRPr lang="en-US" dirty="0">
              <a:solidFill>
                <a:prstClr val="black"/>
              </a:solidFill>
            </a:endParaRPr>
          </a:p>
        </p:txBody>
      </p:sp>
      <p:sp>
        <p:nvSpPr>
          <p:cNvPr id="6" name="Date Placeholder 5"/>
          <p:cNvSpPr>
            <a:spLocks noGrp="1"/>
          </p:cNvSpPr>
          <p:nvPr>
            <p:ph type="dt" sz="half" idx="10"/>
          </p:nvPr>
        </p:nvSpPr>
        <p:spPr/>
        <p:txBody>
          <a:bodyPr/>
          <a:lstStyle/>
          <a:p>
            <a:fld id="{99542931-6D16-4E7B-8622-79EAF740B44F}" type="datetime1">
              <a:rPr lang="vi-VN" smtClean="0"/>
              <a:t>05/09/2016</a:t>
            </a:fld>
            <a:endParaRPr lang="en-US" dirty="0"/>
          </a:p>
        </p:txBody>
      </p:sp>
    </p:spTree>
    <p:extLst>
      <p:ext uri="{BB962C8B-B14F-4D97-AF65-F5344CB8AC3E}">
        <p14:creationId xmlns:p14="http://schemas.microsoft.com/office/powerpoint/2010/main" val="23590004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8651" y="431800"/>
            <a:ext cx="7877175" cy="707886"/>
          </a:xfrm>
          <a:prstGeom prst="rect">
            <a:avLst/>
          </a:prstGeom>
          <a:noFill/>
        </p:spPr>
        <p:txBody>
          <a:bodyPr wrap="square" rtlCol="0">
            <a:spAutoFit/>
          </a:bodyPr>
          <a:lstStyle/>
          <a:p>
            <a:pPr defTabSz="457200"/>
            <a:r>
              <a:rPr lang="en-US" sz="4000" b="1" smtClean="0">
                <a:solidFill>
                  <a:srgbClr val="FF0000"/>
                </a:solidFill>
                <a:latin typeface="Arial" panose="020B0604020202020204" pitchFamily="34" charset="0"/>
                <a:cs typeface="Arial" panose="020B0604020202020204" pitchFamily="34" charset="0"/>
              </a:rPr>
              <a:t>1. Khái niệm</a:t>
            </a:r>
            <a:endParaRPr lang="en-US" sz="4000" b="1">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628651" y="1139689"/>
            <a:ext cx="7877175" cy="5183150"/>
          </a:xfrm>
          <a:prstGeom prst="rect">
            <a:avLst/>
          </a:prstGeom>
          <a:noFill/>
        </p:spPr>
        <p:txBody>
          <a:bodyPr wrap="square" rtlCol="0">
            <a:spAutoFit/>
          </a:bodyPr>
          <a:lstStyle/>
          <a:p>
            <a:pPr algn="just" defTabSz="457200">
              <a:lnSpc>
                <a:spcPct val="150000"/>
              </a:lnSpc>
            </a:pPr>
            <a:r>
              <a:rPr lang="vi-VN" sz="2800" b="1" dirty="0">
                <a:solidFill>
                  <a:prstClr val="black"/>
                </a:solidFill>
                <a:cs typeface="Arial" panose="020B0604020202020204" pitchFamily="34" charset="0"/>
              </a:rPr>
              <a:t>Abstract </a:t>
            </a:r>
            <a:r>
              <a:rPr lang="en-US" sz="2800" b="1" dirty="0" err="1" smtClean="0">
                <a:solidFill>
                  <a:prstClr val="black"/>
                </a:solidFill>
                <a:latin typeface="Arial" panose="020B0604020202020204" pitchFamily="34" charset="0"/>
                <a:cs typeface="Arial" panose="020B0604020202020204" pitchFamily="34" charset="0"/>
              </a:rPr>
              <a:t>Fa</a:t>
            </a:r>
            <a:r>
              <a:rPr lang="vi-VN" sz="2800" b="1" dirty="0" smtClean="0">
                <a:solidFill>
                  <a:prstClr val="black"/>
                </a:solidFill>
                <a:cs typeface="Arial" panose="020B0604020202020204" pitchFamily="34" charset="0"/>
              </a:rPr>
              <a:t>ctory</a:t>
            </a:r>
            <a:r>
              <a:rPr lang="en-US" sz="2800" b="1" dirty="0" smtClean="0">
                <a:solidFill>
                  <a:prstClr val="black"/>
                </a:solidFill>
                <a:latin typeface="Arial" panose="020B0604020202020204" pitchFamily="34" charset="0"/>
                <a:cs typeface="Arial" panose="020B0604020202020204" pitchFamily="34" charset="0"/>
              </a:rPr>
              <a:t>, </a:t>
            </a:r>
            <a:r>
              <a:rPr lang="en-US" sz="2800" dirty="0" err="1" smtClean="0">
                <a:solidFill>
                  <a:prstClr val="black"/>
                </a:solidFill>
                <a:latin typeface="Arial" panose="020B0604020202020204" pitchFamily="34" charset="0"/>
                <a:cs typeface="Arial" panose="020B0604020202020204" pitchFamily="34" charset="0"/>
              </a:rPr>
              <a:t>tên</a:t>
            </a:r>
            <a:r>
              <a:rPr lang="en-US" sz="2800" dirty="0" smtClean="0">
                <a:solidFill>
                  <a:prstClr val="black"/>
                </a:solidFill>
                <a:latin typeface="Arial" panose="020B0604020202020204" pitchFamily="34" charset="0"/>
                <a:cs typeface="Arial" panose="020B0604020202020204" pitchFamily="34" charset="0"/>
              </a:rPr>
              <a:t> </a:t>
            </a:r>
            <a:r>
              <a:rPr lang="en-US" sz="2800" dirty="0" err="1" smtClean="0">
                <a:solidFill>
                  <a:prstClr val="black"/>
                </a:solidFill>
                <a:latin typeface="Arial" panose="020B0604020202020204" pitchFamily="34" charset="0"/>
                <a:cs typeface="Arial" panose="020B0604020202020204" pitchFamily="34" charset="0"/>
              </a:rPr>
              <a:t>đầy</a:t>
            </a:r>
            <a:r>
              <a:rPr lang="en-US" sz="2800" dirty="0" smtClean="0">
                <a:solidFill>
                  <a:prstClr val="black"/>
                </a:solidFill>
                <a:latin typeface="Arial" panose="020B0604020202020204" pitchFamily="34" charset="0"/>
                <a:cs typeface="Arial" panose="020B0604020202020204" pitchFamily="34" charset="0"/>
              </a:rPr>
              <a:t> </a:t>
            </a:r>
            <a:r>
              <a:rPr lang="en-US" sz="2800" dirty="0" err="1" smtClean="0">
                <a:solidFill>
                  <a:prstClr val="black"/>
                </a:solidFill>
                <a:latin typeface="Arial" panose="020B0604020202020204" pitchFamily="34" charset="0"/>
                <a:cs typeface="Arial" panose="020B0604020202020204" pitchFamily="34" charset="0"/>
              </a:rPr>
              <a:t>đủ</a:t>
            </a:r>
            <a:r>
              <a:rPr lang="en-US" sz="2800" dirty="0" smtClean="0">
                <a:solidFill>
                  <a:prstClr val="black"/>
                </a:solidFill>
                <a:latin typeface="Arial" panose="020B0604020202020204" pitchFamily="34" charset="0"/>
                <a:cs typeface="Arial" panose="020B0604020202020204" pitchFamily="34" charset="0"/>
              </a:rPr>
              <a:t> </a:t>
            </a:r>
            <a:r>
              <a:rPr lang="en-US" sz="2800" dirty="0" smtClean="0">
                <a:solidFill>
                  <a:prstClr val="black"/>
                </a:solidFill>
              </a:rPr>
              <a:t>Abstract </a:t>
            </a:r>
            <a:r>
              <a:rPr lang="en-US" sz="2800" dirty="0">
                <a:solidFill>
                  <a:prstClr val="black"/>
                </a:solidFill>
              </a:rPr>
              <a:t>Factory </a:t>
            </a:r>
            <a:r>
              <a:rPr lang="en-US" sz="2800" dirty="0" smtClean="0">
                <a:solidFill>
                  <a:prstClr val="black"/>
                </a:solidFill>
              </a:rPr>
              <a:t>Pattern</a:t>
            </a:r>
            <a:r>
              <a:rPr lang="vi-VN" sz="2800" dirty="0" smtClean="0">
                <a:solidFill>
                  <a:prstClr val="black"/>
                </a:solidFill>
                <a:cs typeface="Arial" panose="020B0604020202020204" pitchFamily="34" charset="0"/>
              </a:rPr>
              <a:t> </a:t>
            </a:r>
            <a:r>
              <a:rPr lang="vi-VN" sz="2800" dirty="0">
                <a:solidFill>
                  <a:prstClr val="black"/>
                </a:solidFill>
                <a:cs typeface="Arial" panose="020B0604020202020204" pitchFamily="34" charset="0"/>
              </a:rPr>
              <a:t>là một trong </a:t>
            </a:r>
            <a:r>
              <a:rPr lang="vi-VN" sz="2800" dirty="0" smtClean="0">
                <a:solidFill>
                  <a:prstClr val="black"/>
                </a:solidFill>
                <a:cs typeface="Arial" panose="020B0604020202020204" pitchFamily="34" charset="0"/>
              </a:rPr>
              <a:t>các</a:t>
            </a:r>
            <a:r>
              <a:rPr lang="en-US" sz="2800" dirty="0" smtClean="0">
                <a:solidFill>
                  <a:prstClr val="black"/>
                </a:solidFill>
                <a:latin typeface="Arial" panose="020B0604020202020204" pitchFamily="34" charset="0"/>
                <a:cs typeface="Arial" panose="020B0604020202020204" pitchFamily="34" charset="0"/>
              </a:rPr>
              <a:t> </a:t>
            </a:r>
            <a:r>
              <a:rPr lang="vi-VN" sz="2800" dirty="0" smtClean="0">
                <a:solidFill>
                  <a:prstClr val="black"/>
                </a:solidFill>
                <a:cs typeface="Arial" panose="020B0604020202020204" pitchFamily="34" charset="0"/>
              </a:rPr>
              <a:t>design </a:t>
            </a:r>
            <a:r>
              <a:rPr lang="vi-VN" sz="2800" dirty="0">
                <a:solidFill>
                  <a:prstClr val="black"/>
                </a:solidFill>
                <a:cs typeface="Arial" panose="020B0604020202020204" pitchFamily="34" charset="0"/>
              </a:rPr>
              <a:t>pattern thuộc nhóm kiến tạo (Creational) được áp dụng khá phổ biến trong khi thiết kế và lập trình. Nó cung cấp một </a:t>
            </a:r>
            <a:r>
              <a:rPr lang="en-US" sz="2800" dirty="0" err="1" smtClean="0">
                <a:solidFill>
                  <a:prstClr val="black"/>
                </a:solidFill>
                <a:latin typeface="Arial" panose="020B0604020202020204" pitchFamily="34" charset="0"/>
                <a:cs typeface="Arial" panose="020B0604020202020204" pitchFamily="34" charset="0"/>
              </a:rPr>
              <a:t>giao</a:t>
            </a:r>
            <a:r>
              <a:rPr lang="en-US" sz="2800" dirty="0" smtClean="0">
                <a:solidFill>
                  <a:prstClr val="black"/>
                </a:solidFill>
                <a:latin typeface="Arial" panose="020B0604020202020204" pitchFamily="34" charset="0"/>
                <a:cs typeface="Arial" panose="020B0604020202020204" pitchFamily="34" charset="0"/>
              </a:rPr>
              <a:t> </a:t>
            </a:r>
            <a:r>
              <a:rPr lang="en-US" sz="2800" dirty="0" err="1" smtClean="0">
                <a:solidFill>
                  <a:prstClr val="black"/>
                </a:solidFill>
                <a:latin typeface="Arial" panose="020B0604020202020204" pitchFamily="34" charset="0"/>
                <a:cs typeface="Arial" panose="020B0604020202020204" pitchFamily="34" charset="0"/>
              </a:rPr>
              <a:t>diện</a:t>
            </a:r>
            <a:r>
              <a:rPr lang="en-US" sz="2800" dirty="0" smtClean="0">
                <a:solidFill>
                  <a:prstClr val="black"/>
                </a:solidFill>
                <a:latin typeface="Arial" panose="020B0604020202020204" pitchFamily="34" charset="0"/>
                <a:cs typeface="Arial" panose="020B0604020202020204" pitchFamily="34" charset="0"/>
              </a:rPr>
              <a:t> </a:t>
            </a:r>
            <a:r>
              <a:rPr lang="en-US" sz="2800" dirty="0" err="1" smtClean="0">
                <a:solidFill>
                  <a:prstClr val="black"/>
                </a:solidFill>
                <a:latin typeface="Arial" panose="020B0604020202020204" pitchFamily="34" charset="0"/>
                <a:cs typeface="Arial" panose="020B0604020202020204" pitchFamily="34" charset="0"/>
              </a:rPr>
              <a:t>có</a:t>
            </a:r>
            <a:r>
              <a:rPr lang="en-US" sz="2800" dirty="0" smtClean="0">
                <a:solidFill>
                  <a:prstClr val="black"/>
                </a:solidFill>
                <a:latin typeface="Arial" panose="020B0604020202020204" pitchFamily="34" charset="0"/>
                <a:cs typeface="Arial" panose="020B0604020202020204" pitchFamily="34" charset="0"/>
              </a:rPr>
              <a:t> </a:t>
            </a:r>
            <a:r>
              <a:rPr lang="en-US" sz="2800" dirty="0" err="1" smtClean="0">
                <a:solidFill>
                  <a:prstClr val="black"/>
                </a:solidFill>
                <a:latin typeface="Arial" panose="020B0604020202020204" pitchFamily="34" charset="0"/>
                <a:cs typeface="Arial" panose="020B0604020202020204" pitchFamily="34" charset="0"/>
              </a:rPr>
              <a:t>chức</a:t>
            </a:r>
            <a:r>
              <a:rPr lang="en-US" sz="2800" dirty="0" smtClean="0">
                <a:solidFill>
                  <a:prstClr val="black"/>
                </a:solidFill>
                <a:latin typeface="Arial" panose="020B0604020202020204" pitchFamily="34" charset="0"/>
                <a:cs typeface="Arial" panose="020B0604020202020204" pitchFamily="34" charset="0"/>
              </a:rPr>
              <a:t> </a:t>
            </a:r>
            <a:r>
              <a:rPr lang="en-US" sz="2800" dirty="0" err="1" smtClean="0">
                <a:solidFill>
                  <a:prstClr val="black"/>
                </a:solidFill>
                <a:latin typeface="Arial" panose="020B0604020202020204" pitchFamily="34" charset="0"/>
                <a:cs typeface="Arial" panose="020B0604020202020204" pitchFamily="34" charset="0"/>
              </a:rPr>
              <a:t>năng</a:t>
            </a:r>
            <a:r>
              <a:rPr lang="en-US" sz="2800" dirty="0" smtClean="0">
                <a:solidFill>
                  <a:prstClr val="black"/>
                </a:solidFill>
                <a:latin typeface="Arial" panose="020B0604020202020204" pitchFamily="34" charset="0"/>
                <a:cs typeface="Arial" panose="020B0604020202020204" pitchFamily="34" charset="0"/>
              </a:rPr>
              <a:t> </a:t>
            </a:r>
            <a:r>
              <a:rPr lang="en-US" sz="2800" dirty="0" err="1" smtClean="0">
                <a:solidFill>
                  <a:prstClr val="black"/>
                </a:solidFill>
                <a:latin typeface="Arial" panose="020B0604020202020204" pitchFamily="34" charset="0"/>
                <a:cs typeface="Arial" panose="020B0604020202020204" pitchFamily="34" charset="0"/>
              </a:rPr>
              <a:t>tạo</a:t>
            </a:r>
            <a:r>
              <a:rPr lang="en-US" sz="2800" dirty="0" smtClean="0">
                <a:solidFill>
                  <a:prstClr val="black"/>
                </a:solidFill>
                <a:latin typeface="Arial" panose="020B0604020202020204" pitchFamily="34" charset="0"/>
                <a:cs typeface="Arial" panose="020B0604020202020204" pitchFamily="34" charset="0"/>
              </a:rPr>
              <a:t> </a:t>
            </a:r>
            <a:r>
              <a:rPr lang="en-US" sz="2800" dirty="0" err="1" smtClean="0">
                <a:solidFill>
                  <a:prstClr val="black"/>
                </a:solidFill>
                <a:latin typeface="Arial" panose="020B0604020202020204" pitchFamily="34" charset="0"/>
                <a:cs typeface="Arial" panose="020B0604020202020204" pitchFamily="34" charset="0"/>
              </a:rPr>
              <a:t>ra</a:t>
            </a:r>
            <a:r>
              <a:rPr lang="en-US" sz="2800" dirty="0" smtClean="0">
                <a:solidFill>
                  <a:prstClr val="black"/>
                </a:solidFill>
                <a:latin typeface="Arial" panose="020B0604020202020204" pitchFamily="34" charset="0"/>
                <a:cs typeface="Arial" panose="020B0604020202020204" pitchFamily="34" charset="0"/>
              </a:rPr>
              <a:t> </a:t>
            </a:r>
            <a:r>
              <a:rPr lang="en-US" sz="2800" dirty="0" err="1" smtClean="0">
                <a:solidFill>
                  <a:prstClr val="black"/>
                </a:solidFill>
                <a:latin typeface="Arial" panose="020B0604020202020204" pitchFamily="34" charset="0"/>
                <a:cs typeface="Arial" panose="020B0604020202020204" pitchFamily="34" charset="0"/>
              </a:rPr>
              <a:t>một</a:t>
            </a:r>
            <a:r>
              <a:rPr lang="en-US" sz="2800" dirty="0" smtClean="0">
                <a:solidFill>
                  <a:prstClr val="black"/>
                </a:solidFill>
                <a:latin typeface="Arial" panose="020B0604020202020204" pitchFamily="34" charset="0"/>
                <a:cs typeface="Arial" panose="020B0604020202020204" pitchFamily="34" charset="0"/>
              </a:rPr>
              <a:t> </a:t>
            </a:r>
            <a:r>
              <a:rPr lang="en-US" sz="2800" dirty="0" err="1" smtClean="0">
                <a:solidFill>
                  <a:prstClr val="black"/>
                </a:solidFill>
                <a:latin typeface="Arial" panose="020B0604020202020204" pitchFamily="34" charset="0"/>
                <a:cs typeface="Arial" panose="020B0604020202020204" pitchFamily="34" charset="0"/>
              </a:rPr>
              <a:t>tập</a:t>
            </a:r>
            <a:r>
              <a:rPr lang="en-US" sz="2800" dirty="0" smtClean="0">
                <a:solidFill>
                  <a:prstClr val="black"/>
                </a:solidFill>
                <a:latin typeface="Arial" panose="020B0604020202020204" pitchFamily="34" charset="0"/>
                <a:cs typeface="Arial" panose="020B0604020202020204" pitchFamily="34" charset="0"/>
              </a:rPr>
              <a:t> </a:t>
            </a:r>
            <a:r>
              <a:rPr lang="en-US" sz="2800" dirty="0" err="1" smtClean="0">
                <a:solidFill>
                  <a:prstClr val="black"/>
                </a:solidFill>
                <a:latin typeface="Arial" panose="020B0604020202020204" pitchFamily="34" charset="0"/>
                <a:cs typeface="Arial" panose="020B0604020202020204" pitchFamily="34" charset="0"/>
              </a:rPr>
              <a:t>các</a:t>
            </a:r>
            <a:r>
              <a:rPr lang="en-US" sz="2800" dirty="0" smtClean="0">
                <a:solidFill>
                  <a:prstClr val="black"/>
                </a:solidFill>
                <a:latin typeface="Arial" panose="020B0604020202020204" pitchFamily="34" charset="0"/>
                <a:cs typeface="Arial" panose="020B0604020202020204" pitchFamily="34" charset="0"/>
              </a:rPr>
              <a:t> </a:t>
            </a:r>
            <a:r>
              <a:rPr lang="vi-VN" sz="2800" dirty="0" smtClean="0">
                <a:solidFill>
                  <a:prstClr val="black"/>
                </a:solidFill>
                <a:cs typeface="Arial" panose="020B0604020202020204" pitchFamily="34" charset="0"/>
              </a:rPr>
              <a:t>đối </a:t>
            </a:r>
            <a:r>
              <a:rPr lang="vi-VN" sz="2800" dirty="0">
                <a:solidFill>
                  <a:prstClr val="black"/>
                </a:solidFill>
                <a:cs typeface="Arial" panose="020B0604020202020204" pitchFamily="34" charset="0"/>
              </a:rPr>
              <a:t>tượng có quan hệ hoặc phụ thuộc nhau mà không cần chỉ rõ các lớp cụ </a:t>
            </a:r>
            <a:r>
              <a:rPr lang="vi-VN" sz="2800" dirty="0" smtClean="0">
                <a:solidFill>
                  <a:prstClr val="black"/>
                </a:solidFill>
                <a:cs typeface="Arial" panose="020B0604020202020204" pitchFamily="34" charset="0"/>
              </a:rPr>
              <a:t>thể</a:t>
            </a:r>
            <a:r>
              <a:rPr lang="en-US" sz="2800" dirty="0" smtClean="0">
                <a:solidFill>
                  <a:prstClr val="black"/>
                </a:solidFill>
                <a:latin typeface="Arial" panose="020B0604020202020204" pitchFamily="34" charset="0"/>
                <a:cs typeface="Arial" panose="020B0604020202020204" pitchFamily="34" charset="0"/>
              </a:rPr>
              <a:t> </a:t>
            </a:r>
            <a:r>
              <a:rPr lang="en-US" sz="2800" dirty="0" err="1" smtClean="0">
                <a:solidFill>
                  <a:prstClr val="black"/>
                </a:solidFill>
                <a:latin typeface="Arial" panose="020B0604020202020204" pitchFamily="34" charset="0"/>
                <a:cs typeface="Arial" panose="020B0604020202020204" pitchFamily="34" charset="0"/>
              </a:rPr>
              <a:t>nào</a:t>
            </a:r>
            <a:r>
              <a:rPr lang="vi-VN" sz="2800" dirty="0" smtClean="0">
                <a:solidFill>
                  <a:prstClr val="black"/>
                </a:solidFill>
                <a:cs typeface="Arial" panose="020B0604020202020204" pitchFamily="34" charset="0"/>
              </a:rPr>
              <a:t> </a:t>
            </a:r>
            <a:r>
              <a:rPr lang="en-US" sz="2800" dirty="0" err="1" smtClean="0">
                <a:solidFill>
                  <a:prstClr val="black"/>
                </a:solidFill>
                <a:latin typeface="Arial" panose="020B0604020202020204" pitchFamily="34" charset="0"/>
                <a:cs typeface="Arial" panose="020B0604020202020204" pitchFamily="34" charset="0"/>
              </a:rPr>
              <a:t>tại</a:t>
            </a:r>
            <a:r>
              <a:rPr lang="en-US" sz="2800" dirty="0" smtClean="0">
                <a:solidFill>
                  <a:prstClr val="black"/>
                </a:solidFill>
                <a:latin typeface="Arial" panose="020B0604020202020204" pitchFamily="34" charset="0"/>
                <a:cs typeface="Arial" panose="020B0604020202020204" pitchFamily="34" charset="0"/>
              </a:rPr>
              <a:t> </a:t>
            </a:r>
            <a:r>
              <a:rPr lang="en-US" sz="2800" dirty="0" err="1" smtClean="0">
                <a:solidFill>
                  <a:prstClr val="black"/>
                </a:solidFill>
                <a:latin typeface="Arial" panose="020B0604020202020204" pitchFamily="34" charset="0"/>
                <a:cs typeface="Arial" panose="020B0604020202020204" pitchFamily="34" charset="0"/>
              </a:rPr>
              <a:t>thời</a:t>
            </a:r>
            <a:r>
              <a:rPr lang="en-US" sz="2800" dirty="0" smtClean="0">
                <a:solidFill>
                  <a:prstClr val="black"/>
                </a:solidFill>
                <a:latin typeface="Arial" panose="020B0604020202020204" pitchFamily="34" charset="0"/>
                <a:cs typeface="Arial" panose="020B0604020202020204" pitchFamily="34" charset="0"/>
              </a:rPr>
              <a:t> </a:t>
            </a:r>
            <a:r>
              <a:rPr lang="en-US" sz="2800" dirty="0" err="1" smtClean="0">
                <a:solidFill>
                  <a:prstClr val="black"/>
                </a:solidFill>
                <a:latin typeface="Arial" panose="020B0604020202020204" pitchFamily="34" charset="0"/>
                <a:cs typeface="Arial" panose="020B0604020202020204" pitchFamily="34" charset="0"/>
              </a:rPr>
              <a:t>điểm</a:t>
            </a:r>
            <a:r>
              <a:rPr lang="en-US" sz="2800" dirty="0" smtClean="0">
                <a:solidFill>
                  <a:prstClr val="black"/>
                </a:solidFill>
                <a:latin typeface="Arial" panose="020B0604020202020204" pitchFamily="34" charset="0"/>
                <a:cs typeface="Arial" panose="020B0604020202020204" pitchFamily="34" charset="0"/>
              </a:rPr>
              <a:t> </a:t>
            </a:r>
            <a:r>
              <a:rPr lang="en-US" sz="2800" dirty="0" err="1" smtClean="0">
                <a:solidFill>
                  <a:prstClr val="black"/>
                </a:solidFill>
                <a:latin typeface="Arial" panose="020B0604020202020204" pitchFamily="34" charset="0"/>
                <a:cs typeface="Arial" panose="020B0604020202020204" pitchFamily="34" charset="0"/>
              </a:rPr>
              <a:t>thiết</a:t>
            </a:r>
            <a:r>
              <a:rPr lang="en-US" sz="2800" dirty="0" smtClean="0">
                <a:solidFill>
                  <a:prstClr val="black"/>
                </a:solidFill>
                <a:latin typeface="Arial" panose="020B0604020202020204" pitchFamily="34" charset="0"/>
                <a:cs typeface="Arial" panose="020B0604020202020204" pitchFamily="34" charset="0"/>
              </a:rPr>
              <a:t> </a:t>
            </a:r>
            <a:r>
              <a:rPr lang="en-US" sz="2800" dirty="0" err="1" smtClean="0">
                <a:solidFill>
                  <a:prstClr val="black"/>
                </a:solidFill>
                <a:latin typeface="Arial" panose="020B0604020202020204" pitchFamily="34" charset="0"/>
                <a:cs typeface="Arial" panose="020B0604020202020204" pitchFamily="34" charset="0"/>
              </a:rPr>
              <a:t>kế</a:t>
            </a:r>
            <a:r>
              <a:rPr lang="en-US" sz="2800" dirty="0" smtClean="0">
                <a:solidFill>
                  <a:prstClr val="black"/>
                </a:solidFill>
                <a:latin typeface="Arial" panose="020B0604020202020204" pitchFamily="34" charset="0"/>
                <a:cs typeface="Arial" panose="020B0604020202020204" pitchFamily="34" charset="0"/>
              </a:rPr>
              <a:t>.</a:t>
            </a:r>
            <a:endParaRPr lang="en-US" sz="2800" dirty="0">
              <a:solidFill>
                <a:prstClr val="black"/>
              </a:solidFill>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sz="1200" b="1" smtClean="0">
                <a:solidFill>
                  <a:prstClr val="black"/>
                </a:solidFill>
                <a:latin typeface="Arial" panose="020B0604020202020204" pitchFamily="34" charset="0"/>
                <a:cs typeface="Arial" panose="020B0604020202020204" pitchFamily="34" charset="0"/>
              </a:rPr>
              <a:t>Thanh Thảo - Tinh Anh</a:t>
            </a:r>
            <a:endParaRPr lang="en-US" sz="1200" b="1" dirty="0">
              <a:solidFill>
                <a:prstClr val="black"/>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solidFill>
              </a:rPr>
              <a:pPr/>
              <a:t>3</a:t>
            </a:fld>
            <a:endParaRPr lang="en-US" dirty="0">
              <a:solidFill>
                <a:prstClr val="black"/>
              </a:solidFill>
            </a:endParaRPr>
          </a:p>
        </p:txBody>
      </p:sp>
      <p:sp>
        <p:nvSpPr>
          <p:cNvPr id="6" name="Date Placeholder 5"/>
          <p:cNvSpPr>
            <a:spLocks noGrp="1"/>
          </p:cNvSpPr>
          <p:nvPr>
            <p:ph type="dt" sz="half" idx="10"/>
          </p:nvPr>
        </p:nvSpPr>
        <p:spPr/>
        <p:txBody>
          <a:bodyPr/>
          <a:lstStyle/>
          <a:p>
            <a:fld id="{43DAEFE2-F869-41AE-9252-111627508446}" type="datetime1">
              <a:rPr lang="vi-VN" smtClean="0"/>
              <a:t>05/09/2016</a:t>
            </a:fld>
            <a:endParaRPr lang="en-US" dirty="0"/>
          </a:p>
        </p:txBody>
      </p:sp>
    </p:spTree>
    <p:extLst>
      <p:ext uri="{BB962C8B-B14F-4D97-AF65-F5344CB8AC3E}">
        <p14:creationId xmlns:p14="http://schemas.microsoft.com/office/powerpoint/2010/main" val="21457515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8650" y="431800"/>
            <a:ext cx="6191250" cy="707886"/>
          </a:xfrm>
          <a:prstGeom prst="rect">
            <a:avLst/>
          </a:prstGeom>
          <a:noFill/>
        </p:spPr>
        <p:txBody>
          <a:bodyPr wrap="square" rtlCol="0">
            <a:spAutoFit/>
          </a:bodyPr>
          <a:lstStyle/>
          <a:p>
            <a:pPr defTabSz="457200"/>
            <a:r>
              <a:rPr lang="en-US" sz="4000" b="1" smtClean="0">
                <a:solidFill>
                  <a:srgbClr val="FF0000"/>
                </a:solidFill>
                <a:latin typeface="Arial" panose="020B0604020202020204" pitchFamily="34" charset="0"/>
                <a:cs typeface="Arial" panose="020B0604020202020204" pitchFamily="34" charset="0"/>
              </a:rPr>
              <a:t>1. Khái niệm</a:t>
            </a:r>
            <a:endParaRPr lang="en-US" sz="4000" b="1">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628651" y="1139689"/>
            <a:ext cx="7877175" cy="5183150"/>
          </a:xfrm>
          <a:prstGeom prst="rect">
            <a:avLst/>
          </a:prstGeom>
          <a:noFill/>
        </p:spPr>
        <p:txBody>
          <a:bodyPr wrap="square" rtlCol="0">
            <a:spAutoFit/>
          </a:bodyPr>
          <a:lstStyle/>
          <a:p>
            <a:pPr algn="just" defTabSz="457200">
              <a:lnSpc>
                <a:spcPct val="150000"/>
              </a:lnSpc>
            </a:pPr>
            <a:r>
              <a:rPr lang="vi-VN" sz="2800" dirty="0">
                <a:solidFill>
                  <a:prstClr val="black"/>
                </a:solidFill>
              </a:rPr>
              <a:t>Mẫu thiết kế Abstract Factory đóng gói một nhóm những lớp đóng vai trò "sản xuất" (Factory) trong ứng dụng, đây là những lớp được dùng để tạo </a:t>
            </a:r>
            <a:r>
              <a:rPr lang="en-US" sz="2800" dirty="0" err="1" smtClean="0">
                <a:solidFill>
                  <a:prstClr val="black"/>
                </a:solidFill>
              </a:rPr>
              <a:t>ra</a:t>
            </a:r>
            <a:r>
              <a:rPr lang="vi-VN" sz="2800" dirty="0" smtClean="0">
                <a:solidFill>
                  <a:prstClr val="black"/>
                </a:solidFill>
              </a:rPr>
              <a:t> </a:t>
            </a:r>
            <a:r>
              <a:rPr lang="vi-VN" sz="2800" dirty="0">
                <a:solidFill>
                  <a:prstClr val="black"/>
                </a:solidFill>
              </a:rPr>
              <a:t>các đối tượng. Các lớp sản xuất này có chung một giao diện </a:t>
            </a:r>
            <a:r>
              <a:rPr lang="vi-VN" sz="2800" dirty="0" smtClean="0">
                <a:solidFill>
                  <a:prstClr val="black"/>
                </a:solidFill>
              </a:rPr>
              <a:t>được </a:t>
            </a:r>
            <a:r>
              <a:rPr lang="vi-VN" sz="2800" dirty="0">
                <a:solidFill>
                  <a:prstClr val="black"/>
                </a:solidFill>
              </a:rPr>
              <a:t>kế thừa từ một lớp cha thuần ảo gọi là "lớp sản xuất ảo</a:t>
            </a:r>
            <a:r>
              <a:rPr lang="vi-VN" sz="2800" dirty="0" smtClean="0">
                <a:solidFill>
                  <a:prstClr val="black"/>
                </a:solidFill>
              </a:rPr>
              <a:t>".</a:t>
            </a:r>
            <a:endParaRPr lang="en-US" sz="2800" dirty="0" smtClean="0">
              <a:solidFill>
                <a:prstClr val="black"/>
              </a:solidFill>
            </a:endParaRPr>
          </a:p>
          <a:p>
            <a:pPr algn="just" defTabSz="457200">
              <a:lnSpc>
                <a:spcPct val="150000"/>
              </a:lnSpc>
            </a:pPr>
            <a:r>
              <a:rPr lang="en-US" sz="2800" dirty="0" err="1" smtClean="0">
                <a:solidFill>
                  <a:prstClr val="black"/>
                </a:solidFill>
                <a:latin typeface="Arial" panose="020B0604020202020204" pitchFamily="34" charset="0"/>
                <a:cs typeface="Arial" panose="020B0604020202020204" pitchFamily="34" charset="0"/>
              </a:rPr>
              <a:t>Người</a:t>
            </a:r>
            <a:r>
              <a:rPr lang="en-US" sz="2800" dirty="0" smtClean="0">
                <a:solidFill>
                  <a:prstClr val="black"/>
                </a:solidFill>
                <a:latin typeface="Arial" panose="020B0604020202020204" pitchFamily="34" charset="0"/>
                <a:cs typeface="Arial" panose="020B0604020202020204" pitchFamily="34" charset="0"/>
              </a:rPr>
              <a:t> ta </a:t>
            </a:r>
            <a:r>
              <a:rPr lang="en-US" sz="2800" dirty="0" err="1" smtClean="0">
                <a:solidFill>
                  <a:prstClr val="black"/>
                </a:solidFill>
                <a:latin typeface="Arial" panose="020B0604020202020204" pitchFamily="34" charset="0"/>
                <a:cs typeface="Arial" panose="020B0604020202020204" pitchFamily="34" charset="0"/>
              </a:rPr>
              <a:t>còn</a:t>
            </a:r>
            <a:r>
              <a:rPr lang="en-US" sz="2800" dirty="0" smtClean="0">
                <a:solidFill>
                  <a:prstClr val="black"/>
                </a:solidFill>
                <a:latin typeface="Arial" panose="020B0604020202020204" pitchFamily="34" charset="0"/>
                <a:cs typeface="Arial" panose="020B0604020202020204" pitchFamily="34" charset="0"/>
              </a:rPr>
              <a:t> </a:t>
            </a:r>
            <a:r>
              <a:rPr lang="en-US" sz="2800" dirty="0" err="1" smtClean="0">
                <a:solidFill>
                  <a:prstClr val="black"/>
                </a:solidFill>
                <a:latin typeface="Arial" panose="020B0604020202020204" pitchFamily="34" charset="0"/>
                <a:cs typeface="Arial" panose="020B0604020202020204" pitchFamily="34" charset="0"/>
              </a:rPr>
              <a:t>gọi</a:t>
            </a:r>
            <a:r>
              <a:rPr lang="en-US" sz="2800" dirty="0" smtClean="0">
                <a:solidFill>
                  <a:prstClr val="black"/>
                </a:solidFill>
                <a:latin typeface="Arial" panose="020B0604020202020204" pitchFamily="34" charset="0"/>
                <a:cs typeface="Arial" panose="020B0604020202020204" pitchFamily="34" charset="0"/>
              </a:rPr>
              <a:t> Abstract Factory </a:t>
            </a:r>
            <a:r>
              <a:rPr lang="en-US" sz="2800" dirty="0" err="1" smtClean="0">
                <a:solidFill>
                  <a:prstClr val="black"/>
                </a:solidFill>
                <a:latin typeface="Arial" panose="020B0604020202020204" pitchFamily="34" charset="0"/>
                <a:cs typeface="Arial" panose="020B0604020202020204" pitchFamily="34" charset="0"/>
              </a:rPr>
              <a:t>là</a:t>
            </a:r>
            <a:r>
              <a:rPr lang="en-US" sz="2800" dirty="0" smtClean="0">
                <a:solidFill>
                  <a:prstClr val="black"/>
                </a:solidFill>
                <a:latin typeface="Arial" panose="020B0604020202020204" pitchFamily="34" charset="0"/>
                <a:cs typeface="Arial" panose="020B0604020202020204" pitchFamily="34" charset="0"/>
              </a:rPr>
              <a:t> “Factory of factories”</a:t>
            </a:r>
            <a:endParaRPr lang="en-US" sz="2800" dirty="0">
              <a:solidFill>
                <a:prstClr val="black"/>
              </a:solidFill>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sz="1200" b="1" smtClean="0">
                <a:solidFill>
                  <a:prstClr val="black"/>
                </a:solidFill>
                <a:latin typeface="Arial" panose="020B0604020202020204" pitchFamily="34" charset="0"/>
                <a:cs typeface="Arial" panose="020B0604020202020204" pitchFamily="34" charset="0"/>
              </a:rPr>
              <a:t>Thanh Thảo - Tinh Anh</a:t>
            </a:r>
            <a:endParaRPr lang="en-US" sz="1200" b="1" dirty="0">
              <a:solidFill>
                <a:prstClr val="black"/>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solidFill>
              </a:rPr>
              <a:pPr/>
              <a:t>4</a:t>
            </a:fld>
            <a:endParaRPr lang="en-US" dirty="0">
              <a:solidFill>
                <a:prstClr val="black"/>
              </a:solidFill>
            </a:endParaRPr>
          </a:p>
        </p:txBody>
      </p:sp>
      <p:sp>
        <p:nvSpPr>
          <p:cNvPr id="6" name="Date Placeholder 5"/>
          <p:cNvSpPr>
            <a:spLocks noGrp="1"/>
          </p:cNvSpPr>
          <p:nvPr>
            <p:ph type="dt" sz="half" idx="10"/>
          </p:nvPr>
        </p:nvSpPr>
        <p:spPr/>
        <p:txBody>
          <a:bodyPr/>
          <a:lstStyle/>
          <a:p>
            <a:fld id="{5818B4D9-3000-4610-A67F-365B33748CC2}" type="datetime1">
              <a:rPr lang="vi-VN" smtClean="0"/>
              <a:t>05/09/2016</a:t>
            </a:fld>
            <a:endParaRPr lang="en-US" dirty="0"/>
          </a:p>
        </p:txBody>
      </p:sp>
    </p:spTree>
    <p:extLst>
      <p:ext uri="{BB962C8B-B14F-4D97-AF65-F5344CB8AC3E}">
        <p14:creationId xmlns:p14="http://schemas.microsoft.com/office/powerpoint/2010/main" val="31144883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8650" y="431800"/>
            <a:ext cx="6191250" cy="707886"/>
          </a:xfrm>
          <a:prstGeom prst="rect">
            <a:avLst/>
          </a:prstGeom>
          <a:noFill/>
        </p:spPr>
        <p:txBody>
          <a:bodyPr wrap="square" rtlCol="0">
            <a:spAutoFit/>
          </a:bodyPr>
          <a:lstStyle/>
          <a:p>
            <a:pPr defTabSz="457200"/>
            <a:r>
              <a:rPr lang="en-US" sz="4000" b="1" smtClean="0">
                <a:solidFill>
                  <a:srgbClr val="FF0000"/>
                </a:solidFill>
                <a:latin typeface="Arial" panose="020B0604020202020204" pitchFamily="34" charset="0"/>
                <a:cs typeface="Arial" panose="020B0604020202020204" pitchFamily="34" charset="0"/>
              </a:rPr>
              <a:t>2. Mục đích</a:t>
            </a:r>
            <a:endParaRPr lang="en-US" sz="4000" b="1">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628650" y="1139688"/>
            <a:ext cx="7829550" cy="5183150"/>
          </a:xfrm>
          <a:prstGeom prst="rect">
            <a:avLst/>
          </a:prstGeom>
          <a:noFill/>
        </p:spPr>
        <p:txBody>
          <a:bodyPr wrap="square" rtlCol="0">
            <a:spAutoFit/>
          </a:bodyPr>
          <a:lstStyle/>
          <a:p>
            <a:pPr marL="457200" indent="-457200" algn="just" defTabSz="457200">
              <a:lnSpc>
                <a:spcPct val="150000"/>
              </a:lnSpc>
              <a:buFont typeface="Arial" panose="020B0604020202020204" pitchFamily="34" charset="0"/>
              <a:buChar char="•"/>
            </a:pPr>
            <a:r>
              <a:rPr lang="vi-VN" sz="2800" dirty="0">
                <a:solidFill>
                  <a:prstClr val="black"/>
                </a:solidFill>
                <a:cs typeface="Arial" panose="020B0604020202020204" pitchFamily="34" charset="0"/>
              </a:rPr>
              <a:t>Cung cấp một giao diện để tạo ra các họ của các đối tượng phụ thuộc hoặc liên quan đến nhau mà không cần xác định chính xác các lớp thực hiện</a:t>
            </a:r>
            <a:r>
              <a:rPr lang="vi-VN" sz="2800" dirty="0" smtClean="0">
                <a:solidFill>
                  <a:prstClr val="black"/>
                </a:solidFill>
                <a:cs typeface="Arial" panose="020B0604020202020204" pitchFamily="34" charset="0"/>
              </a:rPr>
              <a:t>.</a:t>
            </a:r>
            <a:endParaRPr lang="en-US" sz="2800" dirty="0" smtClean="0">
              <a:solidFill>
                <a:prstClr val="black"/>
              </a:solidFill>
              <a:latin typeface="Arial" panose="020B0604020202020204" pitchFamily="34" charset="0"/>
              <a:cs typeface="Arial" panose="020B0604020202020204" pitchFamily="34" charset="0"/>
            </a:endParaRPr>
          </a:p>
          <a:p>
            <a:pPr marL="457200" indent="-457200" algn="just" defTabSz="457200">
              <a:lnSpc>
                <a:spcPct val="150000"/>
              </a:lnSpc>
              <a:buFont typeface="Arial" panose="020B0604020202020204" pitchFamily="34" charset="0"/>
              <a:buChar char="•"/>
            </a:pPr>
            <a:r>
              <a:rPr lang="en-US" sz="2800" dirty="0" err="1">
                <a:solidFill>
                  <a:prstClr val="black"/>
                </a:solidFill>
                <a:latin typeface="Arial" panose="020B0604020202020204" pitchFamily="34" charset="0"/>
                <a:cs typeface="Arial" panose="020B0604020202020204" pitchFamily="34" charset="0"/>
              </a:rPr>
              <a:t>Tạo</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ra</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đối</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tượng</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mà</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không</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cần</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biết</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chính</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xác</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kiểu</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dữ</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liệu</a:t>
            </a:r>
            <a:r>
              <a:rPr lang="en-US" sz="2800" dirty="0">
                <a:solidFill>
                  <a:prstClr val="black"/>
                </a:solidFill>
                <a:latin typeface="Arial" panose="020B0604020202020204" pitchFamily="34" charset="0"/>
                <a:cs typeface="Arial" panose="020B0604020202020204" pitchFamily="34" charset="0"/>
              </a:rPr>
              <a:t>.</a:t>
            </a:r>
          </a:p>
          <a:p>
            <a:pPr marL="457200" indent="-457200" algn="just" defTabSz="457200">
              <a:lnSpc>
                <a:spcPct val="150000"/>
              </a:lnSpc>
              <a:buFont typeface="Arial" panose="020B0604020202020204" pitchFamily="34" charset="0"/>
              <a:buChar char="•"/>
            </a:pPr>
            <a:r>
              <a:rPr lang="en-US" sz="2800" dirty="0" err="1">
                <a:solidFill>
                  <a:prstClr val="black"/>
                </a:solidFill>
                <a:latin typeface="Arial" panose="020B0604020202020204" pitchFamily="34" charset="0"/>
                <a:cs typeface="Arial" panose="020B0604020202020204" pitchFamily="34" charset="0"/>
              </a:rPr>
              <a:t>Giúp</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mã</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nguồn</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của</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bạn</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trở</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nên</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dễ</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dàng</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bảo</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trì</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nếu</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có</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sự</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thay</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đổi</a:t>
            </a:r>
            <a:r>
              <a:rPr lang="en-US" sz="2800" dirty="0" smtClean="0">
                <a:solidFill>
                  <a:prstClr val="black"/>
                </a:solidFill>
                <a:latin typeface="Arial" panose="020B0604020202020204" pitchFamily="34" charset="0"/>
                <a:cs typeface="Arial" panose="020B0604020202020204" pitchFamily="34" charset="0"/>
              </a:rPr>
              <a:t>.</a:t>
            </a:r>
            <a:endParaRPr lang="en-US" sz="2800" dirty="0">
              <a:solidFill>
                <a:prstClr val="black"/>
              </a:solidFill>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sz="1200" b="1" smtClean="0">
                <a:solidFill>
                  <a:prstClr val="black"/>
                </a:solidFill>
                <a:latin typeface="Arial" panose="020B0604020202020204" pitchFamily="34" charset="0"/>
                <a:cs typeface="Arial" panose="020B0604020202020204" pitchFamily="34" charset="0"/>
              </a:rPr>
              <a:t>Thanh Thảo - Tinh Anh</a:t>
            </a:r>
            <a:endParaRPr lang="en-US" sz="1200" b="1" dirty="0">
              <a:solidFill>
                <a:prstClr val="black"/>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solidFill>
              </a:rPr>
              <a:pPr/>
              <a:t>5</a:t>
            </a:fld>
            <a:endParaRPr lang="en-US" dirty="0">
              <a:solidFill>
                <a:prstClr val="black"/>
              </a:solidFill>
            </a:endParaRPr>
          </a:p>
        </p:txBody>
      </p:sp>
      <p:sp>
        <p:nvSpPr>
          <p:cNvPr id="6" name="Date Placeholder 5"/>
          <p:cNvSpPr>
            <a:spLocks noGrp="1"/>
          </p:cNvSpPr>
          <p:nvPr>
            <p:ph type="dt" sz="half" idx="10"/>
          </p:nvPr>
        </p:nvSpPr>
        <p:spPr/>
        <p:txBody>
          <a:bodyPr/>
          <a:lstStyle/>
          <a:p>
            <a:fld id="{2B92E874-A5B4-42C6-8454-3057F1BFB4DF}" type="datetime1">
              <a:rPr lang="vi-VN" smtClean="0"/>
              <a:t>05/09/2016</a:t>
            </a:fld>
            <a:endParaRPr lang="en-US" dirty="0"/>
          </a:p>
        </p:txBody>
      </p:sp>
    </p:spTree>
    <p:extLst>
      <p:ext uri="{BB962C8B-B14F-4D97-AF65-F5344CB8AC3E}">
        <p14:creationId xmlns:p14="http://schemas.microsoft.com/office/powerpoint/2010/main" val="619650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8650" y="431800"/>
            <a:ext cx="6191250" cy="707886"/>
          </a:xfrm>
          <a:prstGeom prst="rect">
            <a:avLst/>
          </a:prstGeom>
          <a:noFill/>
        </p:spPr>
        <p:txBody>
          <a:bodyPr wrap="square" rtlCol="0">
            <a:spAutoFit/>
          </a:bodyPr>
          <a:lstStyle/>
          <a:p>
            <a:pPr defTabSz="457200"/>
            <a:r>
              <a:rPr lang="en-US" sz="4000" b="1" smtClean="0">
                <a:solidFill>
                  <a:srgbClr val="FF0000"/>
                </a:solidFill>
                <a:latin typeface="Arial" panose="020B0604020202020204" pitchFamily="34" charset="0"/>
                <a:cs typeface="Arial" panose="020B0604020202020204" pitchFamily="34" charset="0"/>
              </a:rPr>
              <a:t>3. Cấu trúc</a:t>
            </a:r>
            <a:endParaRPr lang="en-US" sz="4000" b="1">
              <a:solidFill>
                <a:srgbClr val="FF0000"/>
              </a:solidFill>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sz="1200" b="1" smtClean="0">
                <a:solidFill>
                  <a:prstClr val="black"/>
                </a:solidFill>
                <a:latin typeface="Arial" panose="020B0604020202020204" pitchFamily="34" charset="0"/>
                <a:cs typeface="Arial" panose="020B0604020202020204" pitchFamily="34" charset="0"/>
              </a:rPr>
              <a:t>Thanh Thảo - Tinh Anh</a:t>
            </a:r>
            <a:endParaRPr lang="en-US" sz="1200" b="1" dirty="0">
              <a:solidFill>
                <a:prstClr val="black"/>
              </a:solidFill>
              <a:latin typeface="Arial" panose="020B0604020202020204" pitchFamily="34" charset="0"/>
              <a:cs typeface="Arial" panose="020B0604020202020204" pitchFamily="34" charset="0"/>
            </a:endParaRPr>
          </a:p>
        </p:txBody>
      </p:sp>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1536382" y="1139686"/>
            <a:ext cx="6255068" cy="5134114"/>
          </a:xfrm>
          <a:prstGeom prst="rect">
            <a:avLst/>
          </a:prstGeom>
          <a:noFill/>
          <a:ln>
            <a:noFill/>
          </a:ln>
        </p:spPr>
      </p:pic>
      <p:sp>
        <p:nvSpPr>
          <p:cNvPr id="3" name="Slide Number Placeholder 2"/>
          <p:cNvSpPr>
            <a:spLocks noGrp="1"/>
          </p:cNvSpPr>
          <p:nvPr>
            <p:ph type="sldNum" sz="quarter" idx="12"/>
          </p:nvPr>
        </p:nvSpPr>
        <p:spPr/>
        <p:txBody>
          <a:bodyPr/>
          <a:lstStyle/>
          <a:p>
            <a:fld id="{D57F1E4F-1CFF-5643-939E-217C01CDF565}" type="slidenum">
              <a:rPr lang="en-US" smtClean="0">
                <a:solidFill>
                  <a:prstClr val="black"/>
                </a:solidFill>
              </a:rPr>
              <a:pPr/>
              <a:t>6</a:t>
            </a:fld>
            <a:endParaRPr lang="en-US" dirty="0">
              <a:solidFill>
                <a:prstClr val="black"/>
              </a:solidFill>
            </a:endParaRPr>
          </a:p>
        </p:txBody>
      </p:sp>
      <p:sp>
        <p:nvSpPr>
          <p:cNvPr id="4" name="Date Placeholder 3"/>
          <p:cNvSpPr>
            <a:spLocks noGrp="1"/>
          </p:cNvSpPr>
          <p:nvPr>
            <p:ph type="dt" sz="half" idx="10"/>
          </p:nvPr>
        </p:nvSpPr>
        <p:spPr/>
        <p:txBody>
          <a:bodyPr/>
          <a:lstStyle/>
          <a:p>
            <a:fld id="{20AAF946-DC1B-4444-821D-37A2C9E9FC92}" type="datetime1">
              <a:rPr lang="vi-VN" smtClean="0"/>
              <a:t>05/09/2016</a:t>
            </a:fld>
            <a:endParaRPr lang="en-US" dirty="0"/>
          </a:p>
        </p:txBody>
      </p:sp>
    </p:spTree>
    <p:extLst>
      <p:ext uri="{BB962C8B-B14F-4D97-AF65-F5344CB8AC3E}">
        <p14:creationId xmlns:p14="http://schemas.microsoft.com/office/powerpoint/2010/main" val="1655932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8651" y="228598"/>
            <a:ext cx="8040291" cy="1077218"/>
          </a:xfrm>
          <a:prstGeom prst="rect">
            <a:avLst/>
          </a:prstGeom>
          <a:noFill/>
        </p:spPr>
        <p:txBody>
          <a:bodyPr wrap="square" rtlCol="0">
            <a:spAutoFit/>
          </a:bodyPr>
          <a:lstStyle/>
          <a:p>
            <a:pPr defTabSz="457200"/>
            <a:r>
              <a:rPr lang="en-US" sz="3200" b="1" dirty="0" smtClean="0">
                <a:solidFill>
                  <a:srgbClr val="FF0000"/>
                </a:solidFill>
                <a:latin typeface="Arial" panose="020B0604020202020204" pitchFamily="34" charset="0"/>
                <a:cs typeface="Arial" panose="020B0604020202020204" pitchFamily="34" charset="0"/>
              </a:rPr>
              <a:t>4. </a:t>
            </a:r>
            <a:r>
              <a:rPr lang="en-US" sz="3200" b="1" dirty="0" err="1" smtClean="0">
                <a:solidFill>
                  <a:srgbClr val="FF0000"/>
                </a:solidFill>
                <a:latin typeface="Arial" panose="020B0604020202020204" pitchFamily="34" charset="0"/>
                <a:cs typeface="Arial" panose="020B0604020202020204" pitchFamily="34" charset="0"/>
              </a:rPr>
              <a:t>Các</a:t>
            </a:r>
            <a:r>
              <a:rPr lang="en-US" sz="3200" b="1" dirty="0" smtClean="0">
                <a:solidFill>
                  <a:srgbClr val="FF0000"/>
                </a:solidFill>
                <a:latin typeface="Arial" panose="020B0604020202020204" pitchFamily="34" charset="0"/>
                <a:cs typeface="Arial" panose="020B0604020202020204" pitchFamily="34" charset="0"/>
              </a:rPr>
              <a:t> </a:t>
            </a:r>
            <a:r>
              <a:rPr lang="en-US" sz="3200" b="1" dirty="0" err="1" smtClean="0">
                <a:solidFill>
                  <a:srgbClr val="FF0000"/>
                </a:solidFill>
                <a:latin typeface="Arial" panose="020B0604020202020204" pitchFamily="34" charset="0"/>
                <a:cs typeface="Arial" panose="020B0604020202020204" pitchFamily="34" charset="0"/>
              </a:rPr>
              <a:t>thành</a:t>
            </a:r>
            <a:r>
              <a:rPr lang="en-US" sz="3200" b="1" dirty="0" smtClean="0">
                <a:solidFill>
                  <a:srgbClr val="FF0000"/>
                </a:solidFill>
                <a:latin typeface="Arial" panose="020B0604020202020204" pitchFamily="34" charset="0"/>
                <a:cs typeface="Arial" panose="020B0604020202020204" pitchFamily="34" charset="0"/>
              </a:rPr>
              <a:t> </a:t>
            </a:r>
            <a:r>
              <a:rPr lang="en-US" sz="3200" b="1" dirty="0" err="1" smtClean="0">
                <a:solidFill>
                  <a:srgbClr val="FF0000"/>
                </a:solidFill>
                <a:latin typeface="Arial" panose="020B0604020202020204" pitchFamily="34" charset="0"/>
                <a:cs typeface="Arial" panose="020B0604020202020204" pitchFamily="34" charset="0"/>
              </a:rPr>
              <a:t>phần</a:t>
            </a:r>
            <a:r>
              <a:rPr lang="en-US" sz="3200" b="1" dirty="0" smtClean="0">
                <a:solidFill>
                  <a:srgbClr val="FF0000"/>
                </a:solidFill>
                <a:latin typeface="Arial" panose="020B0604020202020204" pitchFamily="34" charset="0"/>
                <a:cs typeface="Arial" panose="020B0604020202020204" pitchFamily="34" charset="0"/>
              </a:rPr>
              <a:t> </a:t>
            </a:r>
            <a:r>
              <a:rPr lang="en-US" sz="3200" b="1" dirty="0" err="1" smtClean="0">
                <a:solidFill>
                  <a:srgbClr val="FF0000"/>
                </a:solidFill>
                <a:latin typeface="Arial" panose="020B0604020202020204" pitchFamily="34" charset="0"/>
                <a:cs typeface="Arial" panose="020B0604020202020204" pitchFamily="34" charset="0"/>
              </a:rPr>
              <a:t>tham</a:t>
            </a:r>
            <a:r>
              <a:rPr lang="en-US" sz="3200" b="1" dirty="0" smtClean="0">
                <a:solidFill>
                  <a:srgbClr val="FF0000"/>
                </a:solidFill>
                <a:latin typeface="Arial" panose="020B0604020202020204" pitchFamily="34" charset="0"/>
                <a:cs typeface="Arial" panose="020B0604020202020204" pitchFamily="34" charset="0"/>
              </a:rPr>
              <a:t> </a:t>
            </a:r>
            <a:r>
              <a:rPr lang="en-US" sz="3200" b="1" dirty="0" err="1" smtClean="0">
                <a:solidFill>
                  <a:srgbClr val="FF0000"/>
                </a:solidFill>
                <a:latin typeface="Arial" panose="020B0604020202020204" pitchFamily="34" charset="0"/>
                <a:cs typeface="Arial" panose="020B0604020202020204" pitchFamily="34" charset="0"/>
              </a:rPr>
              <a:t>gia</a:t>
            </a:r>
            <a:r>
              <a:rPr lang="en-US" sz="3200" b="1" dirty="0" smtClean="0">
                <a:solidFill>
                  <a:srgbClr val="FF0000"/>
                </a:solidFill>
                <a:latin typeface="Arial" panose="020B0604020202020204" pitchFamily="34" charset="0"/>
                <a:cs typeface="Arial" panose="020B0604020202020204" pitchFamily="34" charset="0"/>
              </a:rPr>
              <a:t>, ý </a:t>
            </a:r>
            <a:r>
              <a:rPr lang="en-US" sz="3200" b="1" dirty="0" err="1" smtClean="0">
                <a:solidFill>
                  <a:srgbClr val="FF0000"/>
                </a:solidFill>
                <a:latin typeface="Arial" panose="020B0604020202020204" pitchFamily="34" charset="0"/>
                <a:cs typeface="Arial" panose="020B0604020202020204" pitchFamily="34" charset="0"/>
              </a:rPr>
              <a:t>nghĩa</a:t>
            </a:r>
            <a:r>
              <a:rPr lang="en-US" sz="3200" b="1" dirty="0" smtClean="0">
                <a:solidFill>
                  <a:srgbClr val="FF0000"/>
                </a:solidFill>
                <a:latin typeface="Arial" panose="020B0604020202020204" pitchFamily="34" charset="0"/>
                <a:cs typeface="Arial" panose="020B0604020202020204" pitchFamily="34" charset="0"/>
              </a:rPr>
              <a:t> </a:t>
            </a:r>
            <a:r>
              <a:rPr lang="en-US" sz="3200" b="1" dirty="0" err="1" smtClean="0">
                <a:solidFill>
                  <a:srgbClr val="FF0000"/>
                </a:solidFill>
                <a:latin typeface="Arial" panose="020B0604020202020204" pitchFamily="34" charset="0"/>
                <a:cs typeface="Arial" panose="020B0604020202020204" pitchFamily="34" charset="0"/>
              </a:rPr>
              <a:t>và</a:t>
            </a:r>
            <a:r>
              <a:rPr lang="en-US" sz="3200" b="1" dirty="0" smtClean="0">
                <a:solidFill>
                  <a:srgbClr val="FF0000"/>
                </a:solidFill>
                <a:latin typeface="Arial" panose="020B0604020202020204" pitchFamily="34" charset="0"/>
                <a:cs typeface="Arial" panose="020B0604020202020204" pitchFamily="34" charset="0"/>
              </a:rPr>
              <a:t> </a:t>
            </a:r>
            <a:r>
              <a:rPr lang="en-US" sz="3200" b="1" dirty="0" err="1" smtClean="0">
                <a:solidFill>
                  <a:srgbClr val="FF0000"/>
                </a:solidFill>
                <a:latin typeface="Arial" panose="020B0604020202020204" pitchFamily="34" charset="0"/>
                <a:cs typeface="Arial" panose="020B0604020202020204" pitchFamily="34" charset="0"/>
              </a:rPr>
              <a:t>vai</a:t>
            </a:r>
            <a:r>
              <a:rPr lang="en-US" sz="3200" b="1" dirty="0" smtClean="0">
                <a:solidFill>
                  <a:srgbClr val="FF0000"/>
                </a:solidFill>
                <a:latin typeface="Arial" panose="020B0604020202020204" pitchFamily="34" charset="0"/>
                <a:cs typeface="Arial" panose="020B0604020202020204" pitchFamily="34" charset="0"/>
              </a:rPr>
              <a:t> </a:t>
            </a:r>
            <a:r>
              <a:rPr lang="en-US" sz="3200" b="1" dirty="0" err="1" smtClean="0">
                <a:solidFill>
                  <a:srgbClr val="FF0000"/>
                </a:solidFill>
                <a:latin typeface="Arial" panose="020B0604020202020204" pitchFamily="34" charset="0"/>
                <a:cs typeface="Arial" panose="020B0604020202020204" pitchFamily="34" charset="0"/>
              </a:rPr>
              <a:t>trò</a:t>
            </a:r>
            <a:endParaRPr lang="en-US" sz="3200" b="1" dirty="0">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628651" y="1139686"/>
            <a:ext cx="7858125" cy="5152116"/>
          </a:xfrm>
          <a:prstGeom prst="rect">
            <a:avLst/>
          </a:prstGeom>
          <a:noFill/>
        </p:spPr>
        <p:txBody>
          <a:bodyPr wrap="square" rtlCol="0">
            <a:spAutoFit/>
          </a:bodyPr>
          <a:lstStyle/>
          <a:p>
            <a:pPr algn="just" defTabSz="457200" fontAlgn="base">
              <a:lnSpc>
                <a:spcPts val="4000"/>
              </a:lnSpc>
            </a:pPr>
            <a:r>
              <a:rPr lang="vi-VN" sz="2000" b="1" dirty="0">
                <a:solidFill>
                  <a:prstClr val="black"/>
                </a:solidFill>
                <a:cs typeface="Arial" panose="020B0604020202020204" pitchFamily="34" charset="0"/>
              </a:rPr>
              <a:t>AbstractFactory: </a:t>
            </a:r>
            <a:r>
              <a:rPr lang="vi-VN" sz="2000" dirty="0" smtClean="0">
                <a:solidFill>
                  <a:prstClr val="black"/>
                </a:solidFill>
              </a:rPr>
              <a:t>Khai </a:t>
            </a:r>
            <a:r>
              <a:rPr lang="vi-VN" sz="2000" dirty="0">
                <a:solidFill>
                  <a:prstClr val="black"/>
                </a:solidFill>
              </a:rPr>
              <a:t>báo dạng interface hoặc abstract class chứa các phương thức để tạo ra các đối tượng abstract</a:t>
            </a:r>
            <a:endParaRPr lang="vi-VN" sz="2000" dirty="0">
              <a:solidFill>
                <a:prstClr val="black"/>
              </a:solidFill>
              <a:cs typeface="Arial" panose="020B0604020202020204" pitchFamily="34" charset="0"/>
            </a:endParaRPr>
          </a:p>
          <a:p>
            <a:pPr algn="just" defTabSz="457200" fontAlgn="base">
              <a:lnSpc>
                <a:spcPts val="4000"/>
              </a:lnSpc>
            </a:pPr>
            <a:r>
              <a:rPr lang="vi-VN" sz="2000" b="1" dirty="0">
                <a:solidFill>
                  <a:prstClr val="black"/>
                </a:solidFill>
                <a:cs typeface="Arial" panose="020B0604020202020204" pitchFamily="34" charset="0"/>
              </a:rPr>
              <a:t>ConcreteFactory</a:t>
            </a:r>
            <a:r>
              <a:rPr lang="vi-VN" sz="2000" dirty="0">
                <a:solidFill>
                  <a:prstClr val="black"/>
                </a:solidFill>
                <a:cs typeface="Arial" panose="020B0604020202020204" pitchFamily="34" charset="0"/>
              </a:rPr>
              <a:t>: </a:t>
            </a:r>
            <a:r>
              <a:rPr lang="vi-VN" sz="2000" dirty="0" smtClean="0">
                <a:solidFill>
                  <a:prstClr val="black"/>
                </a:solidFill>
              </a:rPr>
              <a:t>Xây </a:t>
            </a:r>
            <a:r>
              <a:rPr lang="vi-VN" sz="2000" dirty="0">
                <a:solidFill>
                  <a:prstClr val="black"/>
                </a:solidFill>
              </a:rPr>
              <a:t>dựng, cài đặt các phương thức tạo các đối tượng cụ </a:t>
            </a:r>
            <a:r>
              <a:rPr lang="vi-VN" sz="2000" dirty="0" smtClean="0">
                <a:solidFill>
                  <a:prstClr val="black"/>
                </a:solidFill>
              </a:rPr>
              <a:t>thể</a:t>
            </a:r>
            <a:r>
              <a:rPr lang="en-US" sz="2000" dirty="0" smtClean="0">
                <a:solidFill>
                  <a:prstClr val="black"/>
                </a:solidFill>
              </a:rPr>
              <a:t>.</a:t>
            </a:r>
            <a:endParaRPr lang="vi-VN" sz="2000" dirty="0">
              <a:solidFill>
                <a:prstClr val="black"/>
              </a:solidFill>
              <a:cs typeface="Arial" panose="020B0604020202020204" pitchFamily="34" charset="0"/>
            </a:endParaRPr>
          </a:p>
          <a:p>
            <a:pPr algn="just" defTabSz="457200" fontAlgn="base">
              <a:lnSpc>
                <a:spcPts val="4000"/>
              </a:lnSpc>
            </a:pPr>
            <a:r>
              <a:rPr lang="vi-VN" sz="2000" b="1" dirty="0">
                <a:solidFill>
                  <a:prstClr val="black"/>
                </a:solidFill>
                <a:cs typeface="Arial" panose="020B0604020202020204" pitchFamily="34" charset="0"/>
              </a:rPr>
              <a:t>AbstractProduct</a:t>
            </a:r>
            <a:r>
              <a:rPr lang="vi-VN" sz="2000" dirty="0">
                <a:solidFill>
                  <a:prstClr val="black"/>
                </a:solidFill>
                <a:cs typeface="Arial" panose="020B0604020202020204" pitchFamily="34" charset="0"/>
              </a:rPr>
              <a:t>: định nghĩa một lớp ảo cho một loại đối tượng </a:t>
            </a:r>
            <a:r>
              <a:rPr lang="en-US" sz="2000" dirty="0" smtClean="0">
                <a:solidFill>
                  <a:prstClr val="black"/>
                </a:solidFill>
                <a:cs typeface="Arial" panose="020B0604020202020204" pitchFamily="34" charset="0"/>
              </a:rPr>
              <a:t>“</a:t>
            </a:r>
            <a:r>
              <a:rPr lang="vi-VN" sz="2000" dirty="0" smtClean="0">
                <a:solidFill>
                  <a:prstClr val="black"/>
                </a:solidFill>
                <a:cs typeface="Arial" panose="020B0604020202020204" pitchFamily="34" charset="0"/>
              </a:rPr>
              <a:t>sản phẩm</a:t>
            </a:r>
            <a:r>
              <a:rPr lang="en-US" sz="2000" dirty="0" smtClean="0">
                <a:solidFill>
                  <a:prstClr val="black"/>
                </a:solidFill>
                <a:cs typeface="Arial" panose="020B0604020202020204" pitchFamily="34" charset="0"/>
              </a:rPr>
              <a:t>”</a:t>
            </a:r>
            <a:endParaRPr lang="vi-VN" sz="2000" dirty="0">
              <a:solidFill>
                <a:prstClr val="black"/>
              </a:solidFill>
              <a:cs typeface="Arial" panose="020B0604020202020204" pitchFamily="34" charset="0"/>
            </a:endParaRPr>
          </a:p>
          <a:p>
            <a:pPr algn="just" defTabSz="457200" fontAlgn="base">
              <a:lnSpc>
                <a:spcPts val="4000"/>
              </a:lnSpc>
            </a:pPr>
            <a:r>
              <a:rPr lang="vi-VN" sz="2000" b="1" dirty="0">
                <a:solidFill>
                  <a:prstClr val="black"/>
                </a:solidFill>
                <a:cs typeface="Arial" panose="020B0604020202020204" pitchFamily="34" charset="0"/>
              </a:rPr>
              <a:t>Product: </a:t>
            </a:r>
            <a:r>
              <a:rPr lang="vi-VN" sz="2000" dirty="0">
                <a:solidFill>
                  <a:prstClr val="black"/>
                </a:solidFill>
                <a:cs typeface="Arial" panose="020B0604020202020204" pitchFamily="34" charset="0"/>
              </a:rPr>
              <a:t>kế thừa từ từ lớp "sản phẩm" ảo AbstractProduct, các lớp Product định nghĩa từ đối tượng cụ </a:t>
            </a:r>
            <a:r>
              <a:rPr lang="vi-VN" sz="2000" dirty="0" smtClean="0">
                <a:solidFill>
                  <a:prstClr val="black"/>
                </a:solidFill>
                <a:cs typeface="Arial" panose="020B0604020202020204" pitchFamily="34" charset="0"/>
              </a:rPr>
              <a:t>thể</a:t>
            </a:r>
            <a:r>
              <a:rPr lang="en-US" sz="2000" dirty="0" smtClean="0">
                <a:solidFill>
                  <a:prstClr val="black"/>
                </a:solidFill>
                <a:cs typeface="Arial" panose="020B0604020202020204" pitchFamily="34" charset="0"/>
              </a:rPr>
              <a:t>.</a:t>
            </a:r>
            <a:endParaRPr lang="vi-VN" sz="2000" dirty="0">
              <a:solidFill>
                <a:prstClr val="black"/>
              </a:solidFill>
              <a:cs typeface="Arial" panose="020B0604020202020204" pitchFamily="34" charset="0"/>
            </a:endParaRPr>
          </a:p>
          <a:p>
            <a:pPr algn="just" defTabSz="457200" fontAlgn="base">
              <a:lnSpc>
                <a:spcPts val="4000"/>
              </a:lnSpc>
            </a:pPr>
            <a:r>
              <a:rPr lang="vi-VN" sz="2000" b="1" dirty="0">
                <a:solidFill>
                  <a:prstClr val="black"/>
                </a:solidFill>
                <a:cs typeface="Arial" panose="020B0604020202020204" pitchFamily="34" charset="0"/>
              </a:rPr>
              <a:t>Client:</a:t>
            </a:r>
            <a:r>
              <a:rPr lang="en-US" sz="2000" b="1" dirty="0">
                <a:solidFill>
                  <a:prstClr val="black"/>
                </a:solidFill>
                <a:latin typeface="Arial" panose="020B0604020202020204" pitchFamily="34" charset="0"/>
                <a:cs typeface="Arial" panose="020B0604020202020204" pitchFamily="34" charset="0"/>
              </a:rPr>
              <a:t> </a:t>
            </a:r>
            <a:r>
              <a:rPr lang="vi-VN" sz="2000" dirty="0">
                <a:solidFill>
                  <a:prstClr val="black"/>
                </a:solidFill>
                <a:cs typeface="Arial" panose="020B0604020202020204" pitchFamily="34" charset="0"/>
              </a:rPr>
              <a:t>sử dụng các giao diện được khai báo bởi AbstractFactory và AbstractProduct.</a:t>
            </a:r>
          </a:p>
        </p:txBody>
      </p:sp>
      <p:sp>
        <p:nvSpPr>
          <p:cNvPr id="5" name="Footer Placeholder 4"/>
          <p:cNvSpPr>
            <a:spLocks noGrp="1"/>
          </p:cNvSpPr>
          <p:nvPr>
            <p:ph type="ftr" sz="quarter" idx="11"/>
          </p:nvPr>
        </p:nvSpPr>
        <p:spPr/>
        <p:txBody>
          <a:bodyPr/>
          <a:lstStyle/>
          <a:p>
            <a:r>
              <a:rPr lang="en-US" sz="1200" b="1" smtClean="0">
                <a:solidFill>
                  <a:prstClr val="black"/>
                </a:solidFill>
                <a:latin typeface="Arial" panose="020B0604020202020204" pitchFamily="34" charset="0"/>
                <a:cs typeface="Arial" panose="020B0604020202020204" pitchFamily="34" charset="0"/>
              </a:rPr>
              <a:t>Thanh Thảo - Tinh Anh</a:t>
            </a:r>
            <a:endParaRPr lang="en-US" sz="1200" b="1" dirty="0">
              <a:solidFill>
                <a:prstClr val="black"/>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solidFill>
              </a:rPr>
              <a:pPr/>
              <a:t>7</a:t>
            </a:fld>
            <a:endParaRPr lang="en-US" dirty="0">
              <a:solidFill>
                <a:prstClr val="black"/>
              </a:solidFill>
            </a:endParaRPr>
          </a:p>
        </p:txBody>
      </p:sp>
      <p:sp>
        <p:nvSpPr>
          <p:cNvPr id="6" name="Date Placeholder 5"/>
          <p:cNvSpPr>
            <a:spLocks noGrp="1"/>
          </p:cNvSpPr>
          <p:nvPr>
            <p:ph type="dt" sz="half" idx="10"/>
          </p:nvPr>
        </p:nvSpPr>
        <p:spPr/>
        <p:txBody>
          <a:bodyPr/>
          <a:lstStyle/>
          <a:p>
            <a:fld id="{D35F9C44-25CA-44AE-8E87-347D0E8B327A}" type="datetime1">
              <a:rPr lang="vi-VN" smtClean="0"/>
              <a:t>05/09/2016</a:t>
            </a:fld>
            <a:endParaRPr lang="en-US" dirty="0"/>
          </a:p>
        </p:txBody>
      </p:sp>
    </p:spTree>
    <p:extLst>
      <p:ext uri="{BB962C8B-B14F-4D97-AF65-F5344CB8AC3E}">
        <p14:creationId xmlns:p14="http://schemas.microsoft.com/office/powerpoint/2010/main" val="481008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8651" y="431800"/>
            <a:ext cx="8040291" cy="707886"/>
          </a:xfrm>
          <a:prstGeom prst="rect">
            <a:avLst/>
          </a:prstGeom>
          <a:noFill/>
        </p:spPr>
        <p:txBody>
          <a:bodyPr wrap="square" rtlCol="0">
            <a:spAutoFit/>
          </a:bodyPr>
          <a:lstStyle/>
          <a:p>
            <a:pPr defTabSz="457200"/>
            <a:r>
              <a:rPr lang="en-US" sz="4000" b="1" smtClean="0">
                <a:solidFill>
                  <a:srgbClr val="FF0000"/>
                </a:solidFill>
                <a:latin typeface="Arial" panose="020B0604020202020204" pitchFamily="34" charset="0"/>
                <a:cs typeface="Arial" panose="020B0604020202020204" pitchFamily="34" charset="0"/>
              </a:rPr>
              <a:t>5. Tính chất đặc thù</a:t>
            </a:r>
            <a:endParaRPr lang="en-US" sz="4000" b="1">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628651" y="1139687"/>
            <a:ext cx="7858125" cy="3244158"/>
          </a:xfrm>
          <a:prstGeom prst="rect">
            <a:avLst/>
          </a:prstGeom>
          <a:noFill/>
        </p:spPr>
        <p:txBody>
          <a:bodyPr wrap="square" rtlCol="0">
            <a:spAutoFit/>
          </a:bodyPr>
          <a:lstStyle/>
          <a:p>
            <a:pPr marL="342900" indent="-342900" algn="just" defTabSz="457200">
              <a:lnSpc>
                <a:spcPct val="150000"/>
              </a:lnSpc>
              <a:buFont typeface="Arial" panose="020B0604020202020204" pitchFamily="34" charset="0"/>
              <a:buChar char="•"/>
            </a:pPr>
            <a:r>
              <a:rPr lang="en-US" sz="2800" dirty="0">
                <a:solidFill>
                  <a:prstClr val="black"/>
                </a:solidFill>
                <a:latin typeface="Arial" panose="020B0604020202020204" pitchFamily="34" charset="0"/>
                <a:cs typeface="Arial" panose="020B0604020202020204" pitchFamily="34" charset="0"/>
              </a:rPr>
              <a:t>K</a:t>
            </a:r>
            <a:r>
              <a:rPr lang="vi-VN" sz="2800" dirty="0">
                <a:solidFill>
                  <a:prstClr val="black"/>
                </a:solidFill>
                <a:cs typeface="Arial" panose="020B0604020202020204" pitchFamily="34" charset="0"/>
              </a:rPr>
              <a:t>hông tạo chỉ 1 đối tượng mà tạo một tập các đối tượng liên quan </a:t>
            </a:r>
            <a:r>
              <a:rPr lang="en-US" sz="2800" dirty="0">
                <a:solidFill>
                  <a:prstClr val="black"/>
                </a:solidFill>
                <a:latin typeface="Arial" panose="020B0604020202020204" pitchFamily="34" charset="0"/>
                <a:cs typeface="Arial" panose="020B0604020202020204" pitchFamily="34" charset="0"/>
              </a:rPr>
              <a:t>(</a:t>
            </a:r>
            <a:r>
              <a:rPr lang="vi-VN" sz="2800" dirty="0">
                <a:solidFill>
                  <a:prstClr val="black"/>
                </a:solidFill>
                <a:cs typeface="Arial" panose="020B0604020202020204" pitchFamily="34" charset="0"/>
              </a:rPr>
              <a:t>tạo ra một Factory con khác</a:t>
            </a:r>
            <a:r>
              <a:rPr lang="en-US" sz="2800" dirty="0">
                <a:solidFill>
                  <a:prstClr val="black"/>
                </a:solidFill>
                <a:latin typeface="Arial" panose="020B0604020202020204" pitchFamily="34" charset="0"/>
                <a:cs typeface="Arial" panose="020B0604020202020204" pitchFamily="34" charset="0"/>
              </a:rPr>
              <a:t>)</a:t>
            </a:r>
          </a:p>
          <a:p>
            <a:pPr marL="342900" indent="-342900" algn="just" defTabSz="457200">
              <a:lnSpc>
                <a:spcPct val="150000"/>
              </a:lnSpc>
              <a:buFont typeface="Arial" panose="020B0604020202020204" pitchFamily="34" charset="0"/>
              <a:buChar char="•"/>
            </a:pPr>
            <a:r>
              <a:rPr lang="en-US" sz="2800" dirty="0">
                <a:solidFill>
                  <a:prstClr val="black"/>
                </a:solidFill>
                <a:latin typeface="Arial" panose="020B0604020202020204" pitchFamily="34" charset="0"/>
                <a:cs typeface="Arial" panose="020B0604020202020204" pitchFamily="34" charset="0"/>
              </a:rPr>
              <a:t>P</a:t>
            </a:r>
            <a:r>
              <a:rPr lang="vi-VN" sz="2800" dirty="0" smtClean="0">
                <a:solidFill>
                  <a:prstClr val="black"/>
                </a:solidFill>
                <a:cs typeface="Arial" panose="020B0604020202020204" pitchFamily="34" charset="0"/>
              </a:rPr>
              <a:t>hương </a:t>
            </a:r>
            <a:r>
              <a:rPr lang="vi-VN" sz="2800" dirty="0">
                <a:solidFill>
                  <a:prstClr val="black"/>
                </a:solidFill>
                <a:cs typeface="Arial" panose="020B0604020202020204" pitchFamily="34" charset="0"/>
              </a:rPr>
              <a:t>thức </a:t>
            </a:r>
            <a:r>
              <a:rPr lang="en-US" sz="2800" dirty="0" err="1">
                <a:solidFill>
                  <a:prstClr val="black"/>
                </a:solidFill>
                <a:latin typeface="Arial" panose="020B0604020202020204" pitchFamily="34" charset="0"/>
                <a:cs typeface="Arial" panose="020B0604020202020204" pitchFamily="34" charset="0"/>
              </a:rPr>
              <a:t>tạo</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đối</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tượng</a:t>
            </a:r>
            <a:r>
              <a:rPr lang="en-US" sz="2800" dirty="0">
                <a:solidFill>
                  <a:prstClr val="black"/>
                </a:solidFill>
                <a:latin typeface="Arial" panose="020B0604020202020204" pitchFamily="34" charset="0"/>
                <a:cs typeface="Arial" panose="020B0604020202020204" pitchFamily="34" charset="0"/>
              </a:rPr>
              <a:t> (</a:t>
            </a:r>
            <a:r>
              <a:rPr lang="vi-VN" sz="2800" dirty="0">
                <a:solidFill>
                  <a:prstClr val="black"/>
                </a:solidFill>
                <a:cs typeface="Arial" panose="020B0604020202020204" pitchFamily="34" charset="0"/>
              </a:rPr>
              <a:t>CreateObject()</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không</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phụ</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thuộc</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vào</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yếu</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tố</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đầu</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vào</a:t>
            </a:r>
            <a:r>
              <a:rPr lang="en-US" sz="2800" dirty="0" smtClean="0">
                <a:solidFill>
                  <a:prstClr val="black"/>
                </a:solidFill>
                <a:latin typeface="Arial" panose="020B0604020202020204" pitchFamily="34" charset="0"/>
                <a:cs typeface="Arial" panose="020B0604020202020204" pitchFamily="34" charset="0"/>
              </a:rPr>
              <a:t>.</a:t>
            </a:r>
            <a:endParaRPr lang="en-US" sz="2800" dirty="0">
              <a:solidFill>
                <a:prstClr val="black"/>
              </a:solidFill>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sz="1200" b="1" smtClean="0">
                <a:solidFill>
                  <a:prstClr val="black"/>
                </a:solidFill>
                <a:latin typeface="Arial" panose="020B0604020202020204" pitchFamily="34" charset="0"/>
                <a:cs typeface="Arial" panose="020B0604020202020204" pitchFamily="34" charset="0"/>
              </a:rPr>
              <a:t>Thanh Thảo - Tinh Anh</a:t>
            </a:r>
            <a:endParaRPr lang="en-US" sz="1200" b="1" dirty="0">
              <a:solidFill>
                <a:prstClr val="black"/>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solidFill>
              </a:rPr>
              <a:pPr/>
              <a:t>8</a:t>
            </a:fld>
            <a:endParaRPr lang="en-US" dirty="0">
              <a:solidFill>
                <a:prstClr val="black"/>
              </a:solidFill>
            </a:endParaRPr>
          </a:p>
        </p:txBody>
      </p:sp>
      <p:sp>
        <p:nvSpPr>
          <p:cNvPr id="6" name="Date Placeholder 5"/>
          <p:cNvSpPr>
            <a:spLocks noGrp="1"/>
          </p:cNvSpPr>
          <p:nvPr>
            <p:ph type="dt" sz="half" idx="10"/>
          </p:nvPr>
        </p:nvSpPr>
        <p:spPr/>
        <p:txBody>
          <a:bodyPr/>
          <a:lstStyle/>
          <a:p>
            <a:fld id="{191A87C4-48EB-43F5-965F-9904DF54002F}" type="datetime1">
              <a:rPr lang="vi-VN" smtClean="0"/>
              <a:t>05/09/2016</a:t>
            </a:fld>
            <a:endParaRPr lang="en-US" dirty="0"/>
          </a:p>
        </p:txBody>
      </p:sp>
    </p:spTree>
    <p:extLst>
      <p:ext uri="{BB962C8B-B14F-4D97-AF65-F5344CB8AC3E}">
        <p14:creationId xmlns:p14="http://schemas.microsoft.com/office/powerpoint/2010/main" val="29606492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1" y="54430"/>
            <a:ext cx="8211742" cy="646331"/>
          </a:xfrm>
          <a:prstGeom prst="rect">
            <a:avLst/>
          </a:prstGeom>
          <a:noFill/>
        </p:spPr>
        <p:txBody>
          <a:bodyPr wrap="square" rtlCol="0">
            <a:spAutoFit/>
          </a:bodyPr>
          <a:lstStyle/>
          <a:p>
            <a:pPr defTabSz="457200"/>
            <a:r>
              <a:rPr lang="en-US" sz="3600" b="1" dirty="0" smtClean="0">
                <a:solidFill>
                  <a:srgbClr val="FF0000"/>
                </a:solidFill>
                <a:latin typeface="Arial" panose="020B0604020202020204" pitchFamily="34" charset="0"/>
                <a:cs typeface="Arial" panose="020B0604020202020204" pitchFamily="34" charset="0"/>
              </a:rPr>
              <a:t>6. </a:t>
            </a:r>
            <a:r>
              <a:rPr lang="en-US" sz="3600" b="1" dirty="0" err="1" smtClean="0">
                <a:solidFill>
                  <a:srgbClr val="FF0000"/>
                </a:solidFill>
                <a:latin typeface="Arial" panose="020B0604020202020204" pitchFamily="34" charset="0"/>
                <a:cs typeface="Arial" panose="020B0604020202020204" pitchFamily="34" charset="0"/>
              </a:rPr>
              <a:t>Tình</a:t>
            </a:r>
            <a:r>
              <a:rPr lang="en-US" sz="3600" b="1" dirty="0" smtClean="0">
                <a:solidFill>
                  <a:srgbClr val="FF0000"/>
                </a:solidFill>
                <a:latin typeface="Arial" panose="020B0604020202020204" pitchFamily="34" charset="0"/>
                <a:cs typeface="Arial" panose="020B0604020202020204" pitchFamily="34" charset="0"/>
              </a:rPr>
              <a:t> </a:t>
            </a:r>
            <a:r>
              <a:rPr lang="en-US" sz="3600" b="1" dirty="0" err="1" smtClean="0">
                <a:solidFill>
                  <a:srgbClr val="FF0000"/>
                </a:solidFill>
                <a:latin typeface="Arial" panose="020B0604020202020204" pitchFamily="34" charset="0"/>
                <a:cs typeface="Arial" panose="020B0604020202020204" pitchFamily="34" charset="0"/>
              </a:rPr>
              <a:t>huống</a:t>
            </a:r>
            <a:r>
              <a:rPr lang="en-US" sz="3600" b="1" dirty="0" smtClean="0">
                <a:solidFill>
                  <a:srgbClr val="FF0000"/>
                </a:solidFill>
                <a:latin typeface="Arial" panose="020B0604020202020204" pitchFamily="34" charset="0"/>
                <a:cs typeface="Arial" panose="020B0604020202020204" pitchFamily="34" charset="0"/>
              </a:rPr>
              <a:t> </a:t>
            </a:r>
            <a:r>
              <a:rPr lang="en-US" sz="3600" b="1" dirty="0" err="1" smtClean="0">
                <a:solidFill>
                  <a:srgbClr val="FF0000"/>
                </a:solidFill>
                <a:latin typeface="Arial" panose="020B0604020202020204" pitchFamily="34" charset="0"/>
                <a:cs typeface="Arial" panose="020B0604020202020204" pitchFamily="34" charset="0"/>
              </a:rPr>
              <a:t>áp</a:t>
            </a:r>
            <a:r>
              <a:rPr lang="en-US" sz="3600" b="1" dirty="0" smtClean="0">
                <a:solidFill>
                  <a:srgbClr val="FF0000"/>
                </a:solidFill>
                <a:latin typeface="Arial" panose="020B0604020202020204" pitchFamily="34" charset="0"/>
                <a:cs typeface="Arial" panose="020B0604020202020204" pitchFamily="34" charset="0"/>
              </a:rPr>
              <a:t> </a:t>
            </a:r>
            <a:r>
              <a:rPr lang="en-US" sz="3600" b="1" dirty="0" err="1" smtClean="0">
                <a:solidFill>
                  <a:srgbClr val="FF0000"/>
                </a:solidFill>
                <a:latin typeface="Arial" panose="020B0604020202020204" pitchFamily="34" charset="0"/>
                <a:cs typeface="Arial" panose="020B0604020202020204" pitchFamily="34" charset="0"/>
              </a:rPr>
              <a:t>dụng</a:t>
            </a:r>
            <a:r>
              <a:rPr lang="en-US" sz="3600" b="1" dirty="0" smtClean="0">
                <a:solidFill>
                  <a:srgbClr val="FF0000"/>
                </a:solidFill>
                <a:latin typeface="Arial" panose="020B0604020202020204" pitchFamily="34" charset="0"/>
                <a:cs typeface="Arial" panose="020B0604020202020204" pitchFamily="34" charset="0"/>
              </a:rPr>
              <a:t> </a:t>
            </a:r>
            <a:r>
              <a:rPr lang="en-US" sz="3600" b="1" dirty="0" err="1" smtClean="0">
                <a:solidFill>
                  <a:srgbClr val="FF0000"/>
                </a:solidFill>
                <a:latin typeface="Arial" panose="020B0604020202020204" pitchFamily="34" charset="0"/>
                <a:cs typeface="Arial" panose="020B0604020202020204" pitchFamily="34" charset="0"/>
              </a:rPr>
              <a:t>và</a:t>
            </a:r>
            <a:r>
              <a:rPr lang="en-US" sz="3600" b="1" dirty="0" smtClean="0">
                <a:solidFill>
                  <a:srgbClr val="FF0000"/>
                </a:solidFill>
                <a:latin typeface="Arial" panose="020B0604020202020204" pitchFamily="34" charset="0"/>
                <a:cs typeface="Arial" panose="020B0604020202020204" pitchFamily="34" charset="0"/>
              </a:rPr>
              <a:t> </a:t>
            </a:r>
            <a:r>
              <a:rPr lang="en-US" sz="3600" b="1" dirty="0" err="1" smtClean="0">
                <a:solidFill>
                  <a:srgbClr val="FF0000"/>
                </a:solidFill>
                <a:latin typeface="Arial" panose="020B0604020202020204" pitchFamily="34" charset="0"/>
                <a:cs typeface="Arial" panose="020B0604020202020204" pitchFamily="34" charset="0"/>
              </a:rPr>
              <a:t>các</a:t>
            </a:r>
            <a:r>
              <a:rPr lang="en-US" sz="3600" b="1" dirty="0" smtClean="0">
                <a:solidFill>
                  <a:srgbClr val="FF0000"/>
                </a:solidFill>
                <a:latin typeface="Arial" panose="020B0604020202020204" pitchFamily="34" charset="0"/>
                <a:cs typeface="Arial" panose="020B0604020202020204" pitchFamily="34" charset="0"/>
              </a:rPr>
              <a:t> </a:t>
            </a:r>
            <a:r>
              <a:rPr lang="en-US" sz="3600" b="1" dirty="0" err="1" smtClean="0">
                <a:solidFill>
                  <a:srgbClr val="FF0000"/>
                </a:solidFill>
                <a:latin typeface="Arial" panose="020B0604020202020204" pitchFamily="34" charset="0"/>
                <a:cs typeface="Arial" panose="020B0604020202020204" pitchFamily="34" charset="0"/>
              </a:rPr>
              <a:t>hệ</a:t>
            </a:r>
            <a:r>
              <a:rPr lang="en-US" sz="3600" b="1" dirty="0" smtClean="0">
                <a:solidFill>
                  <a:srgbClr val="FF0000"/>
                </a:solidFill>
                <a:latin typeface="Arial" panose="020B0604020202020204" pitchFamily="34" charset="0"/>
                <a:cs typeface="Arial" panose="020B0604020202020204" pitchFamily="34" charset="0"/>
              </a:rPr>
              <a:t> </a:t>
            </a:r>
            <a:r>
              <a:rPr lang="en-US" sz="3600" b="1" dirty="0" err="1" smtClean="0">
                <a:solidFill>
                  <a:srgbClr val="FF0000"/>
                </a:solidFill>
                <a:latin typeface="Arial" panose="020B0604020202020204" pitchFamily="34" charset="0"/>
                <a:cs typeface="Arial" panose="020B0604020202020204" pitchFamily="34" charset="0"/>
              </a:rPr>
              <a:t>quả</a:t>
            </a:r>
            <a:endParaRPr lang="en-US" sz="3600" b="1" dirty="0">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628650" y="737364"/>
            <a:ext cx="7858125" cy="5509200"/>
          </a:xfrm>
          <a:prstGeom prst="rect">
            <a:avLst/>
          </a:prstGeom>
          <a:noFill/>
        </p:spPr>
        <p:txBody>
          <a:bodyPr wrap="square" rtlCol="0">
            <a:spAutoFit/>
          </a:bodyPr>
          <a:lstStyle/>
          <a:p>
            <a:pPr marL="342900" indent="-342900" algn="just" defTabSz="457200" fontAlgn="base">
              <a:buFont typeface="Arial" panose="020B0604020202020204" pitchFamily="34" charset="0"/>
              <a:buChar char="•"/>
            </a:pPr>
            <a:r>
              <a:rPr lang="en-US" sz="2200" b="1" dirty="0" err="1" smtClean="0">
                <a:solidFill>
                  <a:prstClr val="black"/>
                </a:solidFill>
                <a:latin typeface="Arial" panose="020B0604020202020204" pitchFamily="34" charset="0"/>
                <a:cs typeface="Arial" panose="020B0604020202020204" pitchFamily="34" charset="0"/>
              </a:rPr>
              <a:t>Tình</a:t>
            </a:r>
            <a:r>
              <a:rPr lang="en-US" sz="2200" b="1" dirty="0" smtClean="0">
                <a:solidFill>
                  <a:prstClr val="black"/>
                </a:solidFill>
                <a:latin typeface="Arial" panose="020B0604020202020204" pitchFamily="34" charset="0"/>
                <a:cs typeface="Arial" panose="020B0604020202020204" pitchFamily="34" charset="0"/>
              </a:rPr>
              <a:t> </a:t>
            </a:r>
            <a:r>
              <a:rPr lang="en-US" sz="2200" b="1" dirty="0" err="1" smtClean="0">
                <a:solidFill>
                  <a:prstClr val="black"/>
                </a:solidFill>
                <a:latin typeface="Arial" panose="020B0604020202020204" pitchFamily="34" charset="0"/>
                <a:cs typeface="Arial" panose="020B0604020202020204" pitchFamily="34" charset="0"/>
              </a:rPr>
              <a:t>huống</a:t>
            </a:r>
            <a:r>
              <a:rPr lang="en-US" sz="2200" b="1" dirty="0" smtClean="0">
                <a:solidFill>
                  <a:prstClr val="black"/>
                </a:solidFill>
                <a:latin typeface="Arial" panose="020B0604020202020204" pitchFamily="34" charset="0"/>
                <a:cs typeface="Arial" panose="020B0604020202020204" pitchFamily="34" charset="0"/>
              </a:rPr>
              <a:t> </a:t>
            </a:r>
            <a:r>
              <a:rPr lang="en-US" sz="2200" b="1" dirty="0" err="1" smtClean="0">
                <a:solidFill>
                  <a:prstClr val="black"/>
                </a:solidFill>
                <a:latin typeface="Arial" panose="020B0604020202020204" pitchFamily="34" charset="0"/>
                <a:cs typeface="Arial" panose="020B0604020202020204" pitchFamily="34" charset="0"/>
              </a:rPr>
              <a:t>áp</a:t>
            </a:r>
            <a:r>
              <a:rPr lang="en-US" sz="2200" b="1" dirty="0" smtClean="0">
                <a:solidFill>
                  <a:prstClr val="black"/>
                </a:solidFill>
                <a:latin typeface="Arial" panose="020B0604020202020204" pitchFamily="34" charset="0"/>
                <a:cs typeface="Arial" panose="020B0604020202020204" pitchFamily="34" charset="0"/>
              </a:rPr>
              <a:t> </a:t>
            </a:r>
            <a:r>
              <a:rPr lang="en-US" sz="2200" b="1" dirty="0" err="1" smtClean="0">
                <a:solidFill>
                  <a:prstClr val="black"/>
                </a:solidFill>
                <a:latin typeface="Arial" panose="020B0604020202020204" pitchFamily="34" charset="0"/>
                <a:cs typeface="Arial" panose="020B0604020202020204" pitchFamily="34" charset="0"/>
              </a:rPr>
              <a:t>dụng</a:t>
            </a:r>
            <a:endParaRPr lang="en-US" sz="2200" b="1" dirty="0" smtClean="0">
              <a:solidFill>
                <a:prstClr val="black"/>
              </a:solidFill>
              <a:latin typeface="Arial" panose="020B0604020202020204" pitchFamily="34" charset="0"/>
              <a:cs typeface="Arial" panose="020B0604020202020204" pitchFamily="34" charset="0"/>
            </a:endParaRPr>
          </a:p>
          <a:p>
            <a:pPr marL="800100" lvl="1" indent="-342900" algn="just" defTabSz="457200" fontAlgn="base">
              <a:buFont typeface="Wingdings" panose="05000000000000000000" pitchFamily="2" charset="2"/>
              <a:buChar char="§"/>
            </a:pPr>
            <a:r>
              <a:rPr lang="en-US" sz="2200" dirty="0" smtClean="0">
                <a:solidFill>
                  <a:prstClr val="black"/>
                </a:solidFill>
                <a:latin typeface="Arial" panose="020B0604020202020204" pitchFamily="34" charset="0"/>
                <a:cs typeface="Arial" panose="020B0604020202020204" pitchFamily="34" charset="0"/>
              </a:rPr>
              <a:t>M</a:t>
            </a:r>
            <a:r>
              <a:rPr lang="vi-VN" sz="2200" dirty="0" smtClean="0">
                <a:solidFill>
                  <a:prstClr val="black"/>
                </a:solidFill>
                <a:cs typeface="Arial" panose="020B0604020202020204" pitchFamily="34" charset="0"/>
              </a:rPr>
              <a:t>ột </a:t>
            </a:r>
            <a:r>
              <a:rPr lang="vi-VN" sz="2200" dirty="0">
                <a:solidFill>
                  <a:prstClr val="black"/>
                </a:solidFill>
                <a:cs typeface="Arial" panose="020B0604020202020204" pitchFamily="34" charset="0"/>
              </a:rPr>
              <a:t>hệ thống nên được độc lập với sản phẩm của nó được tạo ra, sáng tác, và biểu diễn.</a:t>
            </a:r>
          </a:p>
          <a:p>
            <a:pPr marL="800100" lvl="1" indent="-342900" algn="just" defTabSz="457200" fontAlgn="base">
              <a:buFont typeface="Wingdings" panose="05000000000000000000" pitchFamily="2" charset="2"/>
              <a:buChar char="§"/>
            </a:pPr>
            <a:r>
              <a:rPr lang="en-US" sz="2200" dirty="0" smtClean="0">
                <a:solidFill>
                  <a:prstClr val="black"/>
                </a:solidFill>
                <a:latin typeface="Arial" panose="020B0604020202020204" pitchFamily="34" charset="0"/>
                <a:cs typeface="Arial" panose="020B0604020202020204" pitchFamily="34" charset="0"/>
              </a:rPr>
              <a:t>M</a:t>
            </a:r>
            <a:r>
              <a:rPr lang="vi-VN" sz="2200" dirty="0" smtClean="0">
                <a:solidFill>
                  <a:prstClr val="black"/>
                </a:solidFill>
                <a:cs typeface="Arial" panose="020B0604020202020204" pitchFamily="34" charset="0"/>
              </a:rPr>
              <a:t>ột </a:t>
            </a:r>
            <a:r>
              <a:rPr lang="vi-VN" sz="2200" dirty="0">
                <a:solidFill>
                  <a:prstClr val="black"/>
                </a:solidFill>
                <a:cs typeface="Arial" panose="020B0604020202020204" pitchFamily="34" charset="0"/>
              </a:rPr>
              <a:t>hệ thống nên được cấu hình với một trong nhiều dòng sản phẩm.</a:t>
            </a:r>
          </a:p>
          <a:p>
            <a:pPr marL="800100" lvl="1" indent="-342900" algn="just" defTabSz="457200" fontAlgn="base">
              <a:buFont typeface="Wingdings" panose="05000000000000000000" pitchFamily="2" charset="2"/>
              <a:buChar char="§"/>
            </a:pPr>
            <a:r>
              <a:rPr lang="en-US" sz="2200" dirty="0" smtClean="0">
                <a:solidFill>
                  <a:prstClr val="black"/>
                </a:solidFill>
                <a:latin typeface="Arial" panose="020B0604020202020204" pitchFamily="34" charset="0"/>
                <a:cs typeface="Arial" panose="020B0604020202020204" pitchFamily="34" charset="0"/>
              </a:rPr>
              <a:t>M</a:t>
            </a:r>
            <a:r>
              <a:rPr lang="vi-VN" sz="2200" dirty="0" smtClean="0">
                <a:solidFill>
                  <a:prstClr val="black"/>
                </a:solidFill>
                <a:cs typeface="Arial" panose="020B0604020202020204" pitchFamily="34" charset="0"/>
              </a:rPr>
              <a:t>ột </a:t>
            </a:r>
            <a:r>
              <a:rPr lang="en-US" sz="2200" dirty="0" err="1" smtClean="0">
                <a:solidFill>
                  <a:prstClr val="black"/>
                </a:solidFill>
                <a:latin typeface="Arial" panose="020B0604020202020204" pitchFamily="34" charset="0"/>
                <a:cs typeface="Arial" panose="020B0604020202020204" pitchFamily="34" charset="0"/>
              </a:rPr>
              <a:t>họ</a:t>
            </a:r>
            <a:r>
              <a:rPr lang="en-US" sz="2200" dirty="0" smtClean="0">
                <a:solidFill>
                  <a:prstClr val="black"/>
                </a:solidFill>
                <a:latin typeface="Arial" panose="020B0604020202020204" pitchFamily="34" charset="0"/>
                <a:cs typeface="Arial" panose="020B0604020202020204" pitchFamily="34" charset="0"/>
              </a:rPr>
              <a:t> </a:t>
            </a:r>
            <a:r>
              <a:rPr lang="vi-VN" sz="2200" dirty="0" smtClean="0">
                <a:solidFill>
                  <a:prstClr val="black"/>
                </a:solidFill>
                <a:cs typeface="Arial" panose="020B0604020202020204" pitchFamily="34" charset="0"/>
              </a:rPr>
              <a:t>của </a:t>
            </a:r>
            <a:r>
              <a:rPr lang="vi-VN" sz="2200" dirty="0">
                <a:solidFill>
                  <a:prstClr val="black"/>
                </a:solidFill>
                <a:cs typeface="Arial" panose="020B0604020202020204" pitchFamily="34" charset="0"/>
              </a:rPr>
              <a:t>các đối tượng sản phẩm liên quan được thiết kế để được sử dụng cùng nhau, và bạn cần phải thực thi các hạn chế này.</a:t>
            </a:r>
          </a:p>
          <a:p>
            <a:pPr marL="800100" lvl="1" indent="-342900" algn="just" defTabSz="457200" fontAlgn="base">
              <a:buFont typeface="Wingdings" panose="05000000000000000000" pitchFamily="2" charset="2"/>
              <a:buChar char="§"/>
            </a:pPr>
            <a:r>
              <a:rPr lang="en-US" sz="2200" dirty="0" smtClean="0">
                <a:solidFill>
                  <a:prstClr val="black"/>
                </a:solidFill>
                <a:latin typeface="Arial" panose="020B0604020202020204" pitchFamily="34" charset="0"/>
                <a:cs typeface="Arial" panose="020B0604020202020204" pitchFamily="34" charset="0"/>
              </a:rPr>
              <a:t>B</a:t>
            </a:r>
            <a:r>
              <a:rPr lang="vi-VN" sz="2200" dirty="0" smtClean="0">
                <a:solidFill>
                  <a:prstClr val="black"/>
                </a:solidFill>
                <a:cs typeface="Arial" panose="020B0604020202020204" pitchFamily="34" charset="0"/>
              </a:rPr>
              <a:t>ạn </a:t>
            </a:r>
            <a:r>
              <a:rPr lang="vi-VN" sz="2200" dirty="0">
                <a:solidFill>
                  <a:prstClr val="black"/>
                </a:solidFill>
                <a:cs typeface="Arial" panose="020B0604020202020204" pitchFamily="34" charset="0"/>
              </a:rPr>
              <a:t>muốn cung cấp một thư viện lớp của sản phẩm, và bạn </a:t>
            </a:r>
            <a:r>
              <a:rPr lang="en-US" sz="2200" dirty="0" err="1" smtClean="0">
                <a:solidFill>
                  <a:prstClr val="black"/>
                </a:solidFill>
                <a:latin typeface="Arial" panose="020B0604020202020204" pitchFamily="34" charset="0"/>
                <a:cs typeface="Arial" panose="020B0604020202020204" pitchFamily="34" charset="0"/>
              </a:rPr>
              <a:t>chỉ</a:t>
            </a:r>
            <a:r>
              <a:rPr lang="en-US" sz="2200" dirty="0" smtClean="0">
                <a:solidFill>
                  <a:prstClr val="black"/>
                </a:solidFill>
                <a:latin typeface="Arial" panose="020B0604020202020204" pitchFamily="34" charset="0"/>
                <a:cs typeface="Arial" panose="020B0604020202020204" pitchFamily="34" charset="0"/>
              </a:rPr>
              <a:t> </a:t>
            </a:r>
            <a:r>
              <a:rPr lang="vi-VN" sz="2200" dirty="0" smtClean="0">
                <a:solidFill>
                  <a:prstClr val="black"/>
                </a:solidFill>
                <a:cs typeface="Arial" panose="020B0604020202020204" pitchFamily="34" charset="0"/>
              </a:rPr>
              <a:t>muốn </a:t>
            </a:r>
            <a:r>
              <a:rPr lang="en-US" sz="2200" dirty="0" err="1" smtClean="0">
                <a:solidFill>
                  <a:prstClr val="black"/>
                </a:solidFill>
                <a:latin typeface="Arial" panose="020B0604020202020204" pitchFamily="34" charset="0"/>
                <a:cs typeface="Arial" panose="020B0604020202020204" pitchFamily="34" charset="0"/>
              </a:rPr>
              <a:t>để</a:t>
            </a:r>
            <a:r>
              <a:rPr lang="en-US" sz="2200" dirty="0" smtClean="0">
                <a:solidFill>
                  <a:prstClr val="black"/>
                </a:solidFill>
                <a:latin typeface="Arial" panose="020B0604020202020204" pitchFamily="34" charset="0"/>
                <a:cs typeface="Arial" panose="020B0604020202020204" pitchFamily="34" charset="0"/>
              </a:rPr>
              <a:t> </a:t>
            </a:r>
            <a:r>
              <a:rPr lang="en-US" sz="2200" dirty="0" err="1" smtClean="0">
                <a:solidFill>
                  <a:prstClr val="black"/>
                </a:solidFill>
                <a:latin typeface="Arial" panose="020B0604020202020204" pitchFamily="34" charset="0"/>
                <a:cs typeface="Arial" panose="020B0604020202020204" pitchFamily="34" charset="0"/>
              </a:rPr>
              <a:t>lộ</a:t>
            </a:r>
            <a:r>
              <a:rPr lang="vi-VN" sz="2200" dirty="0" smtClean="0">
                <a:solidFill>
                  <a:prstClr val="black"/>
                </a:solidFill>
                <a:cs typeface="Arial" panose="020B0604020202020204" pitchFamily="34" charset="0"/>
              </a:rPr>
              <a:t> </a:t>
            </a:r>
            <a:r>
              <a:rPr lang="vi-VN" sz="2200" dirty="0">
                <a:solidFill>
                  <a:prstClr val="black"/>
                </a:solidFill>
                <a:cs typeface="Arial" panose="020B0604020202020204" pitchFamily="34" charset="0"/>
              </a:rPr>
              <a:t>giao </a:t>
            </a:r>
            <a:r>
              <a:rPr lang="vi-VN" sz="2200" dirty="0" smtClean="0">
                <a:solidFill>
                  <a:prstClr val="black"/>
                </a:solidFill>
                <a:cs typeface="Arial" panose="020B0604020202020204" pitchFamily="34" charset="0"/>
              </a:rPr>
              <a:t>diện</a:t>
            </a:r>
            <a:r>
              <a:rPr lang="en-US" sz="2200" dirty="0" smtClean="0">
                <a:solidFill>
                  <a:prstClr val="black"/>
                </a:solidFill>
                <a:latin typeface="Arial" panose="020B0604020202020204" pitchFamily="34" charset="0"/>
                <a:cs typeface="Arial" panose="020B0604020202020204" pitchFamily="34" charset="0"/>
              </a:rPr>
              <a:t>, </a:t>
            </a:r>
            <a:r>
              <a:rPr lang="vi-VN" sz="2200" dirty="0" smtClean="0">
                <a:solidFill>
                  <a:prstClr val="black"/>
                </a:solidFill>
                <a:cs typeface="Arial" panose="020B0604020202020204" pitchFamily="34" charset="0"/>
              </a:rPr>
              <a:t>không</a:t>
            </a:r>
            <a:r>
              <a:rPr lang="en-US" sz="2200" dirty="0" smtClean="0">
                <a:solidFill>
                  <a:prstClr val="black"/>
                </a:solidFill>
                <a:latin typeface="Arial" panose="020B0604020202020204" pitchFamily="34" charset="0"/>
                <a:cs typeface="Arial" panose="020B0604020202020204" pitchFamily="34" charset="0"/>
              </a:rPr>
              <a:t> </a:t>
            </a:r>
            <a:r>
              <a:rPr lang="en-US" sz="2200" dirty="0" err="1" smtClean="0">
                <a:solidFill>
                  <a:prstClr val="black"/>
                </a:solidFill>
                <a:latin typeface="Arial" panose="020B0604020202020204" pitchFamily="34" charset="0"/>
                <a:cs typeface="Arial" panose="020B0604020202020204" pitchFamily="34" charset="0"/>
              </a:rPr>
              <a:t>để</a:t>
            </a:r>
            <a:r>
              <a:rPr lang="en-US" sz="2200" dirty="0" smtClean="0">
                <a:solidFill>
                  <a:prstClr val="black"/>
                </a:solidFill>
                <a:latin typeface="Arial" panose="020B0604020202020204" pitchFamily="34" charset="0"/>
                <a:cs typeface="Arial" panose="020B0604020202020204" pitchFamily="34" charset="0"/>
              </a:rPr>
              <a:t> </a:t>
            </a:r>
            <a:r>
              <a:rPr lang="en-US" sz="2200" dirty="0" err="1" smtClean="0">
                <a:solidFill>
                  <a:prstClr val="black"/>
                </a:solidFill>
                <a:latin typeface="Arial" panose="020B0604020202020204" pitchFamily="34" charset="0"/>
                <a:cs typeface="Arial" panose="020B0604020202020204" pitchFamily="34" charset="0"/>
              </a:rPr>
              <a:t>lộ</a:t>
            </a:r>
            <a:r>
              <a:rPr lang="vi-VN" sz="2200" dirty="0" smtClean="0">
                <a:solidFill>
                  <a:prstClr val="black"/>
                </a:solidFill>
                <a:cs typeface="Arial" panose="020B0604020202020204" pitchFamily="34" charset="0"/>
              </a:rPr>
              <a:t> </a:t>
            </a:r>
            <a:r>
              <a:rPr lang="vi-VN" sz="2200" dirty="0">
                <a:solidFill>
                  <a:prstClr val="black"/>
                </a:solidFill>
                <a:cs typeface="Arial" panose="020B0604020202020204" pitchFamily="34" charset="0"/>
              </a:rPr>
              <a:t>triển khai của họ.</a:t>
            </a:r>
            <a:endParaRPr lang="en-US" sz="2200" dirty="0" smtClean="0">
              <a:solidFill>
                <a:prstClr val="black"/>
              </a:solidFill>
              <a:latin typeface="Arial" panose="020B0604020202020204" pitchFamily="34" charset="0"/>
              <a:cs typeface="Arial" panose="020B0604020202020204" pitchFamily="34" charset="0"/>
            </a:endParaRPr>
          </a:p>
          <a:p>
            <a:pPr marL="342900" indent="-342900" algn="just" defTabSz="457200" fontAlgn="base">
              <a:buFont typeface="Arial" panose="020B0604020202020204" pitchFamily="34" charset="0"/>
              <a:buChar char="•"/>
            </a:pPr>
            <a:r>
              <a:rPr lang="en-US" sz="2200" b="1" dirty="0" err="1" smtClean="0">
                <a:solidFill>
                  <a:prstClr val="black"/>
                </a:solidFill>
                <a:latin typeface="Arial" panose="020B0604020202020204" pitchFamily="34" charset="0"/>
                <a:cs typeface="Arial" panose="020B0604020202020204" pitchFamily="34" charset="0"/>
              </a:rPr>
              <a:t>Hệ</a:t>
            </a:r>
            <a:r>
              <a:rPr lang="en-US" sz="2200" b="1" dirty="0" smtClean="0">
                <a:solidFill>
                  <a:prstClr val="black"/>
                </a:solidFill>
                <a:latin typeface="Arial" panose="020B0604020202020204" pitchFamily="34" charset="0"/>
                <a:cs typeface="Arial" panose="020B0604020202020204" pitchFamily="34" charset="0"/>
              </a:rPr>
              <a:t> </a:t>
            </a:r>
            <a:r>
              <a:rPr lang="en-US" sz="2200" b="1" dirty="0" err="1" smtClean="0">
                <a:solidFill>
                  <a:prstClr val="black"/>
                </a:solidFill>
                <a:latin typeface="Arial" panose="020B0604020202020204" pitchFamily="34" charset="0"/>
                <a:cs typeface="Arial" panose="020B0604020202020204" pitchFamily="34" charset="0"/>
              </a:rPr>
              <a:t>quả</a:t>
            </a:r>
            <a:endParaRPr lang="en-US" sz="2200" b="1" dirty="0" smtClean="0">
              <a:solidFill>
                <a:prstClr val="black"/>
              </a:solidFill>
              <a:latin typeface="Arial" panose="020B0604020202020204" pitchFamily="34" charset="0"/>
              <a:cs typeface="Arial" panose="020B0604020202020204" pitchFamily="34" charset="0"/>
            </a:endParaRPr>
          </a:p>
          <a:p>
            <a:pPr marL="800100" lvl="1" indent="-342900" algn="just" defTabSz="457200" fontAlgn="base">
              <a:buFont typeface="Wingdings" panose="05000000000000000000" pitchFamily="2" charset="2"/>
              <a:buChar char="§"/>
            </a:pPr>
            <a:r>
              <a:rPr lang="en-US" sz="2200" dirty="0" err="1">
                <a:solidFill>
                  <a:prstClr val="black"/>
                </a:solidFill>
                <a:latin typeface="Arial" panose="020B0604020202020204" pitchFamily="34" charset="0"/>
                <a:cs typeface="Arial" panose="020B0604020202020204" pitchFamily="34" charset="0"/>
              </a:rPr>
              <a:t>Nó</a:t>
            </a:r>
            <a:r>
              <a:rPr lang="en-US" sz="2200" dirty="0">
                <a:solidFill>
                  <a:prstClr val="black"/>
                </a:solidFill>
                <a:latin typeface="Arial" panose="020B0604020202020204" pitchFamily="34" charset="0"/>
                <a:cs typeface="Arial" panose="020B0604020202020204" pitchFamily="34" charset="0"/>
              </a:rPr>
              <a:t> </a:t>
            </a:r>
            <a:r>
              <a:rPr lang="en-US" sz="2200" dirty="0" err="1">
                <a:solidFill>
                  <a:prstClr val="black"/>
                </a:solidFill>
                <a:latin typeface="Arial" panose="020B0604020202020204" pitchFamily="34" charset="0"/>
                <a:cs typeface="Arial" panose="020B0604020202020204" pitchFamily="34" charset="0"/>
              </a:rPr>
              <a:t>tách</a:t>
            </a:r>
            <a:r>
              <a:rPr lang="en-US" sz="2200" dirty="0">
                <a:solidFill>
                  <a:prstClr val="black"/>
                </a:solidFill>
                <a:latin typeface="Arial" panose="020B0604020202020204" pitchFamily="34" charset="0"/>
                <a:cs typeface="Arial" panose="020B0604020202020204" pitchFamily="34" charset="0"/>
              </a:rPr>
              <a:t> </a:t>
            </a:r>
            <a:r>
              <a:rPr lang="en-US" sz="2200" dirty="0" err="1">
                <a:solidFill>
                  <a:prstClr val="black"/>
                </a:solidFill>
                <a:latin typeface="Arial" panose="020B0604020202020204" pitchFamily="34" charset="0"/>
                <a:cs typeface="Arial" panose="020B0604020202020204" pitchFamily="34" charset="0"/>
              </a:rPr>
              <a:t>biệt</a:t>
            </a:r>
            <a:r>
              <a:rPr lang="en-US" sz="2200" dirty="0">
                <a:solidFill>
                  <a:prstClr val="black"/>
                </a:solidFill>
                <a:latin typeface="Arial" panose="020B0604020202020204" pitchFamily="34" charset="0"/>
                <a:cs typeface="Arial" panose="020B0604020202020204" pitchFamily="34" charset="0"/>
              </a:rPr>
              <a:t> </a:t>
            </a:r>
            <a:r>
              <a:rPr lang="en-US" sz="2200" dirty="0" err="1">
                <a:solidFill>
                  <a:prstClr val="black"/>
                </a:solidFill>
                <a:latin typeface="Arial" panose="020B0604020202020204" pitchFamily="34" charset="0"/>
                <a:cs typeface="Arial" panose="020B0604020202020204" pitchFamily="34" charset="0"/>
              </a:rPr>
              <a:t>các</a:t>
            </a:r>
            <a:r>
              <a:rPr lang="en-US" sz="2200" dirty="0">
                <a:solidFill>
                  <a:prstClr val="black"/>
                </a:solidFill>
                <a:latin typeface="Arial" panose="020B0604020202020204" pitchFamily="34" charset="0"/>
                <a:cs typeface="Arial" panose="020B0604020202020204" pitchFamily="34" charset="0"/>
              </a:rPr>
              <a:t> </a:t>
            </a:r>
            <a:r>
              <a:rPr lang="en-US" sz="2200" dirty="0" err="1">
                <a:solidFill>
                  <a:prstClr val="black"/>
                </a:solidFill>
                <a:latin typeface="Arial" panose="020B0604020202020204" pitchFamily="34" charset="0"/>
                <a:cs typeface="Arial" panose="020B0604020202020204" pitchFamily="34" charset="0"/>
              </a:rPr>
              <a:t>lớp</a:t>
            </a:r>
            <a:r>
              <a:rPr lang="en-US" sz="2200" dirty="0">
                <a:solidFill>
                  <a:prstClr val="black"/>
                </a:solidFill>
                <a:latin typeface="Arial" panose="020B0604020202020204" pitchFamily="34" charset="0"/>
                <a:cs typeface="Arial" panose="020B0604020202020204" pitchFamily="34" charset="0"/>
              </a:rPr>
              <a:t> </a:t>
            </a:r>
            <a:r>
              <a:rPr lang="en-US" sz="2200" dirty="0" err="1">
                <a:solidFill>
                  <a:prstClr val="black"/>
                </a:solidFill>
                <a:latin typeface="Arial" panose="020B0604020202020204" pitchFamily="34" charset="0"/>
                <a:cs typeface="Arial" panose="020B0604020202020204" pitchFamily="34" charset="0"/>
              </a:rPr>
              <a:t>cụ</a:t>
            </a:r>
            <a:r>
              <a:rPr lang="en-US" sz="2200" dirty="0">
                <a:solidFill>
                  <a:prstClr val="black"/>
                </a:solidFill>
                <a:latin typeface="Arial" panose="020B0604020202020204" pitchFamily="34" charset="0"/>
                <a:cs typeface="Arial" panose="020B0604020202020204" pitchFamily="34" charset="0"/>
              </a:rPr>
              <a:t> </a:t>
            </a:r>
            <a:r>
              <a:rPr lang="en-US" sz="2200" dirty="0" err="1" smtClean="0">
                <a:solidFill>
                  <a:prstClr val="black"/>
                </a:solidFill>
                <a:latin typeface="Arial" panose="020B0604020202020204" pitchFamily="34" charset="0"/>
                <a:cs typeface="Arial" panose="020B0604020202020204" pitchFamily="34" charset="0"/>
              </a:rPr>
              <a:t>thể</a:t>
            </a:r>
            <a:r>
              <a:rPr lang="en-US" sz="2200" dirty="0" smtClean="0">
                <a:solidFill>
                  <a:prstClr val="black"/>
                </a:solidFill>
                <a:latin typeface="Arial" panose="020B0604020202020204" pitchFamily="34" charset="0"/>
                <a:cs typeface="Arial" panose="020B0604020202020204" pitchFamily="34" charset="0"/>
              </a:rPr>
              <a:t>.</a:t>
            </a:r>
          </a:p>
          <a:p>
            <a:pPr marL="800100" lvl="1" indent="-342900" algn="just" defTabSz="457200" fontAlgn="base">
              <a:buFont typeface="Wingdings" panose="05000000000000000000" pitchFamily="2" charset="2"/>
              <a:buChar char="§"/>
            </a:pPr>
            <a:r>
              <a:rPr lang="en-US" sz="2200" dirty="0" err="1">
                <a:solidFill>
                  <a:prstClr val="black"/>
                </a:solidFill>
                <a:latin typeface="Arial" panose="020B0604020202020204" pitchFamily="34" charset="0"/>
                <a:cs typeface="Arial" panose="020B0604020202020204" pitchFamily="34" charset="0"/>
              </a:rPr>
              <a:t>Nó</a:t>
            </a:r>
            <a:r>
              <a:rPr lang="en-US" sz="2200" dirty="0">
                <a:solidFill>
                  <a:prstClr val="black"/>
                </a:solidFill>
                <a:latin typeface="Arial" panose="020B0604020202020204" pitchFamily="34" charset="0"/>
                <a:cs typeface="Arial" panose="020B0604020202020204" pitchFamily="34" charset="0"/>
              </a:rPr>
              <a:t> </a:t>
            </a:r>
            <a:r>
              <a:rPr lang="en-US" sz="2200" dirty="0" err="1">
                <a:solidFill>
                  <a:prstClr val="black"/>
                </a:solidFill>
                <a:latin typeface="Arial" panose="020B0604020202020204" pitchFamily="34" charset="0"/>
                <a:cs typeface="Arial" panose="020B0604020202020204" pitchFamily="34" charset="0"/>
              </a:rPr>
              <a:t>làm</a:t>
            </a:r>
            <a:r>
              <a:rPr lang="en-US" sz="2200" dirty="0">
                <a:solidFill>
                  <a:prstClr val="black"/>
                </a:solidFill>
                <a:latin typeface="Arial" panose="020B0604020202020204" pitchFamily="34" charset="0"/>
                <a:cs typeface="Arial" panose="020B0604020202020204" pitchFamily="34" charset="0"/>
              </a:rPr>
              <a:t> </a:t>
            </a:r>
            <a:r>
              <a:rPr lang="en-US" sz="2200" dirty="0" err="1">
                <a:solidFill>
                  <a:prstClr val="black"/>
                </a:solidFill>
                <a:latin typeface="Arial" panose="020B0604020202020204" pitchFamily="34" charset="0"/>
                <a:cs typeface="Arial" panose="020B0604020202020204" pitchFamily="34" charset="0"/>
              </a:rPr>
              <a:t>cho</a:t>
            </a:r>
            <a:r>
              <a:rPr lang="en-US" sz="2200" dirty="0">
                <a:solidFill>
                  <a:prstClr val="black"/>
                </a:solidFill>
                <a:latin typeface="Arial" panose="020B0604020202020204" pitchFamily="34" charset="0"/>
                <a:cs typeface="Arial" panose="020B0604020202020204" pitchFamily="34" charset="0"/>
              </a:rPr>
              <a:t> </a:t>
            </a:r>
            <a:r>
              <a:rPr lang="en-US" sz="2200" dirty="0" err="1">
                <a:solidFill>
                  <a:prstClr val="black"/>
                </a:solidFill>
                <a:latin typeface="Arial" panose="020B0604020202020204" pitchFamily="34" charset="0"/>
                <a:cs typeface="Arial" panose="020B0604020202020204" pitchFamily="34" charset="0"/>
              </a:rPr>
              <a:t>việc</a:t>
            </a:r>
            <a:r>
              <a:rPr lang="en-US" sz="2200" dirty="0">
                <a:solidFill>
                  <a:prstClr val="black"/>
                </a:solidFill>
                <a:latin typeface="Arial" panose="020B0604020202020204" pitchFamily="34" charset="0"/>
                <a:cs typeface="Arial" panose="020B0604020202020204" pitchFamily="34" charset="0"/>
              </a:rPr>
              <a:t> </a:t>
            </a:r>
            <a:r>
              <a:rPr lang="en-US" sz="2200" dirty="0" err="1">
                <a:solidFill>
                  <a:prstClr val="black"/>
                </a:solidFill>
                <a:latin typeface="Arial" panose="020B0604020202020204" pitchFamily="34" charset="0"/>
                <a:cs typeface="Arial" panose="020B0604020202020204" pitchFamily="34" charset="0"/>
              </a:rPr>
              <a:t>trao</a:t>
            </a:r>
            <a:r>
              <a:rPr lang="en-US" sz="2200" dirty="0">
                <a:solidFill>
                  <a:prstClr val="black"/>
                </a:solidFill>
                <a:latin typeface="Arial" panose="020B0604020202020204" pitchFamily="34" charset="0"/>
                <a:cs typeface="Arial" panose="020B0604020202020204" pitchFamily="34" charset="0"/>
              </a:rPr>
              <a:t> </a:t>
            </a:r>
            <a:r>
              <a:rPr lang="en-US" sz="2200" dirty="0" err="1">
                <a:solidFill>
                  <a:prstClr val="black"/>
                </a:solidFill>
                <a:latin typeface="Arial" panose="020B0604020202020204" pitchFamily="34" charset="0"/>
                <a:cs typeface="Arial" panose="020B0604020202020204" pitchFamily="34" charset="0"/>
              </a:rPr>
              <a:t>đổi</a:t>
            </a:r>
            <a:r>
              <a:rPr lang="en-US" sz="2200" dirty="0">
                <a:solidFill>
                  <a:prstClr val="black"/>
                </a:solidFill>
                <a:latin typeface="Arial" panose="020B0604020202020204" pitchFamily="34" charset="0"/>
                <a:cs typeface="Arial" panose="020B0604020202020204" pitchFamily="34" charset="0"/>
              </a:rPr>
              <a:t> </a:t>
            </a:r>
            <a:r>
              <a:rPr lang="en-US" sz="2200" dirty="0" err="1">
                <a:solidFill>
                  <a:prstClr val="black"/>
                </a:solidFill>
                <a:latin typeface="Arial" panose="020B0604020202020204" pitchFamily="34" charset="0"/>
                <a:cs typeface="Arial" panose="020B0604020202020204" pitchFamily="34" charset="0"/>
              </a:rPr>
              <a:t>các</a:t>
            </a:r>
            <a:r>
              <a:rPr lang="en-US" sz="2200" dirty="0">
                <a:solidFill>
                  <a:prstClr val="black"/>
                </a:solidFill>
                <a:latin typeface="Arial" panose="020B0604020202020204" pitchFamily="34" charset="0"/>
                <a:cs typeface="Arial" panose="020B0604020202020204" pitchFamily="34" charset="0"/>
              </a:rPr>
              <a:t> </a:t>
            </a:r>
            <a:r>
              <a:rPr lang="en-US" sz="2200" dirty="0" err="1">
                <a:solidFill>
                  <a:prstClr val="black"/>
                </a:solidFill>
                <a:latin typeface="Arial" panose="020B0604020202020204" pitchFamily="34" charset="0"/>
                <a:cs typeface="Arial" panose="020B0604020202020204" pitchFamily="34" charset="0"/>
              </a:rPr>
              <a:t>nhóm</a:t>
            </a:r>
            <a:r>
              <a:rPr lang="en-US" sz="2200" dirty="0">
                <a:solidFill>
                  <a:prstClr val="black"/>
                </a:solidFill>
                <a:latin typeface="Arial" panose="020B0604020202020204" pitchFamily="34" charset="0"/>
                <a:cs typeface="Arial" panose="020B0604020202020204" pitchFamily="34" charset="0"/>
              </a:rPr>
              <a:t> Product </a:t>
            </a:r>
            <a:r>
              <a:rPr lang="en-US" sz="2200" dirty="0" err="1">
                <a:solidFill>
                  <a:prstClr val="black"/>
                </a:solidFill>
                <a:latin typeface="Arial" panose="020B0604020202020204" pitchFamily="34" charset="0"/>
                <a:cs typeface="Arial" panose="020B0604020202020204" pitchFamily="34" charset="0"/>
              </a:rPr>
              <a:t>dễ</a:t>
            </a:r>
            <a:r>
              <a:rPr lang="en-US" sz="2200" dirty="0">
                <a:solidFill>
                  <a:prstClr val="black"/>
                </a:solidFill>
                <a:latin typeface="Arial" panose="020B0604020202020204" pitchFamily="34" charset="0"/>
                <a:cs typeface="Arial" panose="020B0604020202020204" pitchFamily="34" charset="0"/>
              </a:rPr>
              <a:t> </a:t>
            </a:r>
            <a:r>
              <a:rPr lang="en-US" sz="2200" dirty="0" err="1" smtClean="0">
                <a:solidFill>
                  <a:prstClr val="black"/>
                </a:solidFill>
                <a:latin typeface="Arial" panose="020B0604020202020204" pitchFamily="34" charset="0"/>
                <a:cs typeface="Arial" panose="020B0604020202020204" pitchFamily="34" charset="0"/>
              </a:rPr>
              <a:t>dàng</a:t>
            </a:r>
            <a:r>
              <a:rPr lang="en-US" sz="2200" dirty="0" smtClean="0">
                <a:solidFill>
                  <a:prstClr val="black"/>
                </a:solidFill>
                <a:latin typeface="Arial" panose="020B0604020202020204" pitchFamily="34" charset="0"/>
                <a:cs typeface="Arial" panose="020B0604020202020204" pitchFamily="34" charset="0"/>
              </a:rPr>
              <a:t>.</a:t>
            </a:r>
          </a:p>
          <a:p>
            <a:pPr marL="800100" lvl="1" indent="-342900" algn="just" defTabSz="457200" fontAlgn="base">
              <a:buFont typeface="Wingdings" panose="05000000000000000000" pitchFamily="2" charset="2"/>
              <a:buChar char="§"/>
            </a:pPr>
            <a:r>
              <a:rPr lang="en-US" sz="2200" dirty="0" err="1">
                <a:solidFill>
                  <a:prstClr val="black"/>
                </a:solidFill>
                <a:latin typeface="Arial" panose="020B0604020202020204" pitchFamily="34" charset="0"/>
                <a:cs typeface="Arial" panose="020B0604020202020204" pitchFamily="34" charset="0"/>
              </a:rPr>
              <a:t>Nó</a:t>
            </a:r>
            <a:r>
              <a:rPr lang="en-US" sz="2200" dirty="0">
                <a:solidFill>
                  <a:prstClr val="black"/>
                </a:solidFill>
                <a:latin typeface="Arial" panose="020B0604020202020204" pitchFamily="34" charset="0"/>
                <a:cs typeface="Arial" panose="020B0604020202020204" pitchFamily="34" charset="0"/>
              </a:rPr>
              <a:t> </a:t>
            </a:r>
            <a:r>
              <a:rPr lang="en-US" sz="2200" dirty="0" err="1">
                <a:solidFill>
                  <a:prstClr val="black"/>
                </a:solidFill>
                <a:latin typeface="Arial" panose="020B0604020202020204" pitchFamily="34" charset="0"/>
                <a:cs typeface="Arial" panose="020B0604020202020204" pitchFamily="34" charset="0"/>
              </a:rPr>
              <a:t>thúc</a:t>
            </a:r>
            <a:r>
              <a:rPr lang="en-US" sz="2200" dirty="0">
                <a:solidFill>
                  <a:prstClr val="black"/>
                </a:solidFill>
                <a:latin typeface="Arial" panose="020B0604020202020204" pitchFamily="34" charset="0"/>
                <a:cs typeface="Arial" panose="020B0604020202020204" pitchFamily="34" charset="0"/>
              </a:rPr>
              <a:t> </a:t>
            </a:r>
            <a:r>
              <a:rPr lang="en-US" sz="2200" dirty="0" err="1">
                <a:solidFill>
                  <a:prstClr val="black"/>
                </a:solidFill>
                <a:latin typeface="Arial" panose="020B0604020202020204" pitchFamily="34" charset="0"/>
                <a:cs typeface="Arial" panose="020B0604020202020204" pitchFamily="34" charset="0"/>
              </a:rPr>
              <a:t>đẩy</a:t>
            </a:r>
            <a:r>
              <a:rPr lang="en-US" sz="2200" dirty="0">
                <a:solidFill>
                  <a:prstClr val="black"/>
                </a:solidFill>
                <a:latin typeface="Arial" panose="020B0604020202020204" pitchFamily="34" charset="0"/>
                <a:cs typeface="Arial" panose="020B0604020202020204" pitchFamily="34" charset="0"/>
              </a:rPr>
              <a:t> </a:t>
            </a:r>
            <a:r>
              <a:rPr lang="en-US" sz="2200" dirty="0" err="1">
                <a:solidFill>
                  <a:prstClr val="black"/>
                </a:solidFill>
                <a:latin typeface="Arial" panose="020B0604020202020204" pitchFamily="34" charset="0"/>
                <a:cs typeface="Arial" panose="020B0604020202020204" pitchFamily="34" charset="0"/>
              </a:rPr>
              <a:t>sự</a:t>
            </a:r>
            <a:r>
              <a:rPr lang="en-US" sz="2200" dirty="0">
                <a:solidFill>
                  <a:prstClr val="black"/>
                </a:solidFill>
                <a:latin typeface="Arial" panose="020B0604020202020204" pitchFamily="34" charset="0"/>
                <a:cs typeface="Arial" panose="020B0604020202020204" pitchFamily="34" charset="0"/>
              </a:rPr>
              <a:t> </a:t>
            </a:r>
            <a:r>
              <a:rPr lang="en-US" sz="2200" dirty="0" err="1">
                <a:solidFill>
                  <a:prstClr val="black"/>
                </a:solidFill>
                <a:latin typeface="Arial" panose="020B0604020202020204" pitchFamily="34" charset="0"/>
                <a:cs typeface="Arial" panose="020B0604020202020204" pitchFamily="34" charset="0"/>
              </a:rPr>
              <a:t>thống</a:t>
            </a:r>
            <a:r>
              <a:rPr lang="en-US" sz="2200" dirty="0">
                <a:solidFill>
                  <a:prstClr val="black"/>
                </a:solidFill>
                <a:latin typeface="Arial" panose="020B0604020202020204" pitchFamily="34" charset="0"/>
                <a:cs typeface="Arial" panose="020B0604020202020204" pitchFamily="34" charset="0"/>
              </a:rPr>
              <a:t> </a:t>
            </a:r>
            <a:r>
              <a:rPr lang="en-US" sz="2200" dirty="0" err="1">
                <a:solidFill>
                  <a:prstClr val="black"/>
                </a:solidFill>
                <a:latin typeface="Arial" panose="020B0604020202020204" pitchFamily="34" charset="0"/>
                <a:cs typeface="Arial" panose="020B0604020202020204" pitchFamily="34" charset="0"/>
              </a:rPr>
              <a:t>nhất</a:t>
            </a:r>
            <a:r>
              <a:rPr lang="en-US" sz="2200" dirty="0">
                <a:solidFill>
                  <a:prstClr val="black"/>
                </a:solidFill>
                <a:latin typeface="Arial" panose="020B0604020202020204" pitchFamily="34" charset="0"/>
                <a:cs typeface="Arial" panose="020B0604020202020204" pitchFamily="34" charset="0"/>
              </a:rPr>
              <a:t> </a:t>
            </a:r>
            <a:r>
              <a:rPr lang="en-US" sz="2200" dirty="0" err="1">
                <a:solidFill>
                  <a:prstClr val="black"/>
                </a:solidFill>
                <a:latin typeface="Arial" panose="020B0604020202020204" pitchFamily="34" charset="0"/>
                <a:cs typeface="Arial" panose="020B0604020202020204" pitchFamily="34" charset="0"/>
              </a:rPr>
              <a:t>giữa</a:t>
            </a:r>
            <a:r>
              <a:rPr lang="en-US" sz="2200" dirty="0">
                <a:solidFill>
                  <a:prstClr val="black"/>
                </a:solidFill>
                <a:latin typeface="Arial" panose="020B0604020202020204" pitchFamily="34" charset="0"/>
                <a:cs typeface="Arial" panose="020B0604020202020204" pitchFamily="34" charset="0"/>
              </a:rPr>
              <a:t> </a:t>
            </a:r>
            <a:r>
              <a:rPr lang="en-US" sz="2200" dirty="0" err="1">
                <a:solidFill>
                  <a:prstClr val="black"/>
                </a:solidFill>
                <a:latin typeface="Arial" panose="020B0604020202020204" pitchFamily="34" charset="0"/>
                <a:cs typeface="Arial" panose="020B0604020202020204" pitchFamily="34" charset="0"/>
              </a:rPr>
              <a:t>các</a:t>
            </a:r>
            <a:r>
              <a:rPr lang="en-US" sz="2200" dirty="0">
                <a:solidFill>
                  <a:prstClr val="black"/>
                </a:solidFill>
                <a:latin typeface="Arial" panose="020B0604020202020204" pitchFamily="34" charset="0"/>
                <a:cs typeface="Arial" panose="020B0604020202020204" pitchFamily="34" charset="0"/>
              </a:rPr>
              <a:t> </a:t>
            </a:r>
            <a:r>
              <a:rPr lang="en-US" sz="2200" dirty="0" smtClean="0">
                <a:solidFill>
                  <a:prstClr val="black"/>
                </a:solidFill>
                <a:latin typeface="Arial" panose="020B0604020202020204" pitchFamily="34" charset="0"/>
                <a:cs typeface="Arial" panose="020B0604020202020204" pitchFamily="34" charset="0"/>
              </a:rPr>
              <a:t>Product.</a:t>
            </a:r>
          </a:p>
          <a:p>
            <a:pPr marL="800100" lvl="1" indent="-342900" algn="just" defTabSz="457200" fontAlgn="base">
              <a:buFont typeface="Wingdings" panose="05000000000000000000" pitchFamily="2" charset="2"/>
              <a:buChar char="§"/>
            </a:pPr>
            <a:r>
              <a:rPr lang="en-US" sz="2200" dirty="0" err="1">
                <a:solidFill>
                  <a:prstClr val="black"/>
                </a:solidFill>
                <a:latin typeface="Arial" panose="020B0604020202020204" pitchFamily="34" charset="0"/>
                <a:cs typeface="Arial" panose="020B0604020202020204" pitchFamily="34" charset="0"/>
              </a:rPr>
              <a:t>Hỗ</a:t>
            </a:r>
            <a:r>
              <a:rPr lang="en-US" sz="2200" dirty="0">
                <a:solidFill>
                  <a:prstClr val="black"/>
                </a:solidFill>
                <a:latin typeface="Arial" panose="020B0604020202020204" pitchFamily="34" charset="0"/>
                <a:cs typeface="Arial" panose="020B0604020202020204" pitchFamily="34" charset="0"/>
              </a:rPr>
              <a:t> </a:t>
            </a:r>
            <a:r>
              <a:rPr lang="en-US" sz="2200" dirty="0" err="1">
                <a:solidFill>
                  <a:prstClr val="black"/>
                </a:solidFill>
                <a:latin typeface="Arial" panose="020B0604020202020204" pitchFamily="34" charset="0"/>
                <a:cs typeface="Arial" panose="020B0604020202020204" pitchFamily="34" charset="0"/>
              </a:rPr>
              <a:t>trợ</a:t>
            </a:r>
            <a:r>
              <a:rPr lang="en-US" sz="2200" dirty="0">
                <a:solidFill>
                  <a:prstClr val="black"/>
                </a:solidFill>
                <a:latin typeface="Arial" panose="020B0604020202020204" pitchFamily="34" charset="0"/>
                <a:cs typeface="Arial" panose="020B0604020202020204" pitchFamily="34" charset="0"/>
              </a:rPr>
              <a:t> </a:t>
            </a:r>
            <a:r>
              <a:rPr lang="en-US" sz="2200" dirty="0" err="1">
                <a:solidFill>
                  <a:prstClr val="black"/>
                </a:solidFill>
                <a:latin typeface="Arial" panose="020B0604020202020204" pitchFamily="34" charset="0"/>
                <a:cs typeface="Arial" panose="020B0604020202020204" pitchFamily="34" charset="0"/>
              </a:rPr>
              <a:t>các</a:t>
            </a:r>
            <a:r>
              <a:rPr lang="en-US" sz="2200" dirty="0">
                <a:solidFill>
                  <a:prstClr val="black"/>
                </a:solidFill>
                <a:latin typeface="Arial" panose="020B0604020202020204" pitchFamily="34" charset="0"/>
                <a:cs typeface="Arial" panose="020B0604020202020204" pitchFamily="34" charset="0"/>
              </a:rPr>
              <a:t> </a:t>
            </a:r>
            <a:r>
              <a:rPr lang="en-US" sz="2200" dirty="0" err="1">
                <a:solidFill>
                  <a:prstClr val="black"/>
                </a:solidFill>
                <a:latin typeface="Arial" panose="020B0604020202020204" pitchFamily="34" charset="0"/>
                <a:cs typeface="Arial" panose="020B0604020202020204" pitchFamily="34" charset="0"/>
              </a:rPr>
              <a:t>loại</a:t>
            </a:r>
            <a:r>
              <a:rPr lang="en-US" sz="2200" dirty="0">
                <a:solidFill>
                  <a:prstClr val="black"/>
                </a:solidFill>
                <a:latin typeface="Arial" panose="020B0604020202020204" pitchFamily="34" charset="0"/>
                <a:cs typeface="Arial" panose="020B0604020202020204" pitchFamily="34" charset="0"/>
              </a:rPr>
              <a:t> Product </a:t>
            </a:r>
            <a:r>
              <a:rPr lang="en-US" sz="2200" dirty="0" err="1">
                <a:solidFill>
                  <a:prstClr val="black"/>
                </a:solidFill>
                <a:latin typeface="Arial" panose="020B0604020202020204" pitchFamily="34" charset="0"/>
                <a:cs typeface="Arial" panose="020B0604020202020204" pitchFamily="34" charset="0"/>
              </a:rPr>
              <a:t>mới</a:t>
            </a:r>
            <a:r>
              <a:rPr lang="en-US" sz="2200" dirty="0">
                <a:solidFill>
                  <a:prstClr val="black"/>
                </a:solidFill>
                <a:latin typeface="Arial" panose="020B0604020202020204" pitchFamily="34" charset="0"/>
                <a:cs typeface="Arial" panose="020B0604020202020204" pitchFamily="34" charset="0"/>
              </a:rPr>
              <a:t> </a:t>
            </a:r>
            <a:r>
              <a:rPr lang="en-US" sz="2200" dirty="0" err="1">
                <a:solidFill>
                  <a:prstClr val="black"/>
                </a:solidFill>
                <a:latin typeface="Arial" panose="020B0604020202020204" pitchFamily="34" charset="0"/>
                <a:cs typeface="Arial" panose="020B0604020202020204" pitchFamily="34" charset="0"/>
              </a:rPr>
              <a:t>là</a:t>
            </a:r>
            <a:r>
              <a:rPr lang="en-US" sz="2200" dirty="0">
                <a:solidFill>
                  <a:prstClr val="black"/>
                </a:solidFill>
                <a:latin typeface="Arial" panose="020B0604020202020204" pitchFamily="34" charset="0"/>
                <a:cs typeface="Arial" panose="020B0604020202020204" pitchFamily="34" charset="0"/>
              </a:rPr>
              <a:t> </a:t>
            </a:r>
            <a:r>
              <a:rPr lang="en-US" sz="2200" dirty="0" err="1">
                <a:solidFill>
                  <a:prstClr val="black"/>
                </a:solidFill>
                <a:latin typeface="Arial" panose="020B0604020202020204" pitchFamily="34" charset="0"/>
                <a:cs typeface="Arial" panose="020B0604020202020204" pitchFamily="34" charset="0"/>
              </a:rPr>
              <a:t>rất</a:t>
            </a:r>
            <a:r>
              <a:rPr lang="en-US" sz="2200" dirty="0">
                <a:solidFill>
                  <a:prstClr val="black"/>
                </a:solidFill>
                <a:latin typeface="Arial" panose="020B0604020202020204" pitchFamily="34" charset="0"/>
                <a:cs typeface="Arial" panose="020B0604020202020204" pitchFamily="34" charset="0"/>
              </a:rPr>
              <a:t> </a:t>
            </a:r>
            <a:r>
              <a:rPr lang="en-US" sz="2200" dirty="0" err="1" smtClean="0">
                <a:solidFill>
                  <a:prstClr val="black"/>
                </a:solidFill>
                <a:latin typeface="Arial" panose="020B0604020202020204" pitchFamily="34" charset="0"/>
                <a:cs typeface="Arial" panose="020B0604020202020204" pitchFamily="34" charset="0"/>
              </a:rPr>
              <a:t>khó</a:t>
            </a:r>
            <a:r>
              <a:rPr lang="en-US" sz="2200" dirty="0" smtClean="0">
                <a:solidFill>
                  <a:prstClr val="black"/>
                </a:solidFill>
                <a:latin typeface="Arial" panose="020B0604020202020204" pitchFamily="34" charset="0"/>
                <a:cs typeface="Arial" panose="020B0604020202020204" pitchFamily="34" charset="0"/>
              </a:rPr>
              <a:t>.</a:t>
            </a:r>
            <a:endParaRPr lang="vi-VN" sz="2200" b="1" dirty="0">
              <a:solidFill>
                <a:prstClr val="black"/>
              </a:solidFill>
              <a:cs typeface="Arial" panose="020B0604020202020204" pitchFamily="34" charset="0"/>
            </a:endParaRPr>
          </a:p>
        </p:txBody>
      </p:sp>
      <p:sp>
        <p:nvSpPr>
          <p:cNvPr id="5" name="Footer Placeholder 4"/>
          <p:cNvSpPr>
            <a:spLocks noGrp="1"/>
          </p:cNvSpPr>
          <p:nvPr>
            <p:ph type="ftr" sz="quarter" idx="11"/>
          </p:nvPr>
        </p:nvSpPr>
        <p:spPr/>
        <p:txBody>
          <a:bodyPr/>
          <a:lstStyle/>
          <a:p>
            <a:r>
              <a:rPr lang="en-US" sz="1200" b="1" smtClean="0">
                <a:solidFill>
                  <a:prstClr val="black"/>
                </a:solidFill>
                <a:latin typeface="Arial" panose="020B0604020202020204" pitchFamily="34" charset="0"/>
                <a:cs typeface="Arial" panose="020B0604020202020204" pitchFamily="34" charset="0"/>
              </a:rPr>
              <a:t>Thanh Thảo - Tinh Anh</a:t>
            </a:r>
            <a:endParaRPr lang="en-US" sz="1200" b="1" dirty="0">
              <a:solidFill>
                <a:prstClr val="black"/>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solidFill>
              </a:rPr>
              <a:pPr/>
              <a:t>9</a:t>
            </a:fld>
            <a:endParaRPr lang="en-US" dirty="0">
              <a:solidFill>
                <a:prstClr val="black"/>
              </a:solidFill>
            </a:endParaRPr>
          </a:p>
        </p:txBody>
      </p:sp>
      <p:sp>
        <p:nvSpPr>
          <p:cNvPr id="6" name="Date Placeholder 5"/>
          <p:cNvSpPr>
            <a:spLocks noGrp="1"/>
          </p:cNvSpPr>
          <p:nvPr>
            <p:ph type="dt" sz="half" idx="10"/>
          </p:nvPr>
        </p:nvSpPr>
        <p:spPr/>
        <p:txBody>
          <a:bodyPr/>
          <a:lstStyle/>
          <a:p>
            <a:fld id="{C0D6F37E-ACAE-45AA-B5B6-02E76D30D656}" type="datetime1">
              <a:rPr lang="vi-VN" smtClean="0"/>
              <a:t>05/09/2016</a:t>
            </a:fld>
            <a:endParaRPr lang="en-US" dirty="0"/>
          </a:p>
        </p:txBody>
      </p:sp>
    </p:spTree>
    <p:extLst>
      <p:ext uri="{BB962C8B-B14F-4D97-AF65-F5344CB8AC3E}">
        <p14:creationId xmlns:p14="http://schemas.microsoft.com/office/powerpoint/2010/main" val="330877112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752</Words>
  <Application>Microsoft Office PowerPoint</Application>
  <PresentationFormat>On-screen Show (4:3)</PresentationFormat>
  <Paragraphs>123</Paragraphs>
  <Slides>16</Slides>
  <Notes>15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Retrospect</vt:lpstr>
      <vt:lpstr>ABSTRACT FACTORY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hv</dc:creator>
  <cp:lastModifiedBy>hv</cp:lastModifiedBy>
  <cp:revision>16</cp:revision>
  <dcterms:created xsi:type="dcterms:W3CDTF">2006-08-16T00:00:00Z</dcterms:created>
  <dcterms:modified xsi:type="dcterms:W3CDTF">2016-09-05T01:48:20Z</dcterms:modified>
</cp:coreProperties>
</file>