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1" r:id="rId1"/>
  </p:sldMasterIdLst>
  <p:notesMasterIdLst>
    <p:notesMasterId r:id="rId18"/>
  </p:notesMasterIdLst>
  <p:sldIdLst>
    <p:sldId id="256" r:id="rId2"/>
    <p:sldId id="276" r:id="rId3"/>
    <p:sldId id="257" r:id="rId4"/>
    <p:sldId id="266" r:id="rId5"/>
    <p:sldId id="258" r:id="rId6"/>
    <p:sldId id="259" r:id="rId7"/>
    <p:sldId id="260" r:id="rId8"/>
    <p:sldId id="261" r:id="rId9"/>
    <p:sldId id="268" r:id="rId10"/>
    <p:sldId id="269" r:id="rId11"/>
    <p:sldId id="272" r:id="rId12"/>
    <p:sldId id="273" r:id="rId13"/>
    <p:sldId id="274" r:id="rId14"/>
    <p:sldId id="263" r:id="rId15"/>
    <p:sldId id="275"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0BCBA-360B-4DE4-AF99-182256B57E1C}" type="datetimeFigureOut">
              <a:rPr lang="en-US" smtClean="0"/>
              <a:t>04/07/2016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71A1C-DEB7-46BE-B149-AD9D15221413}" type="slidenum">
              <a:rPr lang="en-US" smtClean="0"/>
              <a:t>‹#›</a:t>
            </a:fld>
            <a:endParaRPr lang="en-US"/>
          </a:p>
        </p:txBody>
      </p:sp>
    </p:spTree>
    <p:extLst>
      <p:ext uri="{BB962C8B-B14F-4D97-AF65-F5344CB8AC3E}">
        <p14:creationId xmlns:p14="http://schemas.microsoft.com/office/powerpoint/2010/main" val="125363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a:t>
            </a:fld>
            <a:endParaRPr lang="en-US"/>
          </a:p>
        </p:txBody>
      </p:sp>
    </p:spTree>
    <p:extLst>
      <p:ext uri="{BB962C8B-B14F-4D97-AF65-F5344CB8AC3E}">
        <p14:creationId xmlns:p14="http://schemas.microsoft.com/office/powerpoint/2010/main" val="102571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10</a:t>
            </a:fld>
            <a:endParaRPr lang="en-US"/>
          </a:p>
        </p:txBody>
      </p:sp>
    </p:spTree>
    <p:extLst>
      <p:ext uri="{BB962C8B-B14F-4D97-AF65-F5344CB8AC3E}">
        <p14:creationId xmlns:p14="http://schemas.microsoft.com/office/powerpoint/2010/main" val="196122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11</a:t>
            </a:fld>
            <a:endParaRPr lang="en-US"/>
          </a:p>
        </p:txBody>
      </p:sp>
    </p:spTree>
    <p:extLst>
      <p:ext uri="{BB962C8B-B14F-4D97-AF65-F5344CB8AC3E}">
        <p14:creationId xmlns:p14="http://schemas.microsoft.com/office/powerpoint/2010/main" val="332734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12</a:t>
            </a:fld>
            <a:endParaRPr lang="en-US"/>
          </a:p>
        </p:txBody>
      </p:sp>
    </p:spTree>
    <p:extLst>
      <p:ext uri="{BB962C8B-B14F-4D97-AF65-F5344CB8AC3E}">
        <p14:creationId xmlns:p14="http://schemas.microsoft.com/office/powerpoint/2010/main" val="308486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13</a:t>
            </a:fld>
            <a:endParaRPr lang="en-US"/>
          </a:p>
        </p:txBody>
      </p:sp>
    </p:spTree>
    <p:extLst>
      <p:ext uri="{BB962C8B-B14F-4D97-AF65-F5344CB8AC3E}">
        <p14:creationId xmlns:p14="http://schemas.microsoft.com/office/powerpoint/2010/main" val="3786180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14</a:t>
            </a:fld>
            <a:endParaRPr lang="en-US"/>
          </a:p>
        </p:txBody>
      </p:sp>
    </p:spTree>
    <p:extLst>
      <p:ext uri="{BB962C8B-B14F-4D97-AF65-F5344CB8AC3E}">
        <p14:creationId xmlns:p14="http://schemas.microsoft.com/office/powerpoint/2010/main" val="198713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15</a:t>
            </a:fld>
            <a:endParaRPr lang="en-US"/>
          </a:p>
        </p:txBody>
      </p:sp>
    </p:spTree>
    <p:extLst>
      <p:ext uri="{BB962C8B-B14F-4D97-AF65-F5344CB8AC3E}">
        <p14:creationId xmlns:p14="http://schemas.microsoft.com/office/powerpoint/2010/main" val="17333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2</a:t>
            </a:fld>
            <a:endParaRPr lang="en-US"/>
          </a:p>
        </p:txBody>
      </p:sp>
    </p:spTree>
    <p:extLst>
      <p:ext uri="{BB962C8B-B14F-4D97-AF65-F5344CB8AC3E}">
        <p14:creationId xmlns:p14="http://schemas.microsoft.com/office/powerpoint/2010/main" val="131290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3</a:t>
            </a:fld>
            <a:endParaRPr lang="en-US"/>
          </a:p>
        </p:txBody>
      </p:sp>
    </p:spTree>
    <p:extLst>
      <p:ext uri="{BB962C8B-B14F-4D97-AF65-F5344CB8AC3E}">
        <p14:creationId xmlns:p14="http://schemas.microsoft.com/office/powerpoint/2010/main" val="286510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4</a:t>
            </a:fld>
            <a:endParaRPr lang="en-US"/>
          </a:p>
        </p:txBody>
      </p:sp>
    </p:spTree>
    <p:extLst>
      <p:ext uri="{BB962C8B-B14F-4D97-AF65-F5344CB8AC3E}">
        <p14:creationId xmlns:p14="http://schemas.microsoft.com/office/powerpoint/2010/main" val="221664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5</a:t>
            </a:fld>
            <a:endParaRPr lang="en-US"/>
          </a:p>
        </p:txBody>
      </p:sp>
    </p:spTree>
    <p:extLst>
      <p:ext uri="{BB962C8B-B14F-4D97-AF65-F5344CB8AC3E}">
        <p14:creationId xmlns:p14="http://schemas.microsoft.com/office/powerpoint/2010/main" val="428834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6</a:t>
            </a:fld>
            <a:endParaRPr lang="en-US"/>
          </a:p>
        </p:txBody>
      </p:sp>
    </p:spTree>
    <p:extLst>
      <p:ext uri="{BB962C8B-B14F-4D97-AF65-F5344CB8AC3E}">
        <p14:creationId xmlns:p14="http://schemas.microsoft.com/office/powerpoint/2010/main" val="426714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7</a:t>
            </a:fld>
            <a:endParaRPr lang="en-US"/>
          </a:p>
        </p:txBody>
      </p:sp>
    </p:spTree>
    <p:extLst>
      <p:ext uri="{BB962C8B-B14F-4D97-AF65-F5344CB8AC3E}">
        <p14:creationId xmlns:p14="http://schemas.microsoft.com/office/powerpoint/2010/main" val="195001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8</a:t>
            </a:fld>
            <a:endParaRPr lang="en-US"/>
          </a:p>
        </p:txBody>
      </p:sp>
    </p:spTree>
    <p:extLst>
      <p:ext uri="{BB962C8B-B14F-4D97-AF65-F5344CB8AC3E}">
        <p14:creationId xmlns:p14="http://schemas.microsoft.com/office/powerpoint/2010/main" val="366324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9</a:t>
            </a:fld>
            <a:endParaRPr lang="en-US"/>
          </a:p>
        </p:txBody>
      </p:sp>
    </p:spTree>
    <p:extLst>
      <p:ext uri="{BB962C8B-B14F-4D97-AF65-F5344CB8AC3E}">
        <p14:creationId xmlns:p14="http://schemas.microsoft.com/office/powerpoint/2010/main" val="134400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482229-D807-42F1-B10D-43DF230B5F4B}" type="datetime1">
              <a:rPr lang="en-US" smtClean="0"/>
              <a:t>04/07/2016</a:t>
            </a:fld>
            <a:endParaRPr lang="en-US" dirty="0"/>
          </a:p>
        </p:txBody>
      </p:sp>
      <p:sp>
        <p:nvSpPr>
          <p:cNvPr id="5" name="Footer Placeholder 4"/>
          <p:cNvSpPr>
            <a:spLocks noGrp="1"/>
          </p:cNvSpPr>
          <p:nvPr>
            <p:ph type="ftr" sz="quarter" idx="11"/>
          </p:nvPr>
        </p:nvSpPr>
        <p:spPr/>
        <p:txBody>
          <a:bodyPr/>
          <a:lstStyle/>
          <a:p>
            <a:r>
              <a:rPr lang="en-US" smtClean="0"/>
              <a:t>ABSTRACT FACTORY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69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4BF6AA-2F2D-47D3-BBF4-3FABBBA1D703}" type="datetime1">
              <a:rPr lang="en-US" smtClean="0"/>
              <a:t>04/07/2016</a:t>
            </a:fld>
            <a:endParaRPr lang="en-US" dirty="0"/>
          </a:p>
        </p:txBody>
      </p:sp>
      <p:sp>
        <p:nvSpPr>
          <p:cNvPr id="5" name="Footer Placeholder 4"/>
          <p:cNvSpPr>
            <a:spLocks noGrp="1"/>
          </p:cNvSpPr>
          <p:nvPr>
            <p:ph type="ftr" sz="quarter" idx="11"/>
          </p:nvPr>
        </p:nvSpPr>
        <p:spPr/>
        <p:txBody>
          <a:bodyPr/>
          <a:lstStyle/>
          <a:p>
            <a:r>
              <a:rPr lang="en-US" smtClean="0"/>
              <a:t>ABSTRACT FACTORY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0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8633F-FEE6-4EF9-A69A-CE060E67E332}" type="datetime1">
              <a:rPr lang="en-US" smtClean="0"/>
              <a:t>04/07/2016</a:t>
            </a:fld>
            <a:endParaRPr lang="en-US" dirty="0"/>
          </a:p>
        </p:txBody>
      </p:sp>
      <p:sp>
        <p:nvSpPr>
          <p:cNvPr id="5" name="Footer Placeholder 4"/>
          <p:cNvSpPr>
            <a:spLocks noGrp="1"/>
          </p:cNvSpPr>
          <p:nvPr>
            <p:ph type="ftr" sz="quarter" idx="11"/>
          </p:nvPr>
        </p:nvSpPr>
        <p:spPr/>
        <p:txBody>
          <a:bodyPr/>
          <a:lstStyle/>
          <a:p>
            <a:r>
              <a:rPr lang="en-US" smtClean="0"/>
              <a:t>ABSTRACT FACTORY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9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6EE01-EED2-47F3-9EE3-C958D1873C81}" type="datetime1">
              <a:rPr lang="en-US" smtClean="0"/>
              <a:t>04/07/2016</a:t>
            </a:fld>
            <a:endParaRPr lang="en-US" dirty="0"/>
          </a:p>
        </p:txBody>
      </p:sp>
      <p:sp>
        <p:nvSpPr>
          <p:cNvPr id="5" name="Footer Placeholder 4"/>
          <p:cNvSpPr>
            <a:spLocks noGrp="1"/>
          </p:cNvSpPr>
          <p:nvPr>
            <p:ph type="ftr" sz="quarter" idx="11"/>
          </p:nvPr>
        </p:nvSpPr>
        <p:spPr/>
        <p:txBody>
          <a:bodyPr/>
          <a:lstStyle/>
          <a:p>
            <a:r>
              <a:rPr lang="en-US" smtClean="0"/>
              <a:t>ABSTRACT FACTORY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28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1012B-BA7B-464E-AC3F-68B257892EB9}" type="datetime1">
              <a:rPr lang="en-US" smtClean="0"/>
              <a:t>04/07/2016</a:t>
            </a:fld>
            <a:endParaRPr lang="en-US" dirty="0"/>
          </a:p>
        </p:txBody>
      </p:sp>
      <p:sp>
        <p:nvSpPr>
          <p:cNvPr id="5" name="Footer Placeholder 4"/>
          <p:cNvSpPr>
            <a:spLocks noGrp="1"/>
          </p:cNvSpPr>
          <p:nvPr>
            <p:ph type="ftr" sz="quarter" idx="11"/>
          </p:nvPr>
        </p:nvSpPr>
        <p:spPr/>
        <p:txBody>
          <a:bodyPr/>
          <a:lstStyle/>
          <a:p>
            <a:r>
              <a:rPr lang="en-US" smtClean="0"/>
              <a:t>ABSTRACT FACTORY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120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ADB1D6-7C38-4984-B355-986C84EE0FF1}" type="datetime1">
              <a:rPr lang="en-US" smtClean="0"/>
              <a:t>04/07/2016</a:t>
            </a:fld>
            <a:endParaRPr lang="en-US" dirty="0"/>
          </a:p>
        </p:txBody>
      </p:sp>
      <p:sp>
        <p:nvSpPr>
          <p:cNvPr id="6" name="Footer Placeholder 5"/>
          <p:cNvSpPr>
            <a:spLocks noGrp="1"/>
          </p:cNvSpPr>
          <p:nvPr>
            <p:ph type="ftr" sz="quarter" idx="11"/>
          </p:nvPr>
        </p:nvSpPr>
        <p:spPr/>
        <p:txBody>
          <a:bodyPr/>
          <a:lstStyle/>
          <a:p>
            <a:r>
              <a:rPr lang="en-US" smtClean="0"/>
              <a:t>ABSTRACT FACTORY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8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32D7F0-30D4-4683-AAE4-0C4F7894B00F}" type="datetime1">
              <a:rPr lang="en-US" smtClean="0"/>
              <a:t>04/07/2016</a:t>
            </a:fld>
            <a:endParaRPr lang="en-US" dirty="0"/>
          </a:p>
        </p:txBody>
      </p:sp>
      <p:sp>
        <p:nvSpPr>
          <p:cNvPr id="8" name="Footer Placeholder 7"/>
          <p:cNvSpPr>
            <a:spLocks noGrp="1"/>
          </p:cNvSpPr>
          <p:nvPr>
            <p:ph type="ftr" sz="quarter" idx="11"/>
          </p:nvPr>
        </p:nvSpPr>
        <p:spPr/>
        <p:txBody>
          <a:bodyPr/>
          <a:lstStyle/>
          <a:p>
            <a:r>
              <a:rPr lang="en-US" smtClean="0"/>
              <a:t>ABSTRACT FACTORY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71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365AF7-D7B1-46DD-8758-F5270CCD2C82}" type="datetime1">
              <a:rPr lang="en-US" smtClean="0"/>
              <a:t>04/07/2016</a:t>
            </a:fld>
            <a:endParaRPr lang="en-US" dirty="0"/>
          </a:p>
        </p:txBody>
      </p:sp>
      <p:sp>
        <p:nvSpPr>
          <p:cNvPr id="4" name="Footer Placeholder 3"/>
          <p:cNvSpPr>
            <a:spLocks noGrp="1"/>
          </p:cNvSpPr>
          <p:nvPr>
            <p:ph type="ftr" sz="quarter" idx="11"/>
          </p:nvPr>
        </p:nvSpPr>
        <p:spPr/>
        <p:txBody>
          <a:bodyPr/>
          <a:lstStyle/>
          <a:p>
            <a:r>
              <a:rPr lang="en-US" smtClean="0"/>
              <a:t>ABSTRACT FACTORY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11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24E257-535D-443B-8469-0B5BF47B808A}" type="datetime1">
              <a:rPr lang="en-US" smtClean="0"/>
              <a:t>04/07/2016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ABSTRACT FACTORY</a:t>
            </a:r>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0981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2BA3CC-EB0E-45F1-B5A4-3126B70CDB5D}" type="datetime1">
              <a:rPr lang="en-US" smtClean="0"/>
              <a:t>04/07/2016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ABSTRACT FACTORY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21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425DE-0E07-435E-9C39-ECE7F7FEEE61}" type="datetime1">
              <a:rPr lang="en-US" smtClean="0"/>
              <a:t>04/07/2016</a:t>
            </a:fld>
            <a:endParaRPr lang="en-US" dirty="0"/>
          </a:p>
        </p:txBody>
      </p:sp>
      <p:sp>
        <p:nvSpPr>
          <p:cNvPr id="6" name="Footer Placeholder 5"/>
          <p:cNvSpPr>
            <a:spLocks noGrp="1"/>
          </p:cNvSpPr>
          <p:nvPr>
            <p:ph type="ftr" sz="quarter" idx="11"/>
          </p:nvPr>
        </p:nvSpPr>
        <p:spPr/>
        <p:txBody>
          <a:bodyPr/>
          <a:lstStyle/>
          <a:p>
            <a:r>
              <a:rPr lang="en-US" smtClean="0"/>
              <a:t>ABSTRACT FACTORY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27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b="1">
                <a:solidFill>
                  <a:srgbClr val="FFFFFF"/>
                </a:solidFill>
              </a:defRPr>
            </a:lvl1pPr>
          </a:lstStyle>
          <a:p>
            <a:fld id="{7042F765-0377-41E0-B51A-BA2481AAE523}" type="datetime1">
              <a:rPr lang="en-US" smtClean="0"/>
              <a:t>04/07/2016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ABSTRACT FACTORY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38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file:///C:\Users\kings\Documents\Visual%20Studio%202013\Projects\OOSD\OOSD.sln" TargetMode="Externa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gif"/><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012" y="2095499"/>
            <a:ext cx="10821988" cy="1803401"/>
          </a:xfrm>
        </p:spPr>
        <p:txBody>
          <a:bodyPr>
            <a:normAutofit/>
          </a:bodyPr>
          <a:lstStyle/>
          <a:p>
            <a:pPr algn="ctr"/>
            <a:r>
              <a:rPr lang="en-US" b="1" smtClean="0">
                <a:solidFill>
                  <a:srgbClr val="FF0000"/>
                </a:solidFill>
                <a:latin typeface="Arial" panose="020B0604020202020204" pitchFamily="34" charset="0"/>
                <a:cs typeface="Arial" panose="020B0604020202020204" pitchFamily="34" charset="0"/>
              </a:rPr>
              <a:t>ABSTRACT FACTORY</a:t>
            </a:r>
            <a:endParaRPr lang="en-US"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559800" y="5549900"/>
            <a:ext cx="3403600" cy="461665"/>
          </a:xfrm>
          <a:prstGeom prst="rect">
            <a:avLst/>
          </a:prstGeom>
          <a:noFill/>
        </p:spPr>
        <p:txBody>
          <a:bodyPr wrap="square" rtlCol="0">
            <a:spAutoFit/>
          </a:bodyPr>
          <a:lstStyle/>
          <a:p>
            <a:r>
              <a:rPr lang="en-US" sz="2400" b="1" smtClean="0"/>
              <a:t>Thực hiện : Nhóm 2</a:t>
            </a:r>
            <a:endParaRPr lang="en-US" sz="2400" b="1"/>
          </a:p>
        </p:txBody>
      </p:sp>
    </p:spTree>
    <p:extLst>
      <p:ext uri="{BB962C8B-B14F-4D97-AF65-F5344CB8AC3E}">
        <p14:creationId xmlns:p14="http://schemas.microsoft.com/office/powerpoint/2010/main" val="387794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7. Ưu và khuyết điểm của Abstract Factory</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4154984"/>
          </a:xfrm>
          <a:prstGeom prst="rect">
            <a:avLst/>
          </a:prstGeom>
          <a:noFill/>
        </p:spPr>
        <p:txBody>
          <a:bodyPr wrap="square" rtlCol="0">
            <a:spAutoFit/>
          </a:bodyPr>
          <a:lstStyle/>
          <a:p>
            <a:pPr marL="342900" indent="-342900">
              <a:buFont typeface="Arial" panose="020B0604020202020204" pitchFamily="34" charset="0"/>
              <a:buChar char="•"/>
            </a:pPr>
            <a:r>
              <a:rPr lang="vi-VN" sz="2400" b="1" smtClean="0"/>
              <a:t>Ưu </a:t>
            </a:r>
            <a:r>
              <a:rPr lang="vi-VN" sz="2400" b="1"/>
              <a:t>điểm:</a:t>
            </a:r>
            <a:r>
              <a:rPr lang="vi-VN" sz="2400"/>
              <a:t/>
            </a:r>
            <a:br>
              <a:rPr lang="vi-VN" sz="2400"/>
            </a:br>
            <a:r>
              <a:rPr lang="vi-VN" sz="2400"/>
              <a:t>– Phát triển thực thi một cách độc lập với các phần còn lại của ứng dụng thông qua giao diện chung.</a:t>
            </a:r>
            <a:br>
              <a:rPr lang="vi-VN" sz="2400"/>
            </a:br>
            <a:r>
              <a:rPr lang="vi-VN" sz="2400"/>
              <a:t>– Thúc đẩy sự thống nhất giữa các “sản phẩm</a:t>
            </a:r>
            <a:r>
              <a:rPr lang="vi-VN" sz="2400" smtClean="0"/>
              <a:t>”.</a:t>
            </a:r>
            <a:endParaRPr lang="en-US" sz="2400"/>
          </a:p>
          <a:p>
            <a:pPr marL="342900" indent="-342900">
              <a:buFont typeface="Arial" panose="020B0604020202020204" pitchFamily="34" charset="0"/>
              <a:buChar char="•"/>
            </a:pPr>
            <a:r>
              <a:rPr lang="en-US" sz="2400" b="1" smtClean="0"/>
              <a:t>Khuyết điểm</a:t>
            </a:r>
            <a:r>
              <a:rPr lang="vi-VN" sz="2400" b="1" smtClean="0"/>
              <a:t>:</a:t>
            </a:r>
            <a:r>
              <a:rPr lang="vi-VN" sz="2400"/>
              <a:t/>
            </a:r>
            <a:br>
              <a:rPr lang="vi-VN" sz="2400"/>
            </a:br>
            <a:r>
              <a:rPr lang="vi-VN" sz="2400"/>
              <a:t>– </a:t>
            </a:r>
            <a:r>
              <a:rPr lang="vi-VN" sz="2400" smtClean="0"/>
              <a:t>Khó dự đoán những vấn đề phát sinh trong tương lai.</a:t>
            </a:r>
            <a:br>
              <a:rPr lang="vi-VN" sz="2400" smtClean="0"/>
            </a:br>
            <a:r>
              <a:rPr lang="vi-VN" sz="2400" smtClean="0"/>
              <a:t>– Nếu </a:t>
            </a:r>
            <a:r>
              <a:rPr lang="vi-VN" sz="2400" b="1" smtClean="0"/>
              <a:t>AbstractProduct</a:t>
            </a:r>
            <a:r>
              <a:rPr lang="vi-VN" sz="2400" smtClean="0"/>
              <a:t> không đúng thì sẽ sinh ra các </a:t>
            </a:r>
            <a:r>
              <a:rPr lang="vi-VN" sz="2400" b="1" smtClean="0"/>
              <a:t>ConcreteProduct</a:t>
            </a:r>
            <a:r>
              <a:rPr lang="vi-VN" sz="2400" smtClean="0"/>
              <a:t> không theo ý muốn.</a:t>
            </a:r>
            <a:br>
              <a:rPr lang="vi-VN" sz="2400" smtClean="0"/>
            </a:br>
            <a:r>
              <a:rPr lang="vi-VN" sz="2400" smtClean="0"/>
              <a:t>– Rất khó để hỗ trợ một loại “sản phẩm” mới.</a:t>
            </a:r>
            <a:endParaRPr lang="vi-VN" sz="2400"/>
          </a:p>
          <a:p>
            <a:r>
              <a:rPr lang="vi-VN" sz="2400"/>
              <a:t/>
            </a:r>
            <a:br>
              <a:rPr lang="vi-VN" sz="2400"/>
            </a:br>
            <a:endParaRPr lang="vi-VN" sz="24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286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1323439"/>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8. Các </a:t>
            </a:r>
            <a:r>
              <a:rPr lang="en-US" sz="4000" b="1">
                <a:solidFill>
                  <a:srgbClr val="FF0000"/>
                </a:solidFill>
                <a:latin typeface="Arial" panose="020B0604020202020204" pitchFamily="34" charset="0"/>
                <a:cs typeface="Arial" panose="020B0604020202020204" pitchFamily="34" charset="0"/>
              </a:rPr>
              <a:t>mẫu liên quan</a:t>
            </a:r>
          </a:p>
          <a:p>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919053"/>
            <a:ext cx="10477500" cy="7546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3200" b="1" smtClean="0"/>
              <a:t>Factory Method : sử dụng trong AbstractFactory</a:t>
            </a: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795984" y="1854861"/>
            <a:ext cx="6561931" cy="436616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2028348" y="1673747"/>
            <a:ext cx="8340091" cy="5134114"/>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7091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1323439"/>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8. Các </a:t>
            </a:r>
            <a:r>
              <a:rPr lang="en-US" sz="4000" b="1">
                <a:solidFill>
                  <a:srgbClr val="FF0000"/>
                </a:solidFill>
                <a:latin typeface="Arial" panose="020B0604020202020204" pitchFamily="34" charset="0"/>
                <a:cs typeface="Arial" panose="020B0604020202020204" pitchFamily="34" charset="0"/>
              </a:rPr>
              <a:t>mẫu liên quan</a:t>
            </a:r>
          </a:p>
          <a:p>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584775"/>
          </a:xfrm>
          <a:prstGeom prst="rect">
            <a:avLst/>
          </a:prstGeom>
          <a:noFill/>
        </p:spPr>
        <p:txBody>
          <a:bodyPr wrap="square" rtlCol="0">
            <a:spAutoFit/>
          </a:bodyPr>
          <a:lstStyle/>
          <a:p>
            <a:pPr marL="457200" indent="-457200">
              <a:buFont typeface="Arial" panose="020B0604020202020204" pitchFamily="34" charset="0"/>
              <a:buChar char="•"/>
            </a:pPr>
            <a:r>
              <a:rPr lang="en-US" sz="3200" b="1" smtClean="0"/>
              <a:t>Singleton </a:t>
            </a:r>
            <a:r>
              <a:rPr lang="en-US" sz="3200" b="1" smtClean="0"/>
              <a:t>: thường sử </a:t>
            </a:r>
            <a:r>
              <a:rPr lang="en-US" sz="3200" b="1"/>
              <a:t>dụng trong </a:t>
            </a:r>
            <a:r>
              <a:rPr lang="vi-VN" sz="3200" b="1"/>
              <a:t>ConcreteFactory</a:t>
            </a:r>
            <a:r>
              <a:rPr lang="en-US" sz="3200" b="1" smtClean="0"/>
              <a:t>.</a:t>
            </a: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3812382" y="1722317"/>
            <a:ext cx="4696607" cy="4706690"/>
          </a:xfrm>
          <a:prstGeom prst="rect">
            <a:avLst/>
          </a:prstGeom>
          <a:noFill/>
          <a:ln>
            <a:noFill/>
          </a:ln>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2230035" y="1691539"/>
            <a:ext cx="7861300" cy="4582261"/>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9452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1323439"/>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8. Các </a:t>
            </a:r>
            <a:r>
              <a:rPr lang="en-US" sz="4000" b="1">
                <a:solidFill>
                  <a:srgbClr val="FF0000"/>
                </a:solidFill>
                <a:latin typeface="Arial" panose="020B0604020202020204" pitchFamily="34" charset="0"/>
                <a:cs typeface="Arial" panose="020B0604020202020204" pitchFamily="34" charset="0"/>
              </a:rPr>
              <a:t>mẫu liên quan</a:t>
            </a:r>
          </a:p>
          <a:p>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924242"/>
            <a:ext cx="10477500" cy="830997"/>
          </a:xfrm>
          <a:prstGeom prst="rect">
            <a:avLst/>
          </a:prstGeom>
          <a:noFill/>
        </p:spPr>
        <p:txBody>
          <a:bodyPr wrap="square" rtlCol="0">
            <a:spAutoFit/>
          </a:bodyPr>
          <a:lstStyle/>
          <a:p>
            <a:pPr marL="342900" lvl="2" indent="-342900">
              <a:lnSpc>
                <a:spcPct val="150000"/>
              </a:lnSpc>
              <a:buFont typeface="Arial" panose="020B0604020202020204" pitchFamily="34" charset="0"/>
              <a:buChar char="•"/>
            </a:pPr>
            <a:r>
              <a:rPr lang="en-US" sz="3200" b="1" smtClean="0"/>
              <a:t>Prototype : </a:t>
            </a:r>
            <a:r>
              <a:rPr lang="en-US" sz="3200" b="1"/>
              <a:t>sử dụng trong AbstractProduct</a:t>
            </a:r>
            <a:r>
              <a:rPr lang="en-US" sz="3200" b="1" smtClean="0"/>
              <a:t>.</a:t>
            </a:r>
            <a:endParaRPr lang="vi-VN" sz="32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3222625" y="1755239"/>
            <a:ext cx="5951538" cy="4603750"/>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2073672" y="1540143"/>
            <a:ext cx="8006556" cy="4704546"/>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603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9. Demo</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pic>
        <p:nvPicPr>
          <p:cNvPr id="1028" name="Picture 4" descr="http://www.worldatlas.com/aatlas/newart/oceansl.gif">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267" y="431800"/>
            <a:ext cx="3657550"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aventuramundial.com/img/map_americ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2993" y="2076574"/>
            <a:ext cx="1983192" cy="19831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lker.com/cliparts/P/S/e/k/9/A/africa-outline-m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7232" y="2076574"/>
            <a:ext cx="1455487" cy="16064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39985" y="4309393"/>
            <a:ext cx="1346200" cy="508000"/>
          </a:xfrm>
          <a:prstGeom prst="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Herbervore</a:t>
            </a:r>
            <a:endParaRPr lang="en-US" b="1">
              <a:solidFill>
                <a:schemeClr val="bg1"/>
              </a:solidFill>
            </a:endParaRPr>
          </a:p>
        </p:txBody>
      </p:sp>
      <p:sp>
        <p:nvSpPr>
          <p:cNvPr id="12" name="Rectangle 11"/>
          <p:cNvSpPr/>
          <p:nvPr/>
        </p:nvSpPr>
        <p:spPr>
          <a:xfrm>
            <a:off x="838200" y="4309393"/>
            <a:ext cx="1346200" cy="508000"/>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Canivore</a:t>
            </a:r>
            <a:endParaRPr lang="en-US" b="1">
              <a:solidFill>
                <a:schemeClr val="bg1"/>
              </a:solidFill>
            </a:endParaRPr>
          </a:p>
        </p:txBody>
      </p:sp>
      <p:sp>
        <p:nvSpPr>
          <p:cNvPr id="13" name="Rectangle 12"/>
          <p:cNvSpPr/>
          <p:nvPr/>
        </p:nvSpPr>
        <p:spPr>
          <a:xfrm>
            <a:off x="3841770" y="4309393"/>
            <a:ext cx="1346200" cy="508000"/>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Plant</a:t>
            </a:r>
            <a:endParaRPr lang="en-US" b="1">
              <a:solidFill>
                <a:schemeClr val="bg1"/>
              </a:solidFill>
            </a:endParaRPr>
          </a:p>
        </p:txBody>
      </p:sp>
      <p:sp>
        <p:nvSpPr>
          <p:cNvPr id="14" name="Rectangle 13"/>
          <p:cNvSpPr/>
          <p:nvPr/>
        </p:nvSpPr>
        <p:spPr>
          <a:xfrm>
            <a:off x="8272817" y="4309393"/>
            <a:ext cx="1346200" cy="508000"/>
          </a:xfrm>
          <a:prstGeom prst="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Herbervore</a:t>
            </a:r>
            <a:endParaRPr lang="en-US" b="1">
              <a:solidFill>
                <a:schemeClr val="bg1"/>
              </a:solidFill>
            </a:endParaRPr>
          </a:p>
        </p:txBody>
      </p:sp>
      <p:sp>
        <p:nvSpPr>
          <p:cNvPr id="15" name="Rectangle 14"/>
          <p:cNvSpPr/>
          <p:nvPr/>
        </p:nvSpPr>
        <p:spPr>
          <a:xfrm>
            <a:off x="6771032" y="4309393"/>
            <a:ext cx="1346200" cy="508000"/>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Canivore</a:t>
            </a:r>
            <a:endParaRPr lang="en-US" b="1">
              <a:solidFill>
                <a:schemeClr val="bg1"/>
              </a:solidFill>
            </a:endParaRPr>
          </a:p>
        </p:txBody>
      </p:sp>
      <p:sp>
        <p:nvSpPr>
          <p:cNvPr id="16" name="Rectangle 15"/>
          <p:cNvSpPr/>
          <p:nvPr/>
        </p:nvSpPr>
        <p:spPr>
          <a:xfrm>
            <a:off x="9774602" y="4309393"/>
            <a:ext cx="1346200" cy="508000"/>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Plant</a:t>
            </a:r>
            <a:endParaRPr lang="en-US" b="1">
              <a:solidFill>
                <a:schemeClr val="bg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811837" y="4878796"/>
            <a:ext cx="1376133" cy="103210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636" y="4878796"/>
            <a:ext cx="1803668" cy="123213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83739" y="4876112"/>
            <a:ext cx="1347128" cy="1347128"/>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4854" y="4913543"/>
            <a:ext cx="1398934" cy="1134879"/>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80672" y="4924206"/>
            <a:ext cx="965200" cy="1186721"/>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9373" y="4719633"/>
            <a:ext cx="1237062" cy="1448304"/>
          </a:xfrm>
          <a:prstGeom prst="rect">
            <a:avLst/>
          </a:prstGeom>
        </p:spPr>
      </p:pic>
      <p:cxnSp>
        <p:nvCxnSpPr>
          <p:cNvPr id="18" name="Straight Arrow Connector 17"/>
          <p:cNvCxnSpPr>
            <a:endCxn id="1034" idx="0"/>
          </p:cNvCxnSpPr>
          <p:nvPr/>
        </p:nvCxnSpPr>
        <p:spPr>
          <a:xfrm flipH="1">
            <a:off x="2694589" y="1348581"/>
            <a:ext cx="1285678" cy="72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28" idx="3"/>
            <a:endCxn id="1036" idx="0"/>
          </p:cNvCxnSpPr>
          <p:nvPr/>
        </p:nvCxnSpPr>
        <p:spPr>
          <a:xfrm>
            <a:off x="7637817" y="1348582"/>
            <a:ext cx="1207159" cy="7279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flipH="1">
            <a:off x="1511300" y="3939224"/>
            <a:ext cx="1501785"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4" idx="0"/>
          </p:cNvCxnSpPr>
          <p:nvPr/>
        </p:nvCxnSpPr>
        <p:spPr>
          <a:xfrm>
            <a:off x="3013085" y="3939224"/>
            <a:ext cx="0"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3013085" y="3939224"/>
            <a:ext cx="1501785"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36" idx="2"/>
          </p:cNvCxnSpPr>
          <p:nvPr/>
        </p:nvCxnSpPr>
        <p:spPr>
          <a:xfrm flipH="1">
            <a:off x="8844975" y="3683001"/>
            <a:ext cx="1"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1036" idx="2"/>
            <a:endCxn id="15" idx="0"/>
          </p:cNvCxnSpPr>
          <p:nvPr/>
        </p:nvCxnSpPr>
        <p:spPr>
          <a:xfrm flipH="1">
            <a:off x="7444132" y="3683001"/>
            <a:ext cx="1400844"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stCxn id="1036" idx="2"/>
            <a:endCxn id="16" idx="0"/>
          </p:cNvCxnSpPr>
          <p:nvPr/>
        </p:nvCxnSpPr>
        <p:spPr>
          <a:xfrm>
            <a:off x="8844976" y="3683001"/>
            <a:ext cx="1602726"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9420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
                                        </p:tgtEl>
                                        <p:attrNameLst>
                                          <p:attrName>style.visibility</p:attrName>
                                        </p:attrNameLst>
                                      </p:cBhvr>
                                      <p:to>
                                        <p:strVal val="visible"/>
                                      </p:to>
                                    </p:set>
                                    <p:anim calcmode="lin" valueType="num">
                                      <p:cBhvr additive="base">
                                        <p:cTn id="21" dur="500" fill="hold"/>
                                        <p:tgtEl>
                                          <p:spTgt spid="1034"/>
                                        </p:tgtEl>
                                        <p:attrNameLst>
                                          <p:attrName>ppt_x</p:attrName>
                                        </p:attrNameLst>
                                      </p:cBhvr>
                                      <p:tavLst>
                                        <p:tav tm="0">
                                          <p:val>
                                            <p:strVal val="#ppt_x"/>
                                          </p:val>
                                        </p:tav>
                                        <p:tav tm="100000">
                                          <p:val>
                                            <p:strVal val="#ppt_x"/>
                                          </p:val>
                                        </p:tav>
                                      </p:tavLst>
                                    </p:anim>
                                    <p:anim calcmode="lin" valueType="num">
                                      <p:cBhvr additive="base">
                                        <p:cTn id="22" dur="500" fill="hold"/>
                                        <p:tgtEl>
                                          <p:spTgt spid="10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6"/>
                                        </p:tgtEl>
                                        <p:attrNameLst>
                                          <p:attrName>style.visibility</p:attrName>
                                        </p:attrNameLst>
                                      </p:cBhvr>
                                      <p:to>
                                        <p:strVal val="visible"/>
                                      </p:to>
                                    </p:set>
                                    <p:anim calcmode="lin" valueType="num">
                                      <p:cBhvr additive="base">
                                        <p:cTn id="25" dur="500" fill="hold"/>
                                        <p:tgtEl>
                                          <p:spTgt spid="1036"/>
                                        </p:tgtEl>
                                        <p:attrNameLst>
                                          <p:attrName>ppt_x</p:attrName>
                                        </p:attrNameLst>
                                      </p:cBhvr>
                                      <p:tavLst>
                                        <p:tav tm="0">
                                          <p:val>
                                            <p:strVal val="#ppt_x"/>
                                          </p:val>
                                        </p:tav>
                                        <p:tav tm="100000">
                                          <p:val>
                                            <p:strVal val="#ppt_x"/>
                                          </p:val>
                                        </p:tav>
                                      </p:tavLst>
                                    </p:anim>
                                    <p:anim calcmode="lin" valueType="num">
                                      <p:cBhvr additive="base">
                                        <p:cTn id="26"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24"/>
                                        </p:tgtEl>
                                        <p:attrNameLst>
                                          <p:attrName>style.visibility</p:attrName>
                                        </p:attrNameLst>
                                      </p:cBhvr>
                                      <p:to>
                                        <p:strVal val="visible"/>
                                      </p:to>
                                    </p:set>
                                    <p:anim calcmode="lin" valueType="num">
                                      <p:cBhvr additive="base">
                                        <p:cTn id="67" dur="500" fill="hold"/>
                                        <p:tgtEl>
                                          <p:spTgt spid="1024"/>
                                        </p:tgtEl>
                                        <p:attrNameLst>
                                          <p:attrName>ppt_x</p:attrName>
                                        </p:attrNameLst>
                                      </p:cBhvr>
                                      <p:tavLst>
                                        <p:tav tm="0">
                                          <p:val>
                                            <p:strVal val="#ppt_x"/>
                                          </p:val>
                                        </p:tav>
                                        <p:tav tm="100000">
                                          <p:val>
                                            <p:strVal val="#ppt_x"/>
                                          </p:val>
                                        </p:tav>
                                      </p:tavLst>
                                    </p:anim>
                                    <p:anim calcmode="lin" valueType="num">
                                      <p:cBhvr additive="base">
                                        <p:cTn id="68" dur="500" fill="hold"/>
                                        <p:tgtEl>
                                          <p:spTgt spid="102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27"/>
                                        </p:tgtEl>
                                        <p:attrNameLst>
                                          <p:attrName>style.visibility</p:attrName>
                                        </p:attrNameLst>
                                      </p:cBhvr>
                                      <p:to>
                                        <p:strVal val="visible"/>
                                      </p:to>
                                    </p:set>
                                    <p:anim calcmode="lin" valueType="num">
                                      <p:cBhvr additive="base">
                                        <p:cTn id="75" dur="500" fill="hold"/>
                                        <p:tgtEl>
                                          <p:spTgt spid="1027"/>
                                        </p:tgtEl>
                                        <p:attrNameLst>
                                          <p:attrName>ppt_x</p:attrName>
                                        </p:attrNameLst>
                                      </p:cBhvr>
                                      <p:tavLst>
                                        <p:tav tm="0">
                                          <p:val>
                                            <p:strVal val="#ppt_x"/>
                                          </p:val>
                                        </p:tav>
                                        <p:tav tm="100000">
                                          <p:val>
                                            <p:strVal val="#ppt_x"/>
                                          </p:val>
                                        </p:tav>
                                      </p:tavLst>
                                    </p:anim>
                                    <p:anim calcmode="lin" valueType="num">
                                      <p:cBhvr additive="base">
                                        <p:cTn id="7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ppt_x"/>
                                          </p:val>
                                        </p:tav>
                                        <p:tav tm="100000">
                                          <p:val>
                                            <p:strVal val="#ppt_x"/>
                                          </p:val>
                                        </p:tav>
                                      </p:tavLst>
                                    </p:anim>
                                    <p:anim calcmode="lin" valueType="num">
                                      <p:cBhvr additive="base">
                                        <p:cTn id="82" dur="500" fill="hold"/>
                                        <p:tgtEl>
                                          <p:spTgt spid="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500" fill="hold"/>
                                        <p:tgtEl>
                                          <p:spTgt spid="11"/>
                                        </p:tgtEl>
                                        <p:attrNameLst>
                                          <p:attrName>ppt_x</p:attrName>
                                        </p:attrNameLst>
                                      </p:cBhvr>
                                      <p:tavLst>
                                        <p:tav tm="0">
                                          <p:val>
                                            <p:strVal val="#ppt_x"/>
                                          </p:val>
                                        </p:tav>
                                        <p:tav tm="100000">
                                          <p:val>
                                            <p:strVal val="#ppt_x"/>
                                          </p:val>
                                        </p:tav>
                                      </p:tavLst>
                                    </p:anim>
                                    <p:anim calcmode="lin" valueType="num">
                                      <p:cBhvr additive="base">
                                        <p:cTn id="9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6"/>
                                        </p:tgtEl>
                                        <p:attrNameLst>
                                          <p:attrName>style.visibility</p:attrName>
                                        </p:attrNameLst>
                                      </p:cBhvr>
                                      <p:to>
                                        <p:strVal val="visible"/>
                                      </p:to>
                                    </p:set>
                                    <p:anim calcmode="lin" valueType="num">
                                      <p:cBhvr additive="base">
                                        <p:cTn id="101" dur="500" fill="hold"/>
                                        <p:tgtEl>
                                          <p:spTgt spid="6"/>
                                        </p:tgtEl>
                                        <p:attrNameLst>
                                          <p:attrName>ppt_x</p:attrName>
                                        </p:attrNameLst>
                                      </p:cBhvr>
                                      <p:tavLst>
                                        <p:tav tm="0">
                                          <p:val>
                                            <p:strVal val="#ppt_x"/>
                                          </p:val>
                                        </p:tav>
                                        <p:tav tm="100000">
                                          <p:val>
                                            <p:strVal val="#ppt_x"/>
                                          </p:val>
                                        </p:tav>
                                      </p:tavLst>
                                    </p:anim>
                                    <p:anim calcmode="lin" valueType="num">
                                      <p:cBhvr additive="base">
                                        <p:cTn id="102" dur="500" fill="hold"/>
                                        <p:tgtEl>
                                          <p:spTgt spid="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0"/>
                                        </p:tgtEl>
                                        <p:attrNameLst>
                                          <p:attrName>style.visibility</p:attrName>
                                        </p:attrNameLst>
                                      </p:cBhvr>
                                      <p:to>
                                        <p:strVal val="visible"/>
                                      </p:to>
                                    </p:set>
                                    <p:anim calcmode="lin" valueType="num">
                                      <p:cBhvr additive="base">
                                        <p:cTn id="105" dur="500" fill="hold"/>
                                        <p:tgtEl>
                                          <p:spTgt spid="10"/>
                                        </p:tgtEl>
                                        <p:attrNameLst>
                                          <p:attrName>ppt_x</p:attrName>
                                        </p:attrNameLst>
                                      </p:cBhvr>
                                      <p:tavLst>
                                        <p:tav tm="0">
                                          <p:val>
                                            <p:strVal val="#ppt_x"/>
                                          </p:val>
                                        </p:tav>
                                        <p:tav tm="100000">
                                          <p:val>
                                            <p:strVal val="#ppt_x"/>
                                          </p:val>
                                        </p:tav>
                                      </p:tavLst>
                                    </p:anim>
                                    <p:anim calcmode="lin" valueType="num">
                                      <p:cBhvr additive="base">
                                        <p:cTn id="10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UML</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667617" y="14367"/>
            <a:ext cx="9061553" cy="6445418"/>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4658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ABSTRACT FACTORY</a:t>
            </a:r>
            <a:endParaRPr lang="en-US" dirty="0"/>
          </a:p>
        </p:txBody>
      </p:sp>
      <p:sp>
        <p:nvSpPr>
          <p:cNvPr id="3" name="Slide Number Placeholder 2"/>
          <p:cNvSpPr>
            <a:spLocks noGrp="1"/>
          </p:cNvSpPr>
          <p:nvPr>
            <p:ph type="sldNum" sz="quarter" idx="12"/>
          </p:nvPr>
        </p:nvSpPr>
        <p:spPr/>
        <p:txBody>
          <a:bodyPr/>
          <a:lstStyle/>
          <a:p>
            <a:endParaRPr lang="en-US" dirty="0"/>
          </a:p>
        </p:txBody>
      </p:sp>
      <p:sp>
        <p:nvSpPr>
          <p:cNvPr id="4" name="Bevel 3"/>
          <p:cNvSpPr/>
          <p:nvPr/>
        </p:nvSpPr>
        <p:spPr>
          <a:xfrm>
            <a:off x="1587" y="2141796"/>
            <a:ext cx="12191999" cy="26125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smtClean="0">
                <a:solidFill>
                  <a:srgbClr val="7030A0"/>
                </a:solidFill>
              </a:rPr>
              <a:t>THANK YOU FOR YOU ATTENTION</a:t>
            </a:r>
            <a:endParaRPr lang="en-US" sz="6000" b="1">
              <a:solidFill>
                <a:srgbClr val="7030A0"/>
              </a:solidFill>
            </a:endParaRPr>
          </a:p>
        </p:txBody>
      </p:sp>
    </p:spTree>
    <p:extLst>
      <p:ext uri="{BB962C8B-B14F-4D97-AF65-F5344CB8AC3E}">
        <p14:creationId xmlns:p14="http://schemas.microsoft.com/office/powerpoint/2010/main" val="3051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5029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Nội dung trình bày</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502900" cy="5078313"/>
          </a:xfrm>
          <a:prstGeom prst="rect">
            <a:avLst/>
          </a:prstGeom>
          <a:noFill/>
        </p:spPr>
        <p:txBody>
          <a:bodyPr wrap="square" rtlCol="0">
            <a:spAutoFit/>
          </a:bodyPr>
          <a:lstStyle/>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Khái niệm</a:t>
            </a:r>
          </a:p>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Mục đích</a:t>
            </a:r>
          </a:p>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Cấu trúc</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Các thành phần tham gia, ý nghĩa và vai </a:t>
            </a:r>
            <a:r>
              <a:rPr lang="en-US" sz="2400" b="1" smtClean="0">
                <a:latin typeface="Arial" panose="020B0604020202020204" pitchFamily="34" charset="0"/>
                <a:cs typeface="Arial" panose="020B0604020202020204" pitchFamily="34" charset="0"/>
              </a:rPr>
              <a:t>trò</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Tính chất đặc </a:t>
            </a:r>
            <a:r>
              <a:rPr lang="en-US" sz="2400" b="1" smtClean="0">
                <a:latin typeface="Arial" panose="020B0604020202020204" pitchFamily="34" charset="0"/>
                <a:cs typeface="Arial" panose="020B0604020202020204" pitchFamily="34" charset="0"/>
              </a:rPr>
              <a:t>thù</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Tình huống áp dụng và các hệ </a:t>
            </a:r>
            <a:r>
              <a:rPr lang="en-US" sz="2400" b="1" smtClean="0">
                <a:latin typeface="Arial" panose="020B0604020202020204" pitchFamily="34" charset="0"/>
                <a:cs typeface="Arial" panose="020B0604020202020204" pitchFamily="34" charset="0"/>
              </a:rPr>
              <a:t>quả</a:t>
            </a:r>
          </a:p>
          <a:p>
            <a:pPr marL="514350" indent="-514350" algn="just">
              <a:lnSpc>
                <a:spcPct val="150000"/>
              </a:lnSpc>
              <a:buAutoNum type="arabicPeriod"/>
            </a:pPr>
            <a:r>
              <a:rPr lang="vi-VN" sz="2400" b="1">
                <a:cs typeface="Arial" panose="020B0604020202020204" pitchFamily="34" charset="0"/>
              </a:rPr>
              <a:t>Ưu và khuyết điểm của Abstract Factory</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Các mẫu liên quan</a:t>
            </a:r>
          </a:p>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Demo</a:t>
            </a:r>
            <a:endParaRPr lang="en-US" sz="24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9418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5029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1. Khái niệm</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502900" cy="5262979"/>
          </a:xfrm>
          <a:prstGeom prst="rect">
            <a:avLst/>
          </a:prstGeom>
          <a:noFill/>
        </p:spPr>
        <p:txBody>
          <a:bodyPr wrap="square" rtlCol="0">
            <a:spAutoFit/>
          </a:bodyPr>
          <a:lstStyle/>
          <a:p>
            <a:pPr algn="just">
              <a:lnSpc>
                <a:spcPct val="150000"/>
              </a:lnSpc>
            </a:pPr>
            <a:r>
              <a:rPr lang="vi-VN" sz="3200" b="1">
                <a:latin typeface="Arial" panose="020B0604020202020204" pitchFamily="34" charset="0"/>
                <a:cs typeface="Arial" panose="020B0604020202020204" pitchFamily="34" charset="0"/>
              </a:rPr>
              <a:t>Abstract </a:t>
            </a:r>
            <a:r>
              <a:rPr lang="en-US" sz="3200" b="1" smtClean="0">
                <a:latin typeface="Arial" panose="020B0604020202020204" pitchFamily="34" charset="0"/>
                <a:cs typeface="Arial" panose="020B0604020202020204" pitchFamily="34" charset="0"/>
              </a:rPr>
              <a:t>Fa</a:t>
            </a:r>
            <a:r>
              <a:rPr lang="vi-VN" sz="3200" b="1" smtClean="0">
                <a:latin typeface="Arial" panose="020B0604020202020204" pitchFamily="34" charset="0"/>
                <a:cs typeface="Arial" panose="020B0604020202020204" pitchFamily="34" charset="0"/>
              </a:rPr>
              <a:t>ctory</a:t>
            </a:r>
            <a:r>
              <a:rPr lang="en-US" sz="3200" b="1" smtClean="0">
                <a:latin typeface="Arial" panose="020B0604020202020204" pitchFamily="34" charset="0"/>
                <a:cs typeface="Arial" panose="020B0604020202020204" pitchFamily="34" charset="0"/>
              </a:rPr>
              <a:t>, </a:t>
            </a:r>
            <a:r>
              <a:rPr lang="en-US" sz="3200" smtClean="0">
                <a:latin typeface="Arial" panose="020B0604020202020204" pitchFamily="34" charset="0"/>
                <a:cs typeface="Arial" panose="020B0604020202020204" pitchFamily="34" charset="0"/>
              </a:rPr>
              <a:t>tên đầy đủ </a:t>
            </a:r>
            <a:r>
              <a:rPr lang="en-US" sz="3200" smtClean="0"/>
              <a:t>Abstract </a:t>
            </a:r>
            <a:r>
              <a:rPr lang="en-US" sz="3200"/>
              <a:t>Factory </a:t>
            </a:r>
            <a:r>
              <a:rPr lang="en-US" sz="3200" smtClean="0"/>
              <a:t>Pattern</a:t>
            </a:r>
            <a:r>
              <a:rPr lang="vi-VN" sz="3200" smtClean="0">
                <a:latin typeface="Arial" panose="020B0604020202020204" pitchFamily="34" charset="0"/>
                <a:cs typeface="Arial" panose="020B0604020202020204" pitchFamily="34" charset="0"/>
              </a:rPr>
              <a:t> </a:t>
            </a:r>
            <a:r>
              <a:rPr lang="vi-VN" sz="3200">
                <a:latin typeface="Arial" panose="020B0604020202020204" pitchFamily="34" charset="0"/>
                <a:cs typeface="Arial" panose="020B0604020202020204" pitchFamily="34" charset="0"/>
              </a:rPr>
              <a:t>là một trong </a:t>
            </a:r>
            <a:r>
              <a:rPr lang="vi-VN" sz="3200" smtClean="0">
                <a:latin typeface="Arial" panose="020B0604020202020204" pitchFamily="34" charset="0"/>
                <a:cs typeface="Arial" panose="020B0604020202020204" pitchFamily="34" charset="0"/>
              </a:rPr>
              <a:t>các</a:t>
            </a:r>
            <a:r>
              <a:rPr lang="en-US" sz="3200" smtClean="0">
                <a:latin typeface="Arial" panose="020B0604020202020204" pitchFamily="34" charset="0"/>
                <a:cs typeface="Arial" panose="020B0604020202020204" pitchFamily="34" charset="0"/>
              </a:rPr>
              <a:t> </a:t>
            </a:r>
            <a:r>
              <a:rPr lang="vi-VN" sz="3200" smtClean="0">
                <a:latin typeface="Arial" panose="020B0604020202020204" pitchFamily="34" charset="0"/>
                <a:cs typeface="Arial" panose="020B0604020202020204" pitchFamily="34" charset="0"/>
              </a:rPr>
              <a:t>design </a:t>
            </a:r>
            <a:r>
              <a:rPr lang="vi-VN" sz="3200">
                <a:latin typeface="Arial" panose="020B0604020202020204" pitchFamily="34" charset="0"/>
                <a:cs typeface="Arial" panose="020B0604020202020204" pitchFamily="34" charset="0"/>
              </a:rPr>
              <a:t>pattern thuộc nhóm kiến tạo (Creational) được áp dụng khá phổ biến trong khi thiết kế và lập trình. Nó cung cấp một </a:t>
            </a:r>
            <a:r>
              <a:rPr lang="en-US" sz="3200" smtClean="0">
                <a:latin typeface="Arial" panose="020B0604020202020204" pitchFamily="34" charset="0"/>
                <a:cs typeface="Arial" panose="020B0604020202020204" pitchFamily="34" charset="0"/>
              </a:rPr>
              <a:t>giao diện có chức năng tạo ra một tập các </a:t>
            </a:r>
            <a:r>
              <a:rPr lang="vi-VN" sz="3200" smtClean="0">
                <a:latin typeface="Arial" panose="020B0604020202020204" pitchFamily="34" charset="0"/>
                <a:cs typeface="Arial" panose="020B0604020202020204" pitchFamily="34" charset="0"/>
              </a:rPr>
              <a:t>đối </a:t>
            </a:r>
            <a:r>
              <a:rPr lang="vi-VN" sz="3200">
                <a:latin typeface="Arial" panose="020B0604020202020204" pitchFamily="34" charset="0"/>
                <a:cs typeface="Arial" panose="020B0604020202020204" pitchFamily="34" charset="0"/>
              </a:rPr>
              <a:t>tượng có quan hệ hoặc phụ thuộc nhau mà không cần chỉ rõ các lớp cụ </a:t>
            </a:r>
            <a:r>
              <a:rPr lang="vi-VN" sz="3200" smtClean="0">
                <a:latin typeface="Arial" panose="020B0604020202020204" pitchFamily="34" charset="0"/>
                <a:cs typeface="Arial" panose="020B0604020202020204" pitchFamily="34" charset="0"/>
              </a:rPr>
              <a:t>thể</a:t>
            </a:r>
            <a:r>
              <a:rPr lang="en-US" sz="3200" smtClean="0">
                <a:latin typeface="Arial" panose="020B0604020202020204" pitchFamily="34" charset="0"/>
                <a:cs typeface="Arial" panose="020B0604020202020204" pitchFamily="34" charset="0"/>
              </a:rPr>
              <a:t> nào</a:t>
            </a:r>
            <a:r>
              <a:rPr lang="vi-VN" sz="3200" smtClean="0">
                <a:latin typeface="Arial" panose="020B0604020202020204" pitchFamily="34" charset="0"/>
                <a:cs typeface="Arial" panose="020B0604020202020204" pitchFamily="34" charset="0"/>
              </a:rPr>
              <a:t> </a:t>
            </a:r>
            <a:r>
              <a:rPr lang="en-US" sz="3200" smtClean="0">
                <a:latin typeface="Arial" panose="020B0604020202020204" pitchFamily="34" charset="0"/>
                <a:cs typeface="Arial" panose="020B0604020202020204" pitchFamily="34" charset="0"/>
              </a:rPr>
              <a:t>tại thời điểm thiết kế.</a:t>
            </a:r>
            <a:endParaRPr lang="en-US" sz="32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85665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82550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1. Khái niệm</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502900" cy="5262979"/>
          </a:xfrm>
          <a:prstGeom prst="rect">
            <a:avLst/>
          </a:prstGeom>
          <a:noFill/>
        </p:spPr>
        <p:txBody>
          <a:bodyPr wrap="square" rtlCol="0">
            <a:spAutoFit/>
          </a:bodyPr>
          <a:lstStyle/>
          <a:p>
            <a:pPr algn="just">
              <a:lnSpc>
                <a:spcPct val="150000"/>
              </a:lnSpc>
            </a:pPr>
            <a:r>
              <a:rPr lang="vi-VN" sz="3200"/>
              <a:t>Mẫu thiết kế Abstract Factory đóng gói một nhóm những lớp đóng vai trò "sản xuất" (Factory) trong ứng dụng, đây là những lớp được dùng để tạo </a:t>
            </a:r>
            <a:r>
              <a:rPr lang="en-US" sz="3200" smtClean="0"/>
              <a:t>ra</a:t>
            </a:r>
            <a:r>
              <a:rPr lang="vi-VN" sz="3200" smtClean="0"/>
              <a:t> </a:t>
            </a:r>
            <a:r>
              <a:rPr lang="vi-VN" sz="3200"/>
              <a:t>các đối tượng. Các lớp sản xuất này có chung một giao diện </a:t>
            </a:r>
            <a:r>
              <a:rPr lang="vi-VN" sz="3200" smtClean="0"/>
              <a:t>được </a:t>
            </a:r>
            <a:r>
              <a:rPr lang="vi-VN" sz="3200"/>
              <a:t>kế thừa từ một lớp cha thuần ảo gọi là "lớp sản xuất ảo</a:t>
            </a:r>
            <a:r>
              <a:rPr lang="vi-VN" sz="3200" smtClean="0"/>
              <a:t>".</a:t>
            </a:r>
            <a:endParaRPr lang="en-US" sz="3200" smtClean="0"/>
          </a:p>
          <a:p>
            <a:pPr algn="just">
              <a:lnSpc>
                <a:spcPct val="150000"/>
              </a:lnSpc>
            </a:pPr>
            <a:r>
              <a:rPr lang="en-US" sz="3200" smtClean="0">
                <a:latin typeface="Arial" panose="020B0604020202020204" pitchFamily="34" charset="0"/>
                <a:cs typeface="Arial" panose="020B0604020202020204" pitchFamily="34" charset="0"/>
              </a:rPr>
              <a:t>Người ta còn gọi Abstract Factory là </a:t>
            </a:r>
            <a:r>
              <a:rPr lang="en-US" sz="3200" b="1" smtClean="0">
                <a:latin typeface="Arial" panose="020B0604020202020204" pitchFamily="34" charset="0"/>
                <a:cs typeface="Arial" panose="020B0604020202020204" pitchFamily="34" charset="0"/>
              </a:rPr>
              <a:t>“Factory of factories”</a:t>
            </a:r>
            <a:endParaRPr lang="en-US" sz="32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63121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82550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2. Mục đích</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39400" cy="517173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vi-VN" sz="3200">
                <a:latin typeface="Arial" panose="020B0604020202020204" pitchFamily="34" charset="0"/>
                <a:cs typeface="Arial" panose="020B0604020202020204" pitchFamily="34" charset="0"/>
              </a:rPr>
              <a:t>Cung cấp một giao diện để tạo ra các họ của các đối tượng phụ thuộc hoặc liên quan đến nhau mà không cần xác định chính xác các lớp thực hiện</a:t>
            </a:r>
            <a:r>
              <a:rPr lang="vi-VN" sz="3200" smtClean="0">
                <a:latin typeface="Arial" panose="020B0604020202020204" pitchFamily="34" charset="0"/>
                <a:cs typeface="Arial" panose="020B0604020202020204" pitchFamily="34" charset="0"/>
              </a:rPr>
              <a:t>.</a:t>
            </a:r>
            <a:endParaRPr lang="en-US" sz="3200" smtClean="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Tạo ra đối tượng mà không cần biết chính xác kiểu dữ liệu.</a:t>
            </a:r>
          </a:p>
          <a:p>
            <a:pPr marL="457200" lvl="0" indent="-4572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Giúp mã nguồn của bạn trở nên dễ dàng bảo trì nếu có sự thay đổi</a:t>
            </a:r>
            <a:r>
              <a:rPr lang="en-US" sz="3200" smtClean="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0482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82550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3. Cấu trúc</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048509" y="1139686"/>
            <a:ext cx="8340091" cy="5134114"/>
          </a:xfrm>
          <a:prstGeom prst="rect">
            <a:avLst/>
          </a:prstGeom>
          <a:noFill/>
          <a:ln>
            <a:noFill/>
          </a:ln>
        </p:spPr>
      </p:pic>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10660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646331"/>
          </a:xfrm>
          <a:prstGeom prst="rect">
            <a:avLst/>
          </a:prstGeom>
          <a:noFill/>
        </p:spPr>
        <p:txBody>
          <a:bodyPr wrap="square" rtlCol="0">
            <a:spAutoFit/>
          </a:bodyPr>
          <a:lstStyle/>
          <a:p>
            <a:r>
              <a:rPr lang="en-US" sz="3600" b="1" smtClean="0">
                <a:solidFill>
                  <a:srgbClr val="FF0000"/>
                </a:solidFill>
                <a:latin typeface="Arial" panose="020B0604020202020204" pitchFamily="34" charset="0"/>
                <a:cs typeface="Arial" panose="020B0604020202020204" pitchFamily="34" charset="0"/>
              </a:rPr>
              <a:t>4. Các thành phần tham gia, ý nghĩa và vai trò</a:t>
            </a:r>
            <a:endParaRPr lang="en-US" sz="36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5221942"/>
          </a:xfrm>
          <a:prstGeom prst="rect">
            <a:avLst/>
          </a:prstGeom>
          <a:noFill/>
        </p:spPr>
        <p:txBody>
          <a:bodyPr wrap="square" rtlCol="0">
            <a:spAutoFit/>
          </a:bodyPr>
          <a:lstStyle/>
          <a:p>
            <a:pPr algn="just" fontAlgn="base">
              <a:lnSpc>
                <a:spcPts val="4000"/>
              </a:lnSpc>
            </a:pPr>
            <a:r>
              <a:rPr lang="vi-VN" sz="2400" b="1">
                <a:cs typeface="Arial" panose="020B0604020202020204" pitchFamily="34" charset="0"/>
              </a:rPr>
              <a:t>AbstractFactory: </a:t>
            </a:r>
            <a:r>
              <a:rPr lang="vi-VN" sz="2400" smtClean="0"/>
              <a:t>Khai </a:t>
            </a:r>
            <a:r>
              <a:rPr lang="vi-VN" sz="2400"/>
              <a:t>báo dạng interface hoặc abstract class chứa các phương thức để tạo ra các đối tượng abstract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ConcreteFactory</a:t>
            </a:r>
            <a:r>
              <a:rPr lang="vi-VN" sz="2400">
                <a:cs typeface="Arial" panose="020B0604020202020204" pitchFamily="34" charset="0"/>
              </a:rPr>
              <a:t>: </a:t>
            </a:r>
            <a:r>
              <a:rPr lang="vi-VN" sz="2400" smtClean="0"/>
              <a:t>Xây </a:t>
            </a:r>
            <a:r>
              <a:rPr lang="vi-VN" sz="2400"/>
              <a:t>dựng, cài đặt các phương thức tạo các đối tượng cụ </a:t>
            </a:r>
            <a:r>
              <a:rPr lang="vi-VN" sz="2400" smtClean="0"/>
              <a:t>thể</a:t>
            </a:r>
            <a:r>
              <a:rPr lang="en-US" sz="2400" smtClean="0"/>
              <a: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AbstractProduct</a:t>
            </a:r>
            <a:r>
              <a:rPr lang="vi-VN" sz="2400">
                <a:cs typeface="Arial" panose="020B0604020202020204" pitchFamily="34" charset="0"/>
              </a:rPr>
              <a:t>: định nghĩa một lớp ảo cho một loại đối tượng </a:t>
            </a:r>
            <a:r>
              <a:rPr lang="en-US" sz="2400" smtClean="0">
                <a:cs typeface="Arial" panose="020B0604020202020204" pitchFamily="34" charset="0"/>
              </a:rPr>
              <a:t>“</a:t>
            </a:r>
            <a:r>
              <a:rPr lang="vi-VN" sz="2400" smtClean="0">
                <a:cs typeface="Arial" panose="020B0604020202020204" pitchFamily="34" charset="0"/>
              </a:rPr>
              <a:t>sản phẩm</a:t>
            </a:r>
            <a:r>
              <a:rPr lang="en-US" sz="2400" smtClean="0">
                <a:cs typeface="Arial" panose="020B0604020202020204" pitchFamily="34" charset="0"/>
              </a:rPr>
              <a: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Product: </a:t>
            </a:r>
            <a:r>
              <a:rPr lang="vi-VN" sz="2400">
                <a:cs typeface="Arial" panose="020B0604020202020204" pitchFamily="34" charset="0"/>
              </a:rPr>
              <a:t>kế thừa từ từ lớp "sản phẩm" ảo AbstractProduct, các lớp Product định nghĩa từ đối tượng cụ </a:t>
            </a:r>
            <a:r>
              <a:rPr lang="vi-VN" sz="2400" smtClean="0">
                <a:cs typeface="Arial" panose="020B0604020202020204" pitchFamily="34" charset="0"/>
              </a:rPr>
              <a:t>thể</a:t>
            </a:r>
            <a:r>
              <a:rPr lang="en-US" sz="2400" smtClean="0">
                <a:cs typeface="Arial" panose="020B0604020202020204" pitchFamily="34" charset="0"/>
              </a:rPr>
              <a: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Client:</a:t>
            </a:r>
            <a:r>
              <a:rPr lang="en-US" sz="2400" b="1">
                <a:latin typeface="Arial" panose="020B0604020202020204" pitchFamily="34" charset="0"/>
                <a:cs typeface="Arial" panose="020B0604020202020204" pitchFamily="34" charset="0"/>
              </a:rPr>
              <a:t> </a:t>
            </a:r>
            <a:r>
              <a:rPr lang="vi-VN" sz="2400">
                <a:cs typeface="Arial" panose="020B0604020202020204" pitchFamily="34" charset="0"/>
              </a:rPr>
              <a:t>sử dụng các giao diện được khai báo bởi AbstractFactory và AbstractProduct.</a:t>
            </a:r>
            <a:endParaRPr lang="vi-VN" sz="2400" dirty="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79408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5. Tính chất đặc thù</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3046988"/>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K</a:t>
            </a:r>
            <a:r>
              <a:rPr lang="vi-VN" sz="3200">
                <a:latin typeface="Arial" panose="020B0604020202020204" pitchFamily="34" charset="0"/>
                <a:cs typeface="Arial" panose="020B0604020202020204" pitchFamily="34" charset="0"/>
              </a:rPr>
              <a:t>hông tạo chỉ 1 đối tượng mà tạo một tập các đối tượng liên quan </a:t>
            </a:r>
            <a:r>
              <a:rPr lang="en-US" sz="3200">
                <a:latin typeface="Arial" panose="020B0604020202020204" pitchFamily="34" charset="0"/>
                <a:cs typeface="Arial" panose="020B0604020202020204" pitchFamily="34" charset="0"/>
              </a:rPr>
              <a:t>(</a:t>
            </a:r>
            <a:r>
              <a:rPr lang="vi-VN" sz="3200">
                <a:latin typeface="Arial" panose="020B0604020202020204" pitchFamily="34" charset="0"/>
                <a:cs typeface="Arial" panose="020B0604020202020204" pitchFamily="34" charset="0"/>
              </a:rPr>
              <a:t>tạo ra một Factory con khác</a:t>
            </a:r>
            <a:r>
              <a:rPr lang="en-US" sz="3200">
                <a:latin typeface="Arial" panose="020B0604020202020204" pitchFamily="34" charset="0"/>
                <a:cs typeface="Arial" panose="020B0604020202020204" pitchFamily="34" charset="0"/>
              </a:rPr>
              <a:t>)</a:t>
            </a:r>
          </a:p>
          <a:p>
            <a:pPr marL="342900" lvl="0" indent="-3429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P</a:t>
            </a:r>
            <a:r>
              <a:rPr lang="vi-VN" sz="3200" smtClean="0">
                <a:latin typeface="Arial" panose="020B0604020202020204" pitchFamily="34" charset="0"/>
                <a:cs typeface="Arial" panose="020B0604020202020204" pitchFamily="34" charset="0"/>
              </a:rPr>
              <a:t>hương </a:t>
            </a:r>
            <a:r>
              <a:rPr lang="vi-VN" sz="3200">
                <a:latin typeface="Arial" panose="020B0604020202020204" pitchFamily="34" charset="0"/>
                <a:cs typeface="Arial" panose="020B0604020202020204" pitchFamily="34" charset="0"/>
              </a:rPr>
              <a:t>thức </a:t>
            </a:r>
            <a:r>
              <a:rPr lang="en-US" sz="3200">
                <a:latin typeface="Arial" panose="020B0604020202020204" pitchFamily="34" charset="0"/>
                <a:cs typeface="Arial" panose="020B0604020202020204" pitchFamily="34" charset="0"/>
              </a:rPr>
              <a:t>tạo đối tượng (</a:t>
            </a:r>
            <a:r>
              <a:rPr lang="vi-VN" sz="3200">
                <a:latin typeface="Arial" panose="020B0604020202020204" pitchFamily="34" charset="0"/>
                <a:cs typeface="Arial" panose="020B0604020202020204" pitchFamily="34" charset="0"/>
              </a:rPr>
              <a:t>CreateObject()</a:t>
            </a:r>
            <a:r>
              <a:rPr lang="en-US" sz="3200">
                <a:latin typeface="Arial" panose="020B0604020202020204" pitchFamily="34" charset="0"/>
                <a:cs typeface="Arial" panose="020B0604020202020204" pitchFamily="34" charset="0"/>
              </a:rPr>
              <a:t>) không phụ thuộc vào yếu tố đầu vào</a:t>
            </a:r>
            <a:r>
              <a:rPr lang="en-US" sz="3200" smtClean="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44522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6. Tình huống áp dụng và các hệ quả</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4893647"/>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400" b="1" smtClean="0">
                <a:latin typeface="Arial" panose="020B0604020202020204" pitchFamily="34" charset="0"/>
                <a:cs typeface="Arial" panose="020B0604020202020204" pitchFamily="34" charset="0"/>
              </a:rPr>
              <a:t>Tình huống áp dụng</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M</a:t>
            </a:r>
            <a:r>
              <a:rPr lang="vi-VN" sz="2400" smtClean="0">
                <a:latin typeface="Arial" panose="020B0604020202020204" pitchFamily="34" charset="0"/>
                <a:cs typeface="Arial" panose="020B0604020202020204" pitchFamily="34" charset="0"/>
              </a:rPr>
              <a:t>ột </a:t>
            </a:r>
            <a:r>
              <a:rPr lang="vi-VN" sz="2400">
                <a:latin typeface="Arial" panose="020B0604020202020204" pitchFamily="34" charset="0"/>
                <a:cs typeface="Arial" panose="020B0604020202020204" pitchFamily="34" charset="0"/>
              </a:rPr>
              <a:t>hệ thống nên được độc lập với sản phẩm của nó được tạo ra, sáng tác, và biểu diễn.</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M</a:t>
            </a:r>
            <a:r>
              <a:rPr lang="vi-VN" sz="2400" smtClean="0">
                <a:latin typeface="Arial" panose="020B0604020202020204" pitchFamily="34" charset="0"/>
                <a:cs typeface="Arial" panose="020B0604020202020204" pitchFamily="34" charset="0"/>
              </a:rPr>
              <a:t>ột </a:t>
            </a:r>
            <a:r>
              <a:rPr lang="vi-VN" sz="2400">
                <a:latin typeface="Arial" panose="020B0604020202020204" pitchFamily="34" charset="0"/>
                <a:cs typeface="Arial" panose="020B0604020202020204" pitchFamily="34" charset="0"/>
              </a:rPr>
              <a:t>hệ thống nên được cấu hình với một trong nhiều dòng sản phẩm.</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M</a:t>
            </a:r>
            <a:r>
              <a:rPr lang="vi-VN" sz="2400" smtClean="0">
                <a:latin typeface="Arial" panose="020B0604020202020204" pitchFamily="34" charset="0"/>
                <a:cs typeface="Arial" panose="020B0604020202020204" pitchFamily="34" charset="0"/>
              </a:rPr>
              <a:t>ột </a:t>
            </a:r>
            <a:r>
              <a:rPr lang="en-US" sz="2400" smtClean="0">
                <a:latin typeface="Arial" panose="020B0604020202020204" pitchFamily="34" charset="0"/>
                <a:cs typeface="Arial" panose="020B0604020202020204" pitchFamily="34" charset="0"/>
              </a:rPr>
              <a:t>họ </a:t>
            </a:r>
            <a:r>
              <a:rPr lang="vi-VN" sz="2400" smtClean="0">
                <a:latin typeface="Arial" panose="020B0604020202020204" pitchFamily="34" charset="0"/>
                <a:cs typeface="Arial" panose="020B0604020202020204" pitchFamily="34" charset="0"/>
              </a:rPr>
              <a:t>của </a:t>
            </a:r>
            <a:r>
              <a:rPr lang="vi-VN" sz="2400">
                <a:latin typeface="Arial" panose="020B0604020202020204" pitchFamily="34" charset="0"/>
                <a:cs typeface="Arial" panose="020B0604020202020204" pitchFamily="34" charset="0"/>
              </a:rPr>
              <a:t>các đối tượng sản phẩm liên quan được thiết kế để được sử dụng cùng nhau, và bạn cần phải thực thi các hạn chế này.</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B</a:t>
            </a:r>
            <a:r>
              <a:rPr lang="vi-VN" sz="2400" smtClean="0">
                <a:latin typeface="Arial" panose="020B0604020202020204" pitchFamily="34" charset="0"/>
                <a:cs typeface="Arial" panose="020B0604020202020204" pitchFamily="34" charset="0"/>
              </a:rPr>
              <a:t>ạn </a:t>
            </a:r>
            <a:r>
              <a:rPr lang="vi-VN" sz="2400">
                <a:latin typeface="Arial" panose="020B0604020202020204" pitchFamily="34" charset="0"/>
                <a:cs typeface="Arial" panose="020B0604020202020204" pitchFamily="34" charset="0"/>
              </a:rPr>
              <a:t>muốn cung cấp một thư viện lớp của sản phẩm, và bạn </a:t>
            </a:r>
            <a:r>
              <a:rPr lang="en-US" sz="2400" smtClean="0">
                <a:latin typeface="Arial" panose="020B0604020202020204" pitchFamily="34" charset="0"/>
                <a:cs typeface="Arial" panose="020B0604020202020204" pitchFamily="34" charset="0"/>
              </a:rPr>
              <a:t>chỉ </a:t>
            </a:r>
            <a:r>
              <a:rPr lang="vi-VN" sz="2400" smtClean="0">
                <a:latin typeface="Arial" panose="020B0604020202020204" pitchFamily="34" charset="0"/>
                <a:cs typeface="Arial" panose="020B0604020202020204" pitchFamily="34" charset="0"/>
              </a:rPr>
              <a:t>muốn </a:t>
            </a:r>
            <a:r>
              <a:rPr lang="en-US" sz="2400" smtClean="0">
                <a:latin typeface="Arial" panose="020B0604020202020204" pitchFamily="34" charset="0"/>
                <a:cs typeface="Arial" panose="020B0604020202020204" pitchFamily="34" charset="0"/>
              </a:rPr>
              <a:t>để lộ</a:t>
            </a:r>
            <a:r>
              <a:rPr lang="vi-VN" sz="2400" smtClean="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giao </a:t>
            </a:r>
            <a:r>
              <a:rPr lang="vi-VN" sz="2400" smtClean="0">
                <a:latin typeface="Arial" panose="020B0604020202020204" pitchFamily="34" charset="0"/>
                <a:cs typeface="Arial" panose="020B0604020202020204" pitchFamily="34" charset="0"/>
              </a:rPr>
              <a:t>diện</a:t>
            </a:r>
            <a:r>
              <a:rPr lang="en-US" sz="2400" smtClean="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không</a:t>
            </a:r>
            <a:r>
              <a:rPr lang="en-US" sz="2400" smtClean="0">
                <a:latin typeface="Arial" panose="020B0604020202020204" pitchFamily="34" charset="0"/>
                <a:cs typeface="Arial" panose="020B0604020202020204" pitchFamily="34" charset="0"/>
              </a:rPr>
              <a:t> để lộ</a:t>
            </a:r>
            <a:r>
              <a:rPr lang="vi-VN" sz="2400" smtClean="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triển khai của họ.</a:t>
            </a:r>
            <a:endParaRPr lang="en-US" sz="2400" smtClean="0">
              <a:latin typeface="Arial" panose="020B0604020202020204" pitchFamily="34" charset="0"/>
              <a:cs typeface="Arial" panose="020B0604020202020204" pitchFamily="34" charset="0"/>
            </a:endParaRPr>
          </a:p>
          <a:p>
            <a:pPr marL="342900" indent="-342900" algn="just" fontAlgn="base">
              <a:buFont typeface="Arial" panose="020B0604020202020204" pitchFamily="34" charset="0"/>
              <a:buChar char="•"/>
            </a:pPr>
            <a:r>
              <a:rPr lang="en-US" sz="2400" b="1" smtClean="0">
                <a:latin typeface="Arial" panose="020B0604020202020204" pitchFamily="34" charset="0"/>
                <a:cs typeface="Arial" panose="020B0604020202020204" pitchFamily="34" charset="0"/>
              </a:rPr>
              <a:t>Hệ quả</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Nó tách biệt các lớp cụ </a:t>
            </a:r>
            <a:r>
              <a:rPr lang="en-US" sz="2400" smtClean="0">
                <a:latin typeface="Arial" panose="020B0604020202020204" pitchFamily="34" charset="0"/>
                <a:cs typeface="Arial" panose="020B0604020202020204" pitchFamily="34" charset="0"/>
              </a:rPr>
              <a:t>thể.</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Nó làm cho việc trao đổi các nhóm Product dễ </a:t>
            </a:r>
            <a:r>
              <a:rPr lang="en-US" sz="2400" smtClean="0">
                <a:latin typeface="Arial" panose="020B0604020202020204" pitchFamily="34" charset="0"/>
                <a:cs typeface="Arial" panose="020B0604020202020204" pitchFamily="34" charset="0"/>
              </a:rPr>
              <a:t>dàng.</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Nó thúc đẩy sự thống nhất giữa các </a:t>
            </a:r>
            <a:r>
              <a:rPr lang="en-US" sz="2400" smtClean="0">
                <a:latin typeface="Arial" panose="020B0604020202020204" pitchFamily="34" charset="0"/>
                <a:cs typeface="Arial" panose="020B0604020202020204" pitchFamily="34" charset="0"/>
              </a:rPr>
              <a:t>Product.</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Hỗ trợ các loại Product mới là rất </a:t>
            </a:r>
            <a:r>
              <a:rPr lang="en-US" sz="2400" smtClean="0">
                <a:latin typeface="Arial" panose="020B0604020202020204" pitchFamily="34" charset="0"/>
                <a:cs typeface="Arial" panose="020B0604020202020204" pitchFamily="34" charset="0"/>
              </a:rPr>
              <a:t>khó.</a:t>
            </a:r>
            <a:endParaRPr lang="vi-VN" sz="24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ABSTRACT FACTORY</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11858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1363</TotalTime>
  <Words>685</Words>
  <Application>Microsoft Office PowerPoint</Application>
  <PresentationFormat>Widescreen</PresentationFormat>
  <Paragraphs>105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ABSTRACT FACTORY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Kiet Tan Le</dc:creator>
  <cp:lastModifiedBy>Kiet Tan Le</cp:lastModifiedBy>
  <cp:revision>56</cp:revision>
  <dcterms:created xsi:type="dcterms:W3CDTF">2016-04-03T03:26:06Z</dcterms:created>
  <dcterms:modified xsi:type="dcterms:W3CDTF">2016-04-07T02:48:02Z</dcterms:modified>
</cp:coreProperties>
</file>