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22"/>
  </p:notesMasterIdLst>
  <p:handoutMasterIdLst>
    <p:handoutMasterId r:id="rId23"/>
  </p:handoutMasterIdLst>
  <p:sldIdLst>
    <p:sldId id="333" r:id="rId2"/>
    <p:sldId id="384" r:id="rId3"/>
    <p:sldId id="472" r:id="rId4"/>
    <p:sldId id="455" r:id="rId5"/>
    <p:sldId id="464" r:id="rId6"/>
    <p:sldId id="465" r:id="rId7"/>
    <p:sldId id="466" r:id="rId8"/>
    <p:sldId id="467" r:id="rId9"/>
    <p:sldId id="468" r:id="rId10"/>
    <p:sldId id="469" r:id="rId11"/>
    <p:sldId id="470" r:id="rId12"/>
    <p:sldId id="471" r:id="rId13"/>
    <p:sldId id="461" r:id="rId14"/>
    <p:sldId id="473" r:id="rId15"/>
    <p:sldId id="474" r:id="rId16"/>
    <p:sldId id="475" r:id="rId17"/>
    <p:sldId id="476" r:id="rId18"/>
    <p:sldId id="477" r:id="rId19"/>
    <p:sldId id="453" r:id="rId20"/>
    <p:sldId id="268" r:id="rId21"/>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D11"/>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9779" autoAdjust="0"/>
  </p:normalViewPr>
  <p:slideViewPr>
    <p:cSldViewPr>
      <p:cViewPr>
        <p:scale>
          <a:sx n="70" d="100"/>
          <a:sy n="70" d="100"/>
        </p:scale>
        <p:origin x="-1254" y="-69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8/1/2016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38266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15607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424456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424456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64790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a:t>
            </a:r>
            <a:r>
              <a:rPr lang="en-US">
                <a:hlinkClick r:id="rId3"/>
              </a:rPr>
              <a:t>http://slidemodel.com/</a:t>
            </a:r>
            <a:endParaRPr lang="en-US"/>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9144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8"/>
            <a:endParaRPr lang="en-US" sz="1799">
              <a:solidFill>
                <a:prstClr val="white"/>
              </a:solidFill>
            </a:endParaRPr>
          </a:p>
        </p:txBody>
      </p:sp>
      <p:sp>
        <p:nvSpPr>
          <p:cNvPr id="2" name="Title 1"/>
          <p:cNvSpPr>
            <a:spLocks noGrp="1"/>
          </p:cNvSpPr>
          <p:nvPr>
            <p:ph type="ctrTitle"/>
          </p:nvPr>
        </p:nvSpPr>
        <p:spPr>
          <a:xfrm>
            <a:off x="685801" y="4987990"/>
            <a:ext cx="7772400" cy="610820"/>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2" y="5509360"/>
            <a:ext cx="6400801" cy="76444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7037" indent="0" algn="ctr">
              <a:buNone/>
              <a:defRPr>
                <a:solidFill>
                  <a:schemeClr val="tx1">
                    <a:tint val="75000"/>
                  </a:schemeClr>
                </a:solidFill>
              </a:defRPr>
            </a:lvl2pPr>
            <a:lvl3pPr marL="914073" indent="0" algn="ctr">
              <a:buNone/>
              <a:defRPr>
                <a:solidFill>
                  <a:schemeClr val="tx1">
                    <a:tint val="75000"/>
                  </a:schemeClr>
                </a:solidFill>
              </a:defRPr>
            </a:lvl3pPr>
            <a:lvl4pPr marL="1371109" indent="0" algn="ctr">
              <a:buNone/>
              <a:defRPr>
                <a:solidFill>
                  <a:schemeClr val="tx1">
                    <a:tint val="75000"/>
                  </a:schemeClr>
                </a:solidFill>
              </a:defRPr>
            </a:lvl4pPr>
            <a:lvl5pPr marL="1828145" indent="0" algn="ctr">
              <a:buNone/>
              <a:defRPr>
                <a:solidFill>
                  <a:schemeClr val="tx1">
                    <a:tint val="75000"/>
                  </a:schemeClr>
                </a:solidFill>
              </a:defRPr>
            </a:lvl5pPr>
            <a:lvl6pPr marL="2285182" indent="0" algn="ctr">
              <a:buNone/>
              <a:defRPr>
                <a:solidFill>
                  <a:schemeClr val="tx1">
                    <a:tint val="75000"/>
                  </a:schemeClr>
                </a:solidFill>
              </a:defRPr>
            </a:lvl6pPr>
            <a:lvl7pPr marL="2742218" indent="0" algn="ctr">
              <a:buNone/>
              <a:defRPr>
                <a:solidFill>
                  <a:schemeClr val="tx1">
                    <a:tint val="75000"/>
                  </a:schemeClr>
                </a:solidFill>
              </a:defRPr>
            </a:lvl7pPr>
            <a:lvl8pPr marL="3199253" indent="0" algn="ctr">
              <a:buNone/>
              <a:defRPr>
                <a:solidFill>
                  <a:schemeClr val="tx1">
                    <a:tint val="75000"/>
                  </a:schemeClr>
                </a:solidFill>
              </a:defRPr>
            </a:lvl8pPr>
            <a:lvl9pPr marL="36562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779D11-C691-42EC-80BB-224D2146951F}"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5"/>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9"/>
            <a:ext cx="5111750" cy="5853113"/>
          </a:xfrm>
        </p:spPr>
        <p:txBody>
          <a:bodyPr/>
          <a:lstStyle>
            <a:lvl1pPr>
              <a:defRPr sz="3200"/>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08E6B-29E7-4A02-9099-A87C28B64D8B}"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7"/>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55" indent="0">
              <a:buNone/>
              <a:defRPr sz="2799"/>
            </a:lvl2pPr>
            <a:lvl3pPr marL="914111" indent="0">
              <a:buNone/>
              <a:defRPr sz="2399"/>
            </a:lvl3pPr>
            <a:lvl4pPr marL="1371166" indent="0">
              <a:buNone/>
              <a:defRPr sz="2000"/>
            </a:lvl4pPr>
            <a:lvl5pPr marL="1828221" indent="0">
              <a:buNone/>
              <a:defRPr sz="2000"/>
            </a:lvl5pPr>
            <a:lvl6pPr marL="2285276" indent="0">
              <a:buNone/>
              <a:defRPr sz="2000"/>
            </a:lvl6pPr>
            <a:lvl7pPr marL="2742332" indent="0">
              <a:buNone/>
              <a:defRPr sz="2000"/>
            </a:lvl7pPr>
            <a:lvl8pPr marL="3199386" indent="0">
              <a:buNone/>
              <a:defRPr sz="2000"/>
            </a:lvl8pPr>
            <a:lvl9pPr marL="3656443" indent="0">
              <a:buNone/>
              <a:defRPr sz="2000"/>
            </a:lvl9pPr>
          </a:lstStyle>
          <a:p>
            <a:endParaRPr lang="en-US"/>
          </a:p>
        </p:txBody>
      </p:sp>
      <p:sp>
        <p:nvSpPr>
          <p:cNvPr id="4" name="Text Placeholder 3"/>
          <p:cNvSpPr>
            <a:spLocks noGrp="1"/>
          </p:cNvSpPr>
          <p:nvPr>
            <p:ph type="body" sz="half" idx="2"/>
          </p:nvPr>
        </p:nvSpPr>
        <p:spPr>
          <a:xfrm>
            <a:off x="1792289" y="5367345"/>
            <a:ext cx="5486400" cy="8048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B4818-546E-4483-B622-8C2DE2D2B841}"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90708-B124-4BA7-93E2-2018AD1F28B5}"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C745F-AA59-49DD-8CC0-5C77AF76C5E6}"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E1C6C5-61A0-45D1-87E7-EFC85B18C294}"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7"/>
            <a:ext cx="5029200" cy="711081"/>
          </a:xfrm>
        </p:spPr>
        <p:txBody>
          <a:bodyPr>
            <a:noAutofit/>
          </a:bodyPr>
          <a:lstStyle>
            <a:lvl1pPr>
              <a:defRPr sz="2699"/>
            </a:lvl1pPr>
          </a:lstStyle>
          <a:p>
            <a:r>
              <a:rPr lang="en-US" dirty="0"/>
              <a:t>Click to edit Master title style</a:t>
            </a:r>
          </a:p>
        </p:txBody>
      </p:sp>
      <p:sp>
        <p:nvSpPr>
          <p:cNvPr id="3" name="Date Placeholder 2"/>
          <p:cNvSpPr>
            <a:spLocks noGrp="1"/>
          </p:cNvSpPr>
          <p:nvPr>
            <p:ph type="dt" sz="half" idx="10"/>
          </p:nvPr>
        </p:nvSpPr>
        <p:spPr/>
        <p:txBody>
          <a:bodyPr/>
          <a:lstStyle/>
          <a:p>
            <a:fld id="{C5C81250-82BE-4E28-8ACC-C0C052CEAB3A}" type="datetime1">
              <a:rPr lang="vi-VN" smtClean="0"/>
              <a:t>01/08/2016</a:t>
            </a:fld>
            <a:endParaRPr lang="en-US"/>
          </a:p>
        </p:txBody>
      </p:sp>
      <p:sp>
        <p:nvSpPr>
          <p:cNvPr id="4" name="Footer Placeholder 3"/>
          <p:cNvSpPr>
            <a:spLocks noGrp="1"/>
          </p:cNvSpPr>
          <p:nvPr>
            <p:ph type="ftr" sz="quarter" idx="11"/>
          </p:nvPr>
        </p:nvSpPr>
        <p:spPr/>
        <p:txBody>
          <a:bodyPr/>
          <a:lstStyle/>
          <a:p>
            <a:r>
              <a:rPr lang="vi-VN" smtClean="0"/>
              <a:t>Trương Ngọc Tinh Anh -  Trương Thị Thanh Thảo</a:t>
            </a:r>
            <a:endParaRPr lang="en-US"/>
          </a:p>
        </p:txBody>
      </p:sp>
      <p:sp>
        <p:nvSpPr>
          <p:cNvPr id="5" name="Slide Number Placeholder 4"/>
          <p:cNvSpPr>
            <a:spLocks noGrp="1"/>
          </p:cNvSpPr>
          <p:nvPr>
            <p:ph type="sldNum" sz="quarter" idx="12"/>
          </p:nvPr>
        </p:nvSpPr>
        <p:spPr>
          <a:xfrm>
            <a:off x="8572502" y="6356359"/>
            <a:ext cx="5715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05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5610226" y="362139"/>
            <a:ext cx="3086100" cy="533400"/>
          </a:xfrm>
        </p:spPr>
        <p:txBody>
          <a:bodyPr anchor="ctr">
            <a:noAutofit/>
          </a:bodyPr>
          <a:lstStyle>
            <a:lvl1pPr marL="0" indent="0" algn="r">
              <a:buNone/>
              <a:defRPr sz="14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7" y="2870639"/>
            <a:ext cx="4449167" cy="71108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F8C62616-85EF-448A-A729-1109FE866B82}" type="datetime1">
              <a:rPr lang="vi-VN" smtClean="0">
                <a:solidFill>
                  <a:srgbClr val="080808">
                    <a:tint val="75000"/>
                  </a:srgbClr>
                </a:solidFill>
              </a:rPr>
              <a:t>01/08/2016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Trương Ngọc Tinh Anh -  Trương Thị Thanh Thảo</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3664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4"/>
            <a:ext cx="7772400" cy="1470025"/>
          </a:xfrm>
        </p:spPr>
        <p:txBody>
          <a:bodyPr/>
          <a:lstStyle/>
          <a:p>
            <a:r>
              <a:rPr lang="en-US"/>
              <a:t>Click to edit Master title style</a:t>
            </a:r>
          </a:p>
        </p:txBody>
      </p:sp>
      <p:sp>
        <p:nvSpPr>
          <p:cNvPr id="3" name="Subtitle 2"/>
          <p:cNvSpPr>
            <a:spLocks noGrp="1"/>
          </p:cNvSpPr>
          <p:nvPr>
            <p:ph type="subTitle" idx="1"/>
          </p:nvPr>
        </p:nvSpPr>
        <p:spPr>
          <a:xfrm>
            <a:off x="1371602" y="3886200"/>
            <a:ext cx="6400801" cy="1752600"/>
          </a:xfrm>
        </p:spPr>
        <p:txBody>
          <a:bodyPr/>
          <a:lstStyle>
            <a:lvl1pPr marL="0" indent="0" algn="ctr">
              <a:buNone/>
              <a:defRPr>
                <a:solidFill>
                  <a:schemeClr val="tx1">
                    <a:tint val="75000"/>
                  </a:schemeClr>
                </a:solidFill>
              </a:defRPr>
            </a:lvl1pPr>
            <a:lvl2pPr marL="457055" indent="0" algn="ctr">
              <a:buNone/>
              <a:defRPr>
                <a:solidFill>
                  <a:schemeClr val="tx1">
                    <a:tint val="75000"/>
                  </a:schemeClr>
                </a:solidFill>
              </a:defRPr>
            </a:lvl2pPr>
            <a:lvl3pPr marL="914111" indent="0" algn="ctr">
              <a:buNone/>
              <a:defRPr>
                <a:solidFill>
                  <a:schemeClr val="tx1">
                    <a:tint val="75000"/>
                  </a:schemeClr>
                </a:solidFill>
              </a:defRPr>
            </a:lvl3pPr>
            <a:lvl4pPr marL="1371166" indent="0" algn="ctr">
              <a:buNone/>
              <a:defRPr>
                <a:solidFill>
                  <a:schemeClr val="tx1">
                    <a:tint val="75000"/>
                  </a:schemeClr>
                </a:solidFill>
              </a:defRPr>
            </a:lvl4pPr>
            <a:lvl5pPr marL="1828221" indent="0" algn="ctr">
              <a:buNone/>
              <a:defRPr>
                <a:solidFill>
                  <a:schemeClr val="tx1">
                    <a:tint val="75000"/>
                  </a:schemeClr>
                </a:solidFill>
              </a:defRPr>
            </a:lvl5pPr>
            <a:lvl6pPr marL="2285276" indent="0" algn="ctr">
              <a:buNone/>
              <a:defRPr>
                <a:solidFill>
                  <a:schemeClr val="tx1">
                    <a:tint val="75000"/>
                  </a:schemeClr>
                </a:solidFill>
              </a:defRPr>
            </a:lvl6pPr>
            <a:lvl7pPr marL="2742332" indent="0" algn="ctr">
              <a:buNone/>
              <a:defRPr>
                <a:solidFill>
                  <a:schemeClr val="tx1">
                    <a:tint val="75000"/>
                  </a:schemeClr>
                </a:solidFill>
              </a:defRPr>
            </a:lvl7pPr>
            <a:lvl8pPr marL="3199386" indent="0" algn="ctr">
              <a:buNone/>
              <a:defRPr>
                <a:solidFill>
                  <a:schemeClr val="tx1">
                    <a:tint val="75000"/>
                  </a:schemeClr>
                </a:solidFill>
              </a:defRPr>
            </a:lvl8pPr>
            <a:lvl9pPr marL="36564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E0500-EF9E-458E-B490-3CF368819BE4}"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B808F-9A13-40EF-B31E-0B6F1A8BBB2F}"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55" indent="0">
              <a:buNone/>
              <a:defRPr sz="1799">
                <a:solidFill>
                  <a:schemeClr val="tx1">
                    <a:tint val="75000"/>
                  </a:schemeClr>
                </a:solidFill>
              </a:defRPr>
            </a:lvl2pPr>
            <a:lvl3pPr marL="914111" indent="0">
              <a:buNone/>
              <a:defRPr sz="1600">
                <a:solidFill>
                  <a:schemeClr val="tx1">
                    <a:tint val="75000"/>
                  </a:schemeClr>
                </a:solidFill>
              </a:defRPr>
            </a:lvl3pPr>
            <a:lvl4pPr marL="1371166" indent="0">
              <a:buNone/>
              <a:defRPr sz="1400">
                <a:solidFill>
                  <a:schemeClr val="tx1">
                    <a:tint val="75000"/>
                  </a:schemeClr>
                </a:solidFill>
              </a:defRPr>
            </a:lvl4pPr>
            <a:lvl5pPr marL="1828221" indent="0">
              <a:buNone/>
              <a:defRPr sz="1400">
                <a:solidFill>
                  <a:schemeClr val="tx1">
                    <a:tint val="75000"/>
                  </a:schemeClr>
                </a:solidFill>
              </a:defRPr>
            </a:lvl5pPr>
            <a:lvl6pPr marL="2285276" indent="0">
              <a:buNone/>
              <a:defRPr sz="1400">
                <a:solidFill>
                  <a:schemeClr val="tx1">
                    <a:tint val="75000"/>
                  </a:schemeClr>
                </a:solidFill>
              </a:defRPr>
            </a:lvl6pPr>
            <a:lvl7pPr marL="2742332" indent="0">
              <a:buNone/>
              <a:defRPr sz="1400">
                <a:solidFill>
                  <a:schemeClr val="tx1">
                    <a:tint val="75000"/>
                  </a:schemeClr>
                </a:solidFill>
              </a:defRPr>
            </a:lvl7pPr>
            <a:lvl8pPr marL="3199386" indent="0">
              <a:buNone/>
              <a:defRPr sz="1400">
                <a:solidFill>
                  <a:schemeClr val="tx1">
                    <a:tint val="75000"/>
                  </a:schemeClr>
                </a:solidFill>
              </a:defRPr>
            </a:lvl8pPr>
            <a:lvl9pPr marL="365644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D829-93C2-4E6D-9974-7C7D0DF5B447}"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851ABE-1D8D-4C21-B18B-BDA85FA7B1A5}"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7"/>
            <a:ext cx="4041775"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3BF0FF-5236-4BEE-AFA6-B2A2A9DC3323}"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EF1A59-5CF5-47E1-AA24-A72CE5BCD85B}"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6344CB-FB29-4176-AE3B-C51399638F9A}"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74646"/>
            <a:ext cx="82296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2" y="1138426"/>
            <a:ext cx="82296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148"/>
            <a:fld id="{D4325EEF-6174-47B8-8D29-BD37CCA10633}"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3"/>
          </p:nvPr>
        </p:nvSpPr>
        <p:spPr>
          <a:xfrm>
            <a:off x="3124201" y="6356358"/>
            <a:ext cx="28956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148"/>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2" y="6356358"/>
            <a:ext cx="21336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148"/>
            <a:fld id="{5939B1FA-81F2-4940-9AF3-5EAFB5D6669B}" type="slidenum">
              <a:rPr lang="en-US" smtClean="0">
                <a:solidFill>
                  <a:prstClr val="black">
                    <a:tint val="75000"/>
                  </a:prstClr>
                </a:solidFill>
              </a:rPr>
              <a:pPr defTabSz="914148"/>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10" r:id="rId16"/>
  </p:sldLayoutIdLst>
  <p:hf hdr="0"/>
  <p:txStyles>
    <p:titleStyle>
      <a:lvl1pPr algn="l" defTabSz="914111" rtl="0" eaLnBrk="1" latinLnBrk="0" hangingPunct="1">
        <a:spcBef>
          <a:spcPct val="0"/>
        </a:spcBef>
        <a:buNone/>
        <a:defRPr sz="2399" kern="1200">
          <a:solidFill>
            <a:schemeClr val="tx1">
              <a:lumMod val="65000"/>
              <a:lumOff val="35000"/>
            </a:schemeClr>
          </a:solidFill>
          <a:latin typeface="+mj-lt"/>
          <a:ea typeface="+mj-ea"/>
          <a:cs typeface="+mj-cs"/>
        </a:defRPr>
      </a:lvl1pPr>
    </p:titleStyle>
    <p:bodyStyle>
      <a:lvl1pPr marL="342791" indent="-342791" algn="l" defTabSz="914111"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715" indent="-285660" algn="l" defTabSz="914111"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638" indent="-228528" algn="l" defTabSz="914111"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694"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6748"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380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9"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1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70"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1" rtl="0" eaLnBrk="1" latinLnBrk="0" hangingPunct="1">
        <a:defRPr sz="1799" kern="1200">
          <a:solidFill>
            <a:schemeClr val="tx1"/>
          </a:solidFill>
          <a:latin typeface="+mn-lt"/>
          <a:ea typeface="+mn-ea"/>
          <a:cs typeface="+mn-cs"/>
        </a:defRPr>
      </a:lvl1pPr>
      <a:lvl2pPr marL="457055" algn="l" defTabSz="914111" rtl="0" eaLnBrk="1" latinLnBrk="0" hangingPunct="1">
        <a:defRPr sz="1799" kern="1200">
          <a:solidFill>
            <a:schemeClr val="tx1"/>
          </a:solidFill>
          <a:latin typeface="+mn-lt"/>
          <a:ea typeface="+mn-ea"/>
          <a:cs typeface="+mn-cs"/>
        </a:defRPr>
      </a:lvl2pPr>
      <a:lvl3pPr marL="914111" algn="l" defTabSz="914111" rtl="0" eaLnBrk="1" latinLnBrk="0" hangingPunct="1">
        <a:defRPr sz="1799" kern="1200">
          <a:solidFill>
            <a:schemeClr val="tx1"/>
          </a:solidFill>
          <a:latin typeface="+mn-lt"/>
          <a:ea typeface="+mn-ea"/>
          <a:cs typeface="+mn-cs"/>
        </a:defRPr>
      </a:lvl3pPr>
      <a:lvl4pPr marL="1371166" algn="l" defTabSz="914111" rtl="0" eaLnBrk="1" latinLnBrk="0" hangingPunct="1">
        <a:defRPr sz="1799" kern="1200">
          <a:solidFill>
            <a:schemeClr val="tx1"/>
          </a:solidFill>
          <a:latin typeface="+mn-lt"/>
          <a:ea typeface="+mn-ea"/>
          <a:cs typeface="+mn-cs"/>
        </a:defRPr>
      </a:lvl4pPr>
      <a:lvl5pPr marL="1828221" algn="l" defTabSz="914111" rtl="0" eaLnBrk="1" latinLnBrk="0" hangingPunct="1">
        <a:defRPr sz="1799" kern="1200">
          <a:solidFill>
            <a:schemeClr val="tx1"/>
          </a:solidFill>
          <a:latin typeface="+mn-lt"/>
          <a:ea typeface="+mn-ea"/>
          <a:cs typeface="+mn-cs"/>
        </a:defRPr>
      </a:lvl5pPr>
      <a:lvl6pPr marL="2285276" algn="l" defTabSz="914111" rtl="0" eaLnBrk="1" latinLnBrk="0" hangingPunct="1">
        <a:defRPr sz="1799" kern="1200">
          <a:solidFill>
            <a:schemeClr val="tx1"/>
          </a:solidFill>
          <a:latin typeface="+mn-lt"/>
          <a:ea typeface="+mn-ea"/>
          <a:cs typeface="+mn-cs"/>
        </a:defRPr>
      </a:lvl6pPr>
      <a:lvl7pPr marL="2742332" algn="l" defTabSz="914111" rtl="0" eaLnBrk="1" latinLnBrk="0" hangingPunct="1">
        <a:defRPr sz="1799" kern="1200">
          <a:solidFill>
            <a:schemeClr val="tx1"/>
          </a:solidFill>
          <a:latin typeface="+mn-lt"/>
          <a:ea typeface="+mn-ea"/>
          <a:cs typeface="+mn-cs"/>
        </a:defRPr>
      </a:lvl7pPr>
      <a:lvl8pPr marL="3199386" algn="l" defTabSz="914111" rtl="0" eaLnBrk="1" latinLnBrk="0" hangingPunct="1">
        <a:defRPr sz="1799" kern="1200">
          <a:solidFill>
            <a:schemeClr val="tx1"/>
          </a:solidFill>
          <a:latin typeface="+mn-lt"/>
          <a:ea typeface="+mn-ea"/>
          <a:cs typeface="+mn-cs"/>
        </a:defRPr>
      </a:lvl8pPr>
      <a:lvl9pPr marL="3656443" algn="l" defTabSz="91411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voer.edu.vn/c/xu-ly-ngoai-le-exception-handling/95eeacbe/1113670d"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programmingwithliving.wordpress.com/2015/04/11/xu-ly-ngoai-le-trong-java-exceptions-handl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219199" y="381000"/>
            <a:ext cx="7494597" cy="1754326"/>
          </a:xfrm>
          <a:prstGeom prst="rect">
            <a:avLst/>
          </a:prstGeom>
          <a:solidFill>
            <a:schemeClr val="tx1"/>
          </a:solidFill>
          <a:ln w="76200">
            <a:solidFill>
              <a:srgbClr val="FFFF00"/>
            </a:solidFill>
          </a:ln>
        </p:spPr>
        <p:txBody>
          <a:bodyPr wrap="square" lIns="91440" tIns="45720" rIns="91440" bIns="45720">
            <a:spAutoFit/>
          </a:bodyPr>
          <a:lstStyle/>
          <a:p>
            <a:pPr algn="ct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Tìm</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hiểu</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về</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endParaRPr 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a:p>
            <a:pPr algn="ctr"/>
            <a:r>
              <a:rPr 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Handling Exceptions</a:t>
            </a:r>
            <a:endPar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4495800" y="5257800"/>
            <a:ext cx="4217997" cy="1384995"/>
          </a:xfrm>
          <a:prstGeom prst="rect">
            <a:avLst/>
          </a:prstGeom>
          <a:solidFill>
            <a:schemeClr val="tx1"/>
          </a:solidFill>
          <a:ln w="57150">
            <a:solidFill>
              <a:srgbClr val="50ED11"/>
            </a:solidFill>
          </a:ln>
        </p:spPr>
        <p:txBody>
          <a:bodyPr wrap="square" rtlCol="0">
            <a:spAutoFit/>
          </a:bodyPr>
          <a:lstStyle/>
          <a:p>
            <a:pPr>
              <a:lnSpc>
                <a:spcPct val="150000"/>
              </a:lnSpc>
            </a:pPr>
            <a:r>
              <a:rPr lang="en-US" b="1" err="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Thực</a:t>
            </a:r>
            <a:r>
              <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b="1" err="1" smtClean="0">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hiện</a:t>
            </a:r>
            <a:r>
              <a:rPr lang="en-US" b="1" smtClean="0">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endPar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Trương</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Ngọc</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Tinh</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Anh</a:t>
            </a:r>
            <a:endPar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Trương</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Thị</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Thanh</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ThảoS</a:t>
            </a:r>
            <a:endPar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9264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A426-38E5-4908-A1A6-EC6869D88FBF}"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10</a:t>
            </a:fld>
            <a:endParaRPr lang="en-US">
              <a:solidFill>
                <a:prstClr val="black">
                  <a:tint val="75000"/>
                </a:prstClr>
              </a:solidFill>
            </a:endParaRPr>
          </a:p>
        </p:txBody>
      </p:sp>
      <p:sp>
        <p:nvSpPr>
          <p:cNvPr id="5" name="TextBox 4"/>
          <p:cNvSpPr txBox="1"/>
          <p:nvPr/>
        </p:nvSpPr>
        <p:spPr>
          <a:xfrm>
            <a:off x="457200" y="1032808"/>
            <a:ext cx="8458200" cy="1938992"/>
          </a:xfrm>
          <a:prstGeom prst="rect">
            <a:avLst/>
          </a:prstGeom>
          <a:noFill/>
        </p:spPr>
        <p:txBody>
          <a:bodyPr wrap="square" rtlCol="0">
            <a:spAutoFit/>
          </a:bodyPr>
          <a:lstStyle/>
          <a:p>
            <a:pPr fontAlgn="base"/>
            <a:r>
              <a:rPr lang="vi-VN" b="1">
                <a:solidFill>
                  <a:srgbClr val="FF0000"/>
                </a:solidFill>
              </a:rPr>
              <a:t>Vậy khi nào dùng “Try-Catch”, khi nào dùng “Throws”?</a:t>
            </a:r>
            <a:endParaRPr lang="vi-VN">
              <a:solidFill>
                <a:srgbClr val="FF0000"/>
              </a:solidFill>
            </a:endParaRPr>
          </a:p>
          <a:p>
            <a:pPr fontAlgn="base"/>
            <a:r>
              <a:rPr lang="vi-VN"/>
              <a:t>Khối “Try-Catch” dùng để xử lý luôn lỗi, còn “Throws” dùng để ném lỗi đi cho thằng khác xử lý, và dùng “Throws” khi ta không muốn đặt nhiều khối “Try-Catch” bên trong.</a:t>
            </a:r>
          </a:p>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690" y="2590800"/>
            <a:ext cx="607016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ECF1C-8623-47CD-AA41-1DF127A03EFB}"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11</a:t>
            </a:fld>
            <a:endParaRPr lang="en-US">
              <a:solidFill>
                <a:prstClr val="black">
                  <a:tint val="75000"/>
                </a:prstClr>
              </a:solidFill>
            </a:endParaRPr>
          </a:p>
        </p:txBody>
      </p:sp>
      <p:sp>
        <p:nvSpPr>
          <p:cNvPr id="5" name="TextBox 4"/>
          <p:cNvSpPr txBox="1"/>
          <p:nvPr/>
        </p:nvSpPr>
        <p:spPr>
          <a:xfrm>
            <a:off x="647700" y="533400"/>
            <a:ext cx="7848600" cy="1200329"/>
          </a:xfrm>
          <a:prstGeom prst="rect">
            <a:avLst/>
          </a:prstGeom>
          <a:noFill/>
        </p:spPr>
        <p:txBody>
          <a:bodyPr wrap="square" rtlCol="0">
            <a:spAutoFit/>
          </a:bodyPr>
          <a:lstStyle/>
          <a:p>
            <a:r>
              <a:rPr lang="vi-VN"/>
              <a:t>Sau này chỗ nào dùng MyMethod() đều phải bắt các Exception1, Exception2 lại. Exception3 đã đc catch trong MyMethod nên </a:t>
            </a:r>
            <a:r>
              <a:rPr lang="vi-VN" smtClean="0"/>
              <a:t>k</a:t>
            </a:r>
            <a:r>
              <a:rPr lang="en-US" smtClean="0"/>
              <a:t>hông</a:t>
            </a:r>
            <a:r>
              <a:rPr lang="vi-VN" smtClean="0"/>
              <a:t> </a:t>
            </a:r>
            <a:r>
              <a:rPr lang="vi-VN"/>
              <a:t>cần bắt lại nữa</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490761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93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89133-0684-47BA-9A0E-2F0C88B53CF6}"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12</a:t>
            </a:fld>
            <a:endParaRPr lang="en-US">
              <a:solidFill>
                <a:prstClr val="black">
                  <a:tint val="75000"/>
                </a:prstClr>
              </a:solidFill>
            </a:endParaRPr>
          </a:p>
        </p:txBody>
      </p:sp>
      <p:sp>
        <p:nvSpPr>
          <p:cNvPr id="5" name="TextBox 4"/>
          <p:cNvSpPr txBox="1"/>
          <p:nvPr/>
        </p:nvSpPr>
        <p:spPr>
          <a:xfrm>
            <a:off x="685800" y="685800"/>
            <a:ext cx="7848600" cy="4524315"/>
          </a:xfrm>
          <a:prstGeom prst="rect">
            <a:avLst/>
          </a:prstGeom>
          <a:noFill/>
        </p:spPr>
        <p:txBody>
          <a:bodyPr wrap="square" rtlCol="0">
            <a:spAutoFit/>
          </a:bodyPr>
          <a:lstStyle/>
          <a:p>
            <a:r>
              <a:rPr lang="vi-VN"/>
              <a:t>Chế độ làm việc nội tại của khối try-catch trong Java</a:t>
            </a:r>
          </a:p>
          <a:p>
            <a:r>
              <a:rPr lang="vi-VN"/>
              <a:t>Đầu tiên, JVM kiểm tra xem exception đã được xử lý hay chưa. Nếu exception chưa được xử lý, JVM cung cấp một Exception Handler mặc định, để thực hiện các tác vụ sau:</a:t>
            </a:r>
          </a:p>
          <a:p>
            <a:pPr marL="342900" indent="-342900">
              <a:buFont typeface="Wingdings" pitchFamily="2" charset="2"/>
              <a:buChar char="§"/>
            </a:pPr>
            <a:r>
              <a:rPr lang="vi-VN">
                <a:solidFill>
                  <a:srgbClr val="0070C0"/>
                </a:solidFill>
              </a:rPr>
              <a:t>In ra miêu tả của exception đó.</a:t>
            </a:r>
          </a:p>
          <a:p>
            <a:pPr marL="342900" indent="-342900">
              <a:buFont typeface="Wingdings" pitchFamily="2" charset="2"/>
              <a:buChar char="§"/>
            </a:pPr>
            <a:r>
              <a:rPr lang="vi-VN">
                <a:solidFill>
                  <a:srgbClr val="0070C0"/>
                </a:solidFill>
              </a:rPr>
              <a:t>In ra stack trace (cấu trúc thứ bậc của phương thức nơi mà exception xuất hiện).</a:t>
            </a:r>
          </a:p>
          <a:p>
            <a:pPr marL="342900" indent="-342900">
              <a:buFont typeface="Wingdings" pitchFamily="2" charset="2"/>
              <a:buChar char="§"/>
            </a:pPr>
            <a:r>
              <a:rPr lang="vi-VN">
                <a:solidFill>
                  <a:srgbClr val="0070C0"/>
                </a:solidFill>
              </a:rPr>
              <a:t>Làm cho chương trình ngừng lại.</a:t>
            </a:r>
          </a:p>
          <a:p>
            <a:pPr marL="342900" indent="-342900">
              <a:buFont typeface="Wingdings" pitchFamily="2" charset="2"/>
              <a:buChar char="§"/>
            </a:pPr>
            <a:r>
              <a:rPr lang="vi-VN">
                <a:solidFill>
                  <a:srgbClr val="0070C0"/>
                </a:solidFill>
              </a:rPr>
              <a:t>Nhưng nếu exception đã được xử lý bởi Lập trình viên, thì luồng chuẩn của ứng dụng được duy trì (hay là phần còn lại của code được thực thi).</a:t>
            </a:r>
          </a:p>
        </p:txBody>
      </p:sp>
    </p:spTree>
    <p:extLst>
      <p:ext uri="{BB962C8B-B14F-4D97-AF65-F5344CB8AC3E}">
        <p14:creationId xmlns:p14="http://schemas.microsoft.com/office/powerpoint/2010/main" val="56150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Date Placeholder 5"/>
          <p:cNvSpPr>
            <a:spLocks noGrp="1"/>
          </p:cNvSpPr>
          <p:nvPr>
            <p:ph type="dt" sz="half" idx="10"/>
          </p:nvPr>
        </p:nvSpPr>
        <p:spPr/>
        <p:txBody>
          <a:bodyPr/>
          <a:lstStyle/>
          <a:p>
            <a:fld id="{7CC83590-933A-49F6-A466-C35B1030D1DE}"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390497"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13</a:t>
            </a:fld>
            <a:endParaRPr lang="en-US">
              <a:solidFill>
                <a:prstClr val="black">
                  <a:tint val="75000"/>
                </a:prstClr>
              </a:solidFill>
            </a:endParaRPr>
          </a:p>
        </p:txBody>
      </p:sp>
      <p:sp>
        <p:nvSpPr>
          <p:cNvPr id="18" name="TextBox 17"/>
          <p:cNvSpPr txBox="1"/>
          <p:nvPr/>
        </p:nvSpPr>
        <p:spPr>
          <a:xfrm>
            <a:off x="565099" y="1910331"/>
            <a:ext cx="7556602" cy="2677656"/>
          </a:xfrm>
          <a:prstGeom prst="rect">
            <a:avLst/>
          </a:prstGeom>
          <a:noFill/>
        </p:spPr>
        <p:txBody>
          <a:bodyPr wrap="square" rtlCol="0">
            <a:spAutoFit/>
          </a:bodyPr>
          <a:lstStyle/>
          <a:p>
            <a:r>
              <a:rPr lang="vi-VN"/>
              <a:t>Khi sử dụng các ‘</a:t>
            </a:r>
            <a:r>
              <a:rPr lang="vi-VN" b="1"/>
              <a:t>try</a:t>
            </a:r>
            <a:r>
              <a:rPr lang="vi-VN"/>
              <a:t>’ lồng nhau, khối ‘try’ bên trong được thi hành đầu tiên. Bất kỳ ngoại lệ nào bị chặn trong khối ‘</a:t>
            </a:r>
            <a:r>
              <a:rPr lang="vi-VN" b="1"/>
              <a:t>try</a:t>
            </a:r>
            <a:r>
              <a:rPr lang="vi-VN"/>
              <a:t>’ sẽ bị bắt giữ trong các khối ‘</a:t>
            </a:r>
            <a:r>
              <a:rPr lang="vi-VN" b="1"/>
              <a:t>catch</a:t>
            </a:r>
            <a:r>
              <a:rPr lang="vi-VN"/>
              <a:t>’ theo sau. Nếu khối ‘catch’ thích hợp không được tìm thấy thì các khối ‘catch’ của các khối ‘try’ bên ngoài sẽ được xem xét. Nếu không, Java Runtime Environment xử lý các ngoại lệ.</a:t>
            </a:r>
            <a:endParaRPr lang="en-US"/>
          </a:p>
        </p:txBody>
      </p:sp>
      <p:grpSp>
        <p:nvGrpSpPr>
          <p:cNvPr id="23" name="Group 22"/>
          <p:cNvGrpSpPr/>
          <p:nvPr/>
        </p:nvGrpSpPr>
        <p:grpSpPr>
          <a:xfrm>
            <a:off x="1671013" y="176289"/>
            <a:ext cx="5809296" cy="846761"/>
            <a:chOff x="4878898" y="3243971"/>
            <a:chExt cx="7745728" cy="1129014"/>
          </a:xfrm>
        </p:grpSpPr>
        <p:sp>
          <p:nvSpPr>
            <p:cNvPr id="24" name="Rectangle 23"/>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5" name="TextBox 24"/>
            <p:cNvSpPr txBox="1"/>
            <p:nvPr/>
          </p:nvSpPr>
          <p:spPr>
            <a:xfrm>
              <a:off x="6374398" y="3529963"/>
              <a:ext cx="6250228" cy="615553"/>
            </a:xfrm>
            <a:prstGeom prst="rect">
              <a:avLst/>
            </a:prstGeom>
            <a:noFill/>
          </p:spPr>
          <p:txBody>
            <a:bodyPr wrap="square" rtlCol="0" anchor="ctr">
              <a:spAutoFit/>
            </a:bodyPr>
            <a:lstStyle/>
            <a:p>
              <a:r>
                <a:rPr lang="en-US" b="1">
                  <a:latin typeface="Arial" panose="020B0604020202020204" pitchFamily="34" charset="0"/>
                  <a:cs typeface="Arial" panose="020B0604020202020204" pitchFamily="34" charset="0"/>
                </a:rPr>
                <a:t>Một </a:t>
              </a:r>
              <a:r>
                <a:rPr lang="en-US" b="1">
                  <a:latin typeface="Arial" panose="020B0604020202020204" pitchFamily="34" charset="0"/>
                  <a:cs typeface="Arial" panose="020B0604020202020204" pitchFamily="34" charset="0"/>
                </a:rPr>
                <a:t>số </a:t>
              </a:r>
              <a:r>
                <a:rPr lang="en-US" b="1" smtClean="0">
                  <a:latin typeface="Arial" panose="020B0604020202020204" pitchFamily="34" charset="0"/>
                  <a:cs typeface="Arial" panose="020B0604020202020204" pitchFamily="34" charset="0"/>
                </a:rPr>
                <a:t>dạng ngoại lệ đặc biệt</a:t>
              </a:r>
              <a:endParaRPr lang="en-US" b="1">
                <a:latin typeface="Arial" panose="020B0604020202020204" pitchFamily="34" charset="0"/>
                <a:cs typeface="Arial" panose="020B0604020202020204" pitchFamily="34" charset="0"/>
              </a:endParaRPr>
            </a:p>
          </p:txBody>
        </p:sp>
        <p:sp>
          <p:nvSpPr>
            <p:cNvPr id="26" name="Oval 25"/>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sp>
        <p:nvSpPr>
          <p:cNvPr id="4" name="TextBox 3"/>
          <p:cNvSpPr txBox="1"/>
          <p:nvPr/>
        </p:nvSpPr>
        <p:spPr>
          <a:xfrm>
            <a:off x="533400" y="1219200"/>
            <a:ext cx="7620000" cy="461665"/>
          </a:xfrm>
          <a:prstGeom prst="rect">
            <a:avLst/>
          </a:prstGeom>
          <a:noFill/>
        </p:spPr>
        <p:txBody>
          <a:bodyPr wrap="square" rtlCol="0">
            <a:spAutoFit/>
          </a:bodyPr>
          <a:lstStyle/>
          <a:p>
            <a:r>
              <a:rPr lang="en-US" b="1">
                <a:solidFill>
                  <a:srgbClr val="002060"/>
                </a:solidFill>
                <a:latin typeface="Arial" pitchFamily="34" charset="0"/>
                <a:cs typeface="Arial" pitchFamily="34" charset="0"/>
              </a:rPr>
              <a:t>Chương trình chứa các khối try </a:t>
            </a:r>
            <a:r>
              <a:rPr lang="en-US" b="1">
                <a:solidFill>
                  <a:srgbClr val="002060"/>
                </a:solidFill>
                <a:latin typeface="Arial" pitchFamily="34" charset="0"/>
                <a:cs typeface="Arial" pitchFamily="34" charset="0"/>
              </a:rPr>
              <a:t>lồng </a:t>
            </a:r>
            <a:r>
              <a:rPr lang="en-US" b="1" smtClean="0">
                <a:solidFill>
                  <a:srgbClr val="002060"/>
                </a:solidFill>
                <a:latin typeface="Arial" pitchFamily="34" charset="0"/>
                <a:cs typeface="Arial" pitchFamily="34" charset="0"/>
              </a:rPr>
              <a:t>nhau</a:t>
            </a:r>
            <a:endParaRPr lang="en-US"/>
          </a:p>
        </p:txBody>
      </p:sp>
    </p:spTree>
    <p:extLst>
      <p:ext uri="{BB962C8B-B14F-4D97-AF65-F5344CB8AC3E}">
        <p14:creationId xmlns:p14="http://schemas.microsoft.com/office/powerpoint/2010/main" val="201449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F1A59-5CF5-47E1-AA24-A72CE5BCD85B}"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14</a:t>
            </a:fld>
            <a:endParaRPr lang="en-US">
              <a:solidFill>
                <a:prstClr val="black">
                  <a:tint val="75000"/>
                </a:prstClr>
              </a:solidFill>
            </a:endParaRPr>
          </a:p>
        </p:txBody>
      </p:sp>
      <p:sp>
        <p:nvSpPr>
          <p:cNvPr id="5" name="Title 4"/>
          <p:cNvSpPr>
            <a:spLocks noGrp="1"/>
          </p:cNvSpPr>
          <p:nvPr>
            <p:ph type="title"/>
          </p:nvPr>
        </p:nvSpPr>
        <p:spPr/>
        <p:txBody>
          <a:bodyPr/>
          <a:lstStyle/>
          <a:p>
            <a:r>
              <a:rPr lang="en-US" b="1" dirty="0" err="1" smtClean="0"/>
              <a:t>Cách</a:t>
            </a:r>
            <a:r>
              <a:rPr lang="en-US" b="1" dirty="0" smtClean="0"/>
              <a:t> </a:t>
            </a:r>
            <a:r>
              <a:rPr lang="en-US" b="1" dirty="0" err="1" smtClean="0"/>
              <a:t>thức</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của</a:t>
            </a:r>
            <a:r>
              <a:rPr lang="en-US" b="1" dirty="0" smtClean="0"/>
              <a:t> </a:t>
            </a:r>
            <a:r>
              <a:rPr lang="en-US" b="1" dirty="0" err="1" smtClean="0"/>
              <a:t>khối</a:t>
            </a:r>
            <a:r>
              <a:rPr lang="en-US" b="1" dirty="0" smtClean="0"/>
              <a:t> try-catch</a:t>
            </a:r>
            <a:endParaRPr lang="en-US" b="1"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4400" y="1066800"/>
            <a:ext cx="7543800" cy="4724400"/>
          </a:xfrm>
          <a:prstGeom prst="rect">
            <a:avLst/>
          </a:prstGeom>
        </p:spPr>
      </p:pic>
    </p:spTree>
    <p:extLst>
      <p:ext uri="{BB962C8B-B14F-4D97-AF65-F5344CB8AC3E}">
        <p14:creationId xmlns:p14="http://schemas.microsoft.com/office/powerpoint/2010/main" val="3740608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56BB-E734-40B5-BDBA-B93068346CC2}"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15</a:t>
            </a:fld>
            <a:endParaRPr lang="en-US">
              <a:solidFill>
                <a:prstClr val="black">
                  <a:tint val="7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17122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086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16</a:t>
            </a:fld>
            <a:endParaRPr lang="en-US">
              <a:solidFill>
                <a:prstClr val="black">
                  <a:tint val="75000"/>
                </a:prstClr>
              </a:solidFill>
            </a:endParaRPr>
          </a:p>
        </p:txBody>
      </p:sp>
      <p:sp>
        <p:nvSpPr>
          <p:cNvPr id="5" name="TextBox 4"/>
          <p:cNvSpPr txBox="1"/>
          <p:nvPr/>
        </p:nvSpPr>
        <p:spPr>
          <a:xfrm>
            <a:off x="1143000" y="457200"/>
            <a:ext cx="6781800" cy="461665"/>
          </a:xfrm>
          <a:prstGeom prst="rect">
            <a:avLst/>
          </a:prstGeom>
          <a:noFill/>
        </p:spPr>
        <p:txBody>
          <a:bodyPr wrap="square" rtlCol="0">
            <a:spAutoFit/>
          </a:bodyPr>
          <a:lstStyle/>
          <a:p>
            <a:r>
              <a:rPr lang="en-US" b="1" dirty="0" smtClean="0"/>
              <a:t>Ý </a:t>
            </a:r>
            <a:r>
              <a:rPr lang="en-US" b="1" dirty="0" err="1" smtClean="0"/>
              <a:t>nghĩa</a:t>
            </a:r>
            <a:r>
              <a:rPr lang="en-US" b="1" dirty="0" smtClean="0"/>
              <a:t> </a:t>
            </a:r>
            <a:r>
              <a:rPr lang="en-US" b="1" dirty="0" err="1" smtClean="0"/>
              <a:t>khối</a:t>
            </a:r>
            <a:r>
              <a:rPr lang="en-US" b="1" dirty="0" smtClean="0"/>
              <a:t> catch (Exception ex) {}</a:t>
            </a:r>
            <a:endParaRPr lang="en-US" b="1" dirty="0"/>
          </a:p>
        </p:txBody>
      </p:sp>
      <p:sp>
        <p:nvSpPr>
          <p:cNvPr id="6" name="TextBox 5"/>
          <p:cNvSpPr txBox="1"/>
          <p:nvPr/>
        </p:nvSpPr>
        <p:spPr>
          <a:xfrm>
            <a:off x="1066800" y="1371600"/>
            <a:ext cx="7315200" cy="2677656"/>
          </a:xfrm>
          <a:prstGeom prst="rect">
            <a:avLst/>
          </a:prstGeom>
          <a:noFill/>
        </p:spPr>
        <p:txBody>
          <a:bodyPr wrap="square" rtlCol="0">
            <a:spAutoFit/>
          </a:bodyPr>
          <a:lstStyle/>
          <a:p>
            <a:pPr marL="342900" indent="-342900">
              <a:buFont typeface="Wingdings" pitchFamily="2" charset="2"/>
              <a:buChar char="v"/>
            </a:pPr>
            <a:r>
              <a:rPr lang="en-US" dirty="0" err="1" smtClean="0"/>
              <a:t>Khối</a:t>
            </a:r>
            <a:r>
              <a:rPr lang="en-US" dirty="0" smtClean="0"/>
              <a:t> Catch </a:t>
            </a:r>
            <a:r>
              <a:rPr lang="en-US" dirty="0" err="1" smtClean="0"/>
              <a:t>không</a:t>
            </a:r>
            <a:r>
              <a:rPr lang="en-US" dirty="0" smtClean="0"/>
              <a:t> </a:t>
            </a:r>
            <a:r>
              <a:rPr lang="en-US" dirty="0" err="1" smtClean="0"/>
              <a:t>được</a:t>
            </a:r>
            <a:r>
              <a:rPr lang="en-US" dirty="0" smtClean="0"/>
              <a:t> </a:t>
            </a:r>
            <a:r>
              <a:rPr lang="en-US" dirty="0" err="1" smtClean="0"/>
              <a:t>để</a:t>
            </a:r>
            <a:r>
              <a:rPr lang="en-US" dirty="0" smtClean="0"/>
              <a:t> </a:t>
            </a:r>
            <a:r>
              <a:rPr lang="en-US" dirty="0" err="1" smtClean="0"/>
              <a:t>trống</a:t>
            </a:r>
            <a:endParaRPr lang="en-US" dirty="0" smtClean="0"/>
          </a:p>
          <a:p>
            <a:pPr marL="342900" indent="-342900">
              <a:buFont typeface="Wingdings" pitchFamily="2" charset="2"/>
              <a:buChar char="v"/>
            </a:pPr>
            <a:endParaRPr lang="en-US" dirty="0" smtClean="0"/>
          </a:p>
          <a:p>
            <a:pPr marL="342900" indent="-342900">
              <a:buFont typeface="Wingdings" pitchFamily="2" charset="2"/>
              <a:buChar char="v"/>
            </a:pPr>
            <a:r>
              <a:rPr lang="en-US" dirty="0" err="1" smtClean="0"/>
              <a:t>Không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Try- Catch </a:t>
            </a:r>
            <a:r>
              <a:rPr lang="en-US" dirty="0" err="1" smtClean="0"/>
              <a:t>cho</a:t>
            </a:r>
            <a:r>
              <a:rPr lang="en-US" dirty="0" smtClean="0"/>
              <a:t> Flow Control</a:t>
            </a:r>
          </a:p>
          <a:p>
            <a:endParaRPr lang="en-US" dirty="0" smtClean="0"/>
          </a:p>
          <a:p>
            <a:pPr marL="342900" indent="-342900">
              <a:buFont typeface="Wingdings" pitchFamily="2" charset="2"/>
              <a:buChar char="v"/>
            </a:pP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catch </a:t>
            </a:r>
            <a:r>
              <a:rPr lang="en-US" dirty="0" err="1" smtClean="0"/>
              <a:t>lồng</a:t>
            </a:r>
            <a:r>
              <a:rPr lang="en-US" dirty="0" smtClean="0"/>
              <a:t> catch </a:t>
            </a:r>
            <a:r>
              <a:rPr lang="en-US" dirty="0" err="1" smtClean="0"/>
              <a:t>mà</a:t>
            </a:r>
            <a:r>
              <a:rPr lang="en-US" dirty="0" smtClean="0"/>
              <a:t> </a:t>
            </a:r>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multi catch</a:t>
            </a:r>
          </a:p>
          <a:p>
            <a:pPr marL="342900" indent="-342900">
              <a:buFontTx/>
              <a:buChar char="-"/>
            </a:pPr>
            <a:endParaRPr lang="en-US" dirty="0"/>
          </a:p>
        </p:txBody>
      </p:sp>
    </p:spTree>
    <p:extLst>
      <p:ext uri="{BB962C8B-B14F-4D97-AF65-F5344CB8AC3E}">
        <p14:creationId xmlns:p14="http://schemas.microsoft.com/office/powerpoint/2010/main" val="1067247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17</a:t>
            </a:fld>
            <a:endParaRPr lang="en-US">
              <a:solidFill>
                <a:prstClr val="black">
                  <a:tint val="75000"/>
                </a:prstClr>
              </a:solidFill>
            </a:endParaRPr>
          </a:p>
        </p:txBody>
      </p:sp>
      <p:sp>
        <p:nvSpPr>
          <p:cNvPr id="5" name="TextBox 4"/>
          <p:cNvSpPr txBox="1"/>
          <p:nvPr/>
        </p:nvSpPr>
        <p:spPr>
          <a:xfrm>
            <a:off x="1219200" y="533399"/>
            <a:ext cx="6705600" cy="461665"/>
          </a:xfrm>
          <a:prstGeom prst="rect">
            <a:avLst/>
          </a:prstGeom>
          <a:noFill/>
        </p:spPr>
        <p:txBody>
          <a:bodyPr wrap="square" rtlCol="0">
            <a:spAutoFit/>
          </a:bodyPr>
          <a:lstStyle/>
          <a:p>
            <a:r>
              <a:rPr lang="en-US" b="1" dirty="0" smtClean="0"/>
              <a:t>Exception loss (try-finally)</a:t>
            </a:r>
            <a:endParaRPr lang="en-US" b="1"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2400" y="1143000"/>
            <a:ext cx="4419600" cy="297180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410200" y="1681400"/>
            <a:ext cx="3429000" cy="1894999"/>
          </a:xfrm>
          <a:prstGeom prst="rect">
            <a:avLst/>
          </a:prstGeom>
        </p:spPr>
      </p:pic>
      <p:sp>
        <p:nvSpPr>
          <p:cNvPr id="9" name="Right Arrow 8"/>
          <p:cNvSpPr/>
          <p:nvPr/>
        </p:nvSpPr>
        <p:spPr>
          <a:xfrm>
            <a:off x="4572000" y="23622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 y="4495800"/>
            <a:ext cx="8001000" cy="830997"/>
          </a:xfrm>
          <a:prstGeom prst="rect">
            <a:avLst/>
          </a:prstGeom>
          <a:noFill/>
        </p:spPr>
        <p:txBody>
          <a:bodyPr wrap="square" rtlCol="0">
            <a:spAutoFit/>
          </a:bodyPr>
          <a:lstStyle/>
          <a:p>
            <a:r>
              <a:rPr lang="en-US" dirty="0" err="1" smtClean="0"/>
              <a:t>Nếu</a:t>
            </a:r>
            <a:r>
              <a:rPr lang="en-US" dirty="0" smtClean="0"/>
              <a:t> </a:t>
            </a:r>
            <a:r>
              <a:rPr lang="en-US" dirty="0" err="1" smtClean="0"/>
              <a:t>con.close</a:t>
            </a:r>
            <a:r>
              <a:rPr lang="en-US" dirty="0" smtClean="0"/>
              <a:t>() </a:t>
            </a:r>
            <a:r>
              <a:rPr lang="en-US" dirty="0" err="1" smtClean="0"/>
              <a:t>đặt</a:t>
            </a:r>
            <a:r>
              <a:rPr lang="en-US" dirty="0" smtClean="0"/>
              <a:t> </a:t>
            </a:r>
            <a:r>
              <a:rPr lang="en-US" dirty="0" err="1" smtClean="0"/>
              <a:t>ra</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là</a:t>
            </a:r>
            <a:r>
              <a:rPr lang="en-US" dirty="0" smtClean="0"/>
              <a:t> X, </a:t>
            </a:r>
            <a:r>
              <a:rPr lang="en-US" dirty="0" err="1" smtClean="0"/>
              <a:t>sau</a:t>
            </a:r>
            <a:r>
              <a:rPr lang="en-US" dirty="0" smtClean="0"/>
              <a:t> </a:t>
            </a:r>
            <a:r>
              <a:rPr lang="en-US" dirty="0" err="1" smtClean="0"/>
              <a:t>đó</a:t>
            </a:r>
            <a:r>
              <a:rPr lang="en-US" dirty="0" smtClean="0"/>
              <a:t> My Exception </a:t>
            </a:r>
            <a:r>
              <a:rPr lang="en-US" dirty="0" err="1" smtClean="0"/>
              <a:t>bị</a:t>
            </a:r>
            <a:r>
              <a:rPr lang="en-US" dirty="0" smtClean="0"/>
              <a:t> </a:t>
            </a:r>
            <a:r>
              <a:rPr lang="en-US" dirty="0" err="1" smtClean="0"/>
              <a:t>mất</a:t>
            </a:r>
            <a:r>
              <a:rPr lang="en-US" dirty="0" smtClean="0"/>
              <a:t> (</a:t>
            </a:r>
            <a:r>
              <a:rPr lang="en-US" dirty="0" err="1" smtClean="0"/>
              <a:t>hình</a:t>
            </a:r>
            <a:r>
              <a:rPr lang="en-US" dirty="0" smtClean="0"/>
              <a:t> 2), </a:t>
            </a:r>
            <a:r>
              <a:rPr lang="en-US" dirty="0" err="1" smtClean="0"/>
              <a:t>thì</a:t>
            </a:r>
            <a:r>
              <a:rPr lang="en-US" dirty="0" smtClean="0"/>
              <a:t> X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ném</a:t>
            </a:r>
            <a:r>
              <a:rPr lang="en-US" dirty="0" smtClean="0"/>
              <a:t> </a:t>
            </a:r>
            <a:r>
              <a:rPr lang="en-US" dirty="0" err="1" smtClean="0"/>
              <a:t>ra</a:t>
            </a:r>
            <a:r>
              <a:rPr lang="en-US" dirty="0" smtClean="0"/>
              <a:t> </a:t>
            </a:r>
            <a:r>
              <a:rPr lang="en-US" dirty="0" err="1" smtClean="0"/>
              <a:t>một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thay</a:t>
            </a:r>
            <a:r>
              <a:rPr lang="en-US" dirty="0" smtClean="0"/>
              <a:t> </a:t>
            </a:r>
            <a:r>
              <a:rPr lang="en-US" dirty="0" err="1" smtClean="0"/>
              <a:t>thế</a:t>
            </a:r>
            <a:r>
              <a:rPr lang="en-US" dirty="0" smtClean="0"/>
              <a:t> </a:t>
            </a:r>
            <a:endParaRPr lang="en-US" dirty="0"/>
          </a:p>
        </p:txBody>
      </p:sp>
    </p:spTree>
    <p:extLst>
      <p:ext uri="{BB962C8B-B14F-4D97-AF65-F5344CB8AC3E}">
        <p14:creationId xmlns:p14="http://schemas.microsoft.com/office/powerpoint/2010/main" val="3348072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18</a:t>
            </a:fld>
            <a:endParaRPr lang="en-US">
              <a:solidFill>
                <a:prstClr val="black">
                  <a:tint val="75000"/>
                </a:prstClr>
              </a:solidFill>
            </a:endParaRPr>
          </a:p>
        </p:txBody>
      </p:sp>
      <p:sp>
        <p:nvSpPr>
          <p:cNvPr id="5" name="TextBox 4"/>
          <p:cNvSpPr txBox="1"/>
          <p:nvPr/>
        </p:nvSpPr>
        <p:spPr>
          <a:xfrm>
            <a:off x="1371600" y="457200"/>
            <a:ext cx="5715000" cy="461665"/>
          </a:xfrm>
          <a:prstGeom prst="rect">
            <a:avLst/>
          </a:prstGeom>
          <a:noFill/>
        </p:spPr>
        <p:txBody>
          <a:bodyPr wrap="square" rtlCol="0">
            <a:spAutoFit/>
          </a:bodyPr>
          <a:lstStyle/>
          <a:p>
            <a:r>
              <a:rPr lang="en-US" b="1" dirty="0"/>
              <a:t>Exception loss (try-finally</a:t>
            </a:r>
            <a:r>
              <a:rPr lang="en-US" b="1" dirty="0" smtClean="0"/>
              <a:t>)</a:t>
            </a:r>
            <a:endParaRPr lang="en-US" b="1" dirty="0"/>
          </a:p>
        </p:txBody>
      </p:sp>
      <p:sp>
        <p:nvSpPr>
          <p:cNvPr id="6" name="TextBox 5"/>
          <p:cNvSpPr txBox="1"/>
          <p:nvPr/>
        </p:nvSpPr>
        <p:spPr>
          <a:xfrm>
            <a:off x="990600" y="1219200"/>
            <a:ext cx="7467600" cy="830997"/>
          </a:xfrm>
          <a:prstGeom prst="rect">
            <a:avLst/>
          </a:prstGeom>
          <a:noFill/>
        </p:spPr>
        <p:txBody>
          <a:bodyPr wrap="square" rtlCol="0">
            <a:spAutoFit/>
          </a:bodyPr>
          <a:lstStyle/>
          <a:p>
            <a:r>
              <a:rPr lang="en-US" dirty="0" err="1" smtClean="0"/>
              <a:t>Phải</a:t>
            </a:r>
            <a:r>
              <a:rPr lang="en-US" dirty="0" smtClean="0"/>
              <a:t> </a:t>
            </a:r>
            <a:r>
              <a:rPr lang="en-US" dirty="0" err="1" smtClean="0"/>
              <a:t>bắt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trong</a:t>
            </a:r>
            <a:r>
              <a:rPr lang="en-US" dirty="0" smtClean="0"/>
              <a:t> </a:t>
            </a:r>
            <a:r>
              <a:rPr lang="en-US" dirty="0" err="1" smtClean="0"/>
              <a:t>khối</a:t>
            </a:r>
            <a:r>
              <a:rPr lang="en-US" dirty="0" smtClean="0"/>
              <a:t> finally </a:t>
            </a:r>
            <a:r>
              <a:rPr lang="en-US" dirty="0" err="1" smtClean="0"/>
              <a:t>nhưng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phép</a:t>
            </a:r>
            <a:r>
              <a:rPr lang="en-US" dirty="0" smtClean="0"/>
              <a:t> throw </a:t>
            </a:r>
            <a:r>
              <a:rPr lang="en-US" dirty="0" err="1" smtClean="0"/>
              <a:t>hoặc</a:t>
            </a:r>
            <a:r>
              <a:rPr lang="en-US" dirty="0" smtClean="0"/>
              <a:t> re-throw</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52600" y="2080904"/>
            <a:ext cx="5463654" cy="2895600"/>
          </a:xfrm>
          <a:prstGeom prst="rect">
            <a:avLst/>
          </a:prstGeom>
        </p:spPr>
      </p:pic>
      <p:sp>
        <p:nvSpPr>
          <p:cNvPr id="8" name="TextBox 7"/>
          <p:cNvSpPr txBox="1"/>
          <p:nvPr/>
        </p:nvSpPr>
        <p:spPr>
          <a:xfrm>
            <a:off x="990600" y="4976504"/>
            <a:ext cx="7086600" cy="461665"/>
          </a:xfrm>
          <a:prstGeom prst="rect">
            <a:avLst/>
          </a:prstGeom>
          <a:noFill/>
        </p:spPr>
        <p:txBody>
          <a:bodyPr wrap="square" rtlCol="0">
            <a:spAutoFit/>
          </a:bodyPr>
          <a:lstStyle/>
          <a:p>
            <a:r>
              <a:rPr lang="en-US" dirty="0" err="1" smtClean="0"/>
              <a:t>Trong</a:t>
            </a:r>
            <a:r>
              <a:rPr lang="en-US" dirty="0" smtClean="0"/>
              <a:t> </a:t>
            </a:r>
            <a:r>
              <a:rPr lang="en-US" dirty="0" err="1" smtClean="0"/>
              <a:t>khối</a:t>
            </a:r>
            <a:r>
              <a:rPr lang="en-US" dirty="0" smtClean="0"/>
              <a:t> finally </a:t>
            </a:r>
            <a:r>
              <a:rPr lang="en-US" dirty="0" err="1" smtClean="0"/>
              <a:t>thì</a:t>
            </a:r>
            <a:r>
              <a:rPr lang="en-US" dirty="0" smtClean="0"/>
              <a:t> </a:t>
            </a:r>
            <a:r>
              <a:rPr lang="en-US" dirty="0" err="1" smtClean="0"/>
              <a:t>không</a:t>
            </a:r>
            <a:r>
              <a:rPr lang="en-US" dirty="0" smtClean="0"/>
              <a:t> </a:t>
            </a:r>
            <a:r>
              <a:rPr lang="en-US" dirty="0" err="1" smtClean="0"/>
              <a:t>có</a:t>
            </a:r>
            <a:r>
              <a:rPr lang="en-US" dirty="0" smtClean="0"/>
              <a:t> </a:t>
            </a:r>
            <a:r>
              <a:rPr lang="en-US" dirty="0" err="1" smtClean="0"/>
              <a:t>từ</a:t>
            </a:r>
            <a:r>
              <a:rPr lang="en-US" dirty="0" smtClean="0"/>
              <a:t> </a:t>
            </a:r>
            <a:r>
              <a:rPr lang="en-US" dirty="0" err="1" smtClean="0"/>
              <a:t>khóa</a:t>
            </a:r>
            <a:r>
              <a:rPr lang="en-US" dirty="0" smtClean="0"/>
              <a:t> “return”</a:t>
            </a:r>
            <a:endParaRPr lang="en-US" dirty="0"/>
          </a:p>
        </p:txBody>
      </p:sp>
    </p:spTree>
    <p:extLst>
      <p:ext uri="{BB962C8B-B14F-4D97-AF65-F5344CB8AC3E}">
        <p14:creationId xmlns:p14="http://schemas.microsoft.com/office/powerpoint/2010/main" val="3530442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Tài liệu tham khảo</a:t>
            </a:r>
          </a:p>
        </p:txBody>
      </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9"/>
              <a:ext cx="5736375" cy="554142"/>
            </a:xfrm>
            <a:prstGeom prst="rect">
              <a:avLst/>
            </a:prstGeom>
            <a:noFill/>
          </p:spPr>
          <p:txBody>
            <a:bodyPr wrap="square" rtlCol="0" anchor="ctr">
              <a:spAutoFit/>
            </a:bodyPr>
            <a:lstStyle/>
            <a:p>
              <a:endParaRPr lang="en-US" sz="2100" b="1">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p>
          </p:txBody>
        </p:sp>
      </p:grpSp>
      <p:sp>
        <p:nvSpPr>
          <p:cNvPr id="5" name="Rectangle 4"/>
          <p:cNvSpPr/>
          <p:nvPr/>
        </p:nvSpPr>
        <p:spPr>
          <a:xfrm>
            <a:off x="612149" y="2130571"/>
            <a:ext cx="8419522" cy="1569660"/>
          </a:xfrm>
          <a:prstGeom prst="rect">
            <a:avLst/>
          </a:prstGeom>
        </p:spPr>
        <p:txBody>
          <a:bodyPr wrap="square">
            <a:spAutoFit/>
          </a:bodyPr>
          <a:lstStyle/>
          <a:p>
            <a:r>
              <a:rPr lang="en-US">
                <a:hlinkClick r:id="rId3"/>
              </a:rPr>
              <a:t>https://</a:t>
            </a:r>
            <a:r>
              <a:rPr lang="en-US" smtClean="0">
                <a:hlinkClick r:id="rId3"/>
              </a:rPr>
              <a:t>voer.edu.vn/c/xu-ly-ngoai-le-exception-handling/95eeacbe/1113670d</a:t>
            </a:r>
            <a:endParaRPr lang="en-US" smtClean="0"/>
          </a:p>
          <a:p>
            <a:endParaRPr lang="en-US" smtClean="0"/>
          </a:p>
          <a:p>
            <a:endParaRPr lang="en-US"/>
          </a:p>
        </p:txBody>
      </p:sp>
      <p:grpSp>
        <p:nvGrpSpPr>
          <p:cNvPr id="23" name="Group 22"/>
          <p:cNvGrpSpPr/>
          <p:nvPr/>
        </p:nvGrpSpPr>
        <p:grpSpPr>
          <a:xfrm>
            <a:off x="612149" y="2990902"/>
            <a:ext cx="5280956" cy="841347"/>
            <a:chOff x="4113734" y="1462930"/>
            <a:chExt cx="7043108" cy="1122088"/>
          </a:xfrm>
        </p:grpSpPr>
        <p:sp>
          <p:nvSpPr>
            <p:cNvPr id="24" name="Rectangle 2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5" name="TextBox 24"/>
            <p:cNvSpPr txBox="1"/>
            <p:nvPr/>
          </p:nvSpPr>
          <p:spPr>
            <a:xfrm>
              <a:off x="5420467" y="1721949"/>
              <a:ext cx="5736375" cy="554142"/>
            </a:xfrm>
            <a:prstGeom prst="rect">
              <a:avLst/>
            </a:prstGeom>
            <a:noFill/>
          </p:spPr>
          <p:txBody>
            <a:bodyPr wrap="square" rtlCol="0" anchor="ctr">
              <a:spAutoFit/>
            </a:bodyPr>
            <a:lstStyle/>
            <a:p>
              <a:r>
                <a:rPr lang="en-US" sz="2100" b="1" smtClean="0">
                  <a:solidFill>
                    <a:srgbClr val="002060"/>
                  </a:solidFill>
                  <a:latin typeface="Arial" pitchFamily="34" charset="0"/>
                  <a:cs typeface="Arial" pitchFamily="34" charset="0"/>
                </a:rPr>
                <a:t>Xử lý ngoại lệ</a:t>
              </a:r>
              <a:endParaRPr lang="en-US" sz="2100" b="1">
                <a:solidFill>
                  <a:srgbClr val="002060"/>
                </a:solidFill>
                <a:latin typeface="Arial" pitchFamily="34" charset="0"/>
                <a:cs typeface="Arial" pitchFamily="34" charset="0"/>
              </a:endParaRPr>
            </a:p>
          </p:txBody>
        </p:sp>
        <p:sp>
          <p:nvSpPr>
            <p:cNvPr id="26" name="Oval 25"/>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p>
          </p:txBody>
        </p:sp>
      </p:grpSp>
      <p:sp>
        <p:nvSpPr>
          <p:cNvPr id="6" name="Rectangle 5"/>
          <p:cNvSpPr/>
          <p:nvPr/>
        </p:nvSpPr>
        <p:spPr>
          <a:xfrm>
            <a:off x="612149" y="3832458"/>
            <a:ext cx="8531851" cy="830997"/>
          </a:xfrm>
          <a:prstGeom prst="rect">
            <a:avLst/>
          </a:prstGeom>
        </p:spPr>
        <p:txBody>
          <a:bodyPr wrap="square">
            <a:spAutoFit/>
          </a:bodyPr>
          <a:lstStyle/>
          <a:p>
            <a:r>
              <a:rPr lang="en-US">
                <a:hlinkClick r:id="rId4"/>
              </a:rPr>
              <a:t>https://programmingwithliving.wordpress.com/2015/04/11/xu-ly-ngoai-le-trong-java-exceptions-handling/</a:t>
            </a:r>
            <a:endParaRPr lang="en-US"/>
          </a:p>
        </p:txBody>
      </p:sp>
      <p:sp>
        <p:nvSpPr>
          <p:cNvPr id="2" name="Date Placeholder 1"/>
          <p:cNvSpPr>
            <a:spLocks noGrp="1"/>
          </p:cNvSpPr>
          <p:nvPr>
            <p:ph type="dt" sz="half" idx="10"/>
          </p:nvPr>
        </p:nvSpPr>
        <p:spPr/>
        <p:txBody>
          <a:bodyPr/>
          <a:lstStyle/>
          <a:p>
            <a:fld id="{F9E1FEBA-48E2-4141-8AB5-438F4D32662D}"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514341"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5939B1FA-81F2-4940-9AF3-5EAFB5D6669B}" type="slidenum">
              <a:rPr lang="en-US" smtClean="0">
                <a:solidFill>
                  <a:prstClr val="black">
                    <a:tint val="75000"/>
                  </a:prstClr>
                </a:solidFill>
              </a:rPr>
              <a:pPr/>
              <a:t>19</a:t>
            </a:fld>
            <a:endParaRPr lang="en-US">
              <a:solidFill>
                <a:prstClr val="black">
                  <a:tint val="75000"/>
                </a:prstClr>
              </a:solidFill>
            </a:endParaRPr>
          </a:p>
        </p:txBody>
      </p:sp>
      <p:sp>
        <p:nvSpPr>
          <p:cNvPr id="9" name="Rectangle 8"/>
          <p:cNvSpPr/>
          <p:nvPr/>
        </p:nvSpPr>
        <p:spPr>
          <a:xfrm>
            <a:off x="1461457" y="1118748"/>
            <a:ext cx="6256656" cy="830997"/>
          </a:xfrm>
          <a:prstGeom prst="rect">
            <a:avLst/>
          </a:prstGeom>
        </p:spPr>
        <p:txBody>
          <a:bodyPr wrap="square">
            <a:spAutoFit/>
          </a:bodyPr>
          <a:lstStyle/>
          <a:p>
            <a:r>
              <a:rPr lang="vi-VN" b="1"/>
              <a:t>Hướng dẫn xử lý ngoại lệ trong Java - Java Exception Handling</a:t>
            </a:r>
            <a:endParaRPr lang="en-US"/>
          </a:p>
        </p:txBody>
      </p:sp>
    </p:spTree>
    <p:extLst>
      <p:ext uri="{BB962C8B-B14F-4D97-AF65-F5344CB8AC3E}">
        <p14:creationId xmlns:p14="http://schemas.microsoft.com/office/powerpoint/2010/main" val="95972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600" b="1">
                <a:solidFill>
                  <a:schemeClr val="tx1"/>
                </a:solidFill>
                <a:latin typeface="Tahoma" panose="020B0604030504040204" pitchFamily="34" charset="0"/>
                <a:ea typeface="Tahoma" panose="020B0604030504040204" pitchFamily="34" charset="0"/>
                <a:cs typeface="Tahoma" panose="020B0604030504040204" pitchFamily="34" charset="0"/>
              </a:rPr>
              <a:t>Nội dung chính</a:t>
            </a: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514C89E-279A-4DFB-A74A-F1F85BD3F26D}"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733799"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a:solidFill>
                <a:prstClr val="black">
                  <a:tint val="75000"/>
                </a:prstClr>
              </a:solidFill>
            </a:endParaRPr>
          </a:p>
        </p:txBody>
      </p:sp>
      <p:grpSp>
        <p:nvGrpSpPr>
          <p:cNvPr id="104" name="Group 103"/>
          <p:cNvGrpSpPr/>
          <p:nvPr/>
        </p:nvGrpSpPr>
        <p:grpSpPr>
          <a:xfrm>
            <a:off x="3488817" y="3106727"/>
            <a:ext cx="5330392" cy="848811"/>
            <a:chOff x="4113734" y="1462930"/>
            <a:chExt cx="7109040" cy="1132042"/>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486688"/>
              <a:ext cx="5736375" cy="1108284"/>
            </a:xfrm>
            <a:prstGeom prst="rect">
              <a:avLst/>
            </a:prstGeom>
            <a:noFill/>
          </p:spPr>
          <p:txBody>
            <a:bodyPr wrap="square" rtlCol="0" anchor="ctr">
              <a:spAutoFit/>
            </a:bodyPr>
            <a:lstStyle/>
            <a:p>
              <a:r>
                <a:rPr lang="en-US" smtClean="0">
                  <a:latin typeface="Arial" panose="020B0604020202020204" pitchFamily="34" charset="0"/>
                  <a:cs typeface="Arial" panose="020B0604020202020204" pitchFamily="34" charset="0"/>
                </a:rPr>
                <a:t>Một số lưu ý trong cú pháp ngoại lệ</a:t>
              </a:r>
              <a:endParaRPr lang="en-US">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grpSp>
        <p:nvGrpSpPr>
          <p:cNvPr id="110" name="Group 109"/>
          <p:cNvGrpSpPr/>
          <p:nvPr/>
        </p:nvGrpSpPr>
        <p:grpSpPr>
          <a:xfrm>
            <a:off x="3009913" y="4502580"/>
            <a:ext cx="5809296" cy="846761"/>
            <a:chOff x="4878898" y="3243971"/>
            <a:chExt cx="7745728" cy="1129014"/>
          </a:xfrm>
        </p:grpSpPr>
        <p:sp>
          <p:nvSpPr>
            <p:cNvPr id="111" name="Rectangle 110"/>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2" name="TextBox 111"/>
            <p:cNvSpPr txBox="1"/>
            <p:nvPr/>
          </p:nvSpPr>
          <p:spPr>
            <a:xfrm>
              <a:off x="6374398" y="3529963"/>
              <a:ext cx="6250228"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Một </a:t>
              </a:r>
              <a:r>
                <a:rPr lang="en-US">
                  <a:latin typeface="Arial" panose="020B0604020202020204" pitchFamily="34" charset="0"/>
                  <a:cs typeface="Arial" panose="020B0604020202020204" pitchFamily="34" charset="0"/>
                </a:rPr>
                <a:t>số </a:t>
              </a:r>
              <a:r>
                <a:rPr lang="en-US" smtClean="0">
                  <a:latin typeface="Arial" panose="020B0604020202020204" pitchFamily="34" charset="0"/>
                  <a:cs typeface="Arial" panose="020B0604020202020204" pitchFamily="34" charset="0"/>
                </a:rPr>
                <a:t>dạng ngoại lệ đặc biệt</a:t>
              </a:r>
              <a:endParaRPr lang="en-US">
                <a:latin typeface="Arial" panose="020B0604020202020204" pitchFamily="34" charset="0"/>
                <a:cs typeface="Arial" panose="020B0604020202020204" pitchFamily="34" charset="0"/>
              </a:endParaRPr>
            </a:p>
          </p:txBody>
        </p:sp>
        <p:sp>
          <p:nvSpPr>
            <p:cNvPr id="113" name="Oval 112"/>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14" name="Group 113"/>
          <p:cNvGrpSpPr/>
          <p:nvPr/>
        </p:nvGrpSpPr>
        <p:grpSpPr>
          <a:xfrm>
            <a:off x="3009913" y="1713844"/>
            <a:ext cx="5330392" cy="841347"/>
            <a:chOff x="4113734" y="1462930"/>
            <a:chExt cx="7109040" cy="1122088"/>
          </a:xfrm>
        </p:grpSpPr>
        <p:sp>
          <p:nvSpPr>
            <p:cNvPr id="115" name="Rectangle 114"/>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6" name="TextBox 115"/>
            <p:cNvSpPr txBox="1"/>
            <p:nvPr/>
          </p:nvSpPr>
          <p:spPr>
            <a:xfrm>
              <a:off x="5486399" y="1732973"/>
              <a:ext cx="5736375" cy="615713"/>
            </a:xfrm>
            <a:prstGeom prst="rect">
              <a:avLst/>
            </a:prstGeom>
            <a:noFill/>
          </p:spPr>
          <p:txBody>
            <a:bodyPr wrap="square" rtlCol="0" anchor="ctr">
              <a:spAutoFit/>
            </a:bodyPr>
            <a:lstStyle/>
            <a:p>
              <a:r>
                <a:rPr lang="en-US" smtClean="0">
                  <a:latin typeface="Arial" panose="020B0604020202020204" pitchFamily="34" charset="0"/>
                  <a:cs typeface="Arial" panose="020B0604020202020204" pitchFamily="34" charset="0"/>
                </a:rPr>
                <a:t>Quy tắc sử dụng exceptions</a:t>
              </a:r>
              <a:endParaRPr lang="en-US">
                <a:latin typeface="Arial" panose="020B0604020202020204" pitchFamily="34" charset="0"/>
                <a:cs typeface="Arial" panose="020B0604020202020204" pitchFamily="34" charset="0"/>
              </a:endParaRPr>
            </a:p>
          </p:txBody>
        </p:sp>
        <p:sp>
          <p:nvSpPr>
            <p:cNvPr id="117" name="Oval 116"/>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0"/>
            <a:ext cx="8131244" cy="541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Date Placeholder 2"/>
          <p:cNvSpPr>
            <a:spLocks noGrp="1"/>
          </p:cNvSpPr>
          <p:nvPr>
            <p:ph type="dt" sz="half" idx="10"/>
          </p:nvPr>
        </p:nvSpPr>
        <p:spPr/>
        <p:txBody>
          <a:bodyPr/>
          <a:lstStyle/>
          <a:p>
            <a:fld id="{3F8738C2-7CE7-47C6-8F6C-CDE45FC3DDA2}" type="datetime1">
              <a:rPr lang="vi-VN" smtClean="0">
                <a:solidFill>
                  <a:srgbClr val="080808">
                    <a:tint val="75000"/>
                  </a:srgbClr>
                </a:solidFill>
              </a:rPr>
              <a:t>01/08/2016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Trương Ngọc Tinh Anh -  Trương Thị Thanh Thảo</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20</a:t>
            </a:fld>
            <a:endParaRPr lang="en-US">
              <a:solidFill>
                <a:srgbClr val="080808">
                  <a:tint val="75000"/>
                </a:srgbClr>
              </a:solidFill>
            </a:endParaRPr>
          </a:p>
        </p:txBody>
      </p:sp>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93B4E-7B2A-4D89-9309-51F2DCE006A8}"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a:solidFill>
                <a:prstClr val="black">
                  <a:tint val="75000"/>
                </a:prstClr>
              </a:solidFill>
            </a:endParaRPr>
          </a:p>
        </p:txBody>
      </p:sp>
      <p:sp>
        <p:nvSpPr>
          <p:cNvPr id="5" name="TextBox 4"/>
          <p:cNvSpPr txBox="1"/>
          <p:nvPr/>
        </p:nvSpPr>
        <p:spPr>
          <a:xfrm>
            <a:off x="684663" y="2514600"/>
            <a:ext cx="7848600" cy="2677656"/>
          </a:xfrm>
          <a:prstGeom prst="rect">
            <a:avLst/>
          </a:prstGeom>
          <a:noFill/>
        </p:spPr>
        <p:txBody>
          <a:bodyPr wrap="square" rtlCol="0">
            <a:spAutoFit/>
          </a:bodyPr>
          <a:lstStyle/>
          <a:p>
            <a:r>
              <a:rPr lang="vi-VN" b="1">
                <a:solidFill>
                  <a:srgbClr val="FF0000"/>
                </a:solidFill>
              </a:rPr>
              <a:t>Qui tắc 1</a:t>
            </a:r>
            <a:r>
              <a:rPr lang="vi-VN">
                <a:solidFill>
                  <a:srgbClr val="FF0000"/>
                </a:solidFill>
              </a:rPr>
              <a:t>: </a:t>
            </a:r>
            <a:r>
              <a:rPr lang="vi-VN"/>
              <a:t>Tại một thời điểm, chỉ một exception được xuất hiện và tại một thời điểm chỉ có một khối catch được thực thi</a:t>
            </a:r>
            <a:r>
              <a:rPr lang="vi-VN" smtClean="0"/>
              <a:t>.</a:t>
            </a:r>
            <a:endParaRPr lang="en-US" smtClean="0"/>
          </a:p>
          <a:p>
            <a:endParaRPr lang="vi-VN"/>
          </a:p>
          <a:p>
            <a:r>
              <a:rPr lang="vi-VN" b="1">
                <a:solidFill>
                  <a:srgbClr val="FF0000"/>
                </a:solidFill>
              </a:rPr>
              <a:t>Qui tắc 2</a:t>
            </a:r>
            <a:r>
              <a:rPr lang="vi-VN">
                <a:solidFill>
                  <a:srgbClr val="FF0000"/>
                </a:solidFill>
              </a:rPr>
              <a:t>: </a:t>
            </a:r>
            <a:r>
              <a:rPr lang="vi-VN"/>
              <a:t>Tất cả khối catch phải được sắp xếp từ cụ thể nhất tới chung nhất, ví dụ: việc bắt ArithimeticExption phải ở trước việc bắt Exception.</a:t>
            </a:r>
          </a:p>
        </p:txBody>
      </p:sp>
      <p:grpSp>
        <p:nvGrpSpPr>
          <p:cNvPr id="6" name="Group 5"/>
          <p:cNvGrpSpPr/>
          <p:nvPr/>
        </p:nvGrpSpPr>
        <p:grpSpPr>
          <a:xfrm>
            <a:off x="684663" y="533400"/>
            <a:ext cx="5330392" cy="841347"/>
            <a:chOff x="4113734" y="1462930"/>
            <a:chExt cx="7109040" cy="1122088"/>
          </a:xfrm>
        </p:grpSpPr>
        <p:sp>
          <p:nvSpPr>
            <p:cNvPr id="7" name="Rectangle 6"/>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8" name="TextBox 7"/>
            <p:cNvSpPr txBox="1"/>
            <p:nvPr/>
          </p:nvSpPr>
          <p:spPr>
            <a:xfrm>
              <a:off x="5486399" y="1732973"/>
              <a:ext cx="5736375"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Quy tắc sử dụng exceptions</a:t>
              </a:r>
              <a:endParaRPr lang="en-US" b="1">
                <a:latin typeface="Arial" panose="020B0604020202020204" pitchFamily="34" charset="0"/>
                <a:cs typeface="Arial" panose="020B0604020202020204" pitchFamily="34" charset="0"/>
              </a:endParaRPr>
            </a:p>
          </p:txBody>
        </p:sp>
        <p:sp>
          <p:nvSpPr>
            <p:cNvPr id="9" name="Oval 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p>
          </p:txBody>
        </p:sp>
      </p:grpSp>
    </p:spTree>
    <p:extLst>
      <p:ext uri="{BB962C8B-B14F-4D97-AF65-F5344CB8AC3E}">
        <p14:creationId xmlns:p14="http://schemas.microsoft.com/office/powerpoint/2010/main" val="56150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4D15CF9-49A4-463D-895A-38A3684F86F3}"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7338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a:solidFill>
                <a:prstClr val="black">
                  <a:tint val="75000"/>
                </a:prstClr>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422"/>
          <a:stretch/>
        </p:blipFill>
        <p:spPr bwMode="auto">
          <a:xfrm>
            <a:off x="1981382" y="1787099"/>
            <a:ext cx="4735007" cy="43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555889" y="152400"/>
            <a:ext cx="7064111" cy="841347"/>
            <a:chOff x="4113734" y="1462930"/>
            <a:chExt cx="9421268" cy="1122088"/>
          </a:xfrm>
        </p:grpSpPr>
        <p:sp>
          <p:nvSpPr>
            <p:cNvPr id="28" name="Rectangle 2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9" name="TextBox 2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30" name="Oval 2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
        <p:nvSpPr>
          <p:cNvPr id="24" name="TextBox 23"/>
          <p:cNvSpPr txBox="1"/>
          <p:nvPr/>
        </p:nvSpPr>
        <p:spPr>
          <a:xfrm>
            <a:off x="304617" y="1222347"/>
            <a:ext cx="6411772" cy="830997"/>
          </a:xfrm>
          <a:prstGeom prst="rect">
            <a:avLst/>
          </a:prstGeom>
          <a:noFill/>
        </p:spPr>
        <p:txBody>
          <a:bodyPr wrap="square" rtlCol="0">
            <a:spAutoFit/>
          </a:bodyPr>
          <a:lstStyle/>
          <a:p>
            <a:r>
              <a:rPr lang="en-US" b="1">
                <a:solidFill>
                  <a:srgbClr val="002060"/>
                </a:solidFill>
                <a:latin typeface="Arial" pitchFamily="34" charset="0"/>
                <a:cs typeface="Arial" pitchFamily="34" charset="0"/>
              </a:rPr>
              <a:t>Chương trình chứa các khối try lồng nhau</a:t>
            </a:r>
          </a:p>
          <a:p>
            <a:endParaRPr lang="en-US"/>
          </a:p>
        </p:txBody>
      </p:sp>
    </p:spTree>
    <p:extLst>
      <p:ext uri="{BB962C8B-B14F-4D97-AF65-F5344CB8AC3E}">
        <p14:creationId xmlns:p14="http://schemas.microsoft.com/office/powerpoint/2010/main" val="45919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1C075-340B-413F-8D14-E7AAE8BE02E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a:xfrm>
            <a:off x="2957025" y="6396623"/>
            <a:ext cx="37338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a:solidFill>
                <a:prstClr val="black">
                  <a:tint val="75000"/>
                </a:prstClr>
              </a:solidFill>
            </a:endParaRPr>
          </a:p>
        </p:txBody>
      </p:sp>
      <p:sp>
        <p:nvSpPr>
          <p:cNvPr id="5" name="TextBox 4"/>
          <p:cNvSpPr txBox="1"/>
          <p:nvPr/>
        </p:nvSpPr>
        <p:spPr>
          <a:xfrm>
            <a:off x="529988" y="1378565"/>
            <a:ext cx="8153400" cy="2431435"/>
          </a:xfrm>
          <a:prstGeom prst="rect">
            <a:avLst/>
          </a:prstGeom>
          <a:noFill/>
        </p:spPr>
        <p:txBody>
          <a:bodyPr wrap="square" rtlCol="0">
            <a:spAutoFit/>
          </a:bodyPr>
          <a:lstStyle/>
          <a:p>
            <a:pPr fontAlgn="base"/>
            <a:r>
              <a:rPr lang="vi-VN" sz="3200" b="1" u="sng">
                <a:solidFill>
                  <a:srgbClr val="0070C0"/>
                </a:solidFill>
              </a:rPr>
              <a:t>Chú ý</a:t>
            </a:r>
            <a:r>
              <a:rPr lang="vi-VN" sz="3200" b="1" u="sng" smtClean="0">
                <a:solidFill>
                  <a:srgbClr val="0070C0"/>
                </a:solidFill>
              </a:rPr>
              <a:t>:</a:t>
            </a:r>
            <a:endParaRPr lang="vi-VN"/>
          </a:p>
          <a:p>
            <a:pPr fontAlgn="base"/>
            <a:r>
              <a:rPr lang="vi-VN" b="1">
                <a:solidFill>
                  <a:srgbClr val="FF0000"/>
                </a:solidFill>
              </a:rPr>
              <a:t>“Try” </a:t>
            </a:r>
            <a:r>
              <a:rPr lang="vi-VN"/>
              <a:t>có thể không có </a:t>
            </a:r>
            <a:r>
              <a:rPr lang="vi-VN" b="1">
                <a:solidFill>
                  <a:srgbClr val="FF0000"/>
                </a:solidFill>
              </a:rPr>
              <a:t>“Catch” </a:t>
            </a:r>
            <a:r>
              <a:rPr lang="vi-VN"/>
              <a:t>nhưng không đứng một mình nhất định phải có </a:t>
            </a:r>
            <a:r>
              <a:rPr lang="vi-VN" b="1">
                <a:solidFill>
                  <a:srgbClr val="FF0000"/>
                </a:solidFill>
              </a:rPr>
              <a:t>“Finally”</a:t>
            </a:r>
          </a:p>
          <a:p>
            <a:pPr fontAlgn="base"/>
            <a:r>
              <a:rPr lang="vi-VN" b="1">
                <a:solidFill>
                  <a:srgbClr val="FF0000"/>
                </a:solidFill>
              </a:rPr>
              <a:t>“Catch” </a:t>
            </a:r>
            <a:r>
              <a:rPr lang="vi-VN"/>
              <a:t>nhất định phải có </a:t>
            </a:r>
            <a:r>
              <a:rPr lang="vi-VN" b="1">
                <a:solidFill>
                  <a:srgbClr val="FF0000"/>
                </a:solidFill>
              </a:rPr>
              <a:t>“Try”</a:t>
            </a:r>
          </a:p>
          <a:p>
            <a:pPr fontAlgn="base"/>
            <a:r>
              <a:rPr lang="vi-VN"/>
              <a:t>Đối với một </a:t>
            </a:r>
            <a:r>
              <a:rPr lang="vi-VN" b="1">
                <a:solidFill>
                  <a:srgbClr val="FF0000"/>
                </a:solidFill>
              </a:rPr>
              <a:t>“Try</a:t>
            </a:r>
            <a:r>
              <a:rPr lang="vi-VN" b="1"/>
              <a:t>”</a:t>
            </a:r>
            <a:r>
              <a:rPr lang="vi-VN"/>
              <a:t> có thể có nhiều </a:t>
            </a:r>
            <a:r>
              <a:rPr lang="vi-VN" b="1">
                <a:solidFill>
                  <a:srgbClr val="FF0000"/>
                </a:solidFill>
              </a:rPr>
              <a:t>“Catch” </a:t>
            </a:r>
            <a:r>
              <a:rPr lang="vi-VN"/>
              <a:t>nhưng không được </a:t>
            </a:r>
            <a:r>
              <a:rPr lang="vi-VN" b="1">
                <a:solidFill>
                  <a:srgbClr val="FF0000"/>
                </a:solidFill>
              </a:rPr>
              <a:t>“Catch ngược</a:t>
            </a:r>
            <a:r>
              <a:rPr lang="vi-VN" b="1" smtClean="0">
                <a:solidFill>
                  <a:srgbClr val="FF0000"/>
                </a:solidFill>
              </a:rPr>
              <a:t>”</a:t>
            </a:r>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79" t="36110" r="14300"/>
          <a:stretch/>
        </p:blipFill>
        <p:spPr bwMode="auto">
          <a:xfrm>
            <a:off x="1752600" y="3657600"/>
            <a:ext cx="6142650" cy="273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225453"/>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427525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D1105-EB69-45E1-81E1-04454B3B8C7C}"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a:solidFill>
                <a:prstClr val="black">
                  <a:tint val="75000"/>
                </a:prstClr>
              </a:solidFill>
            </a:endParaRPr>
          </a:p>
        </p:txBody>
      </p:sp>
      <p:sp>
        <p:nvSpPr>
          <p:cNvPr id="6" name="TextBox 5"/>
          <p:cNvSpPr txBox="1"/>
          <p:nvPr/>
        </p:nvSpPr>
        <p:spPr>
          <a:xfrm>
            <a:off x="441278" y="1676400"/>
            <a:ext cx="8305800" cy="2677656"/>
          </a:xfrm>
          <a:prstGeom prst="rect">
            <a:avLst/>
          </a:prstGeom>
          <a:noFill/>
        </p:spPr>
        <p:txBody>
          <a:bodyPr wrap="square" rtlCol="0">
            <a:spAutoFit/>
          </a:bodyPr>
          <a:lstStyle/>
          <a:p>
            <a:r>
              <a:rPr lang="vi-VN"/>
              <a:t>Ta có thể dùng nhiều catch để bắt chính xác loại ngoại lệ sẽ gặp phải, tuy nhiên, nhiều khi ta không thể lường hết </a:t>
            </a:r>
            <a:r>
              <a:rPr lang="vi-VN" smtClean="0"/>
              <a:t>được</a:t>
            </a:r>
            <a:r>
              <a:rPr lang="en-US" smtClean="0"/>
              <a:t> </a:t>
            </a:r>
            <a:r>
              <a:rPr lang="vi-VN" smtClean="0"/>
              <a:t>thì </a:t>
            </a:r>
            <a:r>
              <a:rPr lang="vi-VN"/>
              <a:t>lúc đó chương trình của bạn vẫn bị crash. </a:t>
            </a:r>
            <a:endParaRPr lang="en-US" smtClean="0"/>
          </a:p>
          <a:p>
            <a:r>
              <a:rPr lang="vi-VN" smtClean="0"/>
              <a:t>Để </a:t>
            </a:r>
            <a:r>
              <a:rPr lang="vi-VN"/>
              <a:t>tránh tình trạng này, ta nên </a:t>
            </a:r>
            <a:r>
              <a:rPr lang="vi-VN" smtClean="0"/>
              <a:t>để </a:t>
            </a:r>
            <a:r>
              <a:rPr lang="vi-VN"/>
              <a:t>vòng catch cuối cùng là lớp Exception, như </a:t>
            </a:r>
            <a:r>
              <a:rPr lang="vi-VN" smtClean="0"/>
              <a:t>vậy</a:t>
            </a:r>
            <a:r>
              <a:rPr lang="vi-VN"/>
              <a:t> </a:t>
            </a:r>
            <a:r>
              <a:rPr lang="en-US">
                <a:latin typeface="Arial" pitchFamily="34" charset="0"/>
                <a:cs typeface="Arial" pitchFamily="34" charset="0"/>
              </a:rPr>
              <a:t>k</a:t>
            </a:r>
            <a:r>
              <a:rPr lang="en-US">
                <a:latin typeface="Arial" pitchFamily="34" charset="0"/>
                <a:cs typeface="Arial" pitchFamily="34" charset="0"/>
              </a:rPr>
              <a:t>hông</a:t>
            </a:r>
            <a:r>
              <a:rPr lang="vi-VN">
                <a:latin typeface="Arial" pitchFamily="34" charset="0"/>
                <a:cs typeface="Arial" pitchFamily="34" charset="0"/>
              </a:rPr>
              <a:t> </a:t>
            </a:r>
            <a:r>
              <a:rPr lang="vi-VN" smtClean="0"/>
              <a:t>bị crash. </a:t>
            </a:r>
            <a:r>
              <a:rPr lang="vi-VN"/>
              <a:t>Và nếu mình không cần quan tâm quá nhiều đến ngoại lệ thì tốt nhất chỉ cần 1 catch(Exception e) là đủ.</a:t>
            </a:r>
            <a:endParaRPr lang="en-US"/>
          </a:p>
        </p:txBody>
      </p:sp>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985040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0C22A-E6F3-49A3-A923-A91A727A31BC}"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7</a:t>
            </a:fld>
            <a:endParaRPr lang="en-US">
              <a:solidFill>
                <a:prstClr val="black">
                  <a:tint val="75000"/>
                </a:prstClr>
              </a:solidFill>
            </a:endParaRPr>
          </a:p>
        </p:txBody>
      </p:sp>
      <p:sp>
        <p:nvSpPr>
          <p:cNvPr id="5" name="TextBox 4"/>
          <p:cNvSpPr txBox="1"/>
          <p:nvPr/>
        </p:nvSpPr>
        <p:spPr>
          <a:xfrm>
            <a:off x="457200" y="1066800"/>
            <a:ext cx="8077200" cy="830997"/>
          </a:xfrm>
          <a:prstGeom prst="rect">
            <a:avLst/>
          </a:prstGeom>
          <a:noFill/>
        </p:spPr>
        <p:txBody>
          <a:bodyPr wrap="square" rtlCol="0">
            <a:spAutoFit/>
          </a:bodyPr>
          <a:lstStyle/>
          <a:p>
            <a:r>
              <a:rPr lang="vi-VN" b="1">
                <a:solidFill>
                  <a:srgbClr val="0070C0"/>
                </a:solidFill>
              </a:rPr>
              <a:t>Đối với một “Try” có thể có nhiều “Catch” nhưng không được “Catch” ngược</a:t>
            </a:r>
            <a:endParaRPr lang="en-US">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52" y="2075810"/>
            <a:ext cx="7409854" cy="41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4AAA5-8301-40AF-BC51-AAC419894CA9}"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a:t>
            </a:fld>
            <a:endParaRPr lang="en-US">
              <a:solidFill>
                <a:prstClr val="black">
                  <a:tint val="75000"/>
                </a:prstClr>
              </a:solidFill>
            </a:endParaRPr>
          </a:p>
        </p:txBody>
      </p:sp>
      <p:sp>
        <p:nvSpPr>
          <p:cNvPr id="5" name="TextBox 4"/>
          <p:cNvSpPr txBox="1"/>
          <p:nvPr/>
        </p:nvSpPr>
        <p:spPr>
          <a:xfrm>
            <a:off x="609600" y="1232089"/>
            <a:ext cx="8077200" cy="830997"/>
          </a:xfrm>
          <a:prstGeom prst="rect">
            <a:avLst/>
          </a:prstGeom>
          <a:noFill/>
        </p:spPr>
        <p:txBody>
          <a:bodyPr wrap="square" rtlCol="0">
            <a:spAutoFit/>
          </a:bodyPr>
          <a:lstStyle/>
          <a:p>
            <a:r>
              <a:rPr lang="vi-VN" b="1">
                <a:solidFill>
                  <a:srgbClr val="0070C0"/>
                </a:solidFill>
              </a:rPr>
              <a:t>Nhưng nếu ta đổi catch thứ 3 lên đầu như sau thì sẽ báo lỗi ngay lập tức:</a:t>
            </a:r>
            <a:endParaRPr lang="en-US">
              <a:solidFill>
                <a:srgbClr val="0070C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90" y="2090382"/>
            <a:ext cx="7733871" cy="391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D4F0-FE89-4ACD-BF33-462527CAD2B9}"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a:xfrm>
            <a:off x="2514600" y="6284474"/>
            <a:ext cx="36576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9</a:t>
            </a:fld>
            <a:endParaRPr lang="en-US">
              <a:solidFill>
                <a:prstClr val="black">
                  <a:tint val="75000"/>
                </a:prstClr>
              </a:solidFill>
            </a:endParaRPr>
          </a:p>
        </p:txBody>
      </p:sp>
      <p:sp>
        <p:nvSpPr>
          <p:cNvPr id="5" name="TextBox 4"/>
          <p:cNvSpPr txBox="1"/>
          <p:nvPr/>
        </p:nvSpPr>
        <p:spPr>
          <a:xfrm>
            <a:off x="1066800" y="962085"/>
            <a:ext cx="7162800" cy="4524315"/>
          </a:xfrm>
          <a:prstGeom prst="rect">
            <a:avLst/>
          </a:prstGeom>
          <a:noFill/>
        </p:spPr>
        <p:txBody>
          <a:bodyPr wrap="square" rtlCol="0">
            <a:spAutoFit/>
          </a:bodyPr>
          <a:lstStyle/>
          <a:p>
            <a:pPr fontAlgn="base"/>
            <a:r>
              <a:rPr lang="vi-VN" b="1" u="sng"/>
              <a:t>Vì:</a:t>
            </a:r>
            <a:r>
              <a:rPr lang="vi-VN"/>
              <a:t> </a:t>
            </a:r>
            <a:r>
              <a:rPr lang="vi-VN" smtClean="0"/>
              <a:t>catch </a:t>
            </a:r>
            <a:r>
              <a:rPr lang="vi-VN"/>
              <a:t>thứ 3 là cha của tất cả các exception, ta khai báo về đầu thì tất cả những </a:t>
            </a:r>
            <a:r>
              <a:rPr lang="en-US" smtClean="0">
                <a:latin typeface="Arial" pitchFamily="34" charset="0"/>
                <a:cs typeface="Arial" pitchFamily="34" charset="0"/>
              </a:rPr>
              <a:t>catch</a:t>
            </a:r>
            <a:r>
              <a:rPr lang="vi-VN" smtClean="0"/>
              <a:t> </a:t>
            </a:r>
            <a:r>
              <a:rPr lang="vi-VN"/>
              <a:t>sau chả bao giờ được sử dụng nữa nên nó sẽ báo lỗi (vì có ngoại lệ thì nó sẽ nhảy luôn vào </a:t>
            </a:r>
            <a:r>
              <a:rPr lang="en-US" smtClean="0">
                <a:latin typeface="Arial" pitchFamily="34" charset="0"/>
                <a:cs typeface="Arial" pitchFamily="34" charset="0"/>
              </a:rPr>
              <a:t>catch</a:t>
            </a:r>
            <a:r>
              <a:rPr lang="vi-VN" smtClean="0"/>
              <a:t> </a:t>
            </a:r>
            <a:r>
              <a:rPr lang="vi-VN"/>
              <a:t>đầu tiên)</a:t>
            </a:r>
          </a:p>
          <a:p>
            <a:pPr fontAlgn="base"/>
            <a:r>
              <a:rPr lang="vi-VN" b="1">
                <a:solidFill>
                  <a:srgbClr val="0070C0"/>
                </a:solidFill>
              </a:rPr>
              <a:t>Nguyên tắc khai báo catch là </a:t>
            </a:r>
            <a:r>
              <a:rPr lang="en-US" b="1" smtClean="0">
                <a:solidFill>
                  <a:srgbClr val="0070C0"/>
                </a:solidFill>
                <a:latin typeface="Arial" pitchFamily="34" charset="0"/>
                <a:cs typeface="Arial" pitchFamily="34" charset="0"/>
              </a:rPr>
              <a:t>catch</a:t>
            </a:r>
            <a:r>
              <a:rPr lang="en-US" b="1" smtClean="0">
                <a:solidFill>
                  <a:srgbClr val="0070C0"/>
                </a:solidFill>
              </a:rPr>
              <a:t> </a:t>
            </a:r>
            <a:r>
              <a:rPr lang="vi-VN" b="1" smtClean="0">
                <a:solidFill>
                  <a:srgbClr val="0070C0"/>
                </a:solidFill>
              </a:rPr>
              <a:t>ở </a:t>
            </a:r>
            <a:r>
              <a:rPr lang="vi-VN" b="1">
                <a:solidFill>
                  <a:srgbClr val="0070C0"/>
                </a:solidFill>
              </a:rPr>
              <a:t>trên phải là con của </a:t>
            </a:r>
            <a:r>
              <a:rPr lang="en-US" b="1" smtClean="0">
                <a:solidFill>
                  <a:srgbClr val="0070C0"/>
                </a:solidFill>
                <a:latin typeface="Arial" pitchFamily="34" charset="0"/>
                <a:cs typeface="Arial" pitchFamily="34" charset="0"/>
              </a:rPr>
              <a:t>catch</a:t>
            </a:r>
            <a:r>
              <a:rPr lang="vi-VN" b="1" smtClean="0">
                <a:solidFill>
                  <a:srgbClr val="0070C0"/>
                </a:solidFill>
              </a:rPr>
              <a:t> dưới</a:t>
            </a:r>
            <a:endParaRPr lang="en-US" b="1" smtClean="0">
              <a:solidFill>
                <a:srgbClr val="0070C0"/>
              </a:solidFill>
            </a:endParaRPr>
          </a:p>
          <a:p>
            <a:pPr fontAlgn="base"/>
            <a:endParaRPr lang="en-US" b="1">
              <a:solidFill>
                <a:srgbClr val="0070C0"/>
              </a:solidFill>
            </a:endParaRPr>
          </a:p>
          <a:p>
            <a:pPr fontAlgn="base"/>
            <a:endParaRPr lang="en-US" smtClean="0">
              <a:solidFill>
                <a:srgbClr val="0070C0"/>
              </a:solidFill>
            </a:endParaRPr>
          </a:p>
          <a:p>
            <a:pPr fontAlgn="base"/>
            <a:r>
              <a:rPr lang="vi-VN" smtClean="0"/>
              <a:t>Còn </a:t>
            </a:r>
            <a:r>
              <a:rPr lang="vi-VN"/>
              <a:t>nếu như chỉ có 2 </a:t>
            </a:r>
            <a:r>
              <a:rPr lang="vi-VN" smtClean="0"/>
              <a:t>catch </a:t>
            </a:r>
            <a:r>
              <a:rPr lang="vi-VN"/>
              <a:t>đầu tiên thì vì nó không có quan hệ cha con nên ta đặt </a:t>
            </a:r>
            <a:r>
              <a:rPr lang="en-US" smtClean="0">
                <a:latin typeface="Arial" pitchFamily="34" charset="0"/>
                <a:cs typeface="Arial" pitchFamily="34" charset="0"/>
              </a:rPr>
              <a:t>catch</a:t>
            </a:r>
            <a:r>
              <a:rPr lang="vi-VN" smtClean="0"/>
              <a:t> </a:t>
            </a:r>
            <a:r>
              <a:rPr lang="vi-VN"/>
              <a:t>nào trước cũng được</a:t>
            </a:r>
          </a:p>
          <a:p>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58" t="70703" r="2838"/>
          <a:stretch/>
        </p:blipFill>
        <p:spPr bwMode="auto">
          <a:xfrm>
            <a:off x="1600200" y="5137423"/>
            <a:ext cx="5854890" cy="114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14584</TotalTime>
  <Words>1075</Words>
  <Application>Microsoft Office PowerPoint</Application>
  <PresentationFormat>On-screen Show (4:3)</PresentationFormat>
  <Paragraphs>142</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7_Office Theme</vt:lpstr>
      <vt:lpstr>PowerPoint Presentation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Cách thức hoạt động của khối try-catch</vt:lpstr>
      <vt:lpstr>PowerPoint Presentation</vt:lpstr>
      <vt:lpstr>PowerPoint Presentation</vt:lpstr>
      <vt:lpstr>PowerPoint Presentation</vt:lpstr>
      <vt:lpstr>PowerPoint Presentation</vt:lpstr>
      <vt:lpstr>Tài liệu tham khảo</vt:lpstr>
      <vt:lpstr>PowerPoint Presentation</vt:lpstr>
    </vt:vector>
  </TitlesOfParts>
  <Manager>SlideModel</Manager>
  <Company>SlideModel</Company>
  <LinksUpToDate>false</LinksUpToDate>
  <SharedDoc>false</SharedDoc>
  <HyperlinkBase>http://slidemodel.com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hv</cp:lastModifiedBy>
  <cp:revision>224</cp:revision>
  <dcterms:created xsi:type="dcterms:W3CDTF">2013-09-12T13:05:01Z</dcterms:created>
  <dcterms:modified xsi:type="dcterms:W3CDTF">2016-08-01T02:51:30Z</dcterms:modified>
  <cp:category>Presentations, Business Presentations, Free PowerPoint Templates</cp:category>
  <cp:contentStatus>Template</cp:contentStatus>
</cp:coreProperties>
</file>