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304" r:id="rId3"/>
    <p:sldId id="287" r:id="rId4"/>
    <p:sldId id="296" r:id="rId5"/>
    <p:sldId id="286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4" autoAdjust="0"/>
    <p:restoredTop sz="94660"/>
  </p:normalViewPr>
  <p:slideViewPr>
    <p:cSldViewPr>
      <p:cViewPr varScale="1">
        <p:scale>
          <a:sx n="61" d="100"/>
          <a:sy n="61" d="100"/>
        </p:scale>
        <p:origin x="61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DE1213-91DF-4501-90F8-814026FDB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7174-605E-4E5A-BA53-8B518B5F04C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583CB-2863-439A-915E-6BA5BC5E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Freeform 68" descr="b"/>
          <p:cNvSpPr>
            <a:spLocks/>
          </p:cNvSpPr>
          <p:nvPr/>
        </p:nvSpPr>
        <p:spPr bwMode="gray">
          <a:xfrm>
            <a:off x="0" y="0"/>
            <a:ext cx="4522788" cy="6010275"/>
          </a:xfrm>
          <a:custGeom>
            <a:avLst/>
            <a:gdLst>
              <a:gd name="T0" fmla="*/ 0 w 2849"/>
              <a:gd name="T1" fmla="*/ 0 h 3786"/>
              <a:gd name="T2" fmla="*/ 0 w 2849"/>
              <a:gd name="T3" fmla="*/ 3456 h 3786"/>
              <a:gd name="T4" fmla="*/ 550 w 2849"/>
              <a:gd name="T5" fmla="*/ 3711 h 3786"/>
              <a:gd name="T6" fmla="*/ 1453 w 2849"/>
              <a:gd name="T7" fmla="*/ 3731 h 3786"/>
              <a:gd name="T8" fmla="*/ 2147 w 2849"/>
              <a:gd name="T9" fmla="*/ 3417 h 3786"/>
              <a:gd name="T10" fmla="*/ 2677 w 2849"/>
              <a:gd name="T11" fmla="*/ 2690 h 3786"/>
              <a:gd name="T12" fmla="*/ 2841 w 2849"/>
              <a:gd name="T13" fmla="*/ 1715 h 3786"/>
              <a:gd name="T14" fmla="*/ 2631 w 2849"/>
              <a:gd name="T15" fmla="*/ 910 h 3786"/>
              <a:gd name="T16" fmla="*/ 2186 w 2849"/>
              <a:gd name="T17" fmla="*/ 367 h 3786"/>
              <a:gd name="T18" fmla="*/ 1519 w 2849"/>
              <a:gd name="T19" fmla="*/ 0 h 3786"/>
              <a:gd name="T20" fmla="*/ 0 w 2849"/>
              <a:gd name="T21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49" h="3786">
                <a:moveTo>
                  <a:pt x="0" y="0"/>
                </a:moveTo>
                <a:lnTo>
                  <a:pt x="0" y="3456"/>
                </a:lnTo>
                <a:cubicBezTo>
                  <a:pt x="249" y="3613"/>
                  <a:pt x="308" y="3665"/>
                  <a:pt x="550" y="3711"/>
                </a:cubicBezTo>
                <a:cubicBezTo>
                  <a:pt x="756" y="3769"/>
                  <a:pt x="1183" y="3786"/>
                  <a:pt x="1453" y="3731"/>
                </a:cubicBezTo>
                <a:cubicBezTo>
                  <a:pt x="1725" y="3691"/>
                  <a:pt x="1943" y="3590"/>
                  <a:pt x="2147" y="3417"/>
                </a:cubicBezTo>
                <a:cubicBezTo>
                  <a:pt x="2351" y="3244"/>
                  <a:pt x="2561" y="2974"/>
                  <a:pt x="2677" y="2690"/>
                </a:cubicBezTo>
                <a:cubicBezTo>
                  <a:pt x="2793" y="2406"/>
                  <a:pt x="2849" y="2012"/>
                  <a:pt x="2841" y="1715"/>
                </a:cubicBezTo>
                <a:cubicBezTo>
                  <a:pt x="2833" y="1418"/>
                  <a:pt x="2740" y="1135"/>
                  <a:pt x="2631" y="910"/>
                </a:cubicBezTo>
                <a:cubicBezTo>
                  <a:pt x="2498" y="686"/>
                  <a:pt x="2291" y="439"/>
                  <a:pt x="2186" y="367"/>
                </a:cubicBezTo>
                <a:cubicBezTo>
                  <a:pt x="2018" y="239"/>
                  <a:pt x="1886" y="98"/>
                  <a:pt x="1519" y="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0" name="Freeform 58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>
              <a:gd name="T0" fmla="*/ 0 w 2597"/>
              <a:gd name="T1" fmla="*/ 489 h 1492"/>
              <a:gd name="T2" fmla="*/ 1328 w 2597"/>
              <a:gd name="T3" fmla="*/ 840 h 1492"/>
              <a:gd name="T4" fmla="*/ 2488 w 2597"/>
              <a:gd name="T5" fmla="*/ 0 h 1492"/>
              <a:gd name="T6" fmla="*/ 1712 w 2597"/>
              <a:gd name="T7" fmla="*/ 1124 h 1492"/>
              <a:gd name="T8" fmla="*/ 636 w 2597"/>
              <a:gd name="T9" fmla="*/ 1492 h 1492"/>
              <a:gd name="T10" fmla="*/ 1 w 2597"/>
              <a:gd name="T11" fmla="*/ 1492 h 1492"/>
              <a:gd name="T12" fmla="*/ 0 w 2597"/>
              <a:gd name="T13" fmla="*/ 489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4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1" name="Freeform 59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>
              <a:gd name="T0" fmla="*/ 0 w 2576"/>
              <a:gd name="T1" fmla="*/ 1688 h 1688"/>
              <a:gd name="T2" fmla="*/ 0 w 2576"/>
              <a:gd name="T3" fmla="*/ 1112 h 1688"/>
              <a:gd name="T4" fmla="*/ 2576 w 2576"/>
              <a:gd name="T5" fmla="*/ 0 h 1688"/>
              <a:gd name="T6" fmla="*/ 2135 w 2576"/>
              <a:gd name="T7" fmla="*/ 826 h 1688"/>
              <a:gd name="T8" fmla="*/ 635 w 2576"/>
              <a:gd name="T9" fmla="*/ 1688 h 1688"/>
              <a:gd name="T10" fmla="*/ 0 w 2576"/>
              <a:gd name="T11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0196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>
            <a:spLocks/>
          </p:cNvSpPr>
          <p:nvPr/>
        </p:nvSpPr>
        <p:spPr bwMode="grayWhite">
          <a:xfrm>
            <a:off x="2251075" y="-11113"/>
            <a:ext cx="6924675" cy="6881813"/>
          </a:xfrm>
          <a:custGeom>
            <a:avLst/>
            <a:gdLst>
              <a:gd name="T0" fmla="*/ 189 w 4362"/>
              <a:gd name="T1" fmla="*/ 5 h 4335"/>
              <a:gd name="T2" fmla="*/ 561 w 4362"/>
              <a:gd name="T3" fmla="*/ 186 h 4335"/>
              <a:gd name="T4" fmla="*/ 943 w 4362"/>
              <a:gd name="T5" fmla="*/ 494 h 4335"/>
              <a:gd name="T6" fmla="*/ 1221 w 4362"/>
              <a:gd name="T7" fmla="*/ 960 h 4335"/>
              <a:gd name="T8" fmla="*/ 1413 w 4362"/>
              <a:gd name="T9" fmla="*/ 1623 h 4335"/>
              <a:gd name="T10" fmla="*/ 1290 w 4362"/>
              <a:gd name="T11" fmla="*/ 2653 h 4335"/>
              <a:gd name="T12" fmla="*/ 0 w 4362"/>
              <a:gd name="T13" fmla="*/ 4335 h 4335"/>
              <a:gd name="T14" fmla="*/ 4349 w 4362"/>
              <a:gd name="T15" fmla="*/ 4335 h 4335"/>
              <a:gd name="T16" fmla="*/ 4362 w 4362"/>
              <a:gd name="T17" fmla="*/ 0 h 4335"/>
              <a:gd name="T18" fmla="*/ 189 w 4362"/>
              <a:gd name="T19" fmla="*/ 5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22B29D3-4852-4719-B897-30C07E4566E7}" type="datetime1">
              <a:rPr lang="vi-VN" smtClean="0"/>
              <a:t>02/08/2016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8674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4290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53413977-8F4F-4761-819C-29D27481E2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91400" y="57912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362200"/>
            <a:ext cx="4267200" cy="1219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black">
          <a:xfrm>
            <a:off x="5562600" y="4572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“ Add your company slogan ”</a:t>
            </a:r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White">
          <a:xfrm>
            <a:off x="4284663" y="3933825"/>
            <a:ext cx="4875212" cy="431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5764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grayWhite">
          <a:xfrm>
            <a:off x="4284663" y="3933825"/>
            <a:ext cx="4859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grayWhite">
          <a:xfrm>
            <a:off x="4284663" y="4365625"/>
            <a:ext cx="4859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" name="Freeform 61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>
              <a:gd name="T0" fmla="*/ 858 w 2408"/>
              <a:gd name="T1" fmla="*/ 0 h 4335"/>
              <a:gd name="T2" fmla="*/ 1984 w 2408"/>
              <a:gd name="T3" fmla="*/ 2583 h 4335"/>
              <a:gd name="T4" fmla="*/ 0 w 2408"/>
              <a:gd name="T5" fmla="*/ 4327 h 4335"/>
              <a:gd name="T6" fmla="*/ 1208 w 2408"/>
              <a:gd name="T7" fmla="*/ 4335 h 4335"/>
              <a:gd name="T8" fmla="*/ 2272 w 2408"/>
              <a:gd name="T9" fmla="*/ 2567 h 4335"/>
              <a:gd name="T10" fmla="*/ 998 w 2408"/>
              <a:gd name="T11" fmla="*/ 3 h 4335"/>
              <a:gd name="T12" fmla="*/ 858 w 2408"/>
              <a:gd name="T13" fmla="*/ 0 h 4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36471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724400" y="3962400"/>
            <a:ext cx="41910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75439-2613-4A96-AE41-9AAF2FD836B4}" type="datetime1">
              <a:rPr lang="vi-VN" smtClean="0"/>
              <a:t>02/08/2016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7646A-1BF0-412E-9335-1A1551415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CE870-8E06-448A-A054-6B5209671DF1}" type="datetime1">
              <a:rPr lang="vi-VN" smtClean="0"/>
              <a:t>02/08/2016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CF86E-F590-4900-BB0E-64F3E833C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6C8A853D-CF04-4E61-875E-6C28C2411FD9}" type="datetime1">
              <a:rPr lang="vi-VN" smtClean="0"/>
              <a:t>02/08/2016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5913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6025" y="655161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F65A9962-8239-48FC-91C7-D777EAFE4B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64E79-2053-4AE2-B273-70A4478F2B18}" type="datetime1">
              <a:rPr lang="vi-VN" smtClean="0"/>
              <a:t>02/08/2016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DFBF0-9585-46EC-9A4B-E59A90D793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64B429-FA32-4FE1-BEAB-E114CDAE8884}" type="datetime1">
              <a:rPr lang="vi-VN" smtClean="0"/>
              <a:t>02/08/2016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3F56B-16D1-4E5F-9942-3BBA7BD4D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0ED384-45EE-4C5C-A94F-2884A083904D}" type="datetime1">
              <a:rPr lang="vi-VN" smtClean="0"/>
              <a:t>02/08/2016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169B0-7371-499A-AA18-7909A91D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E1C750-895D-4EDF-B230-883EB6823230}" type="datetime1">
              <a:rPr lang="vi-VN" smtClean="0"/>
              <a:t>02/08/2016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5A848-85EA-4F12-97B2-096614D6E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E9286-1EDF-406E-B33F-C7E509DB9672}" type="datetime1">
              <a:rPr lang="vi-VN" smtClean="0"/>
              <a:t>02/08/2016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CFD05-8110-4E1A-87E8-E2AD5BECEB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02129-F72B-49C6-816E-7CB6B03F0577}" type="datetime1">
              <a:rPr lang="vi-VN" smtClean="0"/>
              <a:t>02/08/2016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6BF3-3963-41BA-8567-F53BB4249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B91853-9808-4687-ABD7-3CD265F76469}" type="datetime1">
              <a:rPr lang="vi-VN" smtClean="0"/>
              <a:t>02/08/2016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21FC7-8178-43C1-B182-2E3C6EF22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1A7A12-B497-436F-96A2-7B8D53461A5C}" type="datetime1">
              <a:rPr lang="vi-VN" smtClean="0"/>
              <a:t>02/08/2016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A58E6-9D3D-4F06-9AE9-0CF012137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1" name="Object 107"/>
          <p:cNvGraphicFramePr>
            <a:graphicFrameLocks noChangeAspect="1"/>
          </p:cNvGraphicFramePr>
          <p:nvPr/>
        </p:nvGraphicFramePr>
        <p:xfrm>
          <a:off x="0" y="0"/>
          <a:ext cx="914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Image" r:id="rId15" imgW="8825397" imgH="990476" progId="Photoshop.Image.7">
                  <p:embed/>
                </p:oleObj>
              </mc:Choice>
              <mc:Fallback>
                <p:oleObj name="Image" r:id="rId15" imgW="8825397" imgH="990476" progId="Photoshop.Image.7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" name="Freeform 99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>
              <a:gd name="T0" fmla="*/ 2649 w 2649"/>
              <a:gd name="T1" fmla="*/ 280 h 280"/>
              <a:gd name="T2" fmla="*/ 1337 w 2649"/>
              <a:gd name="T3" fmla="*/ 184 h 280"/>
              <a:gd name="T4" fmla="*/ 1 w 2649"/>
              <a:gd name="T5" fmla="*/ 0 h 280"/>
              <a:gd name="T6" fmla="*/ 0 w 2649"/>
              <a:gd name="T7" fmla="*/ 279 h 280"/>
              <a:gd name="T8" fmla="*/ 2649 w 2649"/>
              <a:gd name="T9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00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>
              <a:gd name="T0" fmla="*/ 0 w 2653"/>
              <a:gd name="T1" fmla="*/ 328 h 328"/>
              <a:gd name="T2" fmla="*/ 1321 w 2653"/>
              <a:gd name="T3" fmla="*/ 224 h 328"/>
              <a:gd name="T4" fmla="*/ 2653 w 2653"/>
              <a:gd name="T5" fmla="*/ 0 h 328"/>
              <a:gd name="T6" fmla="*/ 2653 w 2653"/>
              <a:gd name="T7" fmla="*/ 328 h 328"/>
              <a:gd name="T8" fmla="*/ 0 w 2653"/>
              <a:gd name="T9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" name="Freeform 102"/>
          <p:cNvSpPr>
            <a:spLocks/>
          </p:cNvSpPr>
          <p:nvPr/>
        </p:nvSpPr>
        <p:spPr bwMode="gray">
          <a:xfrm>
            <a:off x="4572000" y="800100"/>
            <a:ext cx="4572000" cy="444500"/>
          </a:xfrm>
          <a:custGeom>
            <a:avLst/>
            <a:gdLst>
              <a:gd name="T0" fmla="*/ 0 w 2880"/>
              <a:gd name="T1" fmla="*/ 8 h 280"/>
              <a:gd name="T2" fmla="*/ 1486 w 2880"/>
              <a:gd name="T3" fmla="*/ 79 h 280"/>
              <a:gd name="T4" fmla="*/ 2880 w 2880"/>
              <a:gd name="T5" fmla="*/ 280 h 280"/>
              <a:gd name="T6" fmla="*/ 2880 w 2880"/>
              <a:gd name="T7" fmla="*/ 0 h 280"/>
              <a:gd name="T8" fmla="*/ 0 w 2880"/>
              <a:gd name="T9" fmla="*/ 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280">
                <a:moveTo>
                  <a:pt x="0" y="8"/>
                </a:moveTo>
                <a:cubicBezTo>
                  <a:pt x="481" y="40"/>
                  <a:pt x="691" y="18"/>
                  <a:pt x="1486" y="79"/>
                </a:cubicBezTo>
                <a:cubicBezTo>
                  <a:pt x="2284" y="140"/>
                  <a:pt x="2871" y="280"/>
                  <a:pt x="2880" y="280"/>
                </a:cubicBezTo>
                <a:lnTo>
                  <a:pt x="2880" y="0"/>
                </a:lnTo>
                <a:lnTo>
                  <a:pt x="0" y="8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" name="Freeform 103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>
              <a:gd name="T0" fmla="*/ 0 w 5760"/>
              <a:gd name="T1" fmla="*/ 512 h 512"/>
              <a:gd name="T2" fmla="*/ 5760 w 5760"/>
              <a:gd name="T3" fmla="*/ 512 h 512"/>
              <a:gd name="T4" fmla="*/ 5760 w 5760"/>
              <a:gd name="T5" fmla="*/ 0 h 512"/>
              <a:gd name="T6" fmla="*/ 2804 w 5760"/>
              <a:gd name="T7" fmla="*/ 134 h 512"/>
              <a:gd name="T8" fmla="*/ 0 w 5760"/>
              <a:gd name="T9" fmla="*/ 9 h 512"/>
              <a:gd name="T10" fmla="*/ 0 w 5760"/>
              <a:gd name="T11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63529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4C9F33D-BDAF-4EBA-99D0-A21DF45BE287}" type="datetime1">
              <a:rPr lang="vi-VN" smtClean="0"/>
              <a:t>02/08/2016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934200" y="65913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E63D5A39-A84E-4A8A-B1AD-858568E25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85800" y="228600"/>
            <a:ext cx="7848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8" name="Freeform 104"/>
          <p:cNvSpPr>
            <a:spLocks/>
          </p:cNvSpPr>
          <p:nvPr/>
        </p:nvSpPr>
        <p:spPr bwMode="gray">
          <a:xfrm>
            <a:off x="0" y="793750"/>
            <a:ext cx="4572000" cy="444500"/>
          </a:xfrm>
          <a:custGeom>
            <a:avLst/>
            <a:gdLst>
              <a:gd name="T0" fmla="*/ 2880 w 2880"/>
              <a:gd name="T1" fmla="*/ 16 h 280"/>
              <a:gd name="T2" fmla="*/ 1433 w 2880"/>
              <a:gd name="T3" fmla="*/ 83 h 280"/>
              <a:gd name="T4" fmla="*/ 0 w 2880"/>
              <a:gd name="T5" fmla="*/ 280 h 280"/>
              <a:gd name="T6" fmla="*/ 0 w 2880"/>
              <a:gd name="T7" fmla="*/ 0 h 280"/>
              <a:gd name="T8" fmla="*/ 2880 w 2880"/>
              <a:gd name="T9" fmla="*/ 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280">
                <a:moveTo>
                  <a:pt x="2880" y="16"/>
                </a:moveTo>
                <a:cubicBezTo>
                  <a:pt x="2396" y="48"/>
                  <a:pt x="2233" y="22"/>
                  <a:pt x="1433" y="83"/>
                </a:cubicBezTo>
                <a:cubicBezTo>
                  <a:pt x="631" y="144"/>
                  <a:pt x="66" y="251"/>
                  <a:pt x="0" y="280"/>
                </a:cubicBezTo>
                <a:lnTo>
                  <a:pt x="0" y="0"/>
                </a:lnTo>
                <a:lnTo>
                  <a:pt x="2880" y="16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hungry.blogspot.com/2013/06/difference-between-string-stringbuilder.html" TargetMode="External"/><Relationship Id="rId2" Type="http://schemas.openxmlformats.org/officeDocument/2006/relationships/hyperlink" Target="http://vietjack.com/java/so_sanh_lop_stringbuffer_va_stringbuilder_trong_java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67.com/2014/05/difference-between-stringbuilder-and-StringBuffer-java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1400" y="0"/>
            <a:ext cx="5562600" cy="1446550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 hiểu về </a:t>
            </a:r>
            <a:r>
              <a:rPr lang="en-US" sz="4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Strings </a:t>
            </a:r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486400"/>
            <a:ext cx="4217997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en-US" sz="2400" b="1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hiện:</a:t>
            </a:r>
            <a:endParaRPr lang="en-US" sz="2400" b="1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smtClean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smtClean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Trương </a:t>
            </a:r>
            <a:r>
              <a:rPr lang="en-US" sz="240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Ngọc Tinh </a:t>
            </a:r>
            <a:r>
              <a:rPr lang="en-US" sz="2400" smtClean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n w="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346" y="228600"/>
            <a:ext cx="8534400" cy="563563"/>
          </a:xfrm>
          <a:solidFill>
            <a:schemeClr val="tx1"/>
          </a:solidFill>
          <a:ln w="38100">
            <a:solidFill>
              <a:srgbClr val="FFFF00"/>
            </a:solidFill>
          </a:ln>
        </p:spPr>
        <p:txBody>
          <a:bodyPr/>
          <a:lstStyle/>
          <a:p>
            <a:r>
              <a:rPr lang="en-US" smtClean="0"/>
              <a:t>STRING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STRINGBUFFER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 BUILDER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9B8A-C13E-4F73-B5E9-D5335CAA16BB}" type="datetime1">
              <a:rPr lang="vi-VN" smtClean="0"/>
              <a:t>02/08/2016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FBF0-9585-46EC-9A4B-E59A90D7936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16568"/>
              </p:ext>
            </p:extLst>
          </p:nvPr>
        </p:nvGraphicFramePr>
        <p:xfrm>
          <a:off x="457200" y="1219200"/>
          <a:ext cx="8458200" cy="4312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8400"/>
                <a:gridCol w="2362200"/>
                <a:gridCol w="17526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Nơi</a:t>
                      </a:r>
                      <a:r>
                        <a:rPr lang="en-US" baseline="0" smtClean="0"/>
                        <a:t> lưu trữ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Constant</a:t>
                      </a:r>
                      <a:r>
                        <a:rPr lang="en-US" baseline="0" smtClean="0"/>
                        <a:t> String 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Heap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Heap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Khả</a:t>
                      </a:r>
                      <a:r>
                        <a:rPr lang="en-US" baseline="0" smtClean="0"/>
                        <a:t> năng s</a:t>
                      </a:r>
                      <a:r>
                        <a:rPr lang="en-US" smtClean="0"/>
                        <a:t>ửa</a:t>
                      </a:r>
                      <a:r>
                        <a:rPr lang="en-US" baseline="0" smtClean="0"/>
                        <a:t> đổi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(immutable)</a:t>
                      </a:r>
                    </a:p>
                    <a:p>
                      <a:r>
                        <a:rPr lang="en-US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vi-VN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ạo ra chuỗi mới và đối tượng rác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mới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(mutable)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</a:t>
                      </a:r>
                      <a:r>
                        <a:rPr lang="vi-VN" smtClean="0"/>
                        <a:t>ó thể thay đổi một đối tượng StringBuffer mà không tạo thêm một đối tượng mới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(mutable)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</a:t>
                      </a:r>
                      <a:r>
                        <a:rPr lang="vi-VN" smtClean="0"/>
                        <a:t>ó thể thay đổi một đối tượng StringBu</a:t>
                      </a:r>
                      <a:r>
                        <a:rPr lang="en-US" smtClean="0"/>
                        <a:t>ilder</a:t>
                      </a:r>
                      <a:r>
                        <a:rPr lang="vi-VN" smtClean="0"/>
                        <a:t> mà không tạo thêm một đối tượng mới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Tiêu</a:t>
                      </a:r>
                      <a:r>
                        <a:rPr lang="en-US" baseline="0" smtClean="0"/>
                        <a:t> thụ vùng nhớ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Nhiều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(Không thể sử dụng lại vùng nhớ)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hơn</a:t>
                      </a:r>
                    </a:p>
                    <a:p>
                      <a:r>
                        <a:rPr lang="en-US" baseline="0" smtClean="0"/>
                        <a:t>(Có thể sử dụng lại vùng nhớ)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hơn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(Có thể sử dụng lại vùng nhớ)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Thread</a:t>
                      </a:r>
                      <a:r>
                        <a:rPr lang="en-US" baseline="0" smtClean="0"/>
                        <a:t> Safe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346" y="228600"/>
            <a:ext cx="8534400" cy="563563"/>
          </a:xfrm>
          <a:solidFill>
            <a:schemeClr val="tx1"/>
          </a:solidFill>
          <a:ln w="38100">
            <a:solidFill>
              <a:srgbClr val="FFFF00"/>
            </a:solidFill>
          </a:ln>
        </p:spPr>
        <p:txBody>
          <a:bodyPr/>
          <a:lstStyle/>
          <a:p>
            <a:r>
              <a:rPr lang="en-US" smtClean="0"/>
              <a:t>STRING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STRINGBUFFER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 BUILDER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9B8A-C13E-4F73-B5E9-D5335CAA16BB}" type="datetime1">
              <a:rPr lang="vi-VN" smtClean="0"/>
              <a:t>02/08/2016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FBF0-9585-46EC-9A4B-E59A90D7936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90466"/>
              </p:ext>
            </p:extLst>
          </p:nvPr>
        </p:nvGraphicFramePr>
        <p:xfrm>
          <a:off x="267346" y="1219200"/>
          <a:ext cx="8724254" cy="4851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9654"/>
                <a:gridCol w="2196158"/>
                <a:gridCol w="1947378"/>
                <a:gridCol w="2181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Tính</a:t>
                      </a:r>
                      <a:r>
                        <a:rPr lang="en-US" baseline="0" smtClean="0"/>
                        <a:t> đồng bộ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</a:t>
                      </a: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synchronized)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(synchronized)</a:t>
                      </a:r>
                      <a:endParaRPr lang="en-US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</a:t>
                      </a: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Đa</a:t>
                      </a:r>
                      <a:r>
                        <a:rPr lang="en-US" baseline="0" smtClean="0"/>
                        <a:t> luồng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</a:t>
                      </a: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không thể gọi đồng thời các phương thức của lớp StringBuffer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 (an toàn)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</a:t>
                      </a: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không thể gọi đồng thời các phương thức của lớp StringBuffer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Có</a:t>
                      </a:r>
                      <a:r>
                        <a:rPr lang="en-US" baseline="0" smtClean="0"/>
                        <a:t> (không an toàn)</a:t>
                      </a:r>
                      <a:endParaRPr lang="en-US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vi-VN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 có thể gọi đồng thời các phương thức của lớp StringBuilder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Hiệu</a:t>
                      </a:r>
                      <a:r>
                        <a:rPr lang="en-US" baseline="0" smtClean="0"/>
                        <a:t> xuất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Chậm nhất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Chậm </a:t>
                      </a:r>
                    </a:p>
                    <a:p>
                      <a:r>
                        <a:rPr lang="en-US" smtClean="0"/>
                        <a:t>(Phải</a:t>
                      </a:r>
                      <a:r>
                        <a:rPr lang="en-US" baseline="0" smtClean="0"/>
                        <a:t> qua xử lý đa luồng)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Nhanh nhất</a:t>
                      </a:r>
                    </a:p>
                    <a:p>
                      <a:r>
                        <a:rPr lang="en-US" smtClean="0"/>
                        <a:t>(Sử</a:t>
                      </a:r>
                      <a:r>
                        <a:rPr lang="en-US" baseline="0" smtClean="0"/>
                        <a:t> dụng trực tiếp)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Mức</a:t>
                      </a:r>
                      <a:r>
                        <a:rPr lang="en-US" baseline="0" smtClean="0"/>
                        <a:t> độ hiệu quả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Hiệu quả</a:t>
                      </a:r>
                      <a:r>
                        <a:rPr lang="en-US" baseline="0" smtClean="0"/>
                        <a:t> kém nhất (do tạo rác nhiều)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Hiệu quả</a:t>
                      </a:r>
                      <a:r>
                        <a:rPr lang="en-US" baseline="0" smtClean="0"/>
                        <a:t> kém hơn </a:t>
                      </a:r>
                      <a:r>
                        <a:rPr lang="en-US" smtClean="0"/>
                        <a:t>StringBuilder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Hiệu quả</a:t>
                      </a:r>
                      <a:r>
                        <a:rPr lang="en-US" baseline="0" smtClean="0"/>
                        <a:t> cao nhất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346" y="228600"/>
            <a:ext cx="8534400" cy="563563"/>
          </a:xfrm>
          <a:solidFill>
            <a:schemeClr val="tx1"/>
          </a:solidFill>
          <a:ln w="38100">
            <a:solidFill>
              <a:srgbClr val="FFFF00"/>
            </a:solidFill>
          </a:ln>
        </p:spPr>
        <p:txBody>
          <a:bodyPr/>
          <a:lstStyle/>
          <a:p>
            <a:r>
              <a:rPr lang="en-US" smtClean="0"/>
              <a:t>STRING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STRINGBUFFER </a:t>
            </a:r>
            <a:r>
              <a:rPr lang="en-US" smtClean="0">
                <a:solidFill>
                  <a:srgbClr val="FF0000"/>
                </a:solidFill>
              </a:rPr>
              <a:t>vs</a:t>
            </a:r>
            <a:r>
              <a:rPr lang="en-US" smtClean="0"/>
              <a:t> STRING BUILDER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9B8A-C13E-4F73-B5E9-D5335CAA16BB}" type="datetime1">
              <a:rPr lang="vi-VN" smtClean="0"/>
              <a:t>02/08/2016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FBF0-9585-46EC-9A4B-E59A90D7936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04650"/>
              </p:ext>
            </p:extLst>
          </p:nvPr>
        </p:nvGraphicFramePr>
        <p:xfrm>
          <a:off x="304800" y="1219200"/>
          <a:ext cx="8534400" cy="394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81866"/>
                <a:gridCol w="1896534"/>
                <a:gridCol w="1817512"/>
                <a:gridCol w="1738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Nội</a:t>
                      </a:r>
                      <a:r>
                        <a:rPr lang="en-US" baseline="0" smtClean="0"/>
                        <a:t> dung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</a:tr>
              <a:tr h="1737360">
                <a:tc rowSpan="2">
                  <a:txBody>
                    <a:bodyPr/>
                    <a:lstStyle/>
                    <a:p>
                      <a:r>
                        <a:rPr lang="en-US" smtClean="0"/>
                        <a:t>Phương</a:t>
                      </a:r>
                      <a:r>
                        <a:rPr lang="en-US" baseline="0" smtClean="0"/>
                        <a:t> thức equal()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Sử</a:t>
                      </a:r>
                      <a:r>
                        <a:rPr lang="en-US" baseline="0" smtClean="0"/>
                        <a:t> dụng được. Dùng để so sánh nội dung của 2 chuỗi (bởi vì String chỉa vào ô nhớ)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sử dụng được (</a:t>
                      </a:r>
                      <a:r>
                        <a:rPr lang="en-US" smtClean="0"/>
                        <a:t>StringBuffer là</a:t>
                      </a:r>
                      <a:r>
                        <a:rPr lang="en-US" baseline="0" smtClean="0"/>
                        <a:t> một đối tượng)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sử dụng được (</a:t>
                      </a:r>
                      <a:r>
                        <a:rPr lang="en-US" smtClean="0"/>
                        <a:t>StringBuilder là</a:t>
                      </a:r>
                      <a:r>
                        <a:rPr lang="en-US" baseline="0" smtClean="0"/>
                        <a:t> một đối tượng)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s1.equals(s2)</a:t>
                      </a:r>
                      <a:endParaRPr lang="en-US" b="1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Nếu so sánh thì có thể so sánh giá trị của nó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stringBuffer1.toString().equals(stringBuffer2.toString())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8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tự đối với </a:t>
                      </a:r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Nối</a:t>
                      </a:r>
                      <a:r>
                        <a:rPr lang="en-US" baseline="0" smtClean="0"/>
                        <a:t> chuỗi s1 vào chuỗi 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s.concat(s1);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s.append(s1);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s.append(s1);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Trương Ngọc Tinh Anh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7296"/>
            <a:ext cx="8153400" cy="49450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mtClean="0">
                <a:solidFill>
                  <a:schemeClr val="tx2"/>
                </a:solidFill>
                <a:hlinkClick r:id="rId2"/>
              </a:rPr>
              <a:t>http://vietjack.com/java/so_sanh_lop_stringbuffer_va_stringbuilder_trong_java.jsp</a:t>
            </a:r>
            <a:endParaRPr lang="en-US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>
                <a:solidFill>
                  <a:schemeClr val="tx2"/>
                </a:solidFill>
                <a:hlinkClick r:id="rId3"/>
              </a:rPr>
              <a:t>://</a:t>
            </a:r>
            <a:r>
              <a:rPr lang="en-US" smtClean="0">
                <a:solidFill>
                  <a:schemeClr val="tx2"/>
                </a:solidFill>
                <a:hlinkClick r:id="rId3"/>
              </a:rPr>
              <a:t>javahungry.blogspot.com/2013/06/difference-between-string-stringbuilder.html</a:t>
            </a:r>
            <a:endParaRPr lang="en-US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</a:t>
            </a:r>
            <a:r>
              <a:rPr lang="en-US">
                <a:solidFill>
                  <a:schemeClr val="tx2"/>
                </a:solidFill>
                <a:hlinkClick r:id="rId4"/>
              </a:rPr>
              <a:t>://</a:t>
            </a:r>
            <a:r>
              <a:rPr lang="en-US" smtClean="0">
                <a:solidFill>
                  <a:schemeClr val="tx2"/>
                </a:solidFill>
                <a:hlinkClick r:id="rId4"/>
              </a:rPr>
              <a:t>www.java67.com/2014/05/difference-between-stringbuilder-and-StringBuffer-java.html</a:t>
            </a: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9B8A-C13E-4F73-B5E9-D5335CAA16BB}" type="datetime1">
              <a:rPr lang="vi-VN" smtClean="0"/>
              <a:t>02/08/2016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FBF0-9585-46EC-9A4B-E59A90D7936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2149" y="1064529"/>
            <a:ext cx="6322050" cy="854883"/>
            <a:chOff x="4113735" y="1444877"/>
            <a:chExt cx="7043107" cy="1140141"/>
          </a:xfrm>
        </p:grpSpPr>
        <p:sp>
          <p:nvSpPr>
            <p:cNvPr id="8" name="Rectangle 7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0467" y="1444877"/>
              <a:ext cx="5736375" cy="11082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>
                  <a:solidFill>
                    <a:srgbClr val="002060"/>
                  </a:solidFill>
                </a:rPr>
                <a:t>So sánh lớp StringBuffer và StringBuilder </a:t>
              </a:r>
              <a:r>
                <a:rPr lang="en-US" sz="2400" b="1">
                  <a:solidFill>
                    <a:srgbClr val="002060"/>
                  </a:solidFill>
                </a:rPr>
                <a:t>trong </a:t>
              </a:r>
              <a:r>
                <a:rPr lang="en-US" sz="2400" b="1" smtClean="0">
                  <a:solidFill>
                    <a:srgbClr val="002060"/>
                  </a:solidFill>
                </a:rPr>
                <a:t>Java</a:t>
              </a:r>
              <a:r>
                <a:rPr lang="en-US" sz="2100" b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 </a:t>
              </a:r>
              <a:endParaRPr lang="en-US" sz="2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113735" y="1462930"/>
              <a:ext cx="954573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3299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1548" y="2836849"/>
            <a:ext cx="7923815" cy="854882"/>
            <a:chOff x="4113734" y="1444879"/>
            <a:chExt cx="10182782" cy="1140139"/>
          </a:xfrm>
        </p:grpSpPr>
        <p:sp>
          <p:nvSpPr>
            <p:cNvPr id="12" name="Rectangle 11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0467" y="1444879"/>
              <a:ext cx="8876049" cy="11082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>
                  <a:solidFill>
                    <a:srgbClr val="002060"/>
                  </a:solidFill>
                </a:rPr>
                <a:t>Difference Between String , StringBuilder And StringBuffer Classes With Example : Java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3299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8350" y="4783917"/>
            <a:ext cx="6322050" cy="854885"/>
            <a:chOff x="4113735" y="1444875"/>
            <a:chExt cx="7043107" cy="1140143"/>
          </a:xfrm>
        </p:grpSpPr>
        <p:sp>
          <p:nvSpPr>
            <p:cNvPr id="16" name="Rectangle 15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467" y="1444875"/>
              <a:ext cx="5736375" cy="11082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>
                  <a:solidFill>
                    <a:srgbClr val="002060"/>
                  </a:solidFill>
                </a:rPr>
                <a:t>Difference between StringBuilder and StringBuffer in Java</a:t>
              </a: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113735" y="1462930"/>
              <a:ext cx="954573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3986" tIns="68562" rIns="53986" bIns="68562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3299" kern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3299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4876800" y="3048000"/>
            <a:ext cx="38862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black">
          <a:xfrm>
            <a:off x="5029200" y="3962400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5l">
  <a:themeElements>
    <a:clrScheme name="208tgp_time_light 3">
      <a:dk1>
        <a:srgbClr val="000000"/>
      </a:dk1>
      <a:lt1>
        <a:srgbClr val="FFFFFF"/>
      </a:lt1>
      <a:dk2>
        <a:srgbClr val="0F4D5B"/>
      </a:dk2>
      <a:lt2>
        <a:srgbClr val="969696"/>
      </a:lt2>
      <a:accent1>
        <a:srgbClr val="1B7D6A"/>
      </a:accent1>
      <a:accent2>
        <a:srgbClr val="CBBA3B"/>
      </a:accent2>
      <a:accent3>
        <a:srgbClr val="FFFFFF"/>
      </a:accent3>
      <a:accent4>
        <a:srgbClr val="000000"/>
      </a:accent4>
      <a:accent5>
        <a:srgbClr val="ABBFB9"/>
      </a:accent5>
      <a:accent6>
        <a:srgbClr val="B8A835"/>
      </a:accent6>
      <a:hlink>
        <a:srgbClr val="3790D3"/>
      </a:hlink>
      <a:folHlink>
        <a:srgbClr val="BD6A1F"/>
      </a:folHlink>
    </a:clrScheme>
    <a:fontScheme name="208tgp_tim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8tgp_time_light 1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7053CB"/>
        </a:accent1>
        <a:accent2>
          <a:srgbClr val="3282BE"/>
        </a:accent2>
        <a:accent3>
          <a:srgbClr val="FFFFFF"/>
        </a:accent3>
        <a:accent4>
          <a:srgbClr val="000000"/>
        </a:accent4>
        <a:accent5>
          <a:srgbClr val="BBB3E2"/>
        </a:accent5>
        <a:accent6>
          <a:srgbClr val="2C75AC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8tgp_time_light 2">
        <a:dk1>
          <a:srgbClr val="000000"/>
        </a:dk1>
        <a:lt1>
          <a:srgbClr val="FFFFFF"/>
        </a:lt1>
        <a:dk2>
          <a:srgbClr val="1129A1"/>
        </a:dk2>
        <a:lt2>
          <a:srgbClr val="969696"/>
        </a:lt2>
        <a:accent1>
          <a:srgbClr val="4987E3"/>
        </a:accent1>
        <a:accent2>
          <a:srgbClr val="40C3EC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39B0D6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8tgp_time_light 3">
        <a:dk1>
          <a:srgbClr val="000000"/>
        </a:dk1>
        <a:lt1>
          <a:srgbClr val="FFFFFF"/>
        </a:lt1>
        <a:dk2>
          <a:srgbClr val="0F4D5B"/>
        </a:dk2>
        <a:lt2>
          <a:srgbClr val="969696"/>
        </a:lt2>
        <a:accent1>
          <a:srgbClr val="1B7D6A"/>
        </a:accent1>
        <a:accent2>
          <a:srgbClr val="CBBA3B"/>
        </a:accent2>
        <a:accent3>
          <a:srgbClr val="FFFFFF"/>
        </a:accent3>
        <a:accent4>
          <a:srgbClr val="000000"/>
        </a:accent4>
        <a:accent5>
          <a:srgbClr val="ABBFB9"/>
        </a:accent5>
        <a:accent6>
          <a:srgbClr val="B8A835"/>
        </a:accent6>
        <a:hlink>
          <a:srgbClr val="3790D3"/>
        </a:hlink>
        <a:folHlink>
          <a:srgbClr val="BD6A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cdb2004215l</Template>
  <TotalTime>326</TotalTime>
  <Words>432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Tahoma</vt:lpstr>
      <vt:lpstr>Verdana</vt:lpstr>
      <vt:lpstr>Wingdings</vt:lpstr>
      <vt:lpstr>cdb2004215l</vt:lpstr>
      <vt:lpstr>Image</vt:lpstr>
      <vt:lpstr>PowerPoint Presentation</vt:lpstr>
      <vt:lpstr>STRING vs STRINGBUFFER vs STRING BUILDER</vt:lpstr>
      <vt:lpstr>STRING vs STRINGBUFFER vs STRING BUILDER</vt:lpstr>
      <vt:lpstr>STRING vs STRINGBUFFER vs STRING BUILDER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hv</dc:creator>
  <cp:lastModifiedBy>anh truong</cp:lastModifiedBy>
  <cp:revision>21</cp:revision>
  <dcterms:created xsi:type="dcterms:W3CDTF">2016-08-02T08:57:36Z</dcterms:created>
  <dcterms:modified xsi:type="dcterms:W3CDTF">2016-08-02T16:18:41Z</dcterms:modified>
</cp:coreProperties>
</file>