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8"/>
  </p:notesMasterIdLst>
  <p:handoutMasterIdLst>
    <p:handoutMasterId r:id="rId19"/>
  </p:handoutMasterIdLst>
  <p:sldIdLst>
    <p:sldId id="333" r:id="rId2"/>
    <p:sldId id="384" r:id="rId3"/>
    <p:sldId id="454" r:id="rId4"/>
    <p:sldId id="455" r:id="rId5"/>
    <p:sldId id="451" r:id="rId6"/>
    <p:sldId id="393" r:id="rId7"/>
    <p:sldId id="444" r:id="rId8"/>
    <p:sldId id="445" r:id="rId9"/>
    <p:sldId id="446" r:id="rId10"/>
    <p:sldId id="447" r:id="rId11"/>
    <p:sldId id="452" r:id="rId12"/>
    <p:sldId id="448" r:id="rId13"/>
    <p:sldId id="449" r:id="rId14"/>
    <p:sldId id="450" r:id="rId15"/>
    <p:sldId id="453" r:id="rId16"/>
    <p:sldId id="268" r:id="rId17"/>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D11"/>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autoAdjust="0"/>
    <p:restoredTop sz="89779" autoAdjust="0"/>
  </p:normalViewPr>
  <p:slideViewPr>
    <p:cSldViewPr>
      <p:cViewPr varScale="1">
        <p:scale>
          <a:sx n="42" d="100"/>
          <a:sy n="42" d="100"/>
        </p:scale>
        <p:origin x="1380" y="4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7/28/2016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38266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7591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73165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318013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647905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15607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45839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424456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12660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9129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22805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56591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97771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9144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8"/>
            <a:endParaRPr lang="en-US" sz="1799">
              <a:solidFill>
                <a:prstClr val="white"/>
              </a:solidFill>
            </a:endParaRPr>
          </a:p>
        </p:txBody>
      </p:sp>
      <p:sp>
        <p:nvSpPr>
          <p:cNvPr id="2" name="Title 1"/>
          <p:cNvSpPr>
            <a:spLocks noGrp="1"/>
          </p:cNvSpPr>
          <p:nvPr>
            <p:ph type="ctrTitle"/>
          </p:nvPr>
        </p:nvSpPr>
        <p:spPr>
          <a:xfrm>
            <a:off x="685801" y="4987990"/>
            <a:ext cx="7772400" cy="610820"/>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2" y="5509360"/>
            <a:ext cx="6400801" cy="76444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7037" indent="0" algn="ctr">
              <a:buNone/>
              <a:defRPr>
                <a:solidFill>
                  <a:schemeClr val="tx1">
                    <a:tint val="75000"/>
                  </a:schemeClr>
                </a:solidFill>
              </a:defRPr>
            </a:lvl2pPr>
            <a:lvl3pPr marL="914073" indent="0" algn="ctr">
              <a:buNone/>
              <a:defRPr>
                <a:solidFill>
                  <a:schemeClr val="tx1">
                    <a:tint val="75000"/>
                  </a:schemeClr>
                </a:solidFill>
              </a:defRPr>
            </a:lvl3pPr>
            <a:lvl4pPr marL="1371109" indent="0" algn="ctr">
              <a:buNone/>
              <a:defRPr>
                <a:solidFill>
                  <a:schemeClr val="tx1">
                    <a:tint val="75000"/>
                  </a:schemeClr>
                </a:solidFill>
              </a:defRPr>
            </a:lvl4pPr>
            <a:lvl5pPr marL="1828145" indent="0" algn="ctr">
              <a:buNone/>
              <a:defRPr>
                <a:solidFill>
                  <a:schemeClr val="tx1">
                    <a:tint val="75000"/>
                  </a:schemeClr>
                </a:solidFill>
              </a:defRPr>
            </a:lvl5pPr>
            <a:lvl6pPr marL="2285182" indent="0" algn="ctr">
              <a:buNone/>
              <a:defRPr>
                <a:solidFill>
                  <a:schemeClr val="tx1">
                    <a:tint val="75000"/>
                  </a:schemeClr>
                </a:solidFill>
              </a:defRPr>
            </a:lvl6pPr>
            <a:lvl7pPr marL="2742218" indent="0" algn="ctr">
              <a:buNone/>
              <a:defRPr>
                <a:solidFill>
                  <a:schemeClr val="tx1">
                    <a:tint val="75000"/>
                  </a:schemeClr>
                </a:solidFill>
              </a:defRPr>
            </a:lvl7pPr>
            <a:lvl8pPr marL="3199253" indent="0" algn="ctr">
              <a:buNone/>
              <a:defRPr>
                <a:solidFill>
                  <a:schemeClr val="tx1">
                    <a:tint val="75000"/>
                  </a:schemeClr>
                </a:solidFill>
              </a:defRPr>
            </a:lvl8pPr>
            <a:lvl9pPr marL="36562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7F2B59-F76E-4DE7-8FE2-B433F4692F61}"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5"/>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9"/>
            <a:ext cx="5111750" cy="5853113"/>
          </a:xfrm>
        </p:spPr>
        <p:txBody>
          <a:bodyPr/>
          <a:lstStyle>
            <a:lvl1pPr>
              <a:defRPr sz="3200"/>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86938B-1FEC-4A6D-813C-8F37A19C228E}" type="datetime1">
              <a:rPr lang="vi-VN" smtClean="0">
                <a:solidFill>
                  <a:prstClr val="black">
                    <a:tint val="75000"/>
                  </a:prstClr>
                </a:solidFill>
              </a:rPr>
              <a:t>28/07/2016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7"/>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055" indent="0">
              <a:buNone/>
              <a:defRPr sz="2799"/>
            </a:lvl2pPr>
            <a:lvl3pPr marL="914111" indent="0">
              <a:buNone/>
              <a:defRPr sz="2399"/>
            </a:lvl3pPr>
            <a:lvl4pPr marL="1371166" indent="0">
              <a:buNone/>
              <a:defRPr sz="2000"/>
            </a:lvl4pPr>
            <a:lvl5pPr marL="1828221" indent="0">
              <a:buNone/>
              <a:defRPr sz="2000"/>
            </a:lvl5pPr>
            <a:lvl6pPr marL="2285276" indent="0">
              <a:buNone/>
              <a:defRPr sz="2000"/>
            </a:lvl6pPr>
            <a:lvl7pPr marL="2742332" indent="0">
              <a:buNone/>
              <a:defRPr sz="2000"/>
            </a:lvl7pPr>
            <a:lvl8pPr marL="3199386" indent="0">
              <a:buNone/>
              <a:defRPr sz="2000"/>
            </a:lvl8pPr>
            <a:lvl9pPr marL="3656443" indent="0">
              <a:buNone/>
              <a:defRPr sz="2000"/>
            </a:lvl9pPr>
          </a:lstStyle>
          <a:p>
            <a:endParaRPr lang="en-US"/>
          </a:p>
        </p:txBody>
      </p:sp>
      <p:sp>
        <p:nvSpPr>
          <p:cNvPr id="4" name="Text Placeholder 3"/>
          <p:cNvSpPr>
            <a:spLocks noGrp="1"/>
          </p:cNvSpPr>
          <p:nvPr>
            <p:ph type="body" sz="half" idx="2"/>
          </p:nvPr>
        </p:nvSpPr>
        <p:spPr>
          <a:xfrm>
            <a:off x="1792289" y="5367345"/>
            <a:ext cx="5486400" cy="8048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35365-154D-4AEE-95C4-1ADF32A22E82}" type="datetime1">
              <a:rPr lang="vi-VN" smtClean="0">
                <a:solidFill>
                  <a:prstClr val="black">
                    <a:tint val="75000"/>
                  </a:prstClr>
                </a:solidFill>
              </a:rPr>
              <a:t>28/07/2016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05A6C-2E77-4980-BF68-9E809C00BFCE}"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3D345-C30F-47CA-8145-4B40D8DF5FFB}"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12BB02-6E9F-4A47-AF43-55F7CC08052C}"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7"/>
            <a:ext cx="5029200" cy="711081"/>
          </a:xfrm>
        </p:spPr>
        <p:txBody>
          <a:bodyPr>
            <a:noAutofit/>
          </a:bodyPr>
          <a:lstStyle>
            <a:lvl1pPr>
              <a:defRPr sz="2699"/>
            </a:lvl1pPr>
          </a:lstStyle>
          <a:p>
            <a:r>
              <a:rPr lang="en-US" dirty="0"/>
              <a:t>Click to edit Master title style</a:t>
            </a:r>
          </a:p>
        </p:txBody>
      </p:sp>
      <p:sp>
        <p:nvSpPr>
          <p:cNvPr id="3" name="Date Placeholder 2"/>
          <p:cNvSpPr>
            <a:spLocks noGrp="1"/>
          </p:cNvSpPr>
          <p:nvPr>
            <p:ph type="dt" sz="half" idx="10"/>
          </p:nvPr>
        </p:nvSpPr>
        <p:spPr/>
        <p:txBody>
          <a:bodyPr/>
          <a:lstStyle/>
          <a:p>
            <a:fld id="{1DC398F2-F56B-4F89-A890-7F3B71DF8DC4}" type="datetime1">
              <a:rPr lang="vi-VN" smtClean="0"/>
              <a:t>28/07/2016</a:t>
            </a:fld>
            <a:endParaRPr lang="en-US"/>
          </a:p>
        </p:txBody>
      </p:sp>
      <p:sp>
        <p:nvSpPr>
          <p:cNvPr id="4" name="Footer Placeholder 3"/>
          <p:cNvSpPr>
            <a:spLocks noGrp="1"/>
          </p:cNvSpPr>
          <p:nvPr>
            <p:ph type="ftr" sz="quarter" idx="11"/>
          </p:nvPr>
        </p:nvSpPr>
        <p:spPr/>
        <p:txBody>
          <a:bodyPr/>
          <a:lstStyle/>
          <a:p>
            <a:r>
              <a:rPr lang="vi-VN" smtClean="0"/>
              <a:t>Nguyễn Trọng Thuận - Trương Ngọc Tinh Anh</a:t>
            </a:r>
            <a:endParaRPr lang="en-US"/>
          </a:p>
        </p:txBody>
      </p:sp>
      <p:sp>
        <p:nvSpPr>
          <p:cNvPr id="5" name="Slide Number Placeholder 4"/>
          <p:cNvSpPr>
            <a:spLocks noGrp="1"/>
          </p:cNvSpPr>
          <p:nvPr>
            <p:ph type="sldNum" sz="quarter" idx="12"/>
          </p:nvPr>
        </p:nvSpPr>
        <p:spPr>
          <a:xfrm>
            <a:off x="8572502" y="6356359"/>
            <a:ext cx="5715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05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5610226" y="362139"/>
            <a:ext cx="3086100" cy="533400"/>
          </a:xfrm>
        </p:spPr>
        <p:txBody>
          <a:bodyPr anchor="ctr">
            <a:noAutofit/>
          </a:bodyPr>
          <a:lstStyle>
            <a:lvl1pPr marL="0" indent="0" algn="r">
              <a:buNone/>
              <a:defRPr sz="14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7" y="2870639"/>
            <a:ext cx="4449167" cy="71108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A25EBE8C-41BF-498B-9175-41ADEF3CD64A}" type="datetime1">
              <a:rPr lang="vi-VN" smtClean="0">
                <a:solidFill>
                  <a:srgbClr val="080808">
                    <a:tint val="75000"/>
                  </a:srgbClr>
                </a:solidFill>
              </a:rPr>
              <a:t>28/07/2016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r>
              <a:rPr lang="vi-VN" smtClean="0">
                <a:solidFill>
                  <a:srgbClr val="080808">
                    <a:tint val="75000"/>
                  </a:srgbClr>
                </a:solidFill>
              </a:rPr>
              <a:t>Nguyễn Trọng Thuận - Trương Ngọc Tinh Anh</a:t>
            </a:r>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36642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4"/>
            <a:ext cx="7772400" cy="1470025"/>
          </a:xfrm>
        </p:spPr>
        <p:txBody>
          <a:bodyPr/>
          <a:lstStyle/>
          <a:p>
            <a:r>
              <a:rPr lang="en-US"/>
              <a:t>Click to edit Master title style</a:t>
            </a:r>
          </a:p>
        </p:txBody>
      </p:sp>
      <p:sp>
        <p:nvSpPr>
          <p:cNvPr id="3" name="Subtitle 2"/>
          <p:cNvSpPr>
            <a:spLocks noGrp="1"/>
          </p:cNvSpPr>
          <p:nvPr>
            <p:ph type="subTitle" idx="1"/>
          </p:nvPr>
        </p:nvSpPr>
        <p:spPr>
          <a:xfrm>
            <a:off x="1371602" y="3886200"/>
            <a:ext cx="6400801" cy="1752600"/>
          </a:xfrm>
        </p:spPr>
        <p:txBody>
          <a:bodyPr/>
          <a:lstStyle>
            <a:lvl1pPr marL="0" indent="0" algn="ctr">
              <a:buNone/>
              <a:defRPr>
                <a:solidFill>
                  <a:schemeClr val="tx1">
                    <a:tint val="75000"/>
                  </a:schemeClr>
                </a:solidFill>
              </a:defRPr>
            </a:lvl1pPr>
            <a:lvl2pPr marL="457055" indent="0" algn="ctr">
              <a:buNone/>
              <a:defRPr>
                <a:solidFill>
                  <a:schemeClr val="tx1">
                    <a:tint val="75000"/>
                  </a:schemeClr>
                </a:solidFill>
              </a:defRPr>
            </a:lvl2pPr>
            <a:lvl3pPr marL="914111" indent="0" algn="ctr">
              <a:buNone/>
              <a:defRPr>
                <a:solidFill>
                  <a:schemeClr val="tx1">
                    <a:tint val="75000"/>
                  </a:schemeClr>
                </a:solidFill>
              </a:defRPr>
            </a:lvl3pPr>
            <a:lvl4pPr marL="1371166" indent="0" algn="ctr">
              <a:buNone/>
              <a:defRPr>
                <a:solidFill>
                  <a:schemeClr val="tx1">
                    <a:tint val="75000"/>
                  </a:schemeClr>
                </a:solidFill>
              </a:defRPr>
            </a:lvl4pPr>
            <a:lvl5pPr marL="1828221" indent="0" algn="ctr">
              <a:buNone/>
              <a:defRPr>
                <a:solidFill>
                  <a:schemeClr val="tx1">
                    <a:tint val="75000"/>
                  </a:schemeClr>
                </a:solidFill>
              </a:defRPr>
            </a:lvl5pPr>
            <a:lvl6pPr marL="2285276" indent="0" algn="ctr">
              <a:buNone/>
              <a:defRPr>
                <a:solidFill>
                  <a:schemeClr val="tx1">
                    <a:tint val="75000"/>
                  </a:schemeClr>
                </a:solidFill>
              </a:defRPr>
            </a:lvl6pPr>
            <a:lvl7pPr marL="2742332" indent="0" algn="ctr">
              <a:buNone/>
              <a:defRPr>
                <a:solidFill>
                  <a:schemeClr val="tx1">
                    <a:tint val="75000"/>
                  </a:schemeClr>
                </a:solidFill>
              </a:defRPr>
            </a:lvl7pPr>
            <a:lvl8pPr marL="3199386" indent="0" algn="ctr">
              <a:buNone/>
              <a:defRPr>
                <a:solidFill>
                  <a:schemeClr val="tx1">
                    <a:tint val="75000"/>
                  </a:schemeClr>
                </a:solidFill>
              </a:defRPr>
            </a:lvl8pPr>
            <a:lvl9pPr marL="36564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3D872F-F611-4906-9263-1FEBCE494F8A}"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DD402-AE60-4645-A945-68123EB162D6}"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55" indent="0">
              <a:buNone/>
              <a:defRPr sz="1799">
                <a:solidFill>
                  <a:schemeClr val="tx1">
                    <a:tint val="75000"/>
                  </a:schemeClr>
                </a:solidFill>
              </a:defRPr>
            </a:lvl2pPr>
            <a:lvl3pPr marL="914111" indent="0">
              <a:buNone/>
              <a:defRPr sz="1600">
                <a:solidFill>
                  <a:schemeClr val="tx1">
                    <a:tint val="75000"/>
                  </a:schemeClr>
                </a:solidFill>
              </a:defRPr>
            </a:lvl3pPr>
            <a:lvl4pPr marL="1371166" indent="0">
              <a:buNone/>
              <a:defRPr sz="1400">
                <a:solidFill>
                  <a:schemeClr val="tx1">
                    <a:tint val="75000"/>
                  </a:schemeClr>
                </a:solidFill>
              </a:defRPr>
            </a:lvl4pPr>
            <a:lvl5pPr marL="1828221" indent="0">
              <a:buNone/>
              <a:defRPr sz="1400">
                <a:solidFill>
                  <a:schemeClr val="tx1">
                    <a:tint val="75000"/>
                  </a:schemeClr>
                </a:solidFill>
              </a:defRPr>
            </a:lvl5pPr>
            <a:lvl6pPr marL="2285276" indent="0">
              <a:buNone/>
              <a:defRPr sz="1400">
                <a:solidFill>
                  <a:schemeClr val="tx1">
                    <a:tint val="75000"/>
                  </a:schemeClr>
                </a:solidFill>
              </a:defRPr>
            </a:lvl6pPr>
            <a:lvl7pPr marL="2742332" indent="0">
              <a:buNone/>
              <a:defRPr sz="1400">
                <a:solidFill>
                  <a:schemeClr val="tx1">
                    <a:tint val="75000"/>
                  </a:schemeClr>
                </a:solidFill>
              </a:defRPr>
            </a:lvl7pPr>
            <a:lvl8pPr marL="3199386" indent="0">
              <a:buNone/>
              <a:defRPr sz="1400">
                <a:solidFill>
                  <a:schemeClr val="tx1">
                    <a:tint val="75000"/>
                  </a:schemeClr>
                </a:solidFill>
              </a:defRPr>
            </a:lvl8pPr>
            <a:lvl9pPr marL="365644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B46C2-D792-4A2F-A42C-EC6ECB36CA36}"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984161-DD42-49BD-B6EC-006D210A3752}" type="datetime1">
              <a:rPr lang="vi-VN" smtClean="0">
                <a:solidFill>
                  <a:prstClr val="black">
                    <a:tint val="75000"/>
                  </a:prstClr>
                </a:solidFill>
              </a:rPr>
              <a:t>28/07/2016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7"/>
            <a:ext cx="4041775"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4F6B5-3CBD-48F5-9BA5-39DE2336F315}" type="datetime1">
              <a:rPr lang="vi-VN" smtClean="0">
                <a:solidFill>
                  <a:prstClr val="black">
                    <a:tint val="75000"/>
                  </a:prstClr>
                </a:solidFill>
              </a:rPr>
              <a:t>28/07/2016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2B9BAF-3A47-4790-8667-65EA90AF34A7}"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E531A1-CB4C-4C8F-AD3B-CC8EF3C170E5}"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5138D-866D-4524-B91B-0C4841FAD47B}" type="datetime1">
              <a:rPr lang="vi-VN" smtClean="0">
                <a:solidFill>
                  <a:prstClr val="black">
                    <a:tint val="75000"/>
                  </a:prstClr>
                </a:solidFill>
              </a:rPr>
              <a:t>28/07/2016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74646"/>
            <a:ext cx="82296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2" y="1138426"/>
            <a:ext cx="82296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148"/>
            <a:fld id="{E7071753-4DCB-404B-B0DB-F7DA49B83CE8}"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3"/>
          </p:nvPr>
        </p:nvSpPr>
        <p:spPr>
          <a:xfrm>
            <a:off x="3124201" y="6356358"/>
            <a:ext cx="28956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148"/>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2" y="6356358"/>
            <a:ext cx="21336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148"/>
            <a:fld id="{5939B1FA-81F2-4940-9AF3-5EAFB5D6669B}" type="slidenum">
              <a:rPr lang="en-US" smtClean="0">
                <a:solidFill>
                  <a:prstClr val="black">
                    <a:tint val="75000"/>
                  </a:prstClr>
                </a:solidFill>
              </a:rPr>
              <a:pPr defTabSz="914148"/>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10" r:id="rId16"/>
  </p:sldLayoutIdLst>
  <p:hf hdr="0"/>
  <p:txStyles>
    <p:titleStyle>
      <a:lvl1pPr algn="l" defTabSz="914111" rtl="0" eaLnBrk="1" latinLnBrk="0" hangingPunct="1">
        <a:spcBef>
          <a:spcPct val="0"/>
        </a:spcBef>
        <a:buNone/>
        <a:defRPr sz="2399" kern="1200">
          <a:solidFill>
            <a:schemeClr val="tx1">
              <a:lumMod val="65000"/>
              <a:lumOff val="35000"/>
            </a:schemeClr>
          </a:solidFill>
          <a:latin typeface="+mj-lt"/>
          <a:ea typeface="+mj-ea"/>
          <a:cs typeface="+mj-cs"/>
        </a:defRPr>
      </a:lvl1pPr>
    </p:titleStyle>
    <p:bodyStyle>
      <a:lvl1pPr marL="342791" indent="-342791" algn="l" defTabSz="914111"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715" indent="-285660" algn="l" defTabSz="914111"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638" indent="-228528" algn="l" defTabSz="914111"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9694"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6748"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380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59"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1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70"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11" rtl="0" eaLnBrk="1" latinLnBrk="0" hangingPunct="1">
        <a:defRPr sz="1799" kern="1200">
          <a:solidFill>
            <a:schemeClr val="tx1"/>
          </a:solidFill>
          <a:latin typeface="+mn-lt"/>
          <a:ea typeface="+mn-ea"/>
          <a:cs typeface="+mn-cs"/>
        </a:defRPr>
      </a:lvl1pPr>
      <a:lvl2pPr marL="457055" algn="l" defTabSz="914111" rtl="0" eaLnBrk="1" latinLnBrk="0" hangingPunct="1">
        <a:defRPr sz="1799" kern="1200">
          <a:solidFill>
            <a:schemeClr val="tx1"/>
          </a:solidFill>
          <a:latin typeface="+mn-lt"/>
          <a:ea typeface="+mn-ea"/>
          <a:cs typeface="+mn-cs"/>
        </a:defRPr>
      </a:lvl2pPr>
      <a:lvl3pPr marL="914111" algn="l" defTabSz="914111" rtl="0" eaLnBrk="1" latinLnBrk="0" hangingPunct="1">
        <a:defRPr sz="1799" kern="1200">
          <a:solidFill>
            <a:schemeClr val="tx1"/>
          </a:solidFill>
          <a:latin typeface="+mn-lt"/>
          <a:ea typeface="+mn-ea"/>
          <a:cs typeface="+mn-cs"/>
        </a:defRPr>
      </a:lvl3pPr>
      <a:lvl4pPr marL="1371166" algn="l" defTabSz="914111" rtl="0" eaLnBrk="1" latinLnBrk="0" hangingPunct="1">
        <a:defRPr sz="1799" kern="1200">
          <a:solidFill>
            <a:schemeClr val="tx1"/>
          </a:solidFill>
          <a:latin typeface="+mn-lt"/>
          <a:ea typeface="+mn-ea"/>
          <a:cs typeface="+mn-cs"/>
        </a:defRPr>
      </a:lvl4pPr>
      <a:lvl5pPr marL="1828221" algn="l" defTabSz="914111" rtl="0" eaLnBrk="1" latinLnBrk="0" hangingPunct="1">
        <a:defRPr sz="1799" kern="1200">
          <a:solidFill>
            <a:schemeClr val="tx1"/>
          </a:solidFill>
          <a:latin typeface="+mn-lt"/>
          <a:ea typeface="+mn-ea"/>
          <a:cs typeface="+mn-cs"/>
        </a:defRPr>
      </a:lvl5pPr>
      <a:lvl6pPr marL="2285276" algn="l" defTabSz="914111" rtl="0" eaLnBrk="1" latinLnBrk="0" hangingPunct="1">
        <a:defRPr sz="1799" kern="1200">
          <a:solidFill>
            <a:schemeClr val="tx1"/>
          </a:solidFill>
          <a:latin typeface="+mn-lt"/>
          <a:ea typeface="+mn-ea"/>
          <a:cs typeface="+mn-cs"/>
        </a:defRPr>
      </a:lvl6pPr>
      <a:lvl7pPr marL="2742332" algn="l" defTabSz="914111" rtl="0" eaLnBrk="1" latinLnBrk="0" hangingPunct="1">
        <a:defRPr sz="1799" kern="1200">
          <a:solidFill>
            <a:schemeClr val="tx1"/>
          </a:solidFill>
          <a:latin typeface="+mn-lt"/>
          <a:ea typeface="+mn-ea"/>
          <a:cs typeface="+mn-cs"/>
        </a:defRPr>
      </a:lvl7pPr>
      <a:lvl8pPr marL="3199386" algn="l" defTabSz="914111" rtl="0" eaLnBrk="1" latinLnBrk="0" hangingPunct="1">
        <a:defRPr sz="1799" kern="1200">
          <a:solidFill>
            <a:schemeClr val="tx1"/>
          </a:solidFill>
          <a:latin typeface="+mn-lt"/>
          <a:ea typeface="+mn-ea"/>
          <a:cs typeface="+mn-cs"/>
        </a:defRPr>
      </a:lvl8pPr>
      <a:lvl9pPr marL="3656443" algn="l" defTabSz="91411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219200" y="381000"/>
            <a:ext cx="6858000" cy="1754326"/>
          </a:xfrm>
          <a:prstGeom prst="rect">
            <a:avLst/>
          </a:prstGeom>
          <a:solidFill>
            <a:schemeClr val="tx1"/>
          </a:solidFill>
          <a:ln w="76200">
            <a:solidFill>
              <a:srgbClr val="FFFF00"/>
            </a:solidFill>
          </a:ln>
        </p:spPr>
        <p:txBody>
          <a:bodyPr wrap="square" lIns="91440" tIns="45720" rIns="91440" bIns="45720">
            <a:spAutoFit/>
          </a:bodyPr>
          <a:lstStyle/>
          <a:p>
            <a:pPr algn="ct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Tìm hiểu về mảng trong Java</a:t>
            </a:r>
          </a:p>
        </p:txBody>
      </p:sp>
      <p:sp>
        <p:nvSpPr>
          <p:cNvPr id="5" name="TextBox 4"/>
          <p:cNvSpPr txBox="1"/>
          <p:nvPr/>
        </p:nvSpPr>
        <p:spPr>
          <a:xfrm>
            <a:off x="4495800" y="5257800"/>
            <a:ext cx="4217997" cy="1384995"/>
          </a:xfrm>
          <a:prstGeom prst="rect">
            <a:avLst/>
          </a:prstGeom>
          <a:solidFill>
            <a:schemeClr val="tx1"/>
          </a:solidFill>
          <a:ln w="57150">
            <a:solidFill>
              <a:srgbClr val="50ED11"/>
            </a:solidFill>
          </a:ln>
        </p:spPr>
        <p:txBody>
          <a:bodyPr wrap="square" rtlCol="0">
            <a:spAutoFit/>
          </a:bodyPr>
          <a:lstStyle/>
          <a:p>
            <a:pPr>
              <a:lnSpc>
                <a:spcPct val="150000"/>
              </a:lnSpc>
            </a:pPr>
            <a:r>
              <a:rPr lang="en-US" b="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Thực </a:t>
            </a:r>
            <a:r>
              <a:rPr lang="en-US" b="1" smtClean="0">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hiện:</a:t>
            </a:r>
            <a:endParaRPr lang="en-US" b="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Nguyễn </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Trọng </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Thuận</a:t>
            </a:r>
          </a:p>
          <a:p>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Trương </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Ngọc Tinh </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Anh</a:t>
            </a:r>
            <a:endPar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624EDA20-65AC-4885-BC3E-1FF1CF171819}" type="datetime1">
              <a:rPr lang="vi-VN" smtClean="0">
                <a:solidFill>
                  <a:prstClr val="black">
                    <a:tint val="75000"/>
                  </a:prstClr>
                </a:solidFill>
              </a:rPr>
              <a:t>28/07/2016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9264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pPr marL="514350" indent="-514350">
              <a:buFont typeface="+mj-lt"/>
              <a:buAutoNum type="romanUcPeriod"/>
            </a:pPr>
            <a:r>
              <a:rPr lang="en-US" sz="2800" b="1">
                <a:solidFill>
                  <a:schemeClr val="bg1"/>
                </a:solidFill>
                <a:latin typeface="Arial" panose="020B0604020202020204" pitchFamily="34" charset="0"/>
                <a:cs typeface="Arial" panose="020B0604020202020204" pitchFamily="34" charset="0"/>
              </a:rPr>
              <a:t>Mảng một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Kiểu dữ liệu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3</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2862322"/>
          </a:xfrm>
          <a:prstGeom prst="rect">
            <a:avLst/>
          </a:prstGeom>
          <a:noFill/>
        </p:spPr>
        <p:txBody>
          <a:bodyPr wrap="square" rtlCol="0">
            <a:spAutoFit/>
          </a:bodyPr>
          <a:lstStyle/>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Theo mặc định, lớp Object là lớp cha của tất cả các lớp trong Java. Nói cách khác, nó là lớp cao nhất của Java. </a:t>
            </a:r>
            <a:endParaRPr lang="en-U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Lớp Object </a:t>
            </a:r>
            <a:r>
              <a:rPr lang="en-US" sz="2000">
                <a:latin typeface="Arial" panose="020B0604020202020204" pitchFamily="34" charset="0"/>
                <a:cs typeface="Arial" panose="020B0604020202020204" pitchFamily="34" charset="0"/>
              </a:rPr>
              <a:t>có thể </a:t>
            </a:r>
            <a:r>
              <a:rPr lang="vi-VN" sz="2000">
                <a:latin typeface="Arial" panose="020B0604020202020204" pitchFamily="34" charset="0"/>
                <a:cs typeface="Arial" panose="020B0604020202020204" pitchFamily="34" charset="0"/>
              </a:rPr>
              <a:t>tham chiếu bất cứ đối tượng nào có kiểu mà </a:t>
            </a:r>
            <a:r>
              <a:rPr lang="en-US" sz="2000">
                <a:latin typeface="Arial" panose="020B0604020202020204" pitchFamily="34" charset="0"/>
                <a:cs typeface="Arial" panose="020B0604020202020204" pitchFamily="34" charset="0"/>
              </a:rPr>
              <a:t>ta</a:t>
            </a:r>
            <a:r>
              <a:rPr lang="vi-VN" sz="2000">
                <a:latin typeface="Arial" panose="020B0604020202020204" pitchFamily="34" charset="0"/>
                <a:cs typeface="Arial" panose="020B0604020202020204" pitchFamily="34" charset="0"/>
              </a:rPr>
              <a:t> không biết. Chú ý rằng biến tham chiếu của lớp cha có thể tham chiếu tới đối tượng lớp con, và được gọi là </a:t>
            </a:r>
            <a:r>
              <a:rPr lang="vi-VN" sz="2000" b="1">
                <a:latin typeface="Arial" panose="020B0604020202020204" pitchFamily="34" charset="0"/>
                <a:cs typeface="Arial" panose="020B0604020202020204" pitchFamily="34" charset="0"/>
              </a:rPr>
              <a:t>Upcasting</a:t>
            </a:r>
            <a:r>
              <a:rPr lang="vi-VN" sz="200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Lớp Object cung cấp một số hành vi chung cho tất c</a:t>
            </a:r>
            <a:r>
              <a:rPr lang="en-US" sz="2000">
                <a:latin typeface="Arial" panose="020B0604020202020204" pitchFamily="34" charset="0"/>
                <a:cs typeface="Arial" panose="020B0604020202020204" pitchFamily="34" charset="0"/>
              </a:rPr>
              <a:t>ả các</a:t>
            </a:r>
            <a:r>
              <a:rPr lang="vi-VN" sz="2000">
                <a:latin typeface="Arial" panose="020B0604020202020204" pitchFamily="34" charset="0"/>
                <a:cs typeface="Arial" panose="020B0604020202020204" pitchFamily="34" charset="0"/>
              </a:rPr>
              <a:t> đối tượng, chẳng hạn như đối tượng có thể được so sánh</a:t>
            </a:r>
            <a:r>
              <a:rPr lang="en-US" sz="2000">
                <a:latin typeface="Arial" panose="020B0604020202020204" pitchFamily="34" charset="0"/>
                <a:cs typeface="Arial" panose="020B0604020202020204" pitchFamily="34" charset="0"/>
              </a:rPr>
              <a:t>, mô phỏng (clone), thông báo (notify).</a:t>
            </a:r>
            <a:endParaRPr lang="en-US" sz="2000" b="1" i="1">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A4DD47AF-09DA-4ABD-9C20-FD02AED98F72}"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42900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080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085691" y="1954832"/>
            <a:ext cx="5330392" cy="841347"/>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732975"/>
              <a:ext cx="5736375" cy="615714"/>
            </a:xfrm>
            <a:prstGeom prst="rect">
              <a:avLst/>
            </a:prstGeom>
            <a:noFill/>
          </p:spPr>
          <p:txBody>
            <a:bodyPr wrap="square" rtlCol="0" anchor="ctr">
              <a:spAutoFit/>
            </a:bodyPr>
            <a:lstStyle/>
            <a:p>
              <a:r>
                <a:rPr lang="en-US" b="1">
                  <a:latin typeface="Arial" panose="020B0604020202020204" pitchFamily="34" charset="0"/>
                  <a:cs typeface="Arial" panose="020B0604020202020204" pitchFamily="34" charset="0"/>
                </a:rPr>
                <a:t>Khai báo và khởi tạo</a:t>
              </a:r>
              <a:endParaRPr lang="en-US" b="1"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anose="020B0604020202020204" pitchFamily="34" charset="0"/>
                  <a:cs typeface="Arial" pitchFamily="34" charset="0"/>
                </a:rPr>
                <a:t>1</a:t>
              </a:r>
            </a:p>
          </p:txBody>
        </p:sp>
      </p:grpSp>
      <p:grpSp>
        <p:nvGrpSpPr>
          <p:cNvPr id="6" name="Group 5"/>
          <p:cNvGrpSpPr/>
          <p:nvPr/>
        </p:nvGrpSpPr>
        <p:grpSpPr>
          <a:xfrm>
            <a:off x="3660365" y="3290229"/>
            <a:ext cx="5274750" cy="846761"/>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529963"/>
              <a:ext cx="4496183" cy="615553"/>
            </a:xfrm>
            <a:prstGeom prst="rect">
              <a:avLst/>
            </a:prstGeom>
            <a:noFill/>
          </p:spPr>
          <p:txBody>
            <a:bodyPr wrap="square" rtlCol="0" anchor="ctr">
              <a:spAutoFit/>
            </a:bodyPr>
            <a:lstStyle/>
            <a:p>
              <a:endParaRPr lang="en-US"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2</a:t>
              </a:r>
            </a:p>
          </p:txBody>
        </p:sp>
      </p:grpSp>
      <p:grpSp>
        <p:nvGrpSpPr>
          <p:cNvPr id="7" name="Group 6"/>
          <p:cNvGrpSpPr/>
          <p:nvPr/>
        </p:nvGrpSpPr>
        <p:grpSpPr>
          <a:xfrm>
            <a:off x="3074201" y="4617895"/>
            <a:ext cx="5274749" cy="844226"/>
            <a:chOff x="4097345" y="5014193"/>
            <a:chExt cx="7032998" cy="1125634"/>
          </a:xfrm>
        </p:grpSpPr>
        <p:sp>
          <p:nvSpPr>
            <p:cNvPr id="112" name="Rectangle 111"/>
            <p:cNvSpPr/>
            <p:nvPr/>
          </p:nvSpPr>
          <p:spPr>
            <a:xfrm>
              <a:off x="4666071" y="5035626"/>
              <a:ext cx="6464272"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3" name="TextBox 112"/>
            <p:cNvSpPr txBox="1"/>
            <p:nvPr/>
          </p:nvSpPr>
          <p:spPr>
            <a:xfrm>
              <a:off x="5592845" y="5296802"/>
              <a:ext cx="5277737" cy="615553"/>
            </a:xfrm>
            <a:prstGeom prst="rect">
              <a:avLst/>
            </a:prstGeom>
            <a:noFill/>
          </p:spPr>
          <p:txBody>
            <a:bodyPr wrap="square" rtlCol="0" anchor="ctr">
              <a:spAutoFit/>
            </a:bodyPr>
            <a:lstStyle/>
            <a:p>
              <a:endParaRPr lang="en-US" dirty="0">
                <a:latin typeface="Arial" panose="020B0604020202020204" pitchFamily="34" charset="0"/>
                <a:cs typeface="Arial" panose="020B0604020202020204" pitchFamily="34" charset="0"/>
              </a:endParaRPr>
            </a:p>
          </p:txBody>
        </p:sp>
        <p:sp>
          <p:nvSpPr>
            <p:cNvPr id="114" name="Oval 113"/>
            <p:cNvSpPr>
              <a:spLocks noChangeAspect="1"/>
            </p:cNvSpPr>
            <p:nvPr/>
          </p:nvSpPr>
          <p:spPr>
            <a:xfrm>
              <a:off x="4097345" y="5014193"/>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3</a:t>
              </a:r>
            </a:p>
          </p:txBody>
        </p:sp>
      </p:grpSp>
      <p:sp>
        <p:nvSpPr>
          <p:cNvPr id="8" name="Title 7"/>
          <p:cNvSpPr>
            <a:spLocks noGrp="1"/>
          </p:cNvSpPr>
          <p:nvPr>
            <p:ph type="title"/>
          </p:nvPr>
        </p:nvSpPr>
        <p:spPr>
          <a:solidFill>
            <a:schemeClr val="bg1"/>
          </a:solidFill>
        </p:spPr>
        <p:txBody>
          <a:bodyPr>
            <a:normAutofit/>
          </a:bodyPr>
          <a:lstStyle/>
          <a:p>
            <a:r>
              <a:rPr lang="en-US" sz="3200" b="1">
                <a:solidFill>
                  <a:srgbClr val="0070C0"/>
                </a:solidFill>
                <a:latin typeface="Tahoma" panose="020B0604030504040204" pitchFamily="34" charset="0"/>
                <a:ea typeface="Tahoma" panose="020B0604030504040204" pitchFamily="34" charset="0"/>
                <a:cs typeface="Tahoma" panose="020B0604030504040204" pitchFamily="34" charset="0"/>
              </a:rPr>
              <a:t>II. Mảng hai chiều</a:t>
            </a:r>
          </a:p>
        </p:txBody>
      </p:sp>
      <p:sp>
        <p:nvSpPr>
          <p:cNvPr id="2" name="Date Placeholder 1"/>
          <p:cNvSpPr>
            <a:spLocks noGrp="1"/>
          </p:cNvSpPr>
          <p:nvPr>
            <p:ph type="dt" sz="half" idx="10"/>
          </p:nvPr>
        </p:nvSpPr>
        <p:spPr/>
        <p:txBody>
          <a:bodyPr/>
          <a:lstStyle/>
          <a:p>
            <a:fld id="{81467B0A-451B-4E12-AE02-F560BABAAA4A}" type="datetime1">
              <a:rPr lang="vi-VN" smtClean="0">
                <a:solidFill>
                  <a:prstClr val="black">
                    <a:tint val="75000"/>
                  </a:prstClr>
                </a:solidFill>
              </a:rPr>
              <a:t>28/07/2016</a:t>
            </a:fld>
            <a:endParaRPr lang="en-US">
              <a:solidFill>
                <a:prstClr val="black">
                  <a:tint val="75000"/>
                </a:prstClr>
              </a:solidFill>
            </a:endParaRPr>
          </a:p>
        </p:txBody>
      </p:sp>
      <p:sp>
        <p:nvSpPr>
          <p:cNvPr id="9" name="Footer Placeholder 8"/>
          <p:cNvSpPr>
            <a:spLocks noGrp="1"/>
          </p:cNvSpPr>
          <p:nvPr>
            <p:ph type="ftr" sz="quarter" idx="11"/>
          </p:nvPr>
        </p:nvSpPr>
        <p:spPr>
          <a:xfrm>
            <a:off x="3124200" y="6356358"/>
            <a:ext cx="3581399"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10" name="Slide Number Placeholder 9"/>
          <p:cNvSpPr>
            <a:spLocks noGrp="1"/>
          </p:cNvSpPr>
          <p:nvPr>
            <p:ph type="sldNum" sz="quarter" idx="12"/>
          </p:nvPr>
        </p:nvSpPr>
        <p:spPr/>
        <p:txBody>
          <a:bodyPr/>
          <a:lstStyle/>
          <a:p>
            <a:fld id="{5939B1FA-81F2-4940-9AF3-5EAFB5D6669B}"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70640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800" b="1">
                <a:solidFill>
                  <a:schemeClr val="bg1"/>
                </a:solidFill>
                <a:latin typeface="Arial" panose="020B0604020202020204" pitchFamily="34" charset="0"/>
                <a:cs typeface="Arial" panose="020B0604020202020204" pitchFamily="34" charset="0"/>
              </a:rPr>
              <a:t>II.   Mảng hai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Khai báo và khởi tạo</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707886"/>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Ngoài cách khai báo thường dùng, ta có thể khai báo một mảng hai chiều theo cách như sau:</a:t>
            </a:r>
          </a:p>
        </p:txBody>
      </p:sp>
      <p:pic>
        <p:nvPicPr>
          <p:cNvPr id="4" name="Picture 3"/>
          <p:cNvPicPr>
            <a:picLocks noChangeAspect="1"/>
          </p:cNvPicPr>
          <p:nvPr/>
        </p:nvPicPr>
        <p:blipFill>
          <a:blip r:embed="rId3"/>
          <a:stretch>
            <a:fillRect/>
          </a:stretch>
        </p:blipFill>
        <p:spPr>
          <a:xfrm>
            <a:off x="1972270" y="2905527"/>
            <a:ext cx="5199463" cy="607044"/>
          </a:xfrm>
          <a:prstGeom prst="rect">
            <a:avLst/>
          </a:prstGeom>
          <a:ln>
            <a:noFill/>
          </a:ln>
          <a:effectLst>
            <a:outerShdw blurRad="292100" dist="139700" dir="2700000" algn="tl" rotWithShape="0">
              <a:srgbClr val="333333">
                <a:alpha val="65000"/>
              </a:srgbClr>
            </a:outerShdw>
          </a:effectLst>
        </p:spPr>
      </p:pic>
      <p:sp>
        <p:nvSpPr>
          <p:cNvPr id="23" name="TextBox 22"/>
          <p:cNvSpPr txBox="1"/>
          <p:nvPr/>
        </p:nvSpPr>
        <p:spPr>
          <a:xfrm>
            <a:off x="795743" y="3759908"/>
            <a:ext cx="7129057" cy="400110"/>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Ví dụ vừa khai báo vừa khởi tạo mảng</a:t>
            </a:r>
          </a:p>
        </p:txBody>
      </p:sp>
      <p:pic>
        <p:nvPicPr>
          <p:cNvPr id="5" name="Picture 4"/>
          <p:cNvPicPr>
            <a:picLocks noChangeAspect="1"/>
          </p:cNvPicPr>
          <p:nvPr/>
        </p:nvPicPr>
        <p:blipFill>
          <a:blip r:embed="rId4"/>
          <a:stretch>
            <a:fillRect/>
          </a:stretch>
        </p:blipFill>
        <p:spPr>
          <a:xfrm>
            <a:off x="795743" y="4305497"/>
            <a:ext cx="8229601" cy="427290"/>
          </a:xfrm>
          <a:prstGeom prst="rect">
            <a:avLst/>
          </a:prstGeom>
        </p:spPr>
      </p:pic>
      <p:pic>
        <p:nvPicPr>
          <p:cNvPr id="6" name="Picture 5"/>
          <p:cNvPicPr>
            <a:picLocks noChangeAspect="1"/>
          </p:cNvPicPr>
          <p:nvPr/>
        </p:nvPicPr>
        <p:blipFill>
          <a:blip r:embed="rId5"/>
          <a:stretch>
            <a:fillRect/>
          </a:stretch>
        </p:blipFill>
        <p:spPr>
          <a:xfrm>
            <a:off x="2257715" y="5402724"/>
            <a:ext cx="2422573" cy="1167240"/>
          </a:xfrm>
          <a:prstGeom prst="rect">
            <a:avLst/>
          </a:prstGeom>
        </p:spPr>
      </p:pic>
      <p:sp>
        <p:nvSpPr>
          <p:cNvPr id="24" name="TextBox 23"/>
          <p:cNvSpPr txBox="1"/>
          <p:nvPr/>
        </p:nvSpPr>
        <p:spPr>
          <a:xfrm>
            <a:off x="782095" y="4860308"/>
            <a:ext cx="7129057" cy="400110"/>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Kết quả mảng vừa khởi tạo:</a:t>
            </a:r>
          </a:p>
        </p:txBody>
      </p:sp>
      <p:sp>
        <p:nvSpPr>
          <p:cNvPr id="2" name="Date Placeholder 1"/>
          <p:cNvSpPr>
            <a:spLocks noGrp="1"/>
          </p:cNvSpPr>
          <p:nvPr>
            <p:ph type="dt" sz="half" idx="10"/>
          </p:nvPr>
        </p:nvSpPr>
        <p:spPr>
          <a:xfrm>
            <a:off x="457200" y="6462336"/>
            <a:ext cx="2133600" cy="365125"/>
          </a:xfrm>
        </p:spPr>
        <p:txBody>
          <a:bodyPr/>
          <a:lstStyle/>
          <a:p>
            <a:fld id="{F69A72B0-71E2-462F-9FC9-EA213D53FFB4}" type="datetime1">
              <a:rPr lang="vi-VN" smtClean="0">
                <a:solidFill>
                  <a:prstClr val="black">
                    <a:tint val="75000"/>
                  </a:prstClr>
                </a:solidFill>
              </a:rPr>
              <a:t>28/07/2016</a:t>
            </a:fld>
            <a:endParaRPr lang="en-US">
              <a:solidFill>
                <a:prstClr val="black">
                  <a:tint val="75000"/>
                </a:prstClr>
              </a:solidFill>
            </a:endParaRPr>
          </a:p>
        </p:txBody>
      </p:sp>
      <p:sp>
        <p:nvSpPr>
          <p:cNvPr id="8" name="Footer Placeholder 7"/>
          <p:cNvSpPr>
            <a:spLocks noGrp="1"/>
          </p:cNvSpPr>
          <p:nvPr>
            <p:ph type="ftr" sz="quarter" idx="11"/>
          </p:nvPr>
        </p:nvSpPr>
        <p:spPr>
          <a:xfrm>
            <a:off x="3124201" y="6453467"/>
            <a:ext cx="3356602"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19681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800" b="1">
                <a:solidFill>
                  <a:schemeClr val="bg1"/>
                </a:solidFill>
                <a:latin typeface="Arial" panose="020B0604020202020204" pitchFamily="34" charset="0"/>
                <a:cs typeface="Arial" panose="020B0604020202020204" pitchFamily="34" charset="0"/>
              </a:rPr>
              <a:t>II.   Mảng hai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Khai báo và khởi tạo</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2862322"/>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Nhận xét: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Ở ví dụ trên ta khai báo và khởi tạo mảng hai chiều với 3 dòng và 4 cột.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Chú ý phần tử ở dòng thứ nhất thuộc cột thứ 3 và thứ 4 để rỗng không khởi tạo giá trị. Tương tự ở dòng thứ 2 cột thứ 4 cũng không khởi tạo giá trị. Khi đó mảng a vẫn được khởi tạo nhưng khi ta truy xuất tới </a:t>
            </a:r>
            <a:r>
              <a:rPr lang="en-US" sz="2000" b="1" i="1">
                <a:latin typeface="Arial" panose="020B0604020202020204" pitchFamily="34" charset="0"/>
                <a:cs typeface="Arial" panose="020B0604020202020204" pitchFamily="34" charset="0"/>
              </a:rPr>
              <a:t>các phần tử này </a:t>
            </a:r>
            <a:r>
              <a:rPr lang="en-US" sz="2000">
                <a:latin typeface="Arial" panose="020B0604020202020204" pitchFamily="34" charset="0"/>
                <a:cs typeface="Arial" panose="020B0604020202020204" pitchFamily="34" charset="0"/>
              </a:rPr>
              <a:t>sẽ bị báo lỗi.</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Ví dụ khi ta truy xuất tới phần tử </a:t>
            </a:r>
            <a:r>
              <a:rPr lang="en-US" sz="2000" b="1">
                <a:latin typeface="Arial" panose="020B0604020202020204" pitchFamily="34" charset="0"/>
                <a:cs typeface="Arial" panose="020B0604020202020204" pitchFamily="34" charset="0"/>
              </a:rPr>
              <a:t>a[0][3]:</a:t>
            </a:r>
          </a:p>
        </p:txBody>
      </p:sp>
      <p:pic>
        <p:nvPicPr>
          <p:cNvPr id="26" name="Picture 25"/>
          <p:cNvPicPr>
            <a:picLocks noChangeAspect="1"/>
          </p:cNvPicPr>
          <p:nvPr/>
        </p:nvPicPr>
        <p:blipFill>
          <a:blip r:embed="rId3"/>
          <a:stretch>
            <a:fillRect/>
          </a:stretch>
        </p:blipFill>
        <p:spPr>
          <a:xfrm>
            <a:off x="1235389" y="5245366"/>
            <a:ext cx="4467225" cy="295275"/>
          </a:xfrm>
          <a:prstGeom prst="rect">
            <a:avLst/>
          </a:prstGeom>
        </p:spPr>
      </p:pic>
      <p:pic>
        <p:nvPicPr>
          <p:cNvPr id="27" name="Picture 26"/>
          <p:cNvPicPr>
            <a:picLocks noChangeAspect="1"/>
          </p:cNvPicPr>
          <p:nvPr/>
        </p:nvPicPr>
        <p:blipFill>
          <a:blip r:embed="rId4"/>
          <a:stretch>
            <a:fillRect/>
          </a:stretch>
        </p:blipFill>
        <p:spPr>
          <a:xfrm>
            <a:off x="1154642" y="5469217"/>
            <a:ext cx="6465360" cy="928592"/>
          </a:xfrm>
          <a:prstGeom prst="rect">
            <a:avLst/>
          </a:prstGeom>
        </p:spPr>
      </p:pic>
      <p:sp>
        <p:nvSpPr>
          <p:cNvPr id="2" name="Date Placeholder 1"/>
          <p:cNvSpPr>
            <a:spLocks noGrp="1"/>
          </p:cNvSpPr>
          <p:nvPr>
            <p:ph type="dt" sz="half" idx="10"/>
          </p:nvPr>
        </p:nvSpPr>
        <p:spPr>
          <a:xfrm>
            <a:off x="457202" y="6483446"/>
            <a:ext cx="2133600" cy="365125"/>
          </a:xfrm>
        </p:spPr>
        <p:txBody>
          <a:bodyPr/>
          <a:lstStyle/>
          <a:p>
            <a:fld id="{BE2B0047-4A2C-4A63-95C3-B20D03A41639}"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a:xfrm>
            <a:off x="3124201" y="6426202"/>
            <a:ext cx="342900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3" y="6426201"/>
            <a:ext cx="2133600" cy="365125"/>
          </a:xfrm>
        </p:spPr>
        <p:txBody>
          <a:bodyPr/>
          <a:lstStyle/>
          <a:p>
            <a:fld id="{5939B1FA-81F2-4940-9AF3-5EAFB5D6669B}"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2691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800" b="1">
                <a:solidFill>
                  <a:schemeClr val="bg1"/>
                </a:solidFill>
                <a:latin typeface="Arial" panose="020B0604020202020204" pitchFamily="34" charset="0"/>
                <a:cs typeface="Arial" panose="020B0604020202020204" pitchFamily="34" charset="0"/>
              </a:rPr>
              <a:t>II.   Mảng hai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Khai báo và khởi tạo</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18" name="TextBox 17"/>
          <p:cNvSpPr txBox="1"/>
          <p:nvPr/>
        </p:nvSpPr>
        <p:spPr>
          <a:xfrm>
            <a:off x="795743" y="2200676"/>
            <a:ext cx="7129057" cy="1323439"/>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Nhận xét: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Lưu ý: ta chỉ có thể không khởi tạo giá trị cho các cột cuối của từng dòng, chứ không thể để rỗng giá trị của cột thứ nhất (cột 0) và các cột ở giữa. Ví dụ:</a:t>
            </a:r>
          </a:p>
        </p:txBody>
      </p:sp>
      <p:pic>
        <p:nvPicPr>
          <p:cNvPr id="2" name="Picture 1"/>
          <p:cNvPicPr>
            <a:picLocks noChangeAspect="1"/>
          </p:cNvPicPr>
          <p:nvPr/>
        </p:nvPicPr>
        <p:blipFill>
          <a:blip r:embed="rId3"/>
          <a:stretch>
            <a:fillRect/>
          </a:stretch>
        </p:blipFill>
        <p:spPr>
          <a:xfrm>
            <a:off x="1222470" y="3938680"/>
            <a:ext cx="5819775" cy="971550"/>
          </a:xfrm>
          <a:prstGeom prst="rect">
            <a:avLst/>
          </a:prstGeom>
        </p:spPr>
      </p:pic>
      <p:pic>
        <p:nvPicPr>
          <p:cNvPr id="4" name="Picture 3"/>
          <p:cNvPicPr>
            <a:picLocks noChangeAspect="1"/>
          </p:cNvPicPr>
          <p:nvPr/>
        </p:nvPicPr>
        <p:blipFill>
          <a:blip r:embed="rId4"/>
          <a:stretch>
            <a:fillRect/>
          </a:stretch>
        </p:blipFill>
        <p:spPr>
          <a:xfrm>
            <a:off x="457200" y="5167400"/>
            <a:ext cx="8277744" cy="1288929"/>
          </a:xfrm>
          <a:prstGeom prst="rect">
            <a:avLst/>
          </a:prstGeom>
        </p:spPr>
      </p:pic>
      <p:sp>
        <p:nvSpPr>
          <p:cNvPr id="5" name="Date Placeholder 4"/>
          <p:cNvSpPr>
            <a:spLocks noGrp="1"/>
          </p:cNvSpPr>
          <p:nvPr>
            <p:ph type="dt" sz="half" idx="10"/>
          </p:nvPr>
        </p:nvSpPr>
        <p:spPr>
          <a:xfrm>
            <a:off x="457200" y="6492875"/>
            <a:ext cx="2133600" cy="365125"/>
          </a:xfrm>
        </p:spPr>
        <p:txBody>
          <a:bodyPr/>
          <a:lstStyle/>
          <a:p>
            <a:fld id="{6B0971D0-3F21-448B-A41F-2F341E965F76}" type="datetime1">
              <a:rPr lang="vi-VN" smtClean="0">
                <a:solidFill>
                  <a:prstClr val="black">
                    <a:tint val="75000"/>
                  </a:prstClr>
                </a:solidFill>
              </a:rPr>
              <a:t>28/07/2016</a:t>
            </a:fld>
            <a:endParaRPr lang="en-US">
              <a:solidFill>
                <a:prstClr val="black">
                  <a:tint val="75000"/>
                </a:prstClr>
              </a:solidFill>
            </a:endParaRPr>
          </a:p>
        </p:txBody>
      </p:sp>
      <p:sp>
        <p:nvSpPr>
          <p:cNvPr id="6" name="Footer Placeholder 5"/>
          <p:cNvSpPr>
            <a:spLocks noGrp="1"/>
          </p:cNvSpPr>
          <p:nvPr>
            <p:ph type="ftr" sz="quarter" idx="11"/>
          </p:nvPr>
        </p:nvSpPr>
        <p:spPr>
          <a:xfrm>
            <a:off x="3124200" y="6492875"/>
            <a:ext cx="342900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5939B1FA-81F2-4940-9AF3-5EAFB5D6669B}"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58698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800" b="1">
                <a:solidFill>
                  <a:schemeClr val="bg1"/>
                </a:solidFill>
                <a:latin typeface="Arial" panose="020B0604020202020204" pitchFamily="34" charset="0"/>
                <a:cs typeface="Arial" panose="020B0604020202020204" pitchFamily="34" charset="0"/>
              </a:rPr>
              <a:t>Tài liệu tham khảo</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9"/>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Object   </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endParaRPr lang="en-US" sz="3299" kern="0" dirty="0">
                <a:solidFill>
                  <a:schemeClr val="bg1"/>
                </a:solidFill>
                <a:latin typeface="Arial" pitchFamily="34" charset="0"/>
                <a:cs typeface="Arial" pitchFamily="34" charset="0"/>
              </a:endParaRPr>
            </a:p>
          </p:txBody>
        </p:sp>
      </p:grpSp>
      <p:sp>
        <p:nvSpPr>
          <p:cNvPr id="5" name="Rectangle 4"/>
          <p:cNvSpPr/>
          <p:nvPr/>
        </p:nvSpPr>
        <p:spPr>
          <a:xfrm>
            <a:off x="612149" y="2130571"/>
            <a:ext cx="8419522" cy="461665"/>
          </a:xfrm>
          <a:prstGeom prst="rect">
            <a:avLst/>
          </a:prstGeom>
        </p:spPr>
        <p:txBody>
          <a:bodyPr wrap="square">
            <a:spAutoFit/>
          </a:bodyPr>
          <a:lstStyle/>
          <a:p>
            <a:r>
              <a:rPr lang="en-US"/>
              <a:t>https://docs.oracle.com/javase/7/docs/api/java/lang/Object.html</a:t>
            </a:r>
          </a:p>
        </p:txBody>
      </p:sp>
      <p:grpSp>
        <p:nvGrpSpPr>
          <p:cNvPr id="23" name="Group 22"/>
          <p:cNvGrpSpPr/>
          <p:nvPr/>
        </p:nvGrpSpPr>
        <p:grpSpPr>
          <a:xfrm>
            <a:off x="612149" y="2810093"/>
            <a:ext cx="5280956" cy="841347"/>
            <a:chOff x="4113734" y="1462930"/>
            <a:chExt cx="7043108" cy="1122088"/>
          </a:xfrm>
        </p:grpSpPr>
        <p:sp>
          <p:nvSpPr>
            <p:cNvPr id="24" name="Rectangle 2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5" name="TextBox 24"/>
            <p:cNvSpPr txBox="1"/>
            <p:nvPr/>
          </p:nvSpPr>
          <p:spPr>
            <a:xfrm>
              <a:off x="5420467" y="1721949"/>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ArrayList:  </a:t>
              </a:r>
              <a:endParaRPr lang="en-US" sz="2100" b="1" dirty="0">
                <a:solidFill>
                  <a:srgbClr val="002060"/>
                </a:solidFill>
                <a:latin typeface="Arial" pitchFamily="34" charset="0"/>
                <a:cs typeface="Arial" pitchFamily="34" charset="0"/>
              </a:endParaRPr>
            </a:p>
          </p:txBody>
        </p:sp>
        <p:sp>
          <p:nvSpPr>
            <p:cNvPr id="26" name="Oval 25"/>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2</a:t>
              </a:r>
              <a:endParaRPr lang="en-US" sz="3299" kern="0" dirty="0">
                <a:solidFill>
                  <a:schemeClr val="bg1"/>
                </a:solidFill>
                <a:latin typeface="Arial" pitchFamily="34" charset="0"/>
                <a:cs typeface="Arial" pitchFamily="34" charset="0"/>
              </a:endParaRPr>
            </a:p>
          </p:txBody>
        </p:sp>
      </p:grpSp>
      <p:sp>
        <p:nvSpPr>
          <p:cNvPr id="6" name="Rectangle 5"/>
          <p:cNvSpPr/>
          <p:nvPr/>
        </p:nvSpPr>
        <p:spPr>
          <a:xfrm>
            <a:off x="612149" y="3832458"/>
            <a:ext cx="8531851" cy="461665"/>
          </a:xfrm>
          <a:prstGeom prst="rect">
            <a:avLst/>
          </a:prstGeom>
        </p:spPr>
        <p:txBody>
          <a:bodyPr wrap="square">
            <a:spAutoFit/>
          </a:bodyPr>
          <a:lstStyle/>
          <a:p>
            <a:r>
              <a:rPr lang="en-US"/>
              <a:t>https://docs.oracle.com/javase/8/docs/api/java/util/ArrayList.html</a:t>
            </a:r>
          </a:p>
        </p:txBody>
      </p:sp>
      <p:sp>
        <p:nvSpPr>
          <p:cNvPr id="2" name="Date Placeholder 1"/>
          <p:cNvSpPr>
            <a:spLocks noGrp="1"/>
          </p:cNvSpPr>
          <p:nvPr>
            <p:ph type="dt" sz="half" idx="10"/>
          </p:nvPr>
        </p:nvSpPr>
        <p:spPr/>
        <p:txBody>
          <a:bodyPr/>
          <a:lstStyle/>
          <a:p>
            <a:fld id="{AA2712E0-4996-4DF8-B7D8-58DD542F0D15}"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51434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5939B1FA-81F2-4940-9AF3-5EAFB5D6669B}"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95972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0"/>
            <a:ext cx="8131244" cy="541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Date Placeholder 2"/>
          <p:cNvSpPr>
            <a:spLocks noGrp="1"/>
          </p:cNvSpPr>
          <p:nvPr>
            <p:ph type="dt" sz="half" idx="10"/>
          </p:nvPr>
        </p:nvSpPr>
        <p:spPr/>
        <p:txBody>
          <a:bodyPr/>
          <a:lstStyle/>
          <a:p>
            <a:fld id="{24B81E65-38E3-49FC-95C9-2711FE24109D}" type="datetime1">
              <a:rPr lang="vi-VN" smtClean="0">
                <a:solidFill>
                  <a:srgbClr val="080808">
                    <a:tint val="75000"/>
                  </a:srgbClr>
                </a:solidFill>
              </a:rPr>
              <a:t>28/07/2016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r>
              <a:rPr lang="vi-VN" smtClean="0">
                <a:solidFill>
                  <a:srgbClr val="080808">
                    <a:tint val="75000"/>
                  </a:srgbClr>
                </a:solidFill>
              </a:rPr>
              <a:t>Nguyễn Trọng Thuận - Trương Ngọc Tinh Anh</a:t>
            </a:r>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16</a:t>
            </a:fld>
            <a:endParaRPr lang="en-US">
              <a:solidFill>
                <a:srgbClr val="080808">
                  <a:tint val="75000"/>
                </a:srgbClr>
              </a:solidFill>
            </a:endParaRPr>
          </a:p>
        </p:txBody>
      </p:sp>
    </p:spTree>
    <p:extLst>
      <p:ext uri="{BB962C8B-B14F-4D97-AF65-F5344CB8AC3E}">
        <p14:creationId xmlns:p14="http://schemas.microsoft.com/office/powerpoint/2010/main" val="89616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3600" b="1">
                <a:solidFill>
                  <a:schemeClr val="tx1"/>
                </a:solidFill>
                <a:latin typeface="Tahoma" panose="020B0604030504040204" pitchFamily="34" charset="0"/>
                <a:ea typeface="Tahoma" panose="020B0604030504040204" pitchFamily="34" charset="0"/>
                <a:cs typeface="Tahoma" panose="020B0604030504040204" pitchFamily="34" charset="0"/>
              </a:rPr>
              <a:t>Nội dung chính</a:t>
            </a:r>
            <a:endParaRPr lang="en-US" sz="3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0FBE1859-227C-4CAC-8FC7-A1EA971DDCC4}" type="datetime1">
              <a:rPr lang="vi-VN" smtClean="0">
                <a:solidFill>
                  <a:prstClr val="black">
                    <a:tint val="75000"/>
                  </a:prstClr>
                </a:solidFill>
              </a:rPr>
              <a:t>28/07/2016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733799"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a:solidFill>
                <a:prstClr val="black">
                  <a:tint val="75000"/>
                </a:prstClr>
              </a:solidFill>
            </a:endParaRPr>
          </a:p>
        </p:txBody>
      </p:sp>
      <p:grpSp>
        <p:nvGrpSpPr>
          <p:cNvPr id="104" name="Group 103"/>
          <p:cNvGrpSpPr/>
          <p:nvPr/>
        </p:nvGrpSpPr>
        <p:grpSpPr>
          <a:xfrm>
            <a:off x="3488817" y="3106727"/>
            <a:ext cx="5330392" cy="848811"/>
            <a:chOff x="4113734" y="1462930"/>
            <a:chExt cx="7109040" cy="1132042"/>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486688"/>
              <a:ext cx="5736375" cy="1108284"/>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Mảng một chiều </a:t>
              </a:r>
            </a:p>
            <a:p>
              <a:r>
                <a:rPr lang="en-US">
                  <a:latin typeface="Arial" panose="020B0604020202020204" pitchFamily="34" charset="0"/>
                  <a:cs typeface="Arial" panose="020B0604020202020204" pitchFamily="34" charset="0"/>
                </a:rPr>
                <a:t>(One-Dimensional)</a:t>
              </a:r>
              <a:endParaRPr lang="en-US" dirty="0">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endParaRPr lang="en-US" sz="3299" kern="0" dirty="0">
                <a:solidFill>
                  <a:schemeClr val="bg1"/>
                </a:solidFill>
                <a:latin typeface="Arial" panose="020B0604020202020204" pitchFamily="34" charset="0"/>
                <a:cs typeface="Arial" pitchFamily="34" charset="0"/>
              </a:endParaRPr>
            </a:p>
          </p:txBody>
        </p:sp>
      </p:grpSp>
      <p:grpSp>
        <p:nvGrpSpPr>
          <p:cNvPr id="110" name="Group 109"/>
          <p:cNvGrpSpPr/>
          <p:nvPr/>
        </p:nvGrpSpPr>
        <p:grpSpPr>
          <a:xfrm>
            <a:off x="3009913" y="4502580"/>
            <a:ext cx="5274750" cy="860825"/>
            <a:chOff x="4878898" y="3243971"/>
            <a:chExt cx="7033000" cy="1147766"/>
          </a:xfrm>
        </p:grpSpPr>
        <p:sp>
          <p:nvSpPr>
            <p:cNvPr id="111" name="Rectangle 110"/>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2" name="TextBox 111"/>
            <p:cNvSpPr txBox="1"/>
            <p:nvPr/>
          </p:nvSpPr>
          <p:spPr>
            <a:xfrm>
              <a:off x="6374398" y="3283742"/>
              <a:ext cx="5537500" cy="1107995"/>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Mảng hai chiều </a:t>
              </a:r>
            </a:p>
            <a:p>
              <a:r>
                <a:rPr lang="en-US">
                  <a:latin typeface="Arial" panose="020B0604020202020204" pitchFamily="34" charset="0"/>
                  <a:cs typeface="Arial" panose="020B0604020202020204" pitchFamily="34" charset="0"/>
                </a:rPr>
                <a:t>(Two-Dimensional)</a:t>
              </a:r>
              <a:endParaRPr lang="en-US" dirty="0">
                <a:latin typeface="Arial" panose="020B0604020202020204" pitchFamily="34" charset="0"/>
                <a:cs typeface="Arial" panose="020B0604020202020204" pitchFamily="34" charset="0"/>
              </a:endParaRPr>
            </a:p>
          </p:txBody>
        </p:sp>
        <p:sp>
          <p:nvSpPr>
            <p:cNvPr id="113" name="Oval 112"/>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grpSp>
        <p:nvGrpSpPr>
          <p:cNvPr id="114" name="Group 113"/>
          <p:cNvGrpSpPr/>
          <p:nvPr/>
        </p:nvGrpSpPr>
        <p:grpSpPr>
          <a:xfrm>
            <a:off x="3009913" y="1713844"/>
            <a:ext cx="5330392" cy="841347"/>
            <a:chOff x="4113734" y="1462930"/>
            <a:chExt cx="7109040" cy="1122088"/>
          </a:xfrm>
        </p:grpSpPr>
        <p:sp>
          <p:nvSpPr>
            <p:cNvPr id="115" name="Rectangle 114"/>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6" name="TextBox 115"/>
            <p:cNvSpPr txBox="1"/>
            <p:nvPr/>
          </p:nvSpPr>
          <p:spPr>
            <a:xfrm>
              <a:off x="5486399" y="1732973"/>
              <a:ext cx="5736375" cy="61571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Tổng quan về mảng</a:t>
              </a:r>
              <a:endParaRPr lang="en-US" dirty="0">
                <a:latin typeface="Arial" panose="020B0604020202020204" pitchFamily="34" charset="0"/>
                <a:cs typeface="Arial" panose="020B0604020202020204" pitchFamily="34" charset="0"/>
              </a:endParaRPr>
            </a:p>
          </p:txBody>
        </p:sp>
        <p:sp>
          <p:nvSpPr>
            <p:cNvPr id="117" name="Oval 116"/>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endParaRPr lang="en-US" sz="3299" kern="0" dirty="0">
                <a:solidFill>
                  <a:schemeClr val="bg1"/>
                </a:solidFill>
                <a:latin typeface="Arial" panose="020B0604020202020204" pitchFamily="34" charset="0"/>
                <a:cs typeface="Arial" pitchFamily="34" charset="0"/>
              </a:endParaRP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 Tổng quan về mảng</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Ưu điểm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1</a:t>
              </a:r>
            </a:p>
          </p:txBody>
        </p:sp>
      </p:grpSp>
      <p:sp>
        <p:nvSpPr>
          <p:cNvPr id="26" name="TextBox 25"/>
          <p:cNvSpPr txBox="1"/>
          <p:nvPr/>
        </p:nvSpPr>
        <p:spPr>
          <a:xfrm>
            <a:off x="795743" y="2200676"/>
            <a:ext cx="7675259" cy="1323439"/>
          </a:xfrm>
          <a:prstGeom prst="rect">
            <a:avLst/>
          </a:prstGeom>
          <a:noFill/>
        </p:spPr>
        <p:txBody>
          <a:bodyPr wrap="square" rtlCol="0">
            <a:spAutoFit/>
          </a:bodyPr>
          <a:lstStyle/>
          <a:p>
            <a:pPr marL="342900" indent="-342900">
              <a:buFont typeface="Arial" panose="020B0604020202020204" pitchFamily="34" charset="0"/>
              <a:buChar char="•"/>
            </a:pPr>
            <a:r>
              <a:rPr lang="vi-VN" sz="2000" b="1">
                <a:cs typeface="Arial" panose="020B0604020202020204" pitchFamily="34" charset="0"/>
              </a:rPr>
              <a:t>Tối ưu hóa code</a:t>
            </a:r>
            <a:r>
              <a:rPr lang="vi-VN" sz="2000">
                <a:cs typeface="Arial" panose="020B0604020202020204" pitchFamily="34" charset="0"/>
              </a:rPr>
              <a:t>: chúng ta có thể </a:t>
            </a:r>
            <a:r>
              <a:rPr lang="en-US" sz="2000">
                <a:latin typeface="Arial" panose="020B0604020202020204" pitchFamily="34" charset="0"/>
                <a:cs typeface="Arial" panose="020B0604020202020204" pitchFamily="34" charset="0"/>
              </a:rPr>
              <a:t>lưu trữ dữ liệu </a:t>
            </a:r>
            <a:r>
              <a:rPr lang="vi-VN" sz="2000">
                <a:cs typeface="Arial" panose="020B0604020202020204" pitchFamily="34" charset="0"/>
              </a:rPr>
              <a:t>và sắp xếp dữ liệu một cách dễ dàng.</a:t>
            </a:r>
            <a:endParaRPr lang="en-US" sz="2000">
              <a:cs typeface="Arial" panose="020B0604020202020204" pitchFamily="34" charset="0"/>
            </a:endParaRPr>
          </a:p>
          <a:p>
            <a:pPr marL="342900" indent="-342900">
              <a:buFont typeface="Arial" panose="020B0604020202020204" pitchFamily="34" charset="0"/>
              <a:buChar char="•"/>
            </a:pPr>
            <a:r>
              <a:rPr lang="en-US" sz="2000" b="1">
                <a:latin typeface="Arial" panose="020B0604020202020204" pitchFamily="34" charset="0"/>
                <a:cs typeface="Arial" panose="020B0604020202020204" pitchFamily="34" charset="0"/>
              </a:rPr>
              <a:t>Truy cập ngẫu nhiên</a:t>
            </a:r>
            <a:r>
              <a:rPr lang="en-US" sz="2000">
                <a:latin typeface="Arial" panose="020B0604020202020204" pitchFamily="34" charset="0"/>
                <a:cs typeface="Arial" panose="020B0604020202020204" pitchFamily="34" charset="0"/>
              </a:rPr>
              <a:t>: chúng ta có thể truy xuất nhanh chóng dữ liệu nằm ở bất kì vị trí nào trong mảng.</a:t>
            </a:r>
          </a:p>
        </p:txBody>
      </p:sp>
      <p:grpSp>
        <p:nvGrpSpPr>
          <p:cNvPr id="23" name="Group 22"/>
          <p:cNvGrpSpPr/>
          <p:nvPr/>
        </p:nvGrpSpPr>
        <p:grpSpPr>
          <a:xfrm>
            <a:off x="612149" y="3980943"/>
            <a:ext cx="5280956" cy="841347"/>
            <a:chOff x="4113734" y="1462930"/>
            <a:chExt cx="7043108" cy="1122088"/>
          </a:xfrm>
        </p:grpSpPr>
        <p:sp>
          <p:nvSpPr>
            <p:cNvPr id="29" name="Rectangle 28"/>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0" name="TextBox 29"/>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Nhược điểm của mảng</a:t>
              </a:r>
              <a:endParaRPr lang="en-US" sz="2100" b="1" dirty="0">
                <a:solidFill>
                  <a:srgbClr val="002060"/>
                </a:solidFill>
                <a:latin typeface="Arial" pitchFamily="34" charset="0"/>
                <a:cs typeface="Arial" pitchFamily="34" charset="0"/>
              </a:endParaRPr>
            </a:p>
          </p:txBody>
        </p:sp>
        <p:sp>
          <p:nvSpPr>
            <p:cNvPr id="31" name="Oval 30"/>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2</a:t>
              </a:r>
            </a:p>
          </p:txBody>
        </p:sp>
      </p:grpSp>
      <p:sp>
        <p:nvSpPr>
          <p:cNvPr id="32" name="TextBox 31"/>
          <p:cNvSpPr txBox="1"/>
          <p:nvPr/>
        </p:nvSpPr>
        <p:spPr>
          <a:xfrm>
            <a:off x="799372" y="5080972"/>
            <a:ext cx="7675259" cy="707886"/>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Kích thước mạng bị giới hạn: khi ta khai báo mảng thì sau đó kích thước của mảng là cố định, không thể thay đổi được.</a:t>
            </a:r>
          </a:p>
        </p:txBody>
      </p:sp>
      <p:sp>
        <p:nvSpPr>
          <p:cNvPr id="2" name="Date Placeholder 1"/>
          <p:cNvSpPr>
            <a:spLocks noGrp="1"/>
          </p:cNvSpPr>
          <p:nvPr>
            <p:ph type="dt" sz="half" idx="10"/>
          </p:nvPr>
        </p:nvSpPr>
        <p:spPr/>
        <p:txBody>
          <a:bodyPr/>
          <a:lstStyle/>
          <a:p>
            <a:fld id="{31F75608-7DFA-4BE4-8E25-34B8CA17F03A}"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42900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35175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r>
              <a:rPr lang="en-US" sz="2400" b="1">
                <a:solidFill>
                  <a:schemeClr val="bg1"/>
                </a:solidFill>
                <a:latin typeface="Arial" panose="020B0604020202020204" pitchFamily="34" charset="0"/>
                <a:cs typeface="Arial" panose="020B0604020202020204" pitchFamily="34" charset="0"/>
              </a:rPr>
              <a:t>I. Tổng quan về mảng</a:t>
            </a:r>
            <a:endParaRPr lang="en-US" sz="24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Tên lớp của mảng trong Java</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3</a:t>
              </a:r>
            </a:p>
          </p:txBody>
        </p:sp>
      </p:grpSp>
      <p:sp>
        <p:nvSpPr>
          <p:cNvPr id="26" name="TextBox 25"/>
          <p:cNvSpPr txBox="1"/>
          <p:nvPr/>
        </p:nvSpPr>
        <p:spPr>
          <a:xfrm>
            <a:off x="795743" y="2200676"/>
            <a:ext cx="7675259" cy="1323439"/>
          </a:xfrm>
          <a:prstGeom prst="rect">
            <a:avLst/>
          </a:prstGeom>
          <a:noFill/>
        </p:spPr>
        <p:txBody>
          <a:bodyPr wrap="square" rtlCol="0">
            <a:spAutoFit/>
          </a:bodyPr>
          <a:lstStyle/>
          <a:p>
            <a:pPr marL="342900" indent="-342900">
              <a:buFont typeface="Arial" panose="020B0604020202020204" pitchFamily="34" charset="0"/>
              <a:buChar char="•"/>
            </a:pPr>
            <a:r>
              <a:rPr lang="vi-VN" sz="2000">
                <a:cs typeface="Arial" panose="020B0604020202020204" pitchFamily="34" charset="0"/>
              </a:rPr>
              <a:t>Trong Java, mảng là một đối tượng. Với đối tượng Array, một lớp ủy nhiệm được tạo có tên có thể thu được bởi phương thức </a:t>
            </a:r>
            <a:r>
              <a:rPr lang="vi-VN" sz="2000" b="1">
                <a:cs typeface="Arial" panose="020B0604020202020204" pitchFamily="34" charset="0"/>
              </a:rPr>
              <a:t>getClass(), getName() </a:t>
            </a:r>
            <a:r>
              <a:rPr lang="vi-VN" sz="2000">
                <a:cs typeface="Arial" panose="020B0604020202020204" pitchFamily="34" charset="0"/>
              </a:rPr>
              <a:t>trên đối tượng đó.</a:t>
            </a:r>
            <a:r>
              <a:rPr lang="en-US" sz="2000">
                <a:cs typeface="Arial" panose="020B0604020202020204" pitchFamily="34" charset="0"/>
              </a:rPr>
              <a:t> </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Ví dụ xem tên lớp của mảng một chiều và hai chiều:</a:t>
            </a:r>
          </a:p>
        </p:txBody>
      </p:sp>
      <p:pic>
        <p:nvPicPr>
          <p:cNvPr id="2" name="Picture 1"/>
          <p:cNvPicPr>
            <a:picLocks noChangeAspect="1"/>
          </p:cNvPicPr>
          <p:nvPr/>
        </p:nvPicPr>
        <p:blipFill>
          <a:blip r:embed="rId3"/>
          <a:stretch>
            <a:fillRect/>
          </a:stretch>
        </p:blipFill>
        <p:spPr>
          <a:xfrm>
            <a:off x="1059414" y="3633193"/>
            <a:ext cx="7781925" cy="1990725"/>
          </a:xfrm>
          <a:prstGeom prst="rect">
            <a:avLst/>
          </a:prstGeom>
        </p:spPr>
      </p:pic>
      <p:pic>
        <p:nvPicPr>
          <p:cNvPr id="4" name="Picture 3"/>
          <p:cNvPicPr>
            <a:picLocks noChangeAspect="1"/>
          </p:cNvPicPr>
          <p:nvPr/>
        </p:nvPicPr>
        <p:blipFill>
          <a:blip r:embed="rId4"/>
          <a:stretch>
            <a:fillRect/>
          </a:stretch>
        </p:blipFill>
        <p:spPr>
          <a:xfrm>
            <a:off x="7120614" y="4954358"/>
            <a:ext cx="476250" cy="695325"/>
          </a:xfrm>
          <a:prstGeom prst="rect">
            <a:avLst/>
          </a:prstGeom>
        </p:spPr>
      </p:pic>
      <p:sp>
        <p:nvSpPr>
          <p:cNvPr id="5" name="Right Arrow 4"/>
          <p:cNvSpPr/>
          <p:nvPr/>
        </p:nvSpPr>
        <p:spPr>
          <a:xfrm>
            <a:off x="6514698" y="5187721"/>
            <a:ext cx="31394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93567898-0BB4-4299-8064-EA914C7CCC9F}" type="datetime1">
              <a:rPr lang="vi-VN" smtClean="0">
                <a:solidFill>
                  <a:prstClr val="black">
                    <a:tint val="75000"/>
                  </a:prstClr>
                </a:solidFill>
              </a:rPr>
              <a:t>28/07/2016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390497"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45919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grpSp>
        <p:nvGrpSpPr>
          <p:cNvPr id="107" name="Group 106"/>
          <p:cNvGrpSpPr/>
          <p:nvPr/>
        </p:nvGrpSpPr>
        <p:grpSpPr>
          <a:xfrm>
            <a:off x="3085691" y="1954832"/>
            <a:ext cx="5330392" cy="841347"/>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3" name="TextBox 12"/>
            <p:cNvSpPr txBox="1"/>
            <p:nvPr/>
          </p:nvSpPr>
          <p:spPr>
            <a:xfrm>
              <a:off x="5486399" y="1732975"/>
              <a:ext cx="5736375" cy="615714"/>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Trộn hai mảng</a:t>
              </a:r>
              <a:endParaRPr lang="en-US" dirty="0">
                <a:latin typeface="Arial" panose="020B0604020202020204" pitchFamily="34" charset="0"/>
                <a:cs typeface="Arial" panose="020B0604020202020204" pitchFamily="34" charset="0"/>
              </a:endParaRP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anose="020B0604020202020204" pitchFamily="34" charset="0"/>
                  <a:cs typeface="Arial" pitchFamily="34" charset="0"/>
                </a:rPr>
                <a:t>1</a:t>
              </a:r>
            </a:p>
          </p:txBody>
        </p:sp>
      </p:grpSp>
      <p:grpSp>
        <p:nvGrpSpPr>
          <p:cNvPr id="6" name="Group 5"/>
          <p:cNvGrpSpPr/>
          <p:nvPr/>
        </p:nvGrpSpPr>
        <p:grpSpPr>
          <a:xfrm>
            <a:off x="3660365" y="3290229"/>
            <a:ext cx="5274750" cy="846761"/>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1" name="TextBox 20"/>
            <p:cNvSpPr txBox="1"/>
            <p:nvPr/>
          </p:nvSpPr>
          <p:spPr>
            <a:xfrm>
              <a:off x="6374398" y="3529963"/>
              <a:ext cx="4496183" cy="61555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Sao chép mảng</a:t>
              </a:r>
              <a:endParaRPr lang="en-US" dirty="0">
                <a:latin typeface="Arial" panose="020B0604020202020204" pitchFamily="34" charset="0"/>
                <a:cs typeface="Arial" panose="020B0604020202020204" pitchFamily="34" charset="0"/>
              </a:endParaRP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2</a:t>
              </a:r>
            </a:p>
          </p:txBody>
        </p:sp>
      </p:grpSp>
      <p:grpSp>
        <p:nvGrpSpPr>
          <p:cNvPr id="7" name="Group 6"/>
          <p:cNvGrpSpPr/>
          <p:nvPr/>
        </p:nvGrpSpPr>
        <p:grpSpPr>
          <a:xfrm>
            <a:off x="3074201" y="4617895"/>
            <a:ext cx="5274749" cy="844226"/>
            <a:chOff x="4097345" y="5014193"/>
            <a:chExt cx="7032998" cy="1125634"/>
          </a:xfrm>
        </p:grpSpPr>
        <p:sp>
          <p:nvSpPr>
            <p:cNvPr id="112" name="Rectangle 111"/>
            <p:cNvSpPr/>
            <p:nvPr/>
          </p:nvSpPr>
          <p:spPr>
            <a:xfrm>
              <a:off x="4666071" y="5035626"/>
              <a:ext cx="6464272"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3" name="TextBox 112"/>
            <p:cNvSpPr txBox="1"/>
            <p:nvPr/>
          </p:nvSpPr>
          <p:spPr>
            <a:xfrm>
              <a:off x="5592845" y="5296802"/>
              <a:ext cx="5277737" cy="61555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Kiểu dữ liệu của mảng</a:t>
              </a:r>
              <a:endParaRPr lang="en-US" dirty="0">
                <a:latin typeface="Arial" panose="020B0604020202020204" pitchFamily="34" charset="0"/>
                <a:cs typeface="Arial" panose="020B0604020202020204" pitchFamily="34" charset="0"/>
              </a:endParaRPr>
            </a:p>
          </p:txBody>
        </p:sp>
        <p:sp>
          <p:nvSpPr>
            <p:cNvPr id="114" name="Oval 113"/>
            <p:cNvSpPr>
              <a:spLocks noChangeAspect="1"/>
            </p:cNvSpPr>
            <p:nvPr/>
          </p:nvSpPr>
          <p:spPr>
            <a:xfrm>
              <a:off x="4097345" y="5014193"/>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3</a:t>
              </a:r>
            </a:p>
          </p:txBody>
        </p:sp>
      </p:grpSp>
      <p:sp>
        <p:nvSpPr>
          <p:cNvPr id="8" name="Title 7"/>
          <p:cNvSpPr>
            <a:spLocks noGrp="1"/>
          </p:cNvSpPr>
          <p:nvPr>
            <p:ph type="title"/>
          </p:nvPr>
        </p:nvSpPr>
        <p:spPr>
          <a:solidFill>
            <a:schemeClr val="bg1"/>
          </a:solidFill>
        </p:spPr>
        <p:txBody>
          <a:bodyPr>
            <a:normAutofit/>
          </a:bodyPr>
          <a:lstStyle/>
          <a:p>
            <a:r>
              <a:rPr lang="en-US" sz="3200" b="1">
                <a:solidFill>
                  <a:srgbClr val="0070C0"/>
                </a:solidFill>
                <a:latin typeface="Tahoma" panose="020B0604030504040204" pitchFamily="34" charset="0"/>
                <a:ea typeface="Tahoma" panose="020B0604030504040204" pitchFamily="34" charset="0"/>
                <a:cs typeface="Tahoma" panose="020B0604030504040204" pitchFamily="34" charset="0"/>
              </a:rPr>
              <a:t>I. Mảng một chiều</a:t>
            </a:r>
          </a:p>
        </p:txBody>
      </p:sp>
      <p:sp>
        <p:nvSpPr>
          <p:cNvPr id="2" name="Date Placeholder 1"/>
          <p:cNvSpPr>
            <a:spLocks noGrp="1"/>
          </p:cNvSpPr>
          <p:nvPr>
            <p:ph type="dt" sz="half" idx="10"/>
          </p:nvPr>
        </p:nvSpPr>
        <p:spPr/>
        <p:txBody>
          <a:bodyPr/>
          <a:lstStyle/>
          <a:p>
            <a:fld id="{96FAF9B4-F048-4901-8D88-B1354D337CD3}" type="datetime1">
              <a:rPr lang="vi-VN" smtClean="0">
                <a:solidFill>
                  <a:prstClr val="black">
                    <a:tint val="75000"/>
                  </a:prstClr>
                </a:solidFill>
              </a:rPr>
              <a:t>28/07/2016</a:t>
            </a:fld>
            <a:endParaRPr lang="en-US">
              <a:solidFill>
                <a:prstClr val="black">
                  <a:tint val="75000"/>
                </a:prstClr>
              </a:solidFill>
            </a:endParaRPr>
          </a:p>
        </p:txBody>
      </p:sp>
      <p:sp>
        <p:nvSpPr>
          <p:cNvPr id="9" name="Footer Placeholder 8"/>
          <p:cNvSpPr>
            <a:spLocks noGrp="1"/>
          </p:cNvSpPr>
          <p:nvPr>
            <p:ph type="ftr" sz="quarter" idx="11"/>
          </p:nvPr>
        </p:nvSpPr>
        <p:spPr>
          <a:xfrm>
            <a:off x="3124200" y="6356358"/>
            <a:ext cx="3581399"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10" name="Slide Number Placeholder 9"/>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747125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pPr marL="514350" indent="-514350">
              <a:buFont typeface="+mj-lt"/>
              <a:buAutoNum type="romanUcPeriod"/>
            </a:pPr>
            <a:r>
              <a:rPr lang="en-US" sz="2800" b="1">
                <a:solidFill>
                  <a:schemeClr val="bg1"/>
                </a:solidFill>
                <a:latin typeface="Arial" panose="020B0604020202020204" pitchFamily="34" charset="0"/>
                <a:cs typeface="Arial" panose="020B0604020202020204" pitchFamily="34" charset="0"/>
              </a:rPr>
              <a:t>Mảng một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Trộn hai mảng </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1</a:t>
              </a:r>
            </a:p>
          </p:txBody>
        </p:sp>
      </p:grpSp>
      <p:pic>
        <p:nvPicPr>
          <p:cNvPr id="18" name="Picture 17"/>
          <p:cNvPicPr>
            <a:picLocks noChangeAspect="1"/>
          </p:cNvPicPr>
          <p:nvPr/>
        </p:nvPicPr>
        <p:blipFill>
          <a:blip r:embed="rId3"/>
          <a:stretch>
            <a:fillRect/>
          </a:stretch>
        </p:blipFill>
        <p:spPr>
          <a:xfrm>
            <a:off x="2514600" y="3354604"/>
            <a:ext cx="6351505" cy="1787147"/>
          </a:xfrm>
          <a:prstGeom prst="rect">
            <a:avLst/>
          </a:prstGeom>
        </p:spPr>
      </p:pic>
      <p:pic>
        <p:nvPicPr>
          <p:cNvPr id="24" name="Picture 23"/>
          <p:cNvPicPr>
            <a:picLocks noChangeAspect="1"/>
          </p:cNvPicPr>
          <p:nvPr/>
        </p:nvPicPr>
        <p:blipFill>
          <a:blip r:embed="rId4"/>
          <a:stretch>
            <a:fillRect/>
          </a:stretch>
        </p:blipFill>
        <p:spPr>
          <a:xfrm>
            <a:off x="3479973" y="2079912"/>
            <a:ext cx="4074799" cy="911468"/>
          </a:xfrm>
          <a:prstGeom prst="rect">
            <a:avLst/>
          </a:prstGeom>
        </p:spPr>
      </p:pic>
      <p:pic>
        <p:nvPicPr>
          <p:cNvPr id="25" name="Picture 24"/>
          <p:cNvPicPr>
            <a:picLocks noChangeAspect="1"/>
          </p:cNvPicPr>
          <p:nvPr/>
        </p:nvPicPr>
        <p:blipFill>
          <a:blip r:embed="rId5"/>
          <a:stretch>
            <a:fillRect/>
          </a:stretch>
        </p:blipFill>
        <p:spPr>
          <a:xfrm>
            <a:off x="2514394" y="5402373"/>
            <a:ext cx="1981302" cy="328942"/>
          </a:xfrm>
          <a:prstGeom prst="rect">
            <a:avLst/>
          </a:prstGeom>
        </p:spPr>
      </p:pic>
      <p:sp>
        <p:nvSpPr>
          <p:cNvPr id="26" name="TextBox 25"/>
          <p:cNvSpPr txBox="1"/>
          <p:nvPr/>
        </p:nvSpPr>
        <p:spPr>
          <a:xfrm>
            <a:off x="795743" y="2200676"/>
            <a:ext cx="2595582" cy="400110"/>
          </a:xfrm>
          <a:prstGeom prst="rect">
            <a:avLst/>
          </a:prstGeom>
          <a:noFill/>
        </p:spPr>
        <p:txBody>
          <a:bodyPr wrap="non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Sử dụng thư viện: </a:t>
            </a:r>
          </a:p>
        </p:txBody>
      </p:sp>
      <p:sp>
        <p:nvSpPr>
          <p:cNvPr id="27" name="TextBox 26"/>
          <p:cNvSpPr txBox="1"/>
          <p:nvPr/>
        </p:nvSpPr>
        <p:spPr>
          <a:xfrm>
            <a:off x="795743" y="3290317"/>
            <a:ext cx="1282723" cy="400110"/>
          </a:xfrm>
          <a:prstGeom prst="rect">
            <a:avLst/>
          </a:prstGeom>
          <a:noFill/>
        </p:spPr>
        <p:txBody>
          <a:bodyPr wrap="non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Ví dụ : </a:t>
            </a:r>
          </a:p>
        </p:txBody>
      </p:sp>
      <p:sp>
        <p:nvSpPr>
          <p:cNvPr id="28" name="TextBox 27"/>
          <p:cNvSpPr txBox="1"/>
          <p:nvPr/>
        </p:nvSpPr>
        <p:spPr>
          <a:xfrm>
            <a:off x="795743" y="5331205"/>
            <a:ext cx="1497526" cy="400110"/>
          </a:xfrm>
          <a:prstGeom prst="rect">
            <a:avLst/>
          </a:prstGeom>
          <a:noFill/>
        </p:spPr>
        <p:txBody>
          <a:bodyPr wrap="non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Kết quả: </a:t>
            </a:r>
          </a:p>
        </p:txBody>
      </p:sp>
      <p:sp>
        <p:nvSpPr>
          <p:cNvPr id="2" name="Date Placeholder 1"/>
          <p:cNvSpPr>
            <a:spLocks noGrp="1"/>
          </p:cNvSpPr>
          <p:nvPr>
            <p:ph type="dt" sz="half" idx="10"/>
          </p:nvPr>
        </p:nvSpPr>
        <p:spPr/>
        <p:txBody>
          <a:bodyPr/>
          <a:lstStyle/>
          <a:p>
            <a:fld id="{9490063D-53C0-4638-A31D-B66F0CEDEFFD}"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42900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83181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pPr marL="514350" indent="-514350">
              <a:buFont typeface="+mj-lt"/>
              <a:buAutoNum type="romanUcPeriod"/>
            </a:pPr>
            <a:r>
              <a:rPr lang="en-US" sz="2800" b="1">
                <a:solidFill>
                  <a:schemeClr val="bg1"/>
                </a:solidFill>
                <a:latin typeface="Arial" panose="020B0604020202020204" pitchFamily="34" charset="0"/>
                <a:cs typeface="Arial" panose="020B0604020202020204" pitchFamily="34" charset="0"/>
              </a:rPr>
              <a:t>Mảng một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Sao chép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dirty="0">
                  <a:solidFill>
                    <a:schemeClr val="bg1"/>
                  </a:solidFill>
                  <a:latin typeface="Arial" pitchFamily="34" charset="0"/>
                  <a:cs typeface="Arial" pitchFamily="34" charset="0"/>
                </a:rPr>
                <a:t>2</a:t>
              </a:r>
            </a:p>
          </p:txBody>
        </p:sp>
      </p:grpSp>
      <p:sp>
        <p:nvSpPr>
          <p:cNvPr id="26" name="TextBox 25"/>
          <p:cNvSpPr txBox="1"/>
          <p:nvPr/>
        </p:nvSpPr>
        <p:spPr>
          <a:xfrm>
            <a:off x="795743" y="2200676"/>
            <a:ext cx="7129057"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Ngoài sử dụng lớp  System có phương thức </a:t>
            </a:r>
            <a:r>
              <a:rPr lang="en-US" sz="2000" b="1">
                <a:latin typeface="Arial" panose="020B0604020202020204" pitchFamily="34" charset="0"/>
                <a:cs typeface="Arial" panose="020B0604020202020204" pitchFamily="34" charset="0"/>
              </a:rPr>
              <a:t>arraycopy()</a:t>
            </a:r>
            <a:r>
              <a:rPr lang="en-US" sz="2000">
                <a:latin typeface="Arial" panose="020B0604020202020204" pitchFamily="34" charset="0"/>
                <a:cs typeface="Arial" panose="020B0604020202020204" pitchFamily="34" charset="0"/>
              </a:rPr>
              <a:t> để sao chép dữ liệu từ mảng này sang mảng khác, ta còn có thể dùng phương thức </a:t>
            </a:r>
            <a:r>
              <a:rPr lang="en-US" sz="2000" b="1">
                <a:solidFill>
                  <a:srgbClr val="FF0000"/>
                </a:solidFill>
                <a:latin typeface="Arial" panose="020B0604020202020204" pitchFamily="34" charset="0"/>
                <a:cs typeface="Arial" panose="020B0604020202020204" pitchFamily="34" charset="0"/>
              </a:rPr>
              <a:t>clone() </a:t>
            </a:r>
            <a:r>
              <a:rPr lang="en-US" sz="2000">
                <a:latin typeface="Arial" panose="020B0604020202020204" pitchFamily="34" charset="0"/>
                <a:cs typeface="Arial" panose="020B0604020202020204" pitchFamily="34" charset="0"/>
              </a:rPr>
              <a:t>như sau:</a:t>
            </a:r>
          </a:p>
        </p:txBody>
      </p:sp>
      <p:pic>
        <p:nvPicPr>
          <p:cNvPr id="2" name="Picture 1"/>
          <p:cNvPicPr>
            <a:picLocks noChangeAspect="1"/>
          </p:cNvPicPr>
          <p:nvPr/>
        </p:nvPicPr>
        <p:blipFill>
          <a:blip r:embed="rId3"/>
          <a:stretch>
            <a:fillRect/>
          </a:stretch>
        </p:blipFill>
        <p:spPr>
          <a:xfrm>
            <a:off x="1669629" y="3621357"/>
            <a:ext cx="5381283" cy="559798"/>
          </a:xfrm>
          <a:prstGeom prst="rect">
            <a:avLst/>
          </a:prstGeom>
        </p:spPr>
      </p:pic>
      <p:sp>
        <p:nvSpPr>
          <p:cNvPr id="4" name="Date Placeholder 3"/>
          <p:cNvSpPr>
            <a:spLocks noGrp="1"/>
          </p:cNvSpPr>
          <p:nvPr>
            <p:ph type="dt" sz="half" idx="10"/>
          </p:nvPr>
        </p:nvSpPr>
        <p:spPr/>
        <p:txBody>
          <a:bodyPr/>
          <a:lstStyle/>
          <a:p>
            <a:fld id="{817A6425-06BA-48B1-BF70-DD0F31255D6D}" type="datetime1">
              <a:rPr lang="vi-VN" smtClean="0">
                <a:solidFill>
                  <a:prstClr val="black">
                    <a:tint val="75000"/>
                  </a:prstClr>
                </a:solidFill>
              </a:rPr>
              <a:t>28/07/2016</a:t>
            </a:fld>
            <a:endParaRPr lang="en-US">
              <a:solidFill>
                <a:prstClr val="black">
                  <a:tint val="75000"/>
                </a:prstClr>
              </a:solidFill>
            </a:endParaRPr>
          </a:p>
        </p:txBody>
      </p:sp>
      <p:sp>
        <p:nvSpPr>
          <p:cNvPr id="5" name="Footer Placeholder 4"/>
          <p:cNvSpPr>
            <a:spLocks noGrp="1"/>
          </p:cNvSpPr>
          <p:nvPr>
            <p:ph type="ftr" sz="quarter" idx="11"/>
          </p:nvPr>
        </p:nvSpPr>
        <p:spPr>
          <a:xfrm>
            <a:off x="3124200" y="6356358"/>
            <a:ext cx="342900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55108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pPr marL="514350" indent="-514350">
              <a:buFont typeface="+mj-lt"/>
              <a:buAutoNum type="romanUcPeriod"/>
            </a:pPr>
            <a:r>
              <a:rPr lang="en-US" sz="2800" b="1">
                <a:solidFill>
                  <a:schemeClr val="bg1"/>
                </a:solidFill>
                <a:latin typeface="Arial" panose="020B0604020202020204" pitchFamily="34" charset="0"/>
                <a:cs typeface="Arial" panose="020B0604020202020204" pitchFamily="34" charset="0"/>
              </a:rPr>
              <a:t>Mảng một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Kiểu dữ liệu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3</a:t>
              </a:r>
              <a:endParaRPr lang="en-US" sz="3299" kern="0" dirty="0">
                <a:solidFill>
                  <a:schemeClr val="bg1"/>
                </a:solidFill>
                <a:latin typeface="Arial" pitchFamily="34" charset="0"/>
                <a:cs typeface="Arial" pitchFamily="34" charset="0"/>
              </a:endParaRPr>
            </a:p>
          </p:txBody>
        </p:sp>
      </p:grpSp>
      <p:sp>
        <p:nvSpPr>
          <p:cNvPr id="26" name="TextBox 25"/>
          <p:cNvSpPr txBox="1"/>
          <p:nvPr/>
        </p:nvSpPr>
        <p:spPr>
          <a:xfrm>
            <a:off x="795743" y="2200676"/>
            <a:ext cx="7129057"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Theo định nghĩa thì mảng là một đối tượng chứa có số lượng các giá trị cố định theo một kiểu dữ liệu duy nhất. </a:t>
            </a:r>
            <a:r>
              <a:rPr lang="en-US" sz="2000">
                <a:solidFill>
                  <a:srgbClr val="FF0000"/>
                </a:solidFill>
                <a:latin typeface="Arial" panose="020B0604020202020204" pitchFamily="34" charset="0"/>
                <a:cs typeface="Arial" panose="020B0604020202020204" pitchFamily="34" charset="0"/>
              </a:rPr>
              <a:t>Vậy có trường hợp ngoại lệ nào không ?</a:t>
            </a:r>
            <a:endParaRPr lang="en-US"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219225" y="3729239"/>
            <a:ext cx="5046598" cy="2330547"/>
          </a:xfrm>
          <a:prstGeom prst="rect">
            <a:avLst/>
          </a:prstGeom>
        </p:spPr>
      </p:pic>
      <p:pic>
        <p:nvPicPr>
          <p:cNvPr id="5" name="Picture 4"/>
          <p:cNvPicPr>
            <a:picLocks noChangeAspect="1"/>
          </p:cNvPicPr>
          <p:nvPr/>
        </p:nvPicPr>
        <p:blipFill>
          <a:blip r:embed="rId4"/>
          <a:stretch>
            <a:fillRect/>
          </a:stretch>
        </p:blipFill>
        <p:spPr>
          <a:xfrm>
            <a:off x="7688246" y="4130787"/>
            <a:ext cx="819150" cy="914400"/>
          </a:xfrm>
          <a:prstGeom prst="rect">
            <a:avLst/>
          </a:prstGeom>
        </p:spPr>
      </p:pic>
      <p:sp>
        <p:nvSpPr>
          <p:cNvPr id="23" name="TextBox 22"/>
          <p:cNvSpPr txBox="1"/>
          <p:nvPr/>
        </p:nvSpPr>
        <p:spPr>
          <a:xfrm>
            <a:off x="795972" y="3239622"/>
            <a:ext cx="1591944" cy="400110"/>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Xét ví dụ:</a:t>
            </a:r>
          </a:p>
        </p:txBody>
      </p:sp>
      <p:sp>
        <p:nvSpPr>
          <p:cNvPr id="6" name="Right Arrow 5"/>
          <p:cNvSpPr/>
          <p:nvPr/>
        </p:nvSpPr>
        <p:spPr>
          <a:xfrm>
            <a:off x="6500135" y="4315952"/>
            <a:ext cx="815392" cy="468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169802" y="3632643"/>
            <a:ext cx="1591944" cy="400110"/>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Kết quả :</a:t>
            </a:r>
          </a:p>
        </p:txBody>
      </p:sp>
      <p:sp>
        <p:nvSpPr>
          <p:cNvPr id="2" name="Date Placeholder 1"/>
          <p:cNvSpPr>
            <a:spLocks noGrp="1"/>
          </p:cNvSpPr>
          <p:nvPr>
            <p:ph type="dt" sz="half" idx="10"/>
          </p:nvPr>
        </p:nvSpPr>
        <p:spPr/>
        <p:txBody>
          <a:bodyPr/>
          <a:lstStyle/>
          <a:p>
            <a:fld id="{285CA8AF-9666-44C4-A0CA-AD7D7AE22107}" type="datetime1">
              <a:rPr lang="vi-VN" smtClean="0">
                <a:solidFill>
                  <a:prstClr val="black">
                    <a:tint val="75000"/>
                  </a:prstClr>
                </a:solidFill>
              </a:rPr>
              <a:t>28/07/2016</a:t>
            </a:fld>
            <a:endParaRPr lang="en-US">
              <a:solidFill>
                <a:prstClr val="black">
                  <a:tint val="75000"/>
                </a:prstClr>
              </a:solidFill>
            </a:endParaRPr>
          </a:p>
        </p:txBody>
      </p:sp>
      <p:sp>
        <p:nvSpPr>
          <p:cNvPr id="8" name="Footer Placeholder 7"/>
          <p:cNvSpPr>
            <a:spLocks noGrp="1"/>
          </p:cNvSpPr>
          <p:nvPr>
            <p:ph type="ftr" sz="quarter" idx="11"/>
          </p:nvPr>
        </p:nvSpPr>
        <p:spPr>
          <a:xfrm>
            <a:off x="3124201" y="6356358"/>
            <a:ext cx="3375934"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51166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3" name="Title 2"/>
          <p:cNvSpPr>
            <a:spLocks noGrp="1"/>
          </p:cNvSpPr>
          <p:nvPr>
            <p:ph type="title"/>
          </p:nvPr>
        </p:nvSpPr>
        <p:spPr/>
        <p:txBody>
          <a:bodyPr>
            <a:normAutofit/>
          </a:bodyPr>
          <a:lstStyle/>
          <a:p>
            <a:pPr marL="514350" indent="-514350">
              <a:buFont typeface="+mj-lt"/>
              <a:buAutoNum type="romanUcPeriod"/>
            </a:pPr>
            <a:r>
              <a:rPr lang="en-US" sz="2800" b="1">
                <a:solidFill>
                  <a:schemeClr val="bg1"/>
                </a:solidFill>
                <a:latin typeface="Arial" panose="020B0604020202020204" pitchFamily="34" charset="0"/>
                <a:cs typeface="Arial" panose="020B0604020202020204" pitchFamily="34" charset="0"/>
              </a:rPr>
              <a:t>Mảng một chiều</a:t>
            </a:r>
            <a:endParaRPr lang="en-US" sz="2800" b="1"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8"/>
              <a:ext cx="5736375" cy="554142"/>
            </a:xfrm>
            <a:prstGeom prst="rect">
              <a:avLst/>
            </a:prstGeom>
            <a:noFill/>
          </p:spPr>
          <p:txBody>
            <a:bodyPr wrap="square" rtlCol="0" anchor="ctr">
              <a:spAutoFit/>
            </a:bodyPr>
            <a:lstStyle/>
            <a:p>
              <a:r>
                <a:rPr lang="en-US" sz="2100" b="1">
                  <a:solidFill>
                    <a:srgbClr val="002060"/>
                  </a:solidFill>
                  <a:latin typeface="Arial" pitchFamily="34" charset="0"/>
                  <a:cs typeface="Arial" pitchFamily="34" charset="0"/>
                </a:rPr>
                <a:t>Kiểu dữ liệu của mảng</a:t>
              </a:r>
              <a:endParaRPr lang="en-US" sz="2100" b="1" dirty="0">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3</a:t>
              </a:r>
              <a:endParaRPr lang="en-US" sz="3299" kern="0" dirty="0">
                <a:solidFill>
                  <a:schemeClr val="bg1"/>
                </a:solidFill>
                <a:latin typeface="Arial" pitchFamily="34" charset="0"/>
                <a:cs typeface="Arial" pitchFamily="34" charset="0"/>
              </a:endParaRPr>
            </a:p>
          </p:txBody>
        </p:sp>
      </p:grpSp>
      <p:sp>
        <p:nvSpPr>
          <p:cNvPr id="26" name="TextBox 25"/>
          <p:cNvSpPr txBox="1"/>
          <p:nvPr/>
        </p:nvSpPr>
        <p:spPr>
          <a:xfrm>
            <a:off x="795743" y="2200676"/>
            <a:ext cx="7129057"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u="sng">
                <a:latin typeface="Arial" panose="020B0604020202020204" pitchFamily="34" charset="0"/>
                <a:cs typeface="Arial" panose="020B0604020202020204" pitchFamily="34" charset="0"/>
              </a:rPr>
              <a:t>Nhận xét</a:t>
            </a:r>
            <a:r>
              <a:rPr lang="en-US" sz="2000">
                <a:latin typeface="Arial" panose="020B0604020202020204" pitchFamily="34" charset="0"/>
                <a:cs typeface="Arial" panose="020B0604020202020204" pitchFamily="34" charset="0"/>
              </a:rPr>
              <a:t>: Trong ví dụ trên, ta khai báo mảng một chiều </a:t>
            </a:r>
            <a:r>
              <a:rPr lang="en-US" sz="2000" b="1">
                <a:latin typeface="Arial" panose="020B0604020202020204" pitchFamily="34" charset="0"/>
                <a:cs typeface="Arial" panose="020B0604020202020204" pitchFamily="34" charset="0"/>
              </a:rPr>
              <a:t>a</a:t>
            </a:r>
            <a:r>
              <a:rPr lang="en-US" sz="2000">
                <a:latin typeface="Arial" panose="020B0604020202020204" pitchFamily="34" charset="0"/>
                <a:cs typeface="Arial" panose="020B0604020202020204" pitchFamily="34" charset="0"/>
              </a:rPr>
              <a:t> gồm 3 phần tử có </a:t>
            </a:r>
            <a:r>
              <a:rPr lang="en-US" sz="2000">
                <a:solidFill>
                  <a:srgbClr val="FFC000"/>
                </a:solidFill>
                <a:latin typeface="Arial" panose="020B0604020202020204" pitchFamily="34" charset="0"/>
                <a:cs typeface="Arial" panose="020B0604020202020204" pitchFamily="34" charset="0"/>
              </a:rPr>
              <a:t>kiểu dữ liệu </a:t>
            </a:r>
            <a:r>
              <a:rPr lang="en-US" sz="2000">
                <a:latin typeface="Arial" panose="020B0604020202020204" pitchFamily="34" charset="0"/>
                <a:cs typeface="Arial" panose="020B0604020202020204" pitchFamily="34" charset="0"/>
              </a:rPr>
              <a:t>là </a:t>
            </a:r>
            <a:r>
              <a:rPr lang="en-US" sz="2000" b="1">
                <a:solidFill>
                  <a:srgbClr val="FF0000"/>
                </a:solidFill>
                <a:latin typeface="Arial" panose="020B0604020202020204" pitchFamily="34" charset="0"/>
                <a:cs typeface="Arial" panose="020B0604020202020204" pitchFamily="34" charset="0"/>
              </a:rPr>
              <a:t>Object</a:t>
            </a:r>
            <a:r>
              <a:rPr lang="en-US" sz="2000">
                <a:latin typeface="Arial" panose="020B0604020202020204" pitchFamily="34" charset="0"/>
                <a:cs typeface="Arial" panose="020B0604020202020204" pitchFamily="34" charset="0"/>
              </a:rPr>
              <a:t>. Ta khởi tạo cho phần tử thứ nhất là kiểu </a:t>
            </a:r>
            <a:r>
              <a:rPr lang="en-US" sz="2000" b="1" i="1">
                <a:latin typeface="Arial" panose="020B0604020202020204" pitchFamily="34" charset="0"/>
                <a:cs typeface="Arial" panose="020B0604020202020204" pitchFamily="34" charset="0"/>
              </a:rPr>
              <a:t>Integer</a:t>
            </a:r>
            <a:r>
              <a:rPr lang="en-US" sz="2000">
                <a:latin typeface="Arial" panose="020B0604020202020204" pitchFamily="34" charset="0"/>
                <a:cs typeface="Arial" panose="020B0604020202020204" pitchFamily="34" charset="0"/>
              </a:rPr>
              <a:t>, phần tử thứ hai là kiểu </a:t>
            </a:r>
            <a:r>
              <a:rPr lang="en-US" sz="2000" b="1" i="1">
                <a:latin typeface="Arial" panose="020B0604020202020204" pitchFamily="34" charset="0"/>
                <a:cs typeface="Arial" panose="020B0604020202020204" pitchFamily="34" charset="0"/>
              </a:rPr>
              <a:t>String,</a:t>
            </a:r>
            <a:r>
              <a:rPr lang="en-US" sz="2000">
                <a:latin typeface="Arial" panose="020B0604020202020204" pitchFamily="34" charset="0"/>
                <a:cs typeface="Arial" panose="020B0604020202020204" pitchFamily="34" charset="0"/>
              </a:rPr>
              <a:t> còn phần tử thứ ba là kiểu </a:t>
            </a:r>
            <a:r>
              <a:rPr lang="en-US" sz="2000" b="1" i="1">
                <a:latin typeface="Arial" panose="020B0604020202020204" pitchFamily="34" charset="0"/>
                <a:cs typeface="Arial" panose="020B0604020202020204" pitchFamily="34" charset="0"/>
              </a:rPr>
              <a:t>Char.</a:t>
            </a:r>
          </a:p>
          <a:p>
            <a:endParaRPr lang="en-US" sz="2000" b="1" i="1">
              <a:solidFill>
                <a:srgbClr val="FF0000"/>
              </a:solidFill>
              <a:latin typeface="Arial" panose="020B0604020202020204" pitchFamily="34" charset="0"/>
              <a:cs typeface="Arial" panose="020B0604020202020204" pitchFamily="34" charset="0"/>
            </a:endParaRPr>
          </a:p>
          <a:p>
            <a:r>
              <a:rPr lang="en-US" sz="2000">
                <a:solidFill>
                  <a:srgbClr val="FF0000"/>
                </a:solidFill>
                <a:latin typeface="Arial" panose="020B0604020202020204" pitchFamily="34" charset="0"/>
                <a:cs typeface="Arial" panose="020B0604020202020204" pitchFamily="34" charset="0"/>
              </a:rPr>
              <a:t>    Vậy Object là gì mà ta có thể vừa khai báo kiểu Integer, String và Char trong mảng a ?</a:t>
            </a:r>
            <a:endParaRPr lang="en-US" sz="2000" b="1" i="1">
              <a:solidFill>
                <a:srgbClr val="FF000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140" y="4174241"/>
            <a:ext cx="1981200" cy="1981200"/>
          </a:xfrm>
          <a:prstGeom prst="rect">
            <a:avLst/>
          </a:prstGeom>
        </p:spPr>
      </p:pic>
      <p:sp>
        <p:nvSpPr>
          <p:cNvPr id="2" name="Date Placeholder 1"/>
          <p:cNvSpPr>
            <a:spLocks noGrp="1"/>
          </p:cNvSpPr>
          <p:nvPr>
            <p:ph type="dt" sz="half" idx="10"/>
          </p:nvPr>
        </p:nvSpPr>
        <p:spPr/>
        <p:txBody>
          <a:bodyPr/>
          <a:lstStyle/>
          <a:p>
            <a:fld id="{3B971212-5BD3-4AF2-9816-4AC0A564EB4E}" type="datetime1">
              <a:rPr lang="vi-VN" smtClean="0">
                <a:solidFill>
                  <a:prstClr val="black">
                    <a:tint val="75000"/>
                  </a:prstClr>
                </a:solidFill>
              </a:rPr>
              <a:t>28/07/2016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514341" cy="365125"/>
          </a:xfrm>
        </p:spPr>
        <p:txBody>
          <a:bodyPr/>
          <a:lstStyle/>
          <a:p>
            <a:r>
              <a:rPr lang="vi-VN" smtClean="0">
                <a:solidFill>
                  <a:prstClr val="black">
                    <a:tint val="75000"/>
                  </a:prstClr>
                </a:solidFill>
              </a:rPr>
              <a:t>Nguyễn Trọng Thuận - Trương Ngọc Tinh Anh</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94631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14513</TotalTime>
  <Words>941</Words>
  <Application>Microsoft Office PowerPoint</Application>
  <PresentationFormat>On-screen Show (4:3)</PresentationFormat>
  <Paragraphs>154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Open Sans</vt:lpstr>
      <vt:lpstr>Tahoma</vt:lpstr>
      <vt:lpstr>7_Office Theme</vt:lpstr>
      <vt:lpstr>PowerPoint Presentation</vt:lpstr>
      <vt:lpstr>Nội dung chính</vt:lpstr>
      <vt:lpstr>I. Tổng quan về mảng</vt:lpstr>
      <vt:lpstr>I. Tổng quan về mảng</vt:lpstr>
      <vt:lpstr>I. Mảng một chiều</vt:lpstr>
      <vt:lpstr>Mảng một chiều</vt:lpstr>
      <vt:lpstr>Mảng một chiều</vt:lpstr>
      <vt:lpstr>Mảng một chiều</vt:lpstr>
      <vt:lpstr>Mảng một chiều</vt:lpstr>
      <vt:lpstr>Mảng một chiều</vt:lpstr>
      <vt:lpstr>II. Mảng hai chiều</vt:lpstr>
      <vt:lpstr>II.   Mảng hai chiều</vt:lpstr>
      <vt:lpstr>II.   Mảng hai chiều</vt:lpstr>
      <vt:lpstr>II.   Mảng hai chiều</vt:lpstr>
      <vt:lpstr>Tài liệu tham khảo</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anh truong</cp:lastModifiedBy>
  <cp:revision>215</cp:revision>
  <dcterms:created xsi:type="dcterms:W3CDTF">2013-09-12T13:05:01Z</dcterms:created>
  <dcterms:modified xsi:type="dcterms:W3CDTF">2016-07-28T16:44:36Z</dcterms:modified>
  <cp:category>Presentations, Business Presentations, Free PowerPoint Templates</cp:category>
  <cp:contentStatus>Template</cp:contentStatus>
</cp:coreProperties>
</file>