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80" r:id="rId3"/>
    <p:sldId id="284" r:id="rId4"/>
    <p:sldId id="285" r:id="rId5"/>
    <p:sldId id="287" r:id="rId6"/>
    <p:sldId id="286" r:id="rId7"/>
    <p:sldId id="296" r:id="rId8"/>
    <p:sldId id="288" r:id="rId9"/>
    <p:sldId id="289" r:id="rId10"/>
    <p:sldId id="290" r:id="rId11"/>
    <p:sldId id="291" r:id="rId12"/>
    <p:sldId id="297" r:id="rId13"/>
    <p:sldId id="292" r:id="rId14"/>
    <p:sldId id="293" r:id="rId15"/>
    <p:sldId id="294" r:id="rId16"/>
    <p:sldId id="298" r:id="rId17"/>
    <p:sldId id="283" r:id="rId18"/>
    <p:sldId id="300" r:id="rId19"/>
    <p:sldId id="275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4660"/>
  </p:normalViewPr>
  <p:slideViewPr>
    <p:cSldViewPr>
      <p:cViewPr varScale="1">
        <p:scale>
          <a:sx n="66" d="100"/>
          <a:sy n="66" d="100"/>
        </p:scale>
        <p:origin x="37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0B9C2-AC93-4953-AC5A-EE18DE617098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2102E-03A5-4A53-A482-71FC99B8C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94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2102E-03A5-4A53-A482-71FC99B8CE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93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4800" y="6248400"/>
            <a:ext cx="2133600" cy="244475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A7765DFB-19C1-4960-93FC-BC87AC7F5758}" type="datetime1">
              <a:rPr lang="vi-VN" smtClean="0"/>
              <a:t>03/08/2016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219200" y="381000"/>
            <a:ext cx="2297113" cy="244475"/>
          </a:xfrm>
        </p:spPr>
        <p:txBody>
          <a:bodyPr/>
          <a:lstStyle>
            <a:lvl1pPr>
              <a:defRPr sz="1200" i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Truong Ngoc Tinh Anh</a:t>
            </a: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454400" y="6308725"/>
            <a:ext cx="2133600" cy="244475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EC871670-63A6-474E-BD71-2185FB0F0E2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gray">
          <a:xfrm>
            <a:off x="228600" y="3048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i="1">
                <a:solidFill>
                  <a:schemeClr val="tx2"/>
                </a:solidFill>
              </a:rPr>
              <a:t>LOGO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44800" y="4800600"/>
            <a:ext cx="6156325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73363" y="5105400"/>
            <a:ext cx="6172200" cy="1143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Truong Ngoc Tinh Anh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5578A9A-53EB-48FB-84C8-15A726374BE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F13E0ACD-FB77-4347-81B0-107281C2A447}" type="datetime1">
              <a:rPr lang="vi-VN" smtClean="0"/>
              <a:t>03/08/2016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8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7025" y="609600"/>
            <a:ext cx="2047875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609600"/>
            <a:ext cx="5991225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Truong Ngoc Tinh Anh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5D2BDC3-8FCA-46A3-93F4-7CE57614C6B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1EF8C24-8D6D-4BC9-990D-EE06533B06E2}" type="datetime1">
              <a:rPr lang="vi-VN" smtClean="0"/>
              <a:t>03/08/2016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6400800" cy="487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1611313"/>
            <a:ext cx="8191500" cy="4713287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315200" y="6461125"/>
            <a:ext cx="1752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Truong Ngoc Tinh Anh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191000" y="6477000"/>
            <a:ext cx="838200" cy="261938"/>
          </a:xfrm>
        </p:spPr>
        <p:txBody>
          <a:bodyPr/>
          <a:lstStyle>
            <a:lvl1pPr>
              <a:defRPr/>
            </a:lvl1pPr>
          </a:lstStyle>
          <a:p>
            <a:fld id="{6AA23A56-C21A-459C-85AA-A0940AD6B2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293688" y="6477000"/>
            <a:ext cx="1905000" cy="261938"/>
          </a:xfrm>
        </p:spPr>
        <p:txBody>
          <a:bodyPr/>
          <a:lstStyle>
            <a:lvl1pPr>
              <a:defRPr/>
            </a:lvl1pPr>
          </a:lstStyle>
          <a:p>
            <a:fld id="{22B358C3-814A-498B-8453-1067E0AA731F}" type="datetime1">
              <a:rPr lang="vi-VN" smtClean="0"/>
              <a:t>03/08/2016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Truong Ngoc Tinh Anh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BD2E5ED-E19F-492F-8DE3-8913CE599F5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4D4E9E6-E5B0-4B15-9088-FC93BD22CB27}" type="datetime1">
              <a:rPr lang="vi-VN" smtClean="0"/>
              <a:t>03/08/2016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36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Truong Ngoc Tinh Anh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AF6328-92BE-4C23-9F44-7365BAEEA34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DF5FAD9-090E-4A27-873A-CA2E5D90AFEA}" type="datetime1">
              <a:rPr lang="vi-VN" smtClean="0"/>
              <a:t>03/08/2016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37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11313"/>
            <a:ext cx="4019550" cy="4713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0" y="1611313"/>
            <a:ext cx="4019550" cy="4713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Truong Ngoc Tinh Anh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B5C9021-F988-43AB-9A27-88AF20ACA2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F2A5E7C8-BDFE-420B-BAAB-54630EEA5FB8}" type="datetime1">
              <a:rPr lang="vi-VN" smtClean="0"/>
              <a:t>03/08/2016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7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Truong Ngoc Tinh Anh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6009999-B308-48A2-A13E-98FBE3C5BCD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36F4E1A-C3DC-4605-BEB7-CF1621897E93}" type="datetime1">
              <a:rPr lang="vi-VN" smtClean="0"/>
              <a:t>03/08/2016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97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Truong Ngoc Tinh Anh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BF41FEA-32CD-43D5-9FBC-7FEF314400E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DC67334-DA48-44CF-B4A6-2E4D59DEDB2B}" type="datetime1">
              <a:rPr lang="vi-VN" smtClean="0"/>
              <a:t>03/08/2016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8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Truong Ngoc Tinh Anh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1D27F59-370A-49DE-BFA8-EDD699BC9BF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E251444A-BD63-4C7A-A4C2-98E3FD72D7B2}" type="datetime1">
              <a:rPr lang="vi-VN" smtClean="0"/>
              <a:t>03/08/2016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30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Truong Ngoc Tinh Anh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96A374C-8E03-4CEA-BE04-3BAD064686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FD12A8D-A8EF-4AA0-B3A5-C8BCE11A8AA4}" type="datetime1">
              <a:rPr lang="vi-VN" smtClean="0"/>
              <a:t>03/08/2016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30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Truong Ngoc Tinh Anh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0357C51-5507-490E-9273-317E5990355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29418A6-89F6-4DCE-932E-57A1313C836B}" type="datetime1">
              <a:rPr lang="vi-VN" smtClean="0"/>
              <a:t>03/08/2016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1" name="Object 87"/>
          <p:cNvGraphicFramePr>
            <a:graphicFrameLocks noChangeAspect="1"/>
          </p:cNvGraphicFramePr>
          <p:nvPr/>
        </p:nvGraphicFramePr>
        <p:xfrm>
          <a:off x="0" y="0"/>
          <a:ext cx="91440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" name="Image" r:id="rId15" imgW="13003175" imgH="2577778" progId="Photoshop.Image.7">
                  <p:embed/>
                </p:oleObj>
              </mc:Choice>
              <mc:Fallback>
                <p:oleObj name="Image" r:id="rId15" imgW="13003175" imgH="2577778" progId="Photoshop.Image.7">
                  <p:embed/>
                  <p:pic>
                    <p:nvPicPr>
                      <p:cNvPr id="0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33400" y="1611313"/>
            <a:ext cx="8191500" cy="4713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7315200" y="6461125"/>
            <a:ext cx="1752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Truong Ngoc Tinh Anh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191000" y="6477000"/>
            <a:ext cx="8382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CCD73EB-1B16-4C6F-9965-DC4654A36D9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33400" y="609600"/>
            <a:ext cx="6400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293688" y="6477000"/>
            <a:ext cx="1905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fld id="{CD4325DA-46AC-40E1-8DAD-B2BECF36E10F}" type="datetime1">
              <a:rPr lang="vi-VN" smtClean="0"/>
              <a:t>03/08/2016</a:t>
            </a:fld>
            <a:endParaRPr lang="en-US"/>
          </a:p>
        </p:txBody>
      </p:sp>
      <p:sp>
        <p:nvSpPr>
          <p:cNvPr id="1107" name="Text Box 83"/>
          <p:cNvSpPr txBox="1">
            <a:spLocks noChangeArrowheads="1"/>
          </p:cNvSpPr>
          <p:nvPr/>
        </p:nvSpPr>
        <p:spPr bwMode="gray">
          <a:xfrm>
            <a:off x="304800" y="1524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i="1">
                <a:solidFill>
                  <a:schemeClr val="bg1"/>
                </a:solidFill>
              </a:rPr>
              <a:t>LOGO</a:t>
            </a:r>
          </a:p>
        </p:txBody>
      </p:sp>
      <p:pic>
        <p:nvPicPr>
          <p:cNvPr id="1108" name="Picture 84" descr="p1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90500"/>
            <a:ext cx="1450975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4450045/difference-between-matches-and-find-in-java-regex" TargetMode="External"/><Relationship Id="rId2" Type="http://schemas.openxmlformats.org/officeDocument/2006/relationships/hyperlink" Target="http://chuyengiait.com/threads/10-bieu-thuc-quy-tac-trong-java-can-biet-regular-expressions-in-java.448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docs/api/java/util/regex/Matcher.html" TargetMode="External"/><Relationship Id="rId2" Type="http://schemas.openxmlformats.org/officeDocument/2006/relationships/hyperlink" Target="http://stackoverflow.com/questions/24681553/why-does-java-regex-matches-vs-find-get-a-different-match-when-using-non-gr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515021" y="0"/>
            <a:ext cx="5611803" cy="2123658"/>
          </a:xfrm>
          <a:prstGeom prst="rect">
            <a:avLst/>
          </a:prstGeom>
          <a:solidFill>
            <a:schemeClr val="tx1"/>
          </a:solidFill>
          <a:ln w="76200">
            <a:solidFill>
              <a:srgbClr val="FFFF00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Tìm hiểu về </a:t>
            </a:r>
            <a:endParaRPr lang="en-US" sz="4400" b="1" smtClean="0">
              <a:ln w="1016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400" b="1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Regular Expression </a:t>
            </a:r>
          </a:p>
          <a:p>
            <a:pPr algn="ctr"/>
            <a:r>
              <a:rPr lang="en-US" sz="4400" b="1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trong </a:t>
            </a:r>
            <a:r>
              <a:rPr lang="en-US" sz="4400" b="1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60136" y="5486400"/>
            <a:ext cx="4217997" cy="1200329"/>
          </a:xfrm>
          <a:prstGeom prst="rect">
            <a:avLst/>
          </a:prstGeom>
          <a:solidFill>
            <a:schemeClr val="bg1"/>
          </a:solidFill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400" b="1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 </a:t>
            </a:r>
            <a:r>
              <a:rPr lang="en-US" sz="2400" b="1" smtClean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hiện:</a:t>
            </a:r>
            <a:endParaRPr lang="en-US" sz="2400" b="1">
              <a:ln w="0">
                <a:solidFill>
                  <a:schemeClr val="tx1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  <a:spcAft>
                <a:spcPts val="2400"/>
              </a:spcAft>
            </a:pPr>
            <a:r>
              <a:rPr lang="en-US" sz="2400">
                <a:ln w="0">
                  <a:solidFill>
                    <a:srgbClr val="002060"/>
                  </a:solidFill>
                </a:ln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smtClean="0">
                <a:ln w="0">
                  <a:solidFill>
                    <a:srgbClr val="002060"/>
                  </a:solidFill>
                </a:ln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 Trương </a:t>
            </a:r>
            <a:r>
              <a:rPr lang="en-US" sz="2400">
                <a:ln w="0">
                  <a:solidFill>
                    <a:srgbClr val="002060"/>
                  </a:solidFill>
                </a:ln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Ngọc Tinh </a:t>
            </a:r>
            <a:r>
              <a:rPr lang="en-US" sz="2400" smtClean="0">
                <a:ln w="0">
                  <a:solidFill>
                    <a:srgbClr val="002060"/>
                  </a:solidFill>
                </a:ln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Anh</a:t>
            </a:r>
            <a:endParaRPr lang="en-US" sz="2400">
              <a:ln w="0">
                <a:solidFill>
                  <a:srgbClr val="002060"/>
                </a:solidFill>
              </a:ln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Truong Ngoc Tinh Anh</a:t>
            </a:r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Hot Tip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911772"/>
            <a:ext cx="8381999" cy="60960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b="1" smtClean="0">
                <a:solidFill>
                  <a:srgbClr val="0070C0"/>
                </a:solidFill>
              </a:rPr>
              <a:t>6. </a:t>
            </a:r>
            <a:r>
              <a:rPr lang="en-US" b="1">
                <a:solidFill>
                  <a:srgbClr val="0070C0"/>
                </a:solidFill>
              </a:rPr>
              <a:t>Biểu thức quy tắc cho địa chỉ IP(IP </a:t>
            </a:r>
            <a:r>
              <a:rPr lang="en-US" b="1">
                <a:solidFill>
                  <a:srgbClr val="0070C0"/>
                </a:solidFill>
              </a:rPr>
              <a:t>Address</a:t>
            </a:r>
            <a:r>
              <a:rPr lang="en-US" b="1" smtClean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533400" y="228600"/>
            <a:ext cx="7950200" cy="685800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/>
              <a:t>10 biểu thức quy tắc trong java cần biết</a:t>
            </a:r>
            <a:endParaRPr lang="en-US" kern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BF5A3E-3DC2-4A89-B5C4-3FB973A96F18}" type="datetime1">
              <a:rPr lang="vi-VN" smtClean="0"/>
              <a:t>03/08/2016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D2E5ED-E19F-492F-8DE3-8913CE599F5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12" y="2572876"/>
            <a:ext cx="8446162" cy="37007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3688" y="1477963"/>
            <a:ext cx="85074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Mã:</a:t>
            </a:r>
          </a:p>
          <a:p>
            <a:r>
              <a:rPr lang="en-US" smtClean="0"/>
              <a:t>^([</a:t>
            </a:r>
            <a:r>
              <a:rPr lang="en-US"/>
              <a:t>01]?\\d\\d?|2[0-4]\\d|25[0-5])\\.([01]?\\d\\d?|2[0-4]\\d|25[0-5])\\.([01]?\\d\\d?|2[0-4]\\d|25[0-5])\\.([01]?\\d\\d?|2[0-4]\\d|25[0-5])$</a:t>
            </a:r>
          </a:p>
        </p:txBody>
      </p:sp>
    </p:spTree>
    <p:extLst>
      <p:ext uri="{BB962C8B-B14F-4D97-AF65-F5344CB8AC3E}">
        <p14:creationId xmlns:p14="http://schemas.microsoft.com/office/powerpoint/2010/main" val="370876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Truong Ngoc Tinh Anh</a:t>
            </a:r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Hot Tip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000" y="1149124"/>
            <a:ext cx="8966199" cy="60960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sz="2600" b="1" smtClean="0">
                <a:solidFill>
                  <a:srgbClr val="0070C0"/>
                </a:solidFill>
              </a:rPr>
              <a:t>7. </a:t>
            </a:r>
            <a:r>
              <a:rPr lang="en-US" sz="2600" b="1">
                <a:solidFill>
                  <a:srgbClr val="0070C0"/>
                </a:solidFill>
              </a:rPr>
              <a:t>Biểu thức quy tắc định dạng thời gian(Time Format)</a:t>
            </a:r>
            <a:endParaRPr lang="en-US" sz="2600" b="1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60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533400" y="228600"/>
            <a:ext cx="7950200" cy="685800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/>
              <a:t>10 biểu thức quy tắc trong java cần biết</a:t>
            </a:r>
            <a:endParaRPr lang="en-US" kern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BF5A3E-3DC2-4A89-B5C4-3FB973A96F18}" type="datetime1">
              <a:rPr lang="vi-VN" smtClean="0"/>
              <a:t>03/08/2016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D2E5ED-E19F-492F-8DE3-8913CE599F59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43000" y="1905000"/>
            <a:ext cx="6667500" cy="4487740"/>
            <a:chOff x="1219200" y="1727104"/>
            <a:chExt cx="6667500" cy="44877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t="3470" b="73745"/>
            <a:stretch/>
          </p:blipFill>
          <p:spPr>
            <a:xfrm>
              <a:off x="1219200" y="1727104"/>
              <a:ext cx="6667500" cy="115399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/>
            <a:srcRect t="34178"/>
            <a:stretch/>
          </p:blipFill>
          <p:spPr>
            <a:xfrm>
              <a:off x="1219200" y="2881094"/>
              <a:ext cx="6667500" cy="3333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753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Truong Ngoc Tinh Anh</a:t>
            </a:r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Hot Tip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000" y="1149124"/>
            <a:ext cx="8966199" cy="60960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sz="2600" b="1" smtClean="0">
                <a:solidFill>
                  <a:srgbClr val="0070C0"/>
                </a:solidFill>
              </a:rPr>
              <a:t>7. </a:t>
            </a:r>
            <a:r>
              <a:rPr lang="en-US" sz="2600" b="1">
                <a:solidFill>
                  <a:srgbClr val="0070C0"/>
                </a:solidFill>
              </a:rPr>
              <a:t>Biểu thức quy tắc định dạng thời gian(Time Format)</a:t>
            </a:r>
            <a:endParaRPr lang="en-US" sz="2600" b="1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60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533400" y="228600"/>
            <a:ext cx="7950200" cy="685800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/>
              <a:t>10 biểu thức quy tắc trong java cần biết</a:t>
            </a:r>
            <a:endParaRPr lang="en-US" kern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BF5A3E-3DC2-4A89-B5C4-3FB973A96F18}" type="datetime1">
              <a:rPr lang="vi-VN" smtClean="0"/>
              <a:t>03/08/2016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D2E5ED-E19F-492F-8DE3-8913CE599F5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3688" y="1758724"/>
            <a:ext cx="3973512" cy="451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3688" y="1735466"/>
            <a:ext cx="36984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141823"/>
                </a:solidFill>
                <a:latin typeface="Arial" panose="020B0604020202020204" pitchFamily="34" charset="0"/>
              </a:rPr>
              <a:t>Định dạng thời gian 24h</a:t>
            </a:r>
            <a:endParaRPr lang="en-US" sz="2400" b="1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21" y="2233058"/>
            <a:ext cx="7984359" cy="413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21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Truong Ngoc Tinh Anh</a:t>
            </a:r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Hot Tip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915400" cy="60960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b="1" smtClean="0">
                <a:solidFill>
                  <a:srgbClr val="0070C0"/>
                </a:solidFill>
              </a:rPr>
              <a:t>8. </a:t>
            </a:r>
            <a:r>
              <a:rPr lang="en-US" b="1">
                <a:solidFill>
                  <a:srgbClr val="0070C0"/>
                </a:solidFill>
                <a:latin typeface="Arial" panose="020B0604020202020204" pitchFamily="34" charset="0"/>
              </a:rPr>
              <a:t>Biểu thức quy tắc ngày tháng năm(dd/mm/yyyy)</a:t>
            </a:r>
            <a:endParaRPr lang="en-US" b="1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533400" y="228600"/>
            <a:ext cx="7950200" cy="685800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/>
              <a:t>10 biểu thức quy tắc trong java cần biết</a:t>
            </a:r>
            <a:endParaRPr lang="en-US" kern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BF5A3E-3DC2-4A89-B5C4-3FB973A96F18}" type="datetime1">
              <a:rPr lang="vi-VN" smtClean="0"/>
              <a:t>03/08/2016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D2E5ED-E19F-492F-8DE3-8913CE599F59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196614" y="1465007"/>
            <a:ext cx="4661386" cy="5011993"/>
            <a:chOff x="1866900" y="1449132"/>
            <a:chExt cx="4661386" cy="501199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t="1896" b="84834"/>
            <a:stretch/>
          </p:blipFill>
          <p:spPr>
            <a:xfrm>
              <a:off x="1866900" y="1449132"/>
              <a:ext cx="4648200" cy="74798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/>
            <a:srcRect t="24566"/>
            <a:stretch/>
          </p:blipFill>
          <p:spPr>
            <a:xfrm>
              <a:off x="1866900" y="2197118"/>
              <a:ext cx="4661386" cy="42640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121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Truong Ngoc Tinh Anh</a:t>
            </a:r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Hot Tip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3688" y="1066800"/>
            <a:ext cx="8381999" cy="609600"/>
          </a:xfrm>
        </p:spPr>
        <p:txBody>
          <a:bodyPr/>
          <a:lstStyle/>
          <a:p>
            <a:pPr marL="0" indent="0">
              <a:buNone/>
            </a:pPr>
            <a:r>
              <a:rPr lang="en-US" b="1" smtClean="0">
                <a:solidFill>
                  <a:srgbClr val="0070C0"/>
                </a:solidFill>
              </a:rPr>
              <a:t>9. </a:t>
            </a:r>
            <a:r>
              <a:rPr lang="en-US" b="1">
                <a:solidFill>
                  <a:srgbClr val="0070C0"/>
                </a:solidFill>
              </a:rPr>
              <a:t>Biểu thức quy tắc cho thẻ HTML</a:t>
            </a:r>
            <a:endParaRPr lang="en-US" b="1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533400" y="228600"/>
            <a:ext cx="7950200" cy="685800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/>
              <a:t>10 biểu thức quy tắc trong java cần biết</a:t>
            </a:r>
            <a:endParaRPr lang="en-US" kern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BF5A3E-3DC2-4A89-B5C4-3FB973A96F18}" type="datetime1">
              <a:rPr lang="vi-VN" smtClean="0"/>
              <a:t>03/08/2016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D2E5ED-E19F-492F-8DE3-8913CE599F5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174" y="1561010"/>
            <a:ext cx="5915025" cy="490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70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Truong Ngoc Tinh Anh</a:t>
            </a:r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Hot Tip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099591"/>
            <a:ext cx="8381999" cy="60960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b="1" smtClean="0">
                <a:solidFill>
                  <a:srgbClr val="0070C0"/>
                </a:solidFill>
              </a:rPr>
              <a:t>10. </a:t>
            </a:r>
            <a:r>
              <a:rPr lang="en-US" b="1">
                <a:solidFill>
                  <a:srgbClr val="0070C0"/>
                </a:solidFill>
              </a:rPr>
              <a:t>Biểu thức quy tắc liên kết HTML</a:t>
            </a:r>
            <a:endParaRPr lang="en-US" b="1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533400" y="228600"/>
            <a:ext cx="7950200" cy="685800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/>
              <a:t>10 biểu thức quy tắc trong java cần biết</a:t>
            </a:r>
            <a:endParaRPr lang="en-US" kern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BF5A3E-3DC2-4A89-B5C4-3FB973A96F18}" type="datetime1">
              <a:rPr lang="vi-VN" smtClean="0"/>
              <a:t>03/08/2016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D2E5ED-E19F-492F-8DE3-8913CE599F5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7562" y="1668410"/>
            <a:ext cx="35862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141823"/>
                </a:solidFill>
                <a:latin typeface="Arial" panose="020B0604020202020204" pitchFamily="34" charset="0"/>
              </a:rPr>
              <a:t>Biểu thức quy tắc thẻ a</a:t>
            </a:r>
            <a:endParaRPr lang="en-US" sz="2400" b="1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152869"/>
            <a:ext cx="59436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2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Truong Ngoc Tinh Anh</a:t>
            </a:r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Hot Tip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099591"/>
            <a:ext cx="8381999" cy="60960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b="1" smtClean="0">
                <a:solidFill>
                  <a:srgbClr val="0070C0"/>
                </a:solidFill>
              </a:rPr>
              <a:t>10. </a:t>
            </a:r>
            <a:r>
              <a:rPr lang="en-US" b="1">
                <a:solidFill>
                  <a:srgbClr val="0070C0"/>
                </a:solidFill>
              </a:rPr>
              <a:t>Biểu thức quy tắc liên kết HTML</a:t>
            </a:r>
            <a:endParaRPr lang="en-US" b="1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533400" y="228600"/>
            <a:ext cx="7950200" cy="685800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/>
              <a:t>10 biểu thức quy tắc trong java cần biết</a:t>
            </a:r>
            <a:endParaRPr lang="en-US" kern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BF5A3E-3DC2-4A89-B5C4-3FB973A96F18}" type="datetime1">
              <a:rPr lang="vi-VN" smtClean="0"/>
              <a:t>03/08/2016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D2E5ED-E19F-492F-8DE3-8913CE599F5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7562" y="1668410"/>
            <a:ext cx="59971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/>
              <a:t>Biểu thức quy tắc liên kết Extract HTML</a:t>
            </a:r>
            <a:endParaRPr lang="en-US" sz="2400" b="1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369" y="2090560"/>
            <a:ext cx="5845461" cy="437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07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Truong Ngoc Tinh Anh</a:t>
            </a:r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Hot Tip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5962" y="1828800"/>
            <a:ext cx="7788275" cy="4357688"/>
          </a:xfrm>
        </p:spPr>
        <p:txBody>
          <a:bodyPr/>
          <a:lstStyle/>
          <a:p>
            <a:pPr marL="0" indent="0">
              <a:buNone/>
            </a:pPr>
            <a:r>
              <a:rPr lang="en-US" b="1" smtClean="0"/>
              <a:t>1.</a:t>
            </a:r>
            <a:r>
              <a:rPr lang="en-US" smtClean="0"/>
              <a:t> </a:t>
            </a:r>
            <a:r>
              <a:rPr lang="en-US" b="1"/>
              <a:t>10 biểu thức quy tắc trong java cần biết</a:t>
            </a:r>
            <a:endParaRPr lang="en-US" sz="2800" smtClean="0"/>
          </a:p>
          <a:p>
            <a:pPr marL="0" indent="0">
              <a:buNone/>
            </a:pPr>
            <a:r>
              <a:rPr lang="en-US" smtClean="0">
                <a:hlinkClick r:id="rId2"/>
              </a:rPr>
              <a:t>http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chuyengiait.com/threads/10-bieu-thuc-quy-tac-trong-java-can-biet-regular-expressions-in-java.448.html</a:t>
            </a:r>
            <a:endParaRPr lang="en-US" smtClean="0"/>
          </a:p>
          <a:p>
            <a:pPr marL="0" indent="0">
              <a:buNone/>
            </a:pPr>
            <a:r>
              <a:rPr lang="en-US" b="1" smtClean="0"/>
              <a:t>2. </a:t>
            </a:r>
            <a:r>
              <a:rPr lang="en-US" b="1"/>
              <a:t>Difference between matches() and find() in Java Regex</a:t>
            </a:r>
          </a:p>
          <a:p>
            <a:pPr marL="0" indent="0">
              <a:buNone/>
            </a:pPr>
            <a:r>
              <a:rPr lang="en-US">
                <a:hlinkClick r:id="rId3"/>
              </a:rPr>
              <a:t>http://stackoverflow.com/questions/4450045/difference-between-matches-and-find-in-java-regex</a:t>
            </a:r>
            <a:endParaRPr lang="en-US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1637307-FF68-4EF7-A0B7-438950CD9B94}" type="datetime1">
              <a:rPr lang="vi-VN" smtClean="0"/>
              <a:t>03/08/2016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D2E5ED-E19F-492F-8DE3-8913CE599F5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gray">
          <a:xfrm>
            <a:off x="614362" y="385763"/>
            <a:ext cx="7950200" cy="685800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mtClean="0"/>
              <a:t>TÀI LIỆU THAM KHẢO</a:t>
            </a:r>
            <a:endParaRPr lang="en-US" kern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89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Truong Ngoc Tinh Anh</a:t>
            </a:r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Hot Tip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9925" y="1357312"/>
            <a:ext cx="7788275" cy="4357688"/>
          </a:xfrm>
        </p:spPr>
        <p:txBody>
          <a:bodyPr/>
          <a:lstStyle/>
          <a:p>
            <a:pPr marL="0" indent="0">
              <a:buNone/>
            </a:pPr>
            <a:r>
              <a:rPr lang="en-US" b="1" smtClean="0"/>
              <a:t>3. </a:t>
            </a:r>
            <a:r>
              <a:rPr lang="en-US" b="1"/>
              <a:t>Why does Java regex “matches” vs “find” get a different match when using non-greedy </a:t>
            </a:r>
            <a:r>
              <a:rPr lang="en-US" b="1"/>
              <a:t>pattern</a:t>
            </a:r>
            <a:r>
              <a:rPr lang="en-US" b="1" smtClean="0"/>
              <a:t>?</a:t>
            </a:r>
            <a:endParaRPr lang="en-US" smtClean="0">
              <a:hlinkClick r:id="rId2"/>
            </a:endParaRPr>
          </a:p>
          <a:p>
            <a:pPr marL="0" indent="0">
              <a:buNone/>
            </a:pPr>
            <a:r>
              <a:rPr lang="en-US" smtClean="0">
                <a:hlinkClick r:id="rId2"/>
              </a:rPr>
              <a:t>http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stackoverflow.com/questions/24681553/why-does-java-regex-matches-vs-find-get-a-different-match-when-using-non-gre</a:t>
            </a:r>
            <a:endParaRPr lang="en-US" smtClean="0"/>
          </a:p>
          <a:p>
            <a:pPr marL="0" indent="0">
              <a:buNone/>
            </a:pPr>
            <a:r>
              <a:rPr lang="en-US" smtClean="0"/>
              <a:t>4. </a:t>
            </a:r>
            <a:r>
              <a:rPr lang="en-US" b="1"/>
              <a:t>Class </a:t>
            </a:r>
            <a:r>
              <a:rPr lang="en-US" b="1" smtClean="0"/>
              <a:t>Matcher</a:t>
            </a:r>
            <a:endParaRPr lang="en-US" dirty="0" smtClean="0"/>
          </a:p>
          <a:p>
            <a:r>
              <a:rPr lang="en-US">
                <a:hlinkClick r:id="rId3"/>
              </a:rPr>
              <a:t>http://docs.oracle.com/javase/8/docs/api/java/util/regex/Matcher.html</a:t>
            </a:r>
            <a:endParaRPr lang="en-US"/>
          </a:p>
          <a:p>
            <a:endParaRPr 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1637307-FF68-4EF7-A0B7-438950CD9B94}" type="datetime1">
              <a:rPr lang="vi-VN" smtClean="0"/>
              <a:t>03/08/2016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D2E5ED-E19F-492F-8DE3-8913CE599F5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gray">
          <a:xfrm>
            <a:off x="614362" y="385763"/>
            <a:ext cx="7950200" cy="685800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mtClean="0"/>
              <a:t>TÀI LIỆU THAM KHẢO</a:t>
            </a:r>
            <a:endParaRPr lang="en-US" kern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66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3581400"/>
            <a:ext cx="4708525" cy="30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600"/>
              <a:t>Add your company slogan</a:t>
            </a:r>
          </a:p>
        </p:txBody>
      </p:sp>
      <p:sp>
        <p:nvSpPr>
          <p:cNvPr id="59395" name="WordArt 3"/>
          <p:cNvSpPr>
            <a:spLocks noChangeArrowheads="1" noChangeShapeType="1" noTextEdit="1"/>
          </p:cNvSpPr>
          <p:nvPr/>
        </p:nvSpPr>
        <p:spPr bwMode="gray">
          <a:xfrm>
            <a:off x="3886200" y="2819400"/>
            <a:ext cx="46482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5400" b="1" kern="1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outerShdw dist="71842" dir="2700000" algn="ctr" rotWithShape="0">
                    <a:schemeClr val="bg2">
                      <a:alpha val="50000"/>
                    </a:scheme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Truong Ngoc Tinh Anh</a:t>
            </a:r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533400" y="228600"/>
            <a:ext cx="7950200" cy="685800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kern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MATCHES METHOD </a:t>
            </a:r>
            <a:r>
              <a:rPr lang="en-US" kern="0" smtClean="0">
                <a:solidFill>
                  <a:srgbClr val="FF0000"/>
                </a:solidFill>
              </a:rPr>
              <a:t>vs</a:t>
            </a:r>
            <a:r>
              <a:rPr lang="en-US" kern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FIND METHOD</a:t>
            </a:r>
            <a:endParaRPr lang="en-US" kern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396133"/>
              </p:ext>
            </p:extLst>
          </p:nvPr>
        </p:nvGraphicFramePr>
        <p:xfrm>
          <a:off x="316935" y="1016000"/>
          <a:ext cx="8534400" cy="529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38400"/>
                <a:gridCol w="2819400"/>
                <a:gridCol w="3276600"/>
              </a:tblGrid>
              <a:tr h="584200">
                <a:tc>
                  <a:txBody>
                    <a:bodyPr/>
                    <a:lstStyle/>
                    <a:p>
                      <a:pPr algn="ctr"/>
                      <a:r>
                        <a:rPr lang="en-US" sz="2800" b="1" smtClean="0">
                          <a:solidFill>
                            <a:srgbClr val="C00000"/>
                          </a:solidFill>
                        </a:rPr>
                        <a:t>Nội</a:t>
                      </a:r>
                      <a:r>
                        <a:rPr lang="en-US" sz="2800" b="1" baseline="0" smtClean="0">
                          <a:solidFill>
                            <a:srgbClr val="C00000"/>
                          </a:solidFill>
                        </a:rPr>
                        <a:t> dung</a:t>
                      </a:r>
                      <a:endParaRPr lang="en-US" sz="2800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Matches</a:t>
                      </a:r>
                      <a:endParaRPr lang="en-US" sz="28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smtClean="0">
                          <a:solidFill>
                            <a:srgbClr val="002060"/>
                          </a:solidFill>
                        </a:rPr>
                        <a:t>Find</a:t>
                      </a:r>
                      <a:endParaRPr lang="en-US" sz="2800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2400" b="1" smtClean="0"/>
                        <a:t>Cách</a:t>
                      </a:r>
                      <a:r>
                        <a:rPr lang="en-US" sz="2400" b="1" baseline="0" smtClean="0"/>
                        <a:t> thức thực hiện</a:t>
                      </a:r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Trả</a:t>
                      </a:r>
                      <a:r>
                        <a:rPr lang="en-US" sz="2400" baseline="0" smtClean="0"/>
                        <a:t> về true khi toàn bộ </a:t>
                      </a:r>
                      <a:r>
                        <a:rPr lang="en-US" sz="2400" baseline="0" smtClean="0"/>
                        <a:t>chuỗi phù hợp với điều kiện regexp.</a:t>
                      </a:r>
                    </a:p>
                    <a:p>
                      <a:r>
                        <a:rPr lang="en-US" sz="2400" baseline="0" smtClean="0"/>
                        <a:t>matches chỉ dừng lại khi nó đã kiểm tra hết chuỗi.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smtClean="0"/>
                        <a:t>Trả</a:t>
                      </a:r>
                      <a:r>
                        <a:rPr lang="en-US" sz="2400" baseline="0" smtClean="0"/>
                        <a:t> về true khi một phần chuỗi phù hợp với điều kiện regexp.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smtClean="0"/>
                        <a:t>Nếu find tìm thấy một chuỗi con phù hợp với điều kiện, nó sẽ dừng lại và trả về giá trị true.</a:t>
                      </a:r>
                      <a:endParaRPr lang="en-US" sz="240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2400" b="1" smtClean="0"/>
                        <a:t>Buffer</a:t>
                      </a:r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có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không</a:t>
                      </a:r>
                      <a:endParaRPr lang="en-US" sz="240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2400" b="1" smtClean="0"/>
                        <a:t>Thời</a:t>
                      </a:r>
                      <a:r>
                        <a:rPr lang="en-US" sz="2400" b="1" baseline="0" smtClean="0"/>
                        <a:t> gian thực hiện</a:t>
                      </a:r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Chậm hơn</a:t>
                      </a:r>
                      <a:r>
                        <a:rPr lang="en-US" sz="2400" baseline="0" smtClean="0"/>
                        <a:t> (duyệt toàn bộ chuỗi)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Nhanh</a:t>
                      </a:r>
                      <a:r>
                        <a:rPr lang="en-US" sz="2400" baseline="0" smtClean="0"/>
                        <a:t> hơn </a:t>
                      </a:r>
                      <a:r>
                        <a:rPr lang="en-US" sz="2000" baseline="0" smtClean="0"/>
                        <a:t>(nếu tìm thấy chuỗi con phù hợp là dừng chương trình ngay, không duyệt hết chuỗi)</a:t>
                      </a:r>
                      <a:endParaRPr lang="en-US" sz="2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2CBB2B3-BD7A-40E1-8980-1A17DAA2C1BA}" type="datetime1">
              <a:rPr lang="vi-VN" smtClean="0"/>
              <a:t>03/08/2016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D2E5ED-E19F-492F-8DE3-8913CE599F5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9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Truong Ngoc Tinh Anh</a:t>
            </a:r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Hot Tip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533400" y="228600"/>
            <a:ext cx="7950200" cy="685800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kern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MATCHES METHOD </a:t>
            </a:r>
            <a:r>
              <a:rPr lang="en-US" kern="0" smtClean="0">
                <a:solidFill>
                  <a:srgbClr val="FF0000"/>
                </a:solidFill>
              </a:rPr>
              <a:t>vs</a:t>
            </a:r>
            <a:r>
              <a:rPr lang="en-US" kern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FIND METHOD</a:t>
            </a:r>
            <a:endParaRPr lang="en-US" kern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4400"/>
            <a:ext cx="7753609" cy="5197474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8DDE466-6931-4EB0-A712-A910AF7E1FF8}" type="datetime1">
              <a:rPr lang="vi-VN" smtClean="0"/>
              <a:t>03/08/2016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D2E5ED-E19F-492F-8DE3-8913CE599F59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851823"/>
              </p:ext>
            </p:extLst>
          </p:nvPr>
        </p:nvGraphicFramePr>
        <p:xfrm>
          <a:off x="1524000" y="3810000"/>
          <a:ext cx="7505054" cy="2895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581400"/>
                <a:gridCol w="3923654"/>
              </a:tblGrid>
              <a:tr h="4856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Matches</a:t>
                      </a:r>
                      <a:endParaRPr lang="en-US" sz="2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smtClean="0">
                          <a:solidFill>
                            <a:srgbClr val="002060"/>
                          </a:solidFill>
                        </a:rPr>
                        <a:t>Find</a:t>
                      </a:r>
                      <a:endParaRPr lang="en-US" sz="28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799821">
                <a:tc>
                  <a:txBody>
                    <a:bodyPr/>
                    <a:lstStyle/>
                    <a:p>
                      <a:r>
                        <a:rPr lang="en-US" sz="2400" smtClean="0"/>
                        <a:t>Matches</a:t>
                      </a:r>
                      <a:r>
                        <a:rPr lang="en-US" sz="2400" baseline="0" smtClean="0"/>
                        <a:t> nhiều lần trả về duy nhất một kết quả</a:t>
                      </a:r>
                      <a:endParaRPr lang="en-US" sz="2400"/>
                    </a:p>
                  </a:txBody>
                  <a:tcP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smtClean="0"/>
                        <a:t>Find</a:t>
                      </a:r>
                      <a:r>
                        <a:rPr lang="en-US" sz="2400" baseline="0" smtClean="0"/>
                        <a:t> nhiều lần trả về nhiều kết quả khác nhau</a:t>
                      </a:r>
                      <a:endParaRPr lang="en-US" sz="2400"/>
                    </a:p>
                  </a:txBody>
                  <a:tcPr>
                    <a:solidFill>
                      <a:srgbClr val="00B050">
                        <a:alpha val="20000"/>
                      </a:srgbClr>
                    </a:solidFill>
                  </a:tcPr>
                </a:tc>
              </a:tr>
              <a:tr h="1224674">
                <a:tc>
                  <a:txBody>
                    <a:bodyPr/>
                    <a:lstStyle/>
                    <a:p>
                      <a:r>
                        <a:rPr lang="en-US" sz="2400" smtClean="0"/>
                        <a:t>Matches</a:t>
                      </a:r>
                      <a:r>
                        <a:rPr lang="en-US" sz="2400" baseline="0" smtClean="0"/>
                        <a:t> là tự động kiểm tra toàn bộ chuỗi</a:t>
                      </a:r>
                    </a:p>
                    <a:p>
                      <a:r>
                        <a:rPr lang="en-US" sz="2400" baseline="0" smtClean="0"/>
                        <a:t>matches(p);</a:t>
                      </a:r>
                      <a:endParaRPr lang="en-US" sz="2400"/>
                    </a:p>
                  </a:txBody>
                  <a:tcP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Find</a:t>
                      </a:r>
                      <a:r>
                        <a:rPr lang="en-US" sz="2400" baseline="0" smtClean="0"/>
                        <a:t> kiểm tra toàn bộ chuỗi khi sử dụng ^ ở đầu và $ ở cuối điều kiện </a:t>
                      </a:r>
                      <a:r>
                        <a:rPr lang="en-US" sz="2400" baseline="0" smtClean="0"/>
                        <a:t>regexp</a:t>
                      </a:r>
                    </a:p>
                    <a:p>
                      <a:r>
                        <a:rPr lang="en-US" sz="24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find("^" + p + "$");</a:t>
                      </a:r>
                      <a:endParaRPr lang="en-US" sz="3200"/>
                    </a:p>
                  </a:txBody>
                  <a:tcPr>
                    <a:solidFill>
                      <a:srgbClr val="00B050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927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Truong Ngoc Tinh Anh</a:t>
            </a:r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Hot Tip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533400" y="457200"/>
            <a:ext cx="7950200" cy="685800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kern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MATCHES METHOD </a:t>
            </a:r>
            <a:r>
              <a:rPr lang="en-US" kern="0" smtClean="0">
                <a:solidFill>
                  <a:srgbClr val="FF0000"/>
                </a:solidFill>
              </a:rPr>
              <a:t>vs</a:t>
            </a:r>
            <a:r>
              <a:rPr lang="en-US" kern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FIND METHOD</a:t>
            </a:r>
            <a:endParaRPr lang="en-US" kern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392F4BD-022A-4E03-80F8-5F309120D468}" type="datetime1">
              <a:rPr lang="vi-VN" smtClean="0"/>
              <a:t>03/08/2016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D2E5ED-E19F-492F-8DE3-8913CE599F59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924403"/>
              </p:ext>
            </p:extLst>
          </p:nvPr>
        </p:nvGraphicFramePr>
        <p:xfrm>
          <a:off x="316935" y="1976120"/>
          <a:ext cx="8534400" cy="32816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38400"/>
                <a:gridCol w="2819400"/>
                <a:gridCol w="3276600"/>
              </a:tblGrid>
              <a:tr h="584200">
                <a:tc>
                  <a:txBody>
                    <a:bodyPr/>
                    <a:lstStyle/>
                    <a:p>
                      <a:pPr algn="ctr"/>
                      <a:r>
                        <a:rPr lang="en-US" sz="2800" b="1" smtClean="0">
                          <a:solidFill>
                            <a:srgbClr val="C00000"/>
                          </a:solidFill>
                        </a:rPr>
                        <a:t>Nội</a:t>
                      </a:r>
                      <a:r>
                        <a:rPr lang="en-US" sz="2800" b="1" baseline="0" smtClean="0">
                          <a:solidFill>
                            <a:srgbClr val="C00000"/>
                          </a:solidFill>
                        </a:rPr>
                        <a:t> dung</a:t>
                      </a:r>
                      <a:endParaRPr lang="en-US" sz="2800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Matches</a:t>
                      </a:r>
                      <a:endParaRPr lang="en-US" sz="28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smtClean="0">
                          <a:solidFill>
                            <a:srgbClr val="002060"/>
                          </a:solidFill>
                        </a:rPr>
                        <a:t>Find</a:t>
                      </a:r>
                      <a:endParaRPr lang="en-US" sz="2800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2400" b="1" smtClean="0"/>
                        <a:t>Hiệu</a:t>
                      </a:r>
                      <a:r>
                        <a:rPr lang="en-US" sz="2400" b="1" baseline="0" smtClean="0"/>
                        <a:t> quả</a:t>
                      </a:r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Cao (matches</a:t>
                      </a:r>
                      <a:r>
                        <a:rPr lang="en-US" sz="2400" baseline="0" smtClean="0"/>
                        <a:t> nhiều lầm chỉ xuất 1 kết quả duy nhất)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smtClean="0"/>
                        <a:t>Thấp</a:t>
                      </a:r>
                      <a:r>
                        <a:rPr lang="en-US" sz="2400" baseline="0" smtClean="0"/>
                        <a:t> (find nhiều lần xuất ra nhiều kết quả)</a:t>
                      </a:r>
                      <a:endParaRPr lang="en-US" sz="240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2400" b="1" smtClean="0"/>
                        <a:t>Mức</a:t>
                      </a:r>
                      <a:r>
                        <a:rPr lang="en-US" sz="2400" b="1" baseline="0" smtClean="0"/>
                        <a:t> độ phổ biến</a:t>
                      </a:r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Cao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Thấp</a:t>
                      </a:r>
                      <a:endParaRPr lang="en-US" sz="240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2400" b="1" smtClean="0"/>
                        <a:t>Số</a:t>
                      </a:r>
                      <a:r>
                        <a:rPr lang="en-US" sz="2400" b="1" baseline="0" smtClean="0"/>
                        <a:t> lần làm việc</a:t>
                      </a:r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1 lần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Nhiều</a:t>
                      </a:r>
                      <a:r>
                        <a:rPr lang="en-US" sz="2400" baseline="0" smtClean="0"/>
                        <a:t> lần</a:t>
                      </a:r>
                      <a:endParaRPr lang="en-US" sz="24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283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Truong Ngoc Tinh Anh</a:t>
            </a:r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Hot Tip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067800" cy="495776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b="1" smtClean="0">
                <a:solidFill>
                  <a:srgbClr val="0070C0"/>
                </a:solidFill>
              </a:rPr>
              <a:t>Biểu </a:t>
            </a:r>
            <a:r>
              <a:rPr lang="en-US" b="1">
                <a:solidFill>
                  <a:srgbClr val="0070C0"/>
                </a:solidFill>
              </a:rPr>
              <a:t>thức quy tắc cho tên đăng </a:t>
            </a:r>
            <a:r>
              <a:rPr lang="en-US" b="1">
                <a:solidFill>
                  <a:srgbClr val="0070C0"/>
                </a:solidFill>
              </a:rPr>
              <a:t>nhập(username</a:t>
            </a:r>
            <a:r>
              <a:rPr lang="en-US" b="1" smtClean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r>
              <a:rPr lang="vi-VN" smtClean="0"/>
              <a:t>^   # </a:t>
            </a:r>
            <a:r>
              <a:rPr lang="vi-VN"/>
              <a:t>Ký hiệu này chỉ định bắt đầu của chuỗi</a:t>
            </a:r>
          </a:p>
          <a:p>
            <a:pPr marL="0" indent="0">
              <a:buNone/>
            </a:pPr>
            <a:r>
              <a:rPr lang="vi-VN"/>
              <a:t>  [a-z0-9</a:t>
            </a:r>
            <a:r>
              <a:rPr lang="vi-VN"/>
              <a:t>_-]    </a:t>
            </a:r>
            <a:r>
              <a:rPr lang="vi-VN" smtClean="0"/>
              <a:t># </a:t>
            </a:r>
            <a:r>
              <a:rPr lang="vi-VN"/>
              <a:t>Tên đăng nhập có thể chứa các chữ cái(a-z), chữ số(0-9) và ký tự gạch dưới, gạch nối</a:t>
            </a:r>
          </a:p>
          <a:p>
            <a:pPr marL="0" indent="0">
              <a:buNone/>
            </a:pPr>
            <a:r>
              <a:rPr lang="vi-VN"/>
              <a:t>   </a:t>
            </a:r>
            <a:r>
              <a:rPr lang="vi-VN" smtClean="0"/>
              <a:t>{</a:t>
            </a:r>
            <a:r>
              <a:rPr lang="vi-VN"/>
              <a:t>3,15}  # Giới hạn độ dài tối thiểu 3 ký tự và tối đa 15 ký tự</a:t>
            </a:r>
          </a:p>
          <a:p>
            <a:pPr marL="0" indent="0">
              <a:buNone/>
            </a:pPr>
            <a:r>
              <a:rPr lang="vi-VN"/>
              <a:t>$     </a:t>
            </a:r>
            <a:r>
              <a:rPr lang="vi-VN" smtClean="0"/>
              <a:t># </a:t>
            </a:r>
            <a:r>
              <a:rPr lang="vi-VN"/>
              <a:t>Ký hiệu này chỉ định kết thúc chuỗi</a:t>
            </a:r>
            <a:endParaRPr lang="en-US" sz="28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533400" y="381000"/>
            <a:ext cx="7950200" cy="685800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/>
              <a:t>10 biểu thức quy tắc trong java cần biết</a:t>
            </a:r>
            <a:endParaRPr lang="en-US" kern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BF5A3E-3DC2-4A89-B5C4-3FB973A96F18}" type="datetime1">
              <a:rPr lang="vi-VN" smtClean="0"/>
              <a:t>03/08/2016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D2E5ED-E19F-492F-8DE3-8913CE599F5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21052"/>
          <a:stretch/>
        </p:blipFill>
        <p:spPr>
          <a:xfrm>
            <a:off x="533400" y="1752600"/>
            <a:ext cx="3683292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40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Truong Ngoc Tinh Anh</a:t>
            </a:r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Hot Tip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1"/>
            <a:ext cx="8381999" cy="609600"/>
          </a:xfrm>
        </p:spPr>
        <p:txBody>
          <a:bodyPr/>
          <a:lstStyle/>
          <a:p>
            <a:pPr marL="0" indent="0">
              <a:buNone/>
            </a:pPr>
            <a:r>
              <a:rPr lang="en-US" b="1" smtClean="0">
                <a:solidFill>
                  <a:srgbClr val="0070C0"/>
                </a:solidFill>
              </a:rPr>
              <a:t>2. Biểu </a:t>
            </a:r>
            <a:r>
              <a:rPr lang="en-US" b="1">
                <a:solidFill>
                  <a:srgbClr val="0070C0"/>
                </a:solidFill>
              </a:rPr>
              <a:t>thức quy tắc cho mật khẩu(password)</a:t>
            </a:r>
            <a:endParaRPr lang="en-US" b="1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533400" y="228600"/>
            <a:ext cx="7950200" cy="685800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/>
              <a:t>10 biểu thức quy tắc trong java cần biết</a:t>
            </a:r>
            <a:endParaRPr lang="en-US" kern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BF5A3E-3DC2-4A89-B5C4-3FB973A96F18}" type="datetime1">
              <a:rPr lang="vi-VN" smtClean="0"/>
              <a:t>03/08/2016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D2E5ED-E19F-492F-8DE3-8913CE599F5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16" y="1915333"/>
            <a:ext cx="8518566" cy="434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36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Truong Ngoc Tinh Anh</a:t>
            </a:r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Hot Tip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25563"/>
            <a:ext cx="8381999" cy="960438"/>
          </a:xfrm>
        </p:spPr>
        <p:txBody>
          <a:bodyPr/>
          <a:lstStyle/>
          <a:p>
            <a:pPr marL="0" indent="0">
              <a:buNone/>
            </a:pPr>
            <a:r>
              <a:rPr lang="en-US" b="1" smtClean="0">
                <a:solidFill>
                  <a:srgbClr val="0070C0"/>
                </a:solidFill>
              </a:rPr>
              <a:t>3. </a:t>
            </a:r>
            <a:r>
              <a:rPr lang="en-US" b="1">
                <a:solidFill>
                  <a:srgbClr val="0070C0"/>
                </a:solidFill>
              </a:rPr>
              <a:t>Biểu thức quy tắc cho mã màu(Hexadecimal Color Code)</a:t>
            </a:r>
            <a:endParaRPr lang="en-US" b="1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533400" y="381000"/>
            <a:ext cx="7950200" cy="685800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/>
              <a:t>10 biểu thức quy tắc trong java cần biết</a:t>
            </a:r>
            <a:endParaRPr lang="en-US" kern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BF5A3E-3DC2-4A89-B5C4-3FB973A96F18}" type="datetime1">
              <a:rPr lang="vi-VN" smtClean="0"/>
              <a:t>03/08/2016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D2E5ED-E19F-492F-8DE3-8913CE599F5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096" y="2286001"/>
            <a:ext cx="7752294" cy="416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78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Truong Ngoc Tinh Anh</a:t>
            </a:r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Hot Tip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381999" cy="609600"/>
          </a:xfrm>
        </p:spPr>
        <p:txBody>
          <a:bodyPr/>
          <a:lstStyle/>
          <a:p>
            <a:pPr marL="0" indent="0">
              <a:buNone/>
            </a:pPr>
            <a:r>
              <a:rPr lang="en-US" b="1" smtClean="0">
                <a:solidFill>
                  <a:srgbClr val="0070C0"/>
                </a:solidFill>
              </a:rPr>
              <a:t>4. </a:t>
            </a:r>
            <a:r>
              <a:rPr lang="en-US" b="1">
                <a:solidFill>
                  <a:srgbClr val="0070C0"/>
                </a:solidFill>
              </a:rPr>
              <a:t>Biểu thức quy tắc cho email</a:t>
            </a:r>
            <a:endParaRPr lang="en-US" b="1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533400" y="228600"/>
            <a:ext cx="7950200" cy="685800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/>
              <a:t>10 biểu thức quy tắc trong java cần biết</a:t>
            </a:r>
            <a:endParaRPr lang="en-US" kern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BF5A3E-3DC2-4A89-B5C4-3FB973A96F18}" type="datetime1">
              <a:rPr lang="vi-VN" smtClean="0"/>
              <a:t>03/08/2016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D2E5ED-E19F-492F-8DE3-8913CE599F5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3246"/>
          <a:stretch/>
        </p:blipFill>
        <p:spPr>
          <a:xfrm>
            <a:off x="286719" y="1447800"/>
            <a:ext cx="8102600" cy="9981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400" y="2438400"/>
            <a:ext cx="89153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500"/>
              <a:t>^   </a:t>
            </a:r>
            <a:r>
              <a:rPr lang="vi-VN" sz="1500" smtClean="0"/>
              <a:t>#</a:t>
            </a:r>
            <a:r>
              <a:rPr lang="vi-VN" sz="1500"/>
              <a:t>Ký hiệu bắt đầu chuỗi</a:t>
            </a:r>
          </a:p>
          <a:p>
            <a:r>
              <a:rPr lang="vi-VN" sz="1500"/>
              <a:t>  [_A-Za-z0-9-]+    #  Phải bắt đầu một chuỗi các ký tự trong danh sách(_A-Za-z0-9-), số lượng chuỗi ít nhất là 1 (+)</a:t>
            </a:r>
          </a:p>
          <a:p>
            <a:r>
              <a:rPr lang="vi-VN" sz="1500"/>
              <a:t>  </a:t>
            </a:r>
            <a:r>
              <a:rPr lang="vi-VN" sz="1500"/>
              <a:t>(      </a:t>
            </a:r>
            <a:r>
              <a:rPr lang="vi-VN" sz="1500" smtClean="0"/>
              <a:t>#  ký hiệu </a:t>
            </a:r>
            <a:r>
              <a:rPr lang="vi-VN" sz="1500"/>
              <a:t>bắt đầu nhóm</a:t>
            </a:r>
          </a:p>
          <a:p>
            <a:r>
              <a:rPr lang="vi-VN" sz="1500"/>
              <a:t>    \\.[_A-Za-z0-9-]+    </a:t>
            </a:r>
            <a:r>
              <a:rPr lang="vi-VN" sz="1500"/>
              <a:t># </a:t>
            </a:r>
            <a:r>
              <a:rPr lang="vi-VN" sz="1500" smtClean="0"/>
              <a:t> theo </a:t>
            </a:r>
            <a:r>
              <a:rPr lang="vi-VN" sz="1500"/>
              <a:t>sau có thể là ký tự "." và chuỗi các ký tự trong danh sách(_A-Za-z0-9-), số lượng chuỗi ít nhất là 1 (+)</a:t>
            </a:r>
          </a:p>
          <a:p>
            <a:r>
              <a:rPr lang="vi-VN" sz="1500"/>
              <a:t>  </a:t>
            </a:r>
            <a:r>
              <a:rPr lang="vi-VN" sz="1500"/>
              <a:t>)*    </a:t>
            </a:r>
            <a:r>
              <a:rPr lang="vi-VN" sz="1500" smtClean="0"/>
              <a:t> </a:t>
            </a:r>
            <a:r>
              <a:rPr lang="vi-VN" sz="1500"/>
              <a:t>#  ký hiệu kết thúc nhóm, nhóm này có thể có hoặc không (*)</a:t>
            </a:r>
          </a:p>
          <a:p>
            <a:r>
              <a:rPr lang="vi-VN" sz="1500"/>
              <a:t>    @            #     Chuỗi phải chứa ký tự "@"</a:t>
            </a:r>
          </a:p>
          <a:p>
            <a:r>
              <a:rPr lang="vi-VN" sz="1500"/>
              <a:t>     [A-Za-z0-9]+       #        theo sau là chuỗi ký tự trong danh sách(_A-Za-z0-9-), số lượng chuỗi ít nhất là 1 (+)</a:t>
            </a:r>
          </a:p>
          <a:p>
            <a:r>
              <a:rPr lang="vi-VN" sz="1500"/>
              <a:t>      (            #      ký hiệu bắt đầu nhóm</a:t>
            </a:r>
          </a:p>
          <a:p>
            <a:r>
              <a:rPr lang="vi-VN" sz="1500"/>
              <a:t>       \\.[A-Za-z0-9]+  </a:t>
            </a:r>
            <a:r>
              <a:rPr lang="vi-VN" sz="1500"/>
              <a:t>#  </a:t>
            </a:r>
            <a:r>
              <a:rPr lang="vi-VN" sz="1500" smtClean="0"/>
              <a:t>theo </a:t>
            </a:r>
            <a:r>
              <a:rPr lang="vi-VN" sz="1500"/>
              <a:t>sau có thể là ký tự "." và chuỗi ký tự(_A-Za-z0-9-), số lượng chuỗi ít nhất là 1 (+)</a:t>
            </a:r>
          </a:p>
          <a:p>
            <a:r>
              <a:rPr lang="vi-VN" sz="1500"/>
              <a:t>      )*        #      ký hiệu kết thúc nhóm, nhóm này có thể có hoặc không (*)</a:t>
            </a:r>
          </a:p>
          <a:p>
            <a:r>
              <a:rPr lang="vi-VN" sz="1500"/>
              <a:t>      (            #      ký hiệu bắt đầu nhóm</a:t>
            </a:r>
          </a:p>
          <a:p>
            <a:r>
              <a:rPr lang="vi-VN" sz="1500"/>
              <a:t>       \\.[A-Za-z]{2,}  </a:t>
            </a:r>
            <a:r>
              <a:rPr lang="vi-VN" sz="1500"/>
              <a:t>#   </a:t>
            </a:r>
            <a:r>
              <a:rPr lang="vi-VN" sz="1500" smtClean="0"/>
              <a:t>theo </a:t>
            </a:r>
            <a:r>
              <a:rPr lang="vi-VN" sz="1500"/>
              <a:t>sau có thể là ký tự "." và chuỗi ký tự (_A-Za-z0-9-), độ dài tối thiểu là 2</a:t>
            </a:r>
          </a:p>
          <a:p>
            <a:r>
              <a:rPr lang="vi-VN" sz="1500"/>
              <a:t>      </a:t>
            </a:r>
            <a:r>
              <a:rPr lang="vi-VN" sz="1500"/>
              <a:t>)     </a:t>
            </a:r>
            <a:r>
              <a:rPr lang="vi-VN" sz="1500" smtClean="0"/>
              <a:t>#  ký </a:t>
            </a:r>
            <a:r>
              <a:rPr lang="vi-VN" sz="1500"/>
              <a:t>hiệu kết thúc nhóm</a:t>
            </a:r>
          </a:p>
          <a:p>
            <a:r>
              <a:rPr lang="vi-VN" sz="1500"/>
              <a:t>$    </a:t>
            </a:r>
            <a:r>
              <a:rPr lang="vi-VN" sz="1500" smtClean="0"/>
              <a:t>#</a:t>
            </a:r>
            <a:r>
              <a:rPr lang="vi-VN" sz="1500"/>
              <a:t>ký hiệu kết thúc chuỗi</a:t>
            </a: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12961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Truong Ngoc Tinh Anh</a:t>
            </a:r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Hot Tip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3688" y="1096963"/>
            <a:ext cx="8469312" cy="982828"/>
          </a:xfrm>
        </p:spPr>
        <p:txBody>
          <a:bodyPr/>
          <a:lstStyle/>
          <a:p>
            <a:pPr marL="0" indent="0">
              <a:buNone/>
            </a:pPr>
            <a:r>
              <a:rPr lang="en-US" b="1" smtClean="0">
                <a:solidFill>
                  <a:srgbClr val="0070C0"/>
                </a:solidFill>
              </a:rPr>
              <a:t>5. </a:t>
            </a:r>
            <a:r>
              <a:rPr lang="en-US" b="1">
                <a:solidFill>
                  <a:srgbClr val="0070C0"/>
                </a:solidFill>
              </a:rPr>
              <a:t>Biểu thức quy tắc cho phần mở rộng của file(Image File </a:t>
            </a:r>
            <a:r>
              <a:rPr lang="en-US" b="1">
                <a:solidFill>
                  <a:srgbClr val="0070C0"/>
                </a:solidFill>
              </a:rPr>
              <a:t>Extension</a:t>
            </a:r>
            <a:r>
              <a:rPr lang="en-US" b="1" smtClean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533400" y="228600"/>
            <a:ext cx="7950200" cy="685800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/>
              <a:t>10 biểu thức quy tắc trong java cần biết</a:t>
            </a:r>
            <a:endParaRPr lang="en-US" kern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BF5A3E-3DC2-4A89-B5C4-3FB973A96F18}" type="datetime1">
              <a:rPr lang="vi-VN" smtClean="0"/>
              <a:t>03/08/2016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D2E5ED-E19F-492F-8DE3-8913CE599F59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447800" y="2001869"/>
            <a:ext cx="6613634" cy="4451373"/>
            <a:chOff x="507124" y="1987252"/>
            <a:chExt cx="6613634" cy="445137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b="83899"/>
            <a:stretch/>
          </p:blipFill>
          <p:spPr>
            <a:xfrm>
              <a:off x="507124" y="1987252"/>
              <a:ext cx="6613634" cy="97832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/>
            <a:srcRect t="23678"/>
            <a:stretch/>
          </p:blipFill>
          <p:spPr>
            <a:xfrm>
              <a:off x="533400" y="2965573"/>
              <a:ext cx="6587358" cy="34730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57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199l">
  <a:themeElements>
    <a:clrScheme name="Office Theme 3">
      <a:dk1>
        <a:srgbClr val="000000"/>
      </a:dk1>
      <a:lt1>
        <a:srgbClr val="FFFFFF"/>
      </a:lt1>
      <a:dk2>
        <a:srgbClr val="003366"/>
      </a:dk2>
      <a:lt2>
        <a:srgbClr val="C0C0C0"/>
      </a:lt2>
      <a:accent1>
        <a:srgbClr val="229450"/>
      </a:accent1>
      <a:accent2>
        <a:srgbClr val="E3892F"/>
      </a:accent2>
      <a:accent3>
        <a:srgbClr val="FFFFFF"/>
      </a:accent3>
      <a:accent4>
        <a:srgbClr val="000000"/>
      </a:accent4>
      <a:accent5>
        <a:srgbClr val="ABC8B3"/>
      </a:accent5>
      <a:accent6>
        <a:srgbClr val="CE7C2A"/>
      </a:accent6>
      <a:hlink>
        <a:srgbClr val="0099CC"/>
      </a:hlink>
      <a:folHlink>
        <a:srgbClr val="855ADA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64B4DC"/>
        </a:accent1>
        <a:accent2>
          <a:srgbClr val="EA4A46"/>
        </a:accent2>
        <a:accent3>
          <a:srgbClr val="FFFFFF"/>
        </a:accent3>
        <a:accent4>
          <a:srgbClr val="000000"/>
        </a:accent4>
        <a:accent5>
          <a:srgbClr val="B8D6EB"/>
        </a:accent5>
        <a:accent6>
          <a:srgbClr val="D4423F"/>
        </a:accent6>
        <a:hlink>
          <a:srgbClr val="441FCD"/>
        </a:hlink>
        <a:folHlink>
          <a:srgbClr val="AAC85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480048"/>
        </a:dk2>
        <a:lt2>
          <a:srgbClr val="C0C0C0"/>
        </a:lt2>
        <a:accent1>
          <a:srgbClr val="DE791E"/>
        </a:accent1>
        <a:accent2>
          <a:srgbClr val="38A0DA"/>
        </a:accent2>
        <a:accent3>
          <a:srgbClr val="FFFFFF"/>
        </a:accent3>
        <a:accent4>
          <a:srgbClr val="000000"/>
        </a:accent4>
        <a:accent5>
          <a:srgbClr val="ECBEAB"/>
        </a:accent5>
        <a:accent6>
          <a:srgbClr val="3291C5"/>
        </a:accent6>
        <a:hlink>
          <a:srgbClr val="009999"/>
        </a:hlink>
        <a:folHlink>
          <a:srgbClr val="66A44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229450"/>
        </a:accent1>
        <a:accent2>
          <a:srgbClr val="E3892F"/>
        </a:accent2>
        <a:accent3>
          <a:srgbClr val="FFFFFF"/>
        </a:accent3>
        <a:accent4>
          <a:srgbClr val="000000"/>
        </a:accent4>
        <a:accent5>
          <a:srgbClr val="ABC8B3"/>
        </a:accent5>
        <a:accent6>
          <a:srgbClr val="CE7C2A"/>
        </a:accent6>
        <a:hlink>
          <a:srgbClr val="0099CC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cdb2004199l</Template>
  <TotalTime>313</TotalTime>
  <Words>1045</Words>
  <Application>Microsoft Office PowerPoint</Application>
  <PresentationFormat>On-screen Show (4:3)</PresentationFormat>
  <Paragraphs>172</Paragraphs>
  <Slides>19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Tahoma</vt:lpstr>
      <vt:lpstr>Verdana</vt:lpstr>
      <vt:lpstr>Wingdings</vt:lpstr>
      <vt:lpstr>cdb2004199l</vt:lpstr>
      <vt:lpstr>Image</vt:lpstr>
      <vt:lpstr>PowerPoint Presentation</vt:lpstr>
      <vt:lpstr>PowerPoint Presentation</vt:lpstr>
      <vt:lpstr>Hot Tip</vt:lpstr>
      <vt:lpstr>Hot Tip</vt:lpstr>
      <vt:lpstr>Hot Tip</vt:lpstr>
      <vt:lpstr>Hot Tip</vt:lpstr>
      <vt:lpstr>Hot Tip</vt:lpstr>
      <vt:lpstr>Hot Tip</vt:lpstr>
      <vt:lpstr>Hot Tip</vt:lpstr>
      <vt:lpstr>Hot Tip</vt:lpstr>
      <vt:lpstr>Hot Tip</vt:lpstr>
      <vt:lpstr>Hot Tip</vt:lpstr>
      <vt:lpstr>Hot Tip</vt:lpstr>
      <vt:lpstr>Hot Tip</vt:lpstr>
      <vt:lpstr>Hot Tip</vt:lpstr>
      <vt:lpstr>Hot Tip</vt:lpstr>
      <vt:lpstr>Hot Tip</vt:lpstr>
      <vt:lpstr>Hot Tip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hv</dc:creator>
  <cp:lastModifiedBy>anh truong</cp:lastModifiedBy>
  <cp:revision>23</cp:revision>
  <dcterms:created xsi:type="dcterms:W3CDTF">2016-08-03T08:03:15Z</dcterms:created>
  <dcterms:modified xsi:type="dcterms:W3CDTF">2016-08-03T16:03:36Z</dcterms:modified>
</cp:coreProperties>
</file>