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80" r:id="rId5"/>
    <p:sldId id="271" r:id="rId6"/>
    <p:sldId id="259" r:id="rId7"/>
    <p:sldId id="270" r:id="rId8"/>
    <p:sldId id="278" r:id="rId9"/>
    <p:sldId id="269" r:id="rId10"/>
    <p:sldId id="266" r:id="rId11"/>
    <p:sldId id="273" r:id="rId12"/>
    <p:sldId id="279" r:id="rId13"/>
    <p:sldId id="272" r:id="rId14"/>
    <p:sldId id="274" r:id="rId15"/>
    <p:sldId id="275" r:id="rId16"/>
    <p:sldId id="267" r:id="rId17"/>
    <p:sldId id="260" r:id="rId18"/>
    <p:sldId id="262" r:id="rId19"/>
    <p:sldId id="261" r:id="rId20"/>
    <p:sldId id="277" r:id="rId21"/>
    <p:sldId id="263" r:id="rId22"/>
    <p:sldId id="264" r:id="rId23"/>
    <p:sldId id="299" r:id="rId24"/>
    <p:sldId id="268" r:id="rId25"/>
    <p:sldId id="281" r:id="rId26"/>
    <p:sldId id="285" r:id="rId27"/>
    <p:sldId id="282" r:id="rId28"/>
    <p:sldId id="300" r:id="rId29"/>
    <p:sldId id="292" r:id="rId30"/>
    <p:sldId id="301" r:id="rId31"/>
    <p:sldId id="291" r:id="rId32"/>
    <p:sldId id="289" r:id="rId33"/>
    <p:sldId id="287" r:id="rId34"/>
    <p:sldId id="288" r:id="rId35"/>
    <p:sldId id="290" r:id="rId36"/>
    <p:sldId id="30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p:cViewPr>
        <p:scale>
          <a:sx n="70" d="100"/>
          <a:sy n="70"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AAA53-299B-4417-B1B6-A8D4F5FD9500}" type="datetimeFigureOut">
              <a:rPr lang="en-US" smtClean="0"/>
              <a:t>7/24/2016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C2640-1139-4DE0-9CED-760AC3E5D7CC}" type="slidenum">
              <a:rPr lang="en-US" smtClean="0"/>
              <a:t>‹#›</a:t>
            </a:fld>
            <a:endParaRPr lang="en-US"/>
          </a:p>
        </p:txBody>
      </p:sp>
    </p:spTree>
    <p:extLst>
      <p:ext uri="{BB962C8B-B14F-4D97-AF65-F5344CB8AC3E}">
        <p14:creationId xmlns:p14="http://schemas.microsoft.com/office/powerpoint/2010/main" val="256236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C2640-1139-4DE0-9CED-760AC3E5D7CC}" type="slidenum">
              <a:rPr lang="en-US" smtClean="0"/>
              <a:t>1</a:t>
            </a:fld>
            <a:endParaRPr lang="en-US"/>
          </a:p>
        </p:txBody>
      </p:sp>
    </p:spTree>
    <p:extLst>
      <p:ext uri="{BB962C8B-B14F-4D97-AF65-F5344CB8AC3E}">
        <p14:creationId xmlns:p14="http://schemas.microsoft.com/office/powerpoint/2010/main" val="2454697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9C2640-1139-4DE0-9CED-760AC3E5D7CC}" type="slidenum">
              <a:rPr lang="en-US" smtClean="0"/>
              <a:t>8</a:t>
            </a:fld>
            <a:endParaRPr lang="en-US"/>
          </a:p>
        </p:txBody>
      </p:sp>
    </p:spTree>
    <p:extLst>
      <p:ext uri="{BB962C8B-B14F-4D97-AF65-F5344CB8AC3E}">
        <p14:creationId xmlns:p14="http://schemas.microsoft.com/office/powerpoint/2010/main" val="3964781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3C3A62-5D1E-4ED5-B22C-C6026529060A}" type="datetime1">
              <a:rPr lang="vi-VN" smtClean="0"/>
              <a:t>24/07/2016</a:t>
            </a:fld>
            <a:endParaRPr lang="en-US"/>
          </a:p>
        </p:txBody>
      </p:sp>
      <p:sp>
        <p:nvSpPr>
          <p:cNvPr id="5" name="Footer Placeholder 4"/>
          <p:cNvSpPr>
            <a:spLocks noGrp="1"/>
          </p:cNvSpPr>
          <p:nvPr>
            <p:ph type="ftr" sz="quarter" idx="11"/>
          </p:nvPr>
        </p:nvSpPr>
        <p:spPr/>
        <p:txBody>
          <a:bodyPr/>
          <a:lstStyle/>
          <a:p>
            <a:r>
              <a:rPr lang="vi-VN" smtClean="0"/>
              <a:t>Nguyễn Hoàng Phú Tiên - Trương Ngọc Tinh Anh</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655DA0-7D00-4844-992B-051CE1B11693}" type="datetime1">
              <a:rPr lang="vi-VN" smtClean="0"/>
              <a:t>24/07/2016</a:t>
            </a:fld>
            <a:endParaRPr lang="en-US"/>
          </a:p>
        </p:txBody>
      </p:sp>
      <p:sp>
        <p:nvSpPr>
          <p:cNvPr id="5" name="Footer Placeholder 4"/>
          <p:cNvSpPr>
            <a:spLocks noGrp="1"/>
          </p:cNvSpPr>
          <p:nvPr>
            <p:ph type="ftr" sz="quarter" idx="11"/>
          </p:nvPr>
        </p:nvSpPr>
        <p:spPr/>
        <p:txBody>
          <a:bodyPr/>
          <a:lstStyle/>
          <a:p>
            <a:r>
              <a:rPr lang="vi-VN" smtClean="0"/>
              <a:t>Nguyễn Hoàng Phú Tiên - Trương Ngọc Tinh Anh</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9E27DA-30E5-48C3-824C-FE4F842A0E8A}" type="datetime1">
              <a:rPr lang="vi-VN" smtClean="0"/>
              <a:t>24/07/2016</a:t>
            </a:fld>
            <a:endParaRPr lang="en-US"/>
          </a:p>
        </p:txBody>
      </p:sp>
      <p:sp>
        <p:nvSpPr>
          <p:cNvPr id="5" name="Footer Placeholder 4"/>
          <p:cNvSpPr>
            <a:spLocks noGrp="1"/>
          </p:cNvSpPr>
          <p:nvPr>
            <p:ph type="ftr" sz="quarter" idx="11"/>
          </p:nvPr>
        </p:nvSpPr>
        <p:spPr/>
        <p:txBody>
          <a:bodyPr/>
          <a:lstStyle/>
          <a:p>
            <a:r>
              <a:rPr lang="vi-VN" smtClean="0"/>
              <a:t>Nguyễn Hoàng Phú Tiên - Trương Ngọc Tinh Anh</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C0AA92-135F-4A9F-B01F-555A44B07663}" type="datetime1">
              <a:rPr lang="vi-VN" smtClean="0"/>
              <a:t>24/07/2016</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Footer Placeholder 4"/>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F33F3B73-9750-4613-861F-611F701242B0}" type="datetime1">
              <a:rPr lang="vi-VN" smtClean="0"/>
              <a:t>24/07/2016</a:t>
            </a:fld>
            <a:endParaRPr lang="en-US"/>
          </a:p>
        </p:txBody>
      </p:sp>
      <p:sp>
        <p:nvSpPr>
          <p:cNvPr id="5" name="Footer Placeholder 4"/>
          <p:cNvSpPr>
            <a:spLocks noGrp="1"/>
          </p:cNvSpPr>
          <p:nvPr>
            <p:ph type="ftr" sz="quarter" idx="11"/>
          </p:nvPr>
        </p:nvSpPr>
        <p:spPr/>
        <p:txBody>
          <a:bodyPr/>
          <a:lstStyle/>
          <a:p>
            <a:r>
              <a:rPr lang="vi-VN" smtClean="0"/>
              <a:t>Nguyễn Hoàng Phú Tiên - Trương Ngọc Tinh Anh</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8D5D81-69EF-4E5E-85DA-3085613FDD39}" type="datetime1">
              <a:rPr lang="vi-VN" smtClean="0"/>
              <a:t>24/07/2016</a:t>
            </a:fld>
            <a:endParaRPr lang="en-US"/>
          </a:p>
        </p:txBody>
      </p:sp>
      <p:sp>
        <p:nvSpPr>
          <p:cNvPr id="6" name="Footer Placeholder 5"/>
          <p:cNvSpPr>
            <a:spLocks noGrp="1"/>
          </p:cNvSpPr>
          <p:nvPr>
            <p:ph type="ftr" sz="quarter" idx="11"/>
          </p:nvPr>
        </p:nvSpPr>
        <p:spPr/>
        <p:txBody>
          <a:bodyPr/>
          <a:lstStyle/>
          <a:p>
            <a:r>
              <a:rPr lang="vi-VN" smtClean="0"/>
              <a:t>Nguyễn Hoàng Phú Tiên - Trương Ngọc Tinh Anh</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3E8AD0-4DDD-4DDC-AB0A-603B3C3B39A5}" type="datetime1">
              <a:rPr lang="vi-VN" smtClean="0"/>
              <a:t>24/07/2016</a:t>
            </a:fld>
            <a:endParaRPr lang="en-US"/>
          </a:p>
        </p:txBody>
      </p:sp>
      <p:sp>
        <p:nvSpPr>
          <p:cNvPr id="8" name="Footer Placeholder 7"/>
          <p:cNvSpPr>
            <a:spLocks noGrp="1"/>
          </p:cNvSpPr>
          <p:nvPr>
            <p:ph type="ftr" sz="quarter" idx="11"/>
          </p:nvPr>
        </p:nvSpPr>
        <p:spPr/>
        <p:txBody>
          <a:bodyPr/>
          <a:lstStyle/>
          <a:p>
            <a:r>
              <a:rPr lang="vi-VN" smtClean="0"/>
              <a:t>Nguyễn Hoàng Phú Tiên - Trương Ngọc Tinh Anh</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2DB812-D7B2-43CD-9A6F-3129A0EFF2CE}" type="datetime1">
              <a:rPr lang="vi-VN" smtClean="0"/>
              <a:t>24/07/2016</a:t>
            </a:fld>
            <a:endParaRPr lang="en-US"/>
          </a:p>
        </p:txBody>
      </p:sp>
      <p:sp>
        <p:nvSpPr>
          <p:cNvPr id="4" name="Footer Placeholder 3"/>
          <p:cNvSpPr>
            <a:spLocks noGrp="1"/>
          </p:cNvSpPr>
          <p:nvPr>
            <p:ph type="ftr" sz="quarter" idx="11"/>
          </p:nvPr>
        </p:nvSpPr>
        <p:spPr/>
        <p:txBody>
          <a:bodyPr/>
          <a:lstStyle/>
          <a:p>
            <a:r>
              <a:rPr lang="vi-VN" smtClean="0"/>
              <a:t>Nguyễn Hoàng Phú Tiên - Trương Ngọc Tinh Anh</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C96B7B-1AC9-4FA6-8C11-50E20FC7F94C}" type="datetime1">
              <a:rPr lang="vi-VN" smtClean="0"/>
              <a:t>24/07/2016</a:t>
            </a:fld>
            <a:endParaRPr lang="en-US"/>
          </a:p>
        </p:txBody>
      </p:sp>
      <p:sp>
        <p:nvSpPr>
          <p:cNvPr id="3" name="Footer Placeholder 2"/>
          <p:cNvSpPr>
            <a:spLocks noGrp="1"/>
          </p:cNvSpPr>
          <p:nvPr>
            <p:ph type="ftr" sz="quarter" idx="11"/>
          </p:nvPr>
        </p:nvSpPr>
        <p:spPr/>
        <p:txBody>
          <a:bodyPr/>
          <a:lstStyle/>
          <a:p>
            <a:r>
              <a:rPr lang="vi-VN" smtClean="0"/>
              <a:t>Nguyễn Hoàng Phú Tiên - Trương Ngọc Tinh Anh</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B47422-60C4-449B-8791-6259F870CF8B}" type="datetime1">
              <a:rPr lang="vi-VN" smtClean="0"/>
              <a:t>24/07/2016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r>
              <a:rPr lang="vi-VN" smtClean="0"/>
              <a:t>Nguyễn Hoàng Phú Tiên - Trương Ngọc Tinh Anh</a:t>
            </a:r>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535541-CE11-4D14-8039-453A638EE834}" type="datetime1">
              <a:rPr lang="vi-VN" smtClean="0"/>
              <a:t>24/07/2016</a:t>
            </a:fld>
            <a:endParaRPr lang="en-US"/>
          </a:p>
        </p:txBody>
      </p:sp>
      <p:sp>
        <p:nvSpPr>
          <p:cNvPr id="6" name="Footer Placeholder 5"/>
          <p:cNvSpPr>
            <a:spLocks noGrp="1"/>
          </p:cNvSpPr>
          <p:nvPr>
            <p:ph type="ftr" sz="quarter" idx="11"/>
          </p:nvPr>
        </p:nvSpPr>
        <p:spPr/>
        <p:txBody>
          <a:bodyPr/>
          <a:lstStyle/>
          <a:p>
            <a:r>
              <a:rPr lang="vi-VN" smtClean="0"/>
              <a:t>Nguyễn Hoàng Phú Tiên - Trương Ngọc Tinh Anh</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0C96F71D-09C6-480E-B80D-7CAD9387C0E0}" type="datetime1">
              <a:rPr lang="vi-VN" smtClean="0"/>
              <a:t>24/07/2016</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r>
              <a:rPr lang="vi-VN" smtClean="0"/>
              <a:t>Nguyễn Hoàng Phú Tiên - Trương Ngọc Tinh Anh</a:t>
            </a:r>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123doc.org/document/19840-phong-cach-lap-trinh.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docs.google.com/presentation/d/1C6LaW_tO7S_Q9mCPZrGICLxjgQY_kFruoONjcYgdAGA/edit#slide=id.i18"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javaranch.com/styleLong.jsp#do" TargetMode="External"/><Relationship Id="rId2" Type="http://schemas.openxmlformats.org/officeDocument/2006/relationships/hyperlink" Target="https://docs.google.com/presentation/d/1C6LaW_tO7S_Q9mCPZrGICLxjgQY_kFruoONjcYgdAGA/edit#slide=id.i0" TargetMode="External"/><Relationship Id="rId1" Type="http://schemas.openxmlformats.org/officeDocument/2006/relationships/slideLayout" Target="../slideLayouts/slideLayout2.xml"/><Relationship Id="rId5" Type="http://schemas.openxmlformats.org/officeDocument/2006/relationships/hyperlink" Target="http://123doc.org/document/19840-phong-cach-lap-trinh.htm" TargetMode="External"/><Relationship Id="rId4" Type="http://schemas.openxmlformats.org/officeDocument/2006/relationships/hyperlink" Target="http://windybook.com/mot-ky-thuat-phong-cach-lap-trin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6222133" cy="1204306"/>
          </a:xfrm>
        </p:spPr>
        <p:txBody>
          <a:bodyPr/>
          <a:lstStyle/>
          <a:p>
            <a:r>
              <a:rPr lang="en-US" sz="4400" smtClean="0">
                <a:solidFill>
                  <a:srgbClr val="002060"/>
                </a:solidFill>
              </a:rPr>
              <a:t>PROGRAMMING STYPES</a:t>
            </a:r>
            <a:endParaRPr lang="en-US" sz="4400">
              <a:solidFill>
                <a:srgbClr val="002060"/>
              </a:solidFill>
            </a:endParaRPr>
          </a:p>
        </p:txBody>
      </p:sp>
      <p:sp>
        <p:nvSpPr>
          <p:cNvPr id="5" name="TextBox 4"/>
          <p:cNvSpPr txBox="1"/>
          <p:nvPr/>
        </p:nvSpPr>
        <p:spPr>
          <a:xfrm>
            <a:off x="3505200" y="5334000"/>
            <a:ext cx="4724400" cy="1323439"/>
          </a:xfrm>
          <a:prstGeom prst="rect">
            <a:avLst/>
          </a:prstGeom>
          <a:solidFill>
            <a:schemeClr val="bg1"/>
          </a:solidFill>
        </p:spPr>
        <p:txBody>
          <a:bodyPr wrap="square" rtlCol="0">
            <a:spAutoFit/>
          </a:bodyPr>
          <a:lstStyle/>
          <a:p>
            <a:pPr marL="457200"/>
            <a:r>
              <a:rPr lang="en-US" sz="2000" b="1" smtClean="0">
                <a:latin typeface="Arial (Body)"/>
              </a:rPr>
              <a:t>MÔN: </a:t>
            </a:r>
            <a:r>
              <a:rPr lang="en-US" sz="2000" b="1" smtClean="0">
                <a:solidFill>
                  <a:srgbClr val="0070C0"/>
                </a:solidFill>
                <a:latin typeface="Arial (Body)"/>
              </a:rPr>
              <a:t>JAVA BASIC</a:t>
            </a:r>
          </a:p>
          <a:p>
            <a:pPr marL="457200"/>
            <a:r>
              <a:rPr lang="en-US" sz="2000" b="1" smtClean="0">
                <a:latin typeface="Arial (Body)"/>
              </a:rPr>
              <a:t>HỌC VIÊN THỰC HIỆN</a:t>
            </a:r>
            <a:r>
              <a:rPr lang="en-US" sz="2000" smtClean="0">
                <a:latin typeface="Arial (Body)"/>
              </a:rPr>
              <a:t>:</a:t>
            </a:r>
          </a:p>
          <a:p>
            <a:pPr marL="457200"/>
            <a:r>
              <a:rPr lang="en-US" sz="2000" b="1">
                <a:solidFill>
                  <a:srgbClr val="C00000"/>
                </a:solidFill>
                <a:latin typeface="Arial (Body)"/>
              </a:rPr>
              <a:t> </a:t>
            </a:r>
            <a:r>
              <a:rPr lang="en-US" sz="2000" b="1" smtClean="0">
                <a:solidFill>
                  <a:srgbClr val="C00000"/>
                </a:solidFill>
                <a:latin typeface="Arial (Body)"/>
              </a:rPr>
              <a:t>    1. Nguyễn Hoàng Phú Tiên</a:t>
            </a:r>
          </a:p>
          <a:p>
            <a:pPr marL="457200"/>
            <a:r>
              <a:rPr lang="en-US" sz="2000" b="1" smtClean="0">
                <a:solidFill>
                  <a:srgbClr val="C00000"/>
                </a:solidFill>
                <a:latin typeface="Arial (Body)"/>
              </a:rPr>
              <a:t>     2. Trương Ngọc Tinh Anh</a:t>
            </a:r>
            <a:endParaRPr lang="en-US" sz="2000" b="1">
              <a:solidFill>
                <a:srgbClr val="C00000"/>
              </a:solidFill>
              <a:latin typeface="Arial (Body)"/>
            </a:endParaRPr>
          </a:p>
        </p:txBody>
      </p:sp>
      <p:sp>
        <p:nvSpPr>
          <p:cNvPr id="6" name="Date Placeholder 5"/>
          <p:cNvSpPr>
            <a:spLocks noGrp="1"/>
          </p:cNvSpPr>
          <p:nvPr>
            <p:ph type="dt" sz="half" idx="10"/>
          </p:nvPr>
        </p:nvSpPr>
        <p:spPr/>
        <p:txBody>
          <a:bodyPr/>
          <a:lstStyle/>
          <a:p>
            <a:fld id="{C4CBB7ED-8040-442C-91F4-D099D981CC02}" type="datetime1">
              <a:rPr lang="vi-VN" sz="1800" smtClean="0"/>
              <a:t>24/07/2016</a:t>
            </a:fld>
            <a:endParaRPr lang="en-US"/>
          </a:p>
        </p:txBody>
      </p:sp>
    </p:spTree>
    <p:extLst>
      <p:ext uri="{BB962C8B-B14F-4D97-AF65-F5344CB8AC3E}">
        <p14:creationId xmlns:p14="http://schemas.microsoft.com/office/powerpoint/2010/main" val="2842727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839200" cy="5218322"/>
          </a:xfrm>
          <a:solidFill>
            <a:schemeClr val="bg1"/>
          </a:solidFill>
        </p:spPr>
        <p:txBody>
          <a:bodyPr>
            <a:normAutofit/>
          </a:bodyPr>
          <a:lstStyle/>
          <a:p>
            <a:pPr marL="0" indent="0"/>
            <a:r>
              <a:rPr lang="en-US" sz="2400" u="sng">
                <a:solidFill>
                  <a:srgbClr val="0070C0"/>
                </a:solidFill>
              </a:rPr>
              <a:t>C</a:t>
            </a:r>
            <a:r>
              <a:rPr lang="vi-VN" sz="2400" u="sng">
                <a:solidFill>
                  <a:srgbClr val="0070C0"/>
                </a:solidFill>
              </a:rPr>
              <a:t>ách </a:t>
            </a:r>
            <a:r>
              <a:rPr lang="en-US" sz="2400" u="sng" err="1" smtClean="0">
                <a:solidFill>
                  <a:srgbClr val="0070C0"/>
                </a:solidFill>
                <a:latin typeface="Arial (Body)"/>
              </a:rPr>
              <a:t>viết</a:t>
            </a:r>
            <a:r>
              <a:rPr lang="en-US" sz="2400" u="sng" smtClean="0">
                <a:solidFill>
                  <a:srgbClr val="0070C0"/>
                </a:solidFill>
                <a:latin typeface="Arial (Body)"/>
              </a:rPr>
              <a:t> </a:t>
            </a:r>
            <a:r>
              <a:rPr lang="en-US" sz="2400" u="sng" err="1" smtClean="0">
                <a:solidFill>
                  <a:srgbClr val="0070C0"/>
                </a:solidFill>
                <a:latin typeface="Arial (Body)"/>
              </a:rPr>
              <a:t>chú</a:t>
            </a:r>
            <a:r>
              <a:rPr lang="en-US" sz="2400" u="sng" smtClean="0">
                <a:solidFill>
                  <a:srgbClr val="0070C0"/>
                </a:solidFill>
                <a:latin typeface="Arial (Body)"/>
              </a:rPr>
              <a:t> </a:t>
            </a:r>
            <a:r>
              <a:rPr lang="en-US" sz="2400" u="sng" err="1" smtClean="0">
                <a:solidFill>
                  <a:srgbClr val="0070C0"/>
                </a:solidFill>
                <a:latin typeface="Arial (Body)"/>
              </a:rPr>
              <a:t>thích</a:t>
            </a:r>
            <a:r>
              <a:rPr lang="en-US" sz="2400" u="sng" smtClean="0">
                <a:solidFill>
                  <a:srgbClr val="0070C0"/>
                </a:solidFill>
                <a:latin typeface="Arial (Body)"/>
              </a:rPr>
              <a:t> </a:t>
            </a:r>
            <a:r>
              <a:rPr lang="en-US" sz="2400" u="sng" err="1" smtClean="0">
                <a:solidFill>
                  <a:srgbClr val="0070C0"/>
                </a:solidFill>
                <a:latin typeface="Arial (Body)"/>
              </a:rPr>
              <a:t>cho</a:t>
            </a:r>
            <a:r>
              <a:rPr lang="en-US" sz="2400" u="sng" smtClean="0">
                <a:solidFill>
                  <a:srgbClr val="0070C0"/>
                </a:solidFill>
                <a:latin typeface="Arial (Body)"/>
              </a:rPr>
              <a:t> </a:t>
            </a:r>
            <a:r>
              <a:rPr lang="en-US" sz="2400" u="sng" err="1" smtClean="0">
                <a:solidFill>
                  <a:srgbClr val="0070C0"/>
                </a:solidFill>
                <a:latin typeface="Arial (Body)"/>
              </a:rPr>
              <a:t>chương</a:t>
            </a:r>
            <a:r>
              <a:rPr lang="en-US" sz="2400" u="sng" smtClean="0">
                <a:solidFill>
                  <a:srgbClr val="0070C0"/>
                </a:solidFill>
                <a:latin typeface="Arial (Body)"/>
              </a:rPr>
              <a:t> </a:t>
            </a:r>
            <a:r>
              <a:rPr lang="en-US" sz="2400" u="sng" err="1" smtClean="0">
                <a:solidFill>
                  <a:srgbClr val="0070C0"/>
                </a:solidFill>
                <a:latin typeface="Arial (Body)"/>
              </a:rPr>
              <a:t>trình</a:t>
            </a:r>
            <a:r>
              <a:rPr lang="vi-VN" sz="2400" smtClean="0">
                <a:solidFill>
                  <a:srgbClr val="0070C0"/>
                </a:solidFill>
              </a:rPr>
              <a:t>:</a:t>
            </a:r>
            <a:r>
              <a:rPr lang="vi-VN" sz="2400">
                <a:solidFill>
                  <a:srgbClr val="0070C0"/>
                </a:solidFill>
              </a:rPr>
              <a:t> </a:t>
            </a:r>
            <a:endParaRPr lang="en-US" sz="2400">
              <a:solidFill>
                <a:srgbClr val="0070C0"/>
              </a:solidFill>
            </a:endParaRPr>
          </a:p>
          <a:p>
            <a:pPr marL="0" indent="0"/>
            <a:r>
              <a:rPr lang="en-US" sz="2400" b="0" smtClean="0">
                <a:latin typeface="Arial (Body)"/>
              </a:rPr>
              <a:t>B</a:t>
            </a:r>
            <a:r>
              <a:rPr lang="vi-VN" sz="2400" b="0" smtClean="0"/>
              <a:t>iến</a:t>
            </a:r>
            <a:r>
              <a:rPr lang="vi-VN" sz="2400" b="0"/>
              <a:t>, hàm khi định nghĩa nên viết chú thích ý nghĩa và chức năng rõ ràng. Đôi khi thực thi lệnh cũng cần viết chú thích nếu như nó quá phức </a:t>
            </a:r>
            <a:r>
              <a:rPr lang="vi-VN" sz="2400" b="0" smtClean="0"/>
              <a:t>tạp</a:t>
            </a:r>
            <a:endParaRPr lang="en-US" sz="2400" b="0" smtClean="0"/>
          </a:p>
          <a:p>
            <a:pPr marL="0" indent="0"/>
            <a:r>
              <a:rPr lang="vi-VN" sz="2400" b="0"/>
              <a:t>Tuy nhiên không phải bất cứ lệnh nào cũng chú thích, việc chú thích tràn lan ngay cả với câu lệnh đơn giản cũng không có ý nghĩa gì. Đôi khi còn làm cho chương trình khó nhìn hơn!</a:t>
            </a:r>
          </a:p>
          <a:p>
            <a:pPr>
              <a:buFont typeface="Wingdings" pitchFamily="2" charset="2"/>
              <a:buChar char="v"/>
            </a:pPr>
            <a:endParaRPr lang="en-US">
              <a:latin typeface="Tahoma" pitchFamily="34" charset="0"/>
              <a:ea typeface="Tahoma" pitchFamily="34" charset="0"/>
              <a:cs typeface="Tahoma"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421165942"/>
              </p:ext>
            </p:extLst>
          </p:nvPr>
        </p:nvGraphicFramePr>
        <p:xfrm>
          <a:off x="317310" y="4343400"/>
          <a:ext cx="8509380" cy="1752600"/>
        </p:xfrm>
        <a:graphic>
          <a:graphicData uri="http://schemas.openxmlformats.org/drawingml/2006/table">
            <a:tbl>
              <a:tblPr firstRow="1" bandRow="1">
                <a:tableStyleId>{8799B23B-EC83-4686-B30A-512413B5E67A}</a:tableStyleId>
              </a:tblPr>
              <a:tblGrid>
                <a:gridCol w="3873690"/>
                <a:gridCol w="4635690"/>
              </a:tblGrid>
              <a:tr h="838200">
                <a:tc>
                  <a:txBody>
                    <a:bodyPr/>
                    <a:lstStyle/>
                    <a:p>
                      <a:endParaRPr lang="en-US"/>
                    </a:p>
                  </a:txBody>
                  <a:tcPr/>
                </a:tc>
                <a:tc>
                  <a:txBody>
                    <a:bodyPr/>
                    <a:lstStyle/>
                    <a:p>
                      <a:endParaRPr lang="en-US"/>
                    </a:p>
                  </a:txBody>
                  <a:tcPr/>
                </a:tc>
              </a:tr>
              <a:tr h="838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err="1" smtClean="0">
                          <a:latin typeface="Tahoma" pitchFamily="34" charset="0"/>
                          <a:ea typeface="Tahoma" pitchFamily="34" charset="0"/>
                          <a:cs typeface="Tahoma" pitchFamily="34" charset="0"/>
                        </a:rPr>
                        <a:t>int</a:t>
                      </a:r>
                      <a:r>
                        <a:rPr lang="en-US" b="1" smtClean="0">
                          <a:latin typeface="Tahoma" pitchFamily="34" charset="0"/>
                          <a:ea typeface="Tahoma" pitchFamily="34" charset="0"/>
                          <a:cs typeface="Tahoma" pitchFamily="34" charset="0"/>
                        </a:rPr>
                        <a:t> tong = 1 + 2; // </a:t>
                      </a:r>
                      <a:r>
                        <a:rPr lang="en-US" b="1" err="1" smtClean="0">
                          <a:latin typeface="Tahoma" pitchFamily="34" charset="0"/>
                          <a:ea typeface="Tahoma" pitchFamily="34" charset="0"/>
                          <a:cs typeface="Tahoma" pitchFamily="34" charset="0"/>
                        </a:rPr>
                        <a:t>cộng</a:t>
                      </a:r>
                      <a:r>
                        <a:rPr lang="en-US" b="1" smtClean="0">
                          <a:latin typeface="Tahoma" pitchFamily="34" charset="0"/>
                          <a:ea typeface="Tahoma" pitchFamily="34" charset="0"/>
                          <a:cs typeface="Tahoma" pitchFamily="34" charset="0"/>
                        </a:rPr>
                        <a:t> 1 </a:t>
                      </a:r>
                      <a:r>
                        <a:rPr lang="en-US" b="1" err="1" smtClean="0">
                          <a:latin typeface="Tahoma" pitchFamily="34" charset="0"/>
                          <a:ea typeface="Tahoma" pitchFamily="34" charset="0"/>
                          <a:cs typeface="Tahoma" pitchFamily="34" charset="0"/>
                        </a:rPr>
                        <a:t>và</a:t>
                      </a:r>
                      <a:r>
                        <a:rPr lang="en-US" b="1" smtClean="0">
                          <a:latin typeface="Tahoma" pitchFamily="34" charset="0"/>
                          <a:ea typeface="Tahoma" pitchFamily="34" charset="0"/>
                          <a:cs typeface="Tahoma" pitchFamily="34" charset="0"/>
                        </a:rPr>
                        <a:t> 2 </a:t>
                      </a:r>
                      <a:r>
                        <a:rPr lang="en-US" b="1" err="1" smtClean="0">
                          <a:latin typeface="Tahoma" pitchFamily="34" charset="0"/>
                          <a:ea typeface="Tahoma" pitchFamily="34" charset="0"/>
                          <a:cs typeface="Tahoma" pitchFamily="34" charset="0"/>
                        </a:rPr>
                        <a:t>cho</a:t>
                      </a:r>
                      <a:r>
                        <a:rPr lang="en-US" b="1" smtClean="0">
                          <a:latin typeface="Tahoma" pitchFamily="34" charset="0"/>
                          <a:ea typeface="Tahoma" pitchFamily="34" charset="0"/>
                          <a:cs typeface="Tahoma" pitchFamily="34" charset="0"/>
                        </a:rPr>
                        <a:t> </a:t>
                      </a:r>
                      <a:r>
                        <a:rPr lang="en-US" b="1" err="1" smtClean="0">
                          <a:latin typeface="Tahoma" pitchFamily="34" charset="0"/>
                          <a:ea typeface="Tahoma" pitchFamily="34" charset="0"/>
                          <a:cs typeface="Tahoma" pitchFamily="34" charset="0"/>
                        </a:rPr>
                        <a:t>vào</a:t>
                      </a:r>
                      <a:r>
                        <a:rPr lang="en-US" b="1" smtClean="0">
                          <a:latin typeface="Tahoma" pitchFamily="34" charset="0"/>
                          <a:ea typeface="Tahoma" pitchFamily="34" charset="0"/>
                          <a:cs typeface="Tahoma" pitchFamily="34" charset="0"/>
                        </a:rPr>
                        <a:t> </a:t>
                      </a:r>
                      <a:r>
                        <a:rPr lang="en-US" b="1" err="1" smtClean="0">
                          <a:latin typeface="Tahoma" pitchFamily="34" charset="0"/>
                          <a:ea typeface="Tahoma" pitchFamily="34" charset="0"/>
                          <a:cs typeface="Tahoma" pitchFamily="34" charset="0"/>
                        </a:rPr>
                        <a:t>biến</a:t>
                      </a:r>
                      <a:r>
                        <a:rPr lang="en-US" b="1" smtClean="0">
                          <a:latin typeface="Tahoma" pitchFamily="34" charset="0"/>
                          <a:ea typeface="Tahoma" pitchFamily="34" charset="0"/>
                          <a:cs typeface="Tahoma" pitchFamily="34" charset="0"/>
                        </a:rPr>
                        <a:t> </a:t>
                      </a:r>
                      <a:r>
                        <a:rPr lang="en-US" b="1" err="1" smtClean="0">
                          <a:latin typeface="Tahoma" pitchFamily="34" charset="0"/>
                          <a:ea typeface="Tahoma" pitchFamily="34" charset="0"/>
                          <a:cs typeface="Tahoma" pitchFamily="34" charset="0"/>
                        </a:rPr>
                        <a:t>tổng</a:t>
                      </a:r>
                      <a:endParaRPr lang="en-US" b="1" smtClean="0"/>
                    </a:p>
                    <a:p>
                      <a:endParaRPr lang="en-US" b="1"/>
                    </a:p>
                  </a:txBody>
                  <a:tcPr/>
                </a:tc>
                <a:tc>
                  <a:txBody>
                    <a:bodyPr/>
                    <a:lstStyle/>
                    <a:p>
                      <a:r>
                        <a:rPr lang="vi-VN" b="0" smtClean="0"/>
                        <a:t> </a:t>
                      </a:r>
                      <a:r>
                        <a:rPr lang="vi-VN" b="1" smtClean="0"/>
                        <a:t>byte          Image;            //buffer ảnh</a:t>
                      </a:r>
                    </a:p>
                    <a:p>
                      <a:r>
                        <a:rPr lang="en-US" b="1" smtClean="0"/>
                        <a:t> </a:t>
                      </a:r>
                      <a:r>
                        <a:rPr lang="vi-VN" b="1" smtClean="0"/>
                        <a:t>int             Row, Col;       //số dòng, số </a:t>
                      </a:r>
                      <a:r>
                        <a:rPr lang="en-US" b="1" smtClean="0"/>
                        <a:t>c</a:t>
                      </a:r>
                      <a:r>
                        <a:rPr lang="vi-VN" b="1" smtClean="0"/>
                        <a:t>ột</a:t>
                      </a:r>
                    </a:p>
                    <a:p>
                      <a:endParaRPr lang="en-US"/>
                    </a:p>
                  </a:txBody>
                  <a:tcPr/>
                </a:tc>
              </a:tr>
            </a:tbl>
          </a:graphicData>
        </a:graphic>
      </p:graphicFrame>
      <p:sp>
        <p:nvSpPr>
          <p:cNvPr id="6" name="Rectangle 5"/>
          <p:cNvSpPr/>
          <p:nvPr/>
        </p:nvSpPr>
        <p:spPr>
          <a:xfrm>
            <a:off x="6172200" y="4419600"/>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7" name="Rectangle 6"/>
          <p:cNvSpPr/>
          <p:nvPr/>
        </p:nvSpPr>
        <p:spPr>
          <a:xfrm>
            <a:off x="838200" y="4419600"/>
            <a:ext cx="289027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sp>
        <p:nvSpPr>
          <p:cNvPr id="2" name="Title 1"/>
          <p:cNvSpPr>
            <a:spLocks noGrp="1"/>
          </p:cNvSpPr>
          <p:nvPr>
            <p:ph type="title"/>
          </p:nvPr>
        </p:nvSpPr>
        <p:spPr/>
        <p:txBody>
          <a:bodyPr/>
          <a:lstStyle/>
          <a:p>
            <a:endParaRPr lang="en-US"/>
          </a:p>
        </p:txBody>
      </p:sp>
      <p:sp>
        <p:nvSpPr>
          <p:cNvPr id="9" name="Title 1"/>
          <p:cNvSpPr txBox="1">
            <a:spLocks/>
          </p:cNvSpPr>
          <p:nvPr/>
        </p:nvSpPr>
        <p:spPr>
          <a:xfrm>
            <a:off x="838200" y="381000"/>
            <a:ext cx="7520940" cy="548640"/>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smtClean="0">
                <a:solidFill>
                  <a:srgbClr val="FF0000"/>
                </a:solidFill>
                <a:latin typeface="Arial" pitchFamily="34" charset="0"/>
                <a:cs typeface="Arial" pitchFamily="34" charset="0"/>
              </a:rPr>
              <a:t>1. Phong Cách Đặt tên</a:t>
            </a:r>
            <a:endParaRPr lang="en-US" b="1">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fld id="{A694FE34-AAAA-4925-8384-07CBB22B8253}" type="datetime1">
              <a:rPr lang="vi-VN" smtClean="0"/>
              <a:t>24/07/2016</a:t>
            </a:fld>
            <a:endParaRPr lang="en-US"/>
          </a:p>
        </p:txBody>
      </p:sp>
      <p:sp>
        <p:nvSpPr>
          <p:cNvPr id="10" name="Footer Placeholder 9"/>
          <p:cNvSpPr>
            <a:spLocks noGrp="1"/>
          </p:cNvSpPr>
          <p:nvPr>
            <p:ph type="ftr" sz="quarter" idx="11"/>
          </p:nvPr>
        </p:nvSpPr>
        <p:spPr>
          <a:xfrm>
            <a:off x="3517514" y="6431280"/>
            <a:ext cx="4724400" cy="274320"/>
          </a:xfrm>
        </p:spPr>
        <p:txBody>
          <a:bodyPr/>
          <a:lstStyle/>
          <a:p>
            <a:r>
              <a:rPr lang="vi-VN" smtClean="0"/>
              <a:t>Nguyễn Hoàng Phú Tiên - Trương Ngọc Tinh Anh</a:t>
            </a:r>
            <a:endParaRPr lang="en-US"/>
          </a:p>
        </p:txBody>
      </p:sp>
      <p:sp>
        <p:nvSpPr>
          <p:cNvPr id="11" name="Slide Number Placeholder 10"/>
          <p:cNvSpPr>
            <a:spLocks noGrp="1"/>
          </p:cNvSpPr>
          <p:nvPr>
            <p:ph type="sldNum" sz="quarter" idx="12"/>
          </p:nvPr>
        </p:nvSpPr>
        <p:spPr>
          <a:xfrm>
            <a:off x="8401038" y="6355080"/>
            <a:ext cx="502920" cy="502920"/>
          </a:xfrm>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832914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00629"/>
            <a:ext cx="8839200" cy="880571"/>
          </a:xfrm>
        </p:spPr>
        <p:txBody>
          <a:bodyPr>
            <a:normAutofit lnSpcReduction="10000"/>
          </a:bodyPr>
          <a:lstStyle/>
          <a:p>
            <a:pPr>
              <a:buFont typeface="Wingdings" pitchFamily="2" charset="2"/>
              <a:buChar char="v"/>
            </a:pPr>
            <a:r>
              <a:rPr lang="en-US" sz="2400" err="1" smtClean="0">
                <a:solidFill>
                  <a:schemeClr val="accent3">
                    <a:lumMod val="75000"/>
                  </a:schemeClr>
                </a:solidFill>
                <a:latin typeface="Arial" pitchFamily="34" charset="0"/>
                <a:ea typeface="Tahoma" pitchFamily="34" charset="0"/>
                <a:cs typeface="Arial" pitchFamily="34" charset="0"/>
              </a:rPr>
              <a:t>Sử</a:t>
            </a:r>
            <a:r>
              <a:rPr lang="en-US" sz="2400" smtClean="0">
                <a:solidFill>
                  <a:schemeClr val="accent3">
                    <a:lumMod val="75000"/>
                  </a:schemeClr>
                </a:solidFill>
                <a:latin typeface="Arial" pitchFamily="34" charset="0"/>
                <a:ea typeface="Tahoma" pitchFamily="34" charset="0"/>
                <a:cs typeface="Arial" pitchFamily="34" charset="0"/>
              </a:rPr>
              <a:t> </a:t>
            </a:r>
            <a:r>
              <a:rPr lang="en-US" sz="2400" err="1" smtClean="0">
                <a:solidFill>
                  <a:schemeClr val="accent3">
                    <a:lumMod val="75000"/>
                  </a:schemeClr>
                </a:solidFill>
                <a:latin typeface="Arial" pitchFamily="34" charset="0"/>
                <a:ea typeface="Tahoma" pitchFamily="34" charset="0"/>
                <a:cs typeface="Arial" pitchFamily="34" charset="0"/>
              </a:rPr>
              <a:t>dụng</a:t>
            </a:r>
            <a:r>
              <a:rPr lang="en-US" sz="2400" smtClean="0">
                <a:solidFill>
                  <a:schemeClr val="accent3">
                    <a:lumMod val="75000"/>
                  </a:schemeClr>
                </a:solidFill>
                <a:latin typeface="Arial" pitchFamily="34" charset="0"/>
                <a:ea typeface="Tahoma" pitchFamily="34" charset="0"/>
                <a:cs typeface="Arial" pitchFamily="34" charset="0"/>
              </a:rPr>
              <a:t> </a:t>
            </a:r>
            <a:r>
              <a:rPr lang="en-US" sz="2400" err="1" smtClean="0">
                <a:solidFill>
                  <a:schemeClr val="accent3">
                    <a:lumMod val="75000"/>
                  </a:schemeClr>
                </a:solidFill>
                <a:latin typeface="Arial" pitchFamily="34" charset="0"/>
                <a:ea typeface="Tahoma" pitchFamily="34" charset="0"/>
                <a:cs typeface="Arial" pitchFamily="34" charset="0"/>
              </a:rPr>
              <a:t>khoảng</a:t>
            </a:r>
            <a:r>
              <a:rPr lang="en-US" sz="2400" smtClean="0">
                <a:solidFill>
                  <a:schemeClr val="accent3">
                    <a:lumMod val="75000"/>
                  </a:schemeClr>
                </a:solidFill>
                <a:latin typeface="Arial" pitchFamily="34" charset="0"/>
                <a:ea typeface="Tahoma" pitchFamily="34" charset="0"/>
                <a:cs typeface="Arial" pitchFamily="34" charset="0"/>
              </a:rPr>
              <a:t> </a:t>
            </a:r>
            <a:r>
              <a:rPr lang="en-US" sz="2400" err="1" smtClean="0">
                <a:solidFill>
                  <a:schemeClr val="accent3">
                    <a:lumMod val="75000"/>
                  </a:schemeClr>
                </a:solidFill>
                <a:latin typeface="Arial" pitchFamily="34" charset="0"/>
                <a:ea typeface="Tahoma" pitchFamily="34" charset="0"/>
                <a:cs typeface="Arial" pitchFamily="34" charset="0"/>
              </a:rPr>
              <a:t>trắng</a:t>
            </a:r>
            <a:r>
              <a:rPr lang="en-US" sz="2400" smtClean="0">
                <a:solidFill>
                  <a:schemeClr val="accent3">
                    <a:lumMod val="75000"/>
                  </a:schemeClr>
                </a:solidFill>
                <a:latin typeface="Arial" pitchFamily="34" charset="0"/>
                <a:ea typeface="Tahoma" pitchFamily="34" charset="0"/>
                <a:cs typeface="Arial" pitchFamily="34" charset="0"/>
              </a:rPr>
              <a:t> (space bar)</a:t>
            </a:r>
            <a:endParaRPr lang="en-US" sz="2400">
              <a:solidFill>
                <a:schemeClr val="accent3">
                  <a:lumMod val="75000"/>
                </a:schemeClr>
              </a:solidFill>
              <a:latin typeface="Arial" pitchFamily="34" charset="0"/>
              <a:ea typeface="Tahoma" pitchFamily="34" charset="0"/>
              <a:cs typeface="Arial" pitchFamily="34" charset="0"/>
            </a:endParaRPr>
          </a:p>
          <a:p>
            <a:pPr marL="0" indent="0"/>
            <a:r>
              <a:rPr lang="vi-VN" sz="2400">
                <a:latin typeface="Arial" pitchFamily="34" charset="0"/>
                <a:cs typeface="Arial" pitchFamily="34" charset="0"/>
              </a:rPr>
              <a:t>Sử dụng khoảng trắng chương trình dễ nhìn hơn</a:t>
            </a:r>
            <a:endParaRPr lang="en-US" sz="2400" smtClean="0">
              <a:latin typeface="Arial" pitchFamily="34" charset="0"/>
              <a:cs typeface="Arial" pitchFamily="34" charset="0"/>
            </a:endParaRPr>
          </a:p>
          <a:p>
            <a:pPr>
              <a:buFont typeface="Wingdings" pitchFamily="2" charset="2"/>
              <a:buChar char="v"/>
            </a:pPr>
            <a:endParaRPr lang="en-US">
              <a:latin typeface="Arial" pitchFamily="34" charset="0"/>
              <a:ea typeface="Tahoma" pitchFamily="34" charset="0"/>
              <a:cs typeface="Arial" pitchFamily="34" charset="0"/>
            </a:endParaRPr>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102975"/>
            <a:ext cx="8686800" cy="216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117148" y="2299700"/>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7" name="Rectangle 6"/>
          <p:cNvSpPr/>
          <p:nvPr/>
        </p:nvSpPr>
        <p:spPr>
          <a:xfrm>
            <a:off x="840865" y="2299700"/>
            <a:ext cx="289027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sp>
        <p:nvSpPr>
          <p:cNvPr id="10" name="Title 1"/>
          <p:cNvSpPr txBox="1">
            <a:spLocks/>
          </p:cNvSpPr>
          <p:nvPr/>
        </p:nvSpPr>
        <p:spPr>
          <a:xfrm>
            <a:off x="811530" y="339718"/>
            <a:ext cx="7520940" cy="548640"/>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600" b="1" smtClean="0">
                <a:solidFill>
                  <a:srgbClr val="FF0000"/>
                </a:solidFill>
                <a:latin typeface="Arial" pitchFamily="34" charset="0"/>
                <a:cs typeface="Arial" pitchFamily="34" charset="0"/>
              </a:rPr>
              <a:t>2. Phong cách viết CÚ PHÁP, CÂU LỆNH</a:t>
            </a:r>
            <a:endParaRPr lang="en-US" sz="2600" b="1">
              <a:solidFill>
                <a:srgbClr val="FF0000"/>
              </a:solidFill>
              <a:latin typeface="Arial" pitchFamily="34" charset="0"/>
              <a:cs typeface="Arial" pitchFamily="34" charset="0"/>
            </a:endParaRPr>
          </a:p>
        </p:txBody>
      </p:sp>
      <p:sp>
        <p:nvSpPr>
          <p:cNvPr id="5" name="Date Placeholder 4"/>
          <p:cNvSpPr>
            <a:spLocks noGrp="1"/>
          </p:cNvSpPr>
          <p:nvPr>
            <p:ph type="dt" sz="half" idx="10"/>
          </p:nvPr>
        </p:nvSpPr>
        <p:spPr/>
        <p:txBody>
          <a:bodyPr/>
          <a:lstStyle/>
          <a:p>
            <a:fld id="{8DC02419-422C-4109-9C21-7845B1C4BC9F}" type="datetime1">
              <a:rPr lang="vi-VN" smtClean="0"/>
              <a:t>24/07/2016</a:t>
            </a:fld>
            <a:endParaRPr lang="en-US"/>
          </a:p>
        </p:txBody>
      </p:sp>
      <p:sp>
        <p:nvSpPr>
          <p:cNvPr id="11" name="Footer Placeholder 10"/>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443401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00628"/>
            <a:ext cx="8686800" cy="4919172"/>
          </a:xfrm>
          <a:solidFill>
            <a:schemeClr val="bg1"/>
          </a:solidFill>
        </p:spPr>
        <p:txBody>
          <a:bodyPr>
            <a:normAutofit/>
          </a:bodyPr>
          <a:lstStyle/>
          <a:p>
            <a:pPr>
              <a:buFont typeface="Wingdings" panose="05000000000000000000" pitchFamily="2" charset="2"/>
              <a:buChar char="§"/>
            </a:pPr>
            <a:r>
              <a:rPr lang="vi-VN" sz="2400" b="0" smtClean="0">
                <a:latin typeface="Arial (Body)"/>
              </a:rPr>
              <a:t>Tất </a:t>
            </a:r>
            <a:r>
              <a:rPr lang="vi-VN" sz="2400" b="0">
                <a:latin typeface="Arial (Body)"/>
              </a:rPr>
              <a:t>cả các tên phương</a:t>
            </a:r>
            <a:r>
              <a:rPr lang="en-US" sz="2400" b="0">
                <a:latin typeface="Arial (Body)"/>
              </a:rPr>
              <a:t> </a:t>
            </a:r>
            <a:r>
              <a:rPr lang="en-US" sz="2400" b="0" err="1">
                <a:latin typeface="Arial (Body)"/>
              </a:rPr>
              <a:t>thức</a:t>
            </a:r>
            <a:r>
              <a:rPr lang="en-US" sz="2400" b="0">
                <a:latin typeface="Arial (Body)"/>
              </a:rPr>
              <a:t>, </a:t>
            </a:r>
            <a:r>
              <a:rPr lang="vi-VN" sz="2400" b="0">
                <a:latin typeface="Arial (Body)"/>
              </a:rPr>
              <a:t>tên </a:t>
            </a:r>
            <a:r>
              <a:rPr lang="en-US" sz="2400" b="0" err="1">
                <a:latin typeface="Arial (Body)"/>
              </a:rPr>
              <a:t>mảng</a:t>
            </a:r>
            <a:r>
              <a:rPr lang="en-US" sz="2400" b="0">
                <a:latin typeface="Arial (Body)"/>
              </a:rPr>
              <a:t> (array)</a:t>
            </a:r>
            <a:r>
              <a:rPr lang="vi-VN" sz="2400" b="0">
                <a:latin typeface="Arial (Body)"/>
              </a:rPr>
              <a:t> nên được theo sau bằng một dấu ngoặc </a:t>
            </a:r>
            <a:r>
              <a:rPr lang="vi-VN" sz="2400" b="0" smtClean="0">
                <a:latin typeface="+mj-lt"/>
              </a:rPr>
              <a:t>trái .</a:t>
            </a:r>
            <a:endParaRPr lang="en-US" sz="2400" b="0" smtClean="0">
              <a:latin typeface="+mj-lt"/>
            </a:endParaRPr>
          </a:p>
          <a:p>
            <a:pPr>
              <a:buFont typeface="Wingdings" panose="05000000000000000000" pitchFamily="2" charset="2"/>
              <a:buChar char="§"/>
            </a:pPr>
            <a:r>
              <a:rPr lang="en-US" sz="2400" b="0" err="1" smtClean="0">
                <a:latin typeface="Arial (Body)"/>
              </a:rPr>
              <a:t>Giữa</a:t>
            </a:r>
            <a:r>
              <a:rPr lang="en-US" sz="2400" b="0" smtClean="0">
                <a:latin typeface="Arial (Body)"/>
              </a:rPr>
              <a:t> </a:t>
            </a:r>
            <a:r>
              <a:rPr lang="en-US" sz="2400" b="0" err="1" smtClean="0">
                <a:latin typeface="Arial (Body)"/>
              </a:rPr>
              <a:t>toán</a:t>
            </a:r>
            <a:r>
              <a:rPr lang="en-US" sz="2400" b="0" smtClean="0">
                <a:latin typeface="Arial (Body)"/>
              </a:rPr>
              <a:t> </a:t>
            </a:r>
            <a:r>
              <a:rPr lang="en-US" sz="2400" b="0" err="1" smtClean="0">
                <a:latin typeface="Arial (Body)"/>
              </a:rPr>
              <a:t>hạng</a:t>
            </a:r>
            <a:r>
              <a:rPr lang="en-US" sz="2400" b="0" smtClean="0">
                <a:latin typeface="Arial (Body)"/>
              </a:rPr>
              <a:t> </a:t>
            </a:r>
            <a:r>
              <a:rPr lang="en-US" sz="2400" b="0" err="1" smtClean="0">
                <a:latin typeface="Arial (Body)"/>
              </a:rPr>
              <a:t>và</a:t>
            </a:r>
            <a:r>
              <a:rPr lang="en-US" sz="2400" b="0" smtClean="0">
                <a:latin typeface="Arial (Body)"/>
              </a:rPr>
              <a:t> </a:t>
            </a:r>
            <a:r>
              <a:rPr lang="en-US" sz="2400" b="0" err="1" smtClean="0">
                <a:latin typeface="Arial (Body)"/>
              </a:rPr>
              <a:t>toán</a:t>
            </a:r>
            <a:r>
              <a:rPr lang="en-US" sz="2400" b="0" smtClean="0">
                <a:latin typeface="Arial (Body)"/>
              </a:rPr>
              <a:t> </a:t>
            </a:r>
            <a:r>
              <a:rPr lang="en-US" sz="2400" b="0" err="1" smtClean="0">
                <a:latin typeface="Arial (Body)"/>
              </a:rPr>
              <a:t>tử</a:t>
            </a:r>
            <a:r>
              <a:rPr lang="en-US" sz="2400" b="0" smtClean="0">
                <a:latin typeface="Arial (Body)"/>
              </a:rPr>
              <a:t> </a:t>
            </a:r>
            <a:r>
              <a:rPr lang="en-US" sz="2400" b="0" err="1" smtClean="0">
                <a:latin typeface="Arial (Body)"/>
              </a:rPr>
              <a:t>nên</a:t>
            </a:r>
            <a:r>
              <a:rPr lang="en-US" sz="2400" b="0" smtClean="0">
                <a:latin typeface="Arial (Body)"/>
              </a:rPr>
              <a:t> </a:t>
            </a:r>
            <a:r>
              <a:rPr lang="en-US" sz="2400" b="0" err="1" smtClean="0">
                <a:latin typeface="Arial (Body)"/>
              </a:rPr>
              <a:t>có</a:t>
            </a:r>
            <a:r>
              <a:rPr lang="en-US" sz="2400" b="0" smtClean="0">
                <a:latin typeface="Arial (Body)"/>
              </a:rPr>
              <a:t> </a:t>
            </a:r>
            <a:r>
              <a:rPr lang="en-US" sz="2400" b="0" err="1" smtClean="0">
                <a:latin typeface="Arial (Body)"/>
              </a:rPr>
              <a:t>dấu</a:t>
            </a:r>
            <a:r>
              <a:rPr lang="en-US" sz="2400" b="0" smtClean="0">
                <a:latin typeface="Arial (Body)"/>
              </a:rPr>
              <a:t> space bar</a:t>
            </a:r>
          </a:p>
          <a:p>
            <a:pPr>
              <a:buFont typeface="Wingdings" panose="05000000000000000000" pitchFamily="2" charset="2"/>
              <a:buChar char="§"/>
            </a:pPr>
            <a:r>
              <a:rPr lang="en-US" sz="2400" b="0" err="1" smtClean="0">
                <a:latin typeface="Arial (Body)"/>
              </a:rPr>
              <a:t>Trong</a:t>
            </a:r>
            <a:r>
              <a:rPr lang="en-US" sz="2400" b="0" smtClean="0">
                <a:latin typeface="Arial (Body)"/>
              </a:rPr>
              <a:t> </a:t>
            </a:r>
            <a:r>
              <a:rPr lang="en-US" sz="2400" b="0" err="1" smtClean="0">
                <a:latin typeface="Arial (Body)"/>
              </a:rPr>
              <a:t>vòng</a:t>
            </a:r>
            <a:r>
              <a:rPr lang="en-US" sz="2400" b="0" smtClean="0">
                <a:latin typeface="Arial (Body)"/>
              </a:rPr>
              <a:t> </a:t>
            </a:r>
            <a:r>
              <a:rPr lang="en-US" sz="2400" b="0" err="1" smtClean="0">
                <a:latin typeface="Arial (Body)"/>
              </a:rPr>
              <a:t>lặp</a:t>
            </a:r>
            <a:r>
              <a:rPr lang="en-US" sz="2400" b="0" smtClean="0">
                <a:latin typeface="Arial (Body)"/>
              </a:rPr>
              <a:t> for </a:t>
            </a:r>
            <a:r>
              <a:rPr lang="en-US" sz="2400" b="0" err="1" smtClean="0">
                <a:latin typeface="Arial (Body)"/>
              </a:rPr>
              <a:t>giữa</a:t>
            </a:r>
            <a:r>
              <a:rPr lang="en-US" sz="2400" b="0" smtClean="0">
                <a:latin typeface="Arial (Body)"/>
              </a:rPr>
              <a:t> </a:t>
            </a:r>
            <a:r>
              <a:rPr lang="en-US" sz="2400" b="0" err="1" smtClean="0">
                <a:latin typeface="Arial (Body)"/>
              </a:rPr>
              <a:t>các</a:t>
            </a:r>
            <a:r>
              <a:rPr lang="en-US" sz="2400" b="0" smtClean="0">
                <a:latin typeface="Arial (Body)"/>
              </a:rPr>
              <a:t> </a:t>
            </a:r>
            <a:r>
              <a:rPr lang="en-US" sz="2400" b="0" err="1" smtClean="0">
                <a:latin typeface="Arial (Body)"/>
              </a:rPr>
              <a:t>điều</a:t>
            </a:r>
            <a:r>
              <a:rPr lang="en-US" sz="2400" b="0" smtClean="0">
                <a:latin typeface="Arial (Body)"/>
              </a:rPr>
              <a:t> </a:t>
            </a:r>
            <a:r>
              <a:rPr lang="en-US" sz="2400" b="0" err="1" smtClean="0">
                <a:latin typeface="Arial (Body)"/>
              </a:rPr>
              <a:t>kiện</a:t>
            </a:r>
            <a:r>
              <a:rPr lang="en-US" sz="2400" b="0" smtClean="0">
                <a:latin typeface="Arial (Body)"/>
              </a:rPr>
              <a:t> </a:t>
            </a:r>
            <a:r>
              <a:rPr lang="en-US" sz="2400" b="0" err="1" smtClean="0">
                <a:latin typeface="Arial (Body)"/>
              </a:rPr>
              <a:t>thì</a:t>
            </a:r>
            <a:r>
              <a:rPr lang="en-US" sz="2400" b="0" smtClean="0">
                <a:latin typeface="Arial (Body)"/>
              </a:rPr>
              <a:t> </a:t>
            </a:r>
            <a:r>
              <a:rPr lang="en-US" sz="2400" b="0" err="1" smtClean="0">
                <a:latin typeface="Arial (Body)"/>
              </a:rPr>
              <a:t>dấu</a:t>
            </a:r>
            <a:r>
              <a:rPr lang="en-US" sz="2400" b="0" smtClean="0">
                <a:latin typeface="Arial (Body)"/>
              </a:rPr>
              <a:t> “’;” </a:t>
            </a:r>
            <a:r>
              <a:rPr lang="en-US" sz="2400" b="0" err="1" smtClean="0">
                <a:latin typeface="Arial (Body)"/>
              </a:rPr>
              <a:t>đi</a:t>
            </a:r>
            <a:r>
              <a:rPr lang="en-US" sz="2400" b="0" smtClean="0">
                <a:latin typeface="Arial (Body)"/>
              </a:rPr>
              <a:t> </a:t>
            </a:r>
            <a:r>
              <a:rPr lang="en-US" sz="2400" b="0" err="1" smtClean="0">
                <a:latin typeface="Arial (Body)"/>
              </a:rPr>
              <a:t>liền</a:t>
            </a:r>
            <a:r>
              <a:rPr lang="en-US" sz="2400" b="0" smtClean="0">
                <a:latin typeface="Arial (Body)"/>
              </a:rPr>
              <a:t> </a:t>
            </a:r>
            <a:r>
              <a:rPr lang="en-US" sz="2400" b="0" err="1" smtClean="0">
                <a:latin typeface="Arial (Body)"/>
              </a:rPr>
              <a:t>với</a:t>
            </a:r>
            <a:r>
              <a:rPr lang="en-US" sz="2400" b="0" smtClean="0">
                <a:latin typeface="Arial (Body)"/>
              </a:rPr>
              <a:t> </a:t>
            </a:r>
            <a:r>
              <a:rPr lang="en-US" sz="2400" b="0" err="1" smtClean="0">
                <a:latin typeface="Arial (Body)"/>
              </a:rPr>
              <a:t>điều</a:t>
            </a:r>
            <a:r>
              <a:rPr lang="en-US" sz="2400" b="0" smtClean="0">
                <a:latin typeface="Arial (Body)"/>
              </a:rPr>
              <a:t> </a:t>
            </a:r>
            <a:r>
              <a:rPr lang="en-US" sz="2400" b="0" err="1" smtClean="0">
                <a:latin typeface="Arial (Body)"/>
              </a:rPr>
              <a:t>kiện</a:t>
            </a:r>
            <a:r>
              <a:rPr lang="en-US" sz="2400" b="0" smtClean="0">
                <a:latin typeface="Arial (Body)"/>
              </a:rPr>
              <a:t> </a:t>
            </a:r>
            <a:r>
              <a:rPr lang="en-US" sz="2400" b="0" err="1" smtClean="0">
                <a:latin typeface="Arial (Body)"/>
              </a:rPr>
              <a:t>trước</a:t>
            </a:r>
            <a:r>
              <a:rPr lang="en-US" sz="2400" b="0" smtClean="0">
                <a:latin typeface="Arial (Body)"/>
              </a:rPr>
              <a:t> </a:t>
            </a:r>
            <a:r>
              <a:rPr lang="en-US" sz="2400" b="0" err="1" smtClean="0">
                <a:latin typeface="Arial (Body)"/>
              </a:rPr>
              <a:t>và</a:t>
            </a:r>
            <a:r>
              <a:rPr lang="en-US" sz="2400" b="0" smtClean="0">
                <a:latin typeface="Arial (Body)"/>
              </a:rPr>
              <a:t> </a:t>
            </a:r>
            <a:r>
              <a:rPr lang="en-US" sz="2400" b="0" err="1" smtClean="0">
                <a:latin typeface="Arial (Body)"/>
              </a:rPr>
              <a:t>cách</a:t>
            </a:r>
            <a:r>
              <a:rPr lang="en-US" sz="2400" b="0" smtClean="0">
                <a:latin typeface="Arial (Body)"/>
              </a:rPr>
              <a:t> </a:t>
            </a:r>
            <a:r>
              <a:rPr lang="en-US" sz="2400" b="0" err="1" smtClean="0">
                <a:latin typeface="Arial (Body)"/>
              </a:rPr>
              <a:t>điều</a:t>
            </a:r>
            <a:r>
              <a:rPr lang="en-US" sz="2400" b="0" smtClean="0">
                <a:latin typeface="Arial (Body)"/>
              </a:rPr>
              <a:t> </a:t>
            </a:r>
            <a:r>
              <a:rPr lang="en-US" sz="2400" b="0" err="1" smtClean="0">
                <a:latin typeface="Arial (Body)"/>
              </a:rPr>
              <a:t>kiện</a:t>
            </a:r>
            <a:r>
              <a:rPr lang="en-US" sz="2400" b="0" smtClean="0">
                <a:latin typeface="Arial (Body)"/>
              </a:rPr>
              <a:t> </a:t>
            </a:r>
            <a:r>
              <a:rPr lang="en-US" sz="2400" b="0" err="1" smtClean="0">
                <a:latin typeface="Arial (Body)"/>
              </a:rPr>
              <a:t>sau</a:t>
            </a:r>
            <a:r>
              <a:rPr lang="en-US" sz="2400" b="0" smtClean="0">
                <a:latin typeface="Arial (Body)"/>
              </a:rPr>
              <a:t> </a:t>
            </a:r>
            <a:r>
              <a:rPr lang="en-US" sz="2400" b="0" err="1" smtClean="0">
                <a:latin typeface="Arial (Body)"/>
              </a:rPr>
              <a:t>bằng</a:t>
            </a:r>
            <a:r>
              <a:rPr lang="en-US" sz="2400" b="0" smtClean="0">
                <a:latin typeface="Arial (Body)"/>
              </a:rPr>
              <a:t> </a:t>
            </a:r>
            <a:r>
              <a:rPr lang="en-US" sz="2400" b="0" err="1" smtClean="0">
                <a:latin typeface="Arial (Body)"/>
              </a:rPr>
              <a:t>dấu</a:t>
            </a:r>
            <a:r>
              <a:rPr lang="en-US" sz="2400" b="0" smtClean="0">
                <a:latin typeface="Arial (Body)"/>
              </a:rPr>
              <a:t> space bar .</a:t>
            </a:r>
          </a:p>
          <a:p>
            <a:endParaRPr lang="en-US" b="0" smtClean="0"/>
          </a:p>
          <a:p>
            <a:endParaRPr lang="en-US" b="0"/>
          </a:p>
          <a:p>
            <a:endParaRPr lang="en-US" b="0" smtClean="0"/>
          </a:p>
          <a:p>
            <a:endParaRPr lang="en-US" b="0"/>
          </a:p>
          <a:p>
            <a:endParaRPr lang="en-US" b="0" smtClean="0"/>
          </a:p>
          <a:p>
            <a:endParaRPr lang="en-US" b="0"/>
          </a:p>
          <a:p>
            <a:r>
              <a:rPr lang="en-US" b="0" smtClean="0"/>
              <a:t>	</a:t>
            </a:r>
            <a:r>
              <a:rPr lang="en-US" b="0"/>
              <a:t>	</a:t>
            </a:r>
            <a:endParaRPr lang="en-US" b="0" smtClean="0"/>
          </a:p>
          <a:p>
            <a:r>
              <a:rPr lang="en-US" b="0"/>
              <a:t>	</a:t>
            </a:r>
            <a:r>
              <a:rPr lang="en-US" b="0" smtClean="0"/>
              <a:t>	</a:t>
            </a:r>
            <a:endParaRPr lang="en-US"/>
          </a:p>
        </p:txBody>
      </p:sp>
      <p:sp>
        <p:nvSpPr>
          <p:cNvPr id="3" name="Title 2"/>
          <p:cNvSpPr>
            <a:spLocks noGrp="1"/>
          </p:cNvSpPr>
          <p:nvPr>
            <p:ph type="title"/>
          </p:nvPr>
        </p:nvSpPr>
        <p:spPr/>
        <p:txBody>
          <a:bodyPr/>
          <a:lstStyle/>
          <a:p>
            <a:endParaRPr lang="en-US"/>
          </a:p>
        </p:txBody>
      </p:sp>
      <p:sp>
        <p:nvSpPr>
          <p:cNvPr id="5" name="Title 1"/>
          <p:cNvSpPr txBox="1">
            <a:spLocks/>
          </p:cNvSpPr>
          <p:nvPr/>
        </p:nvSpPr>
        <p:spPr>
          <a:xfrm>
            <a:off x="838200" y="381000"/>
            <a:ext cx="7520940" cy="548640"/>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600" b="1" smtClean="0">
                <a:solidFill>
                  <a:srgbClr val="FF0000"/>
                </a:solidFill>
                <a:latin typeface="Arial" pitchFamily="34" charset="0"/>
                <a:cs typeface="Arial" pitchFamily="34" charset="0"/>
              </a:rPr>
              <a:t>2. Phong cách viết CÚ PHÁP, CÂU LỆNH</a:t>
            </a:r>
            <a:endParaRPr lang="en-US" sz="2600" b="1">
              <a:solidFill>
                <a:srgbClr val="FF00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209300697"/>
              </p:ext>
            </p:extLst>
          </p:nvPr>
        </p:nvGraphicFramePr>
        <p:xfrm>
          <a:off x="317310" y="3505200"/>
          <a:ext cx="8509380" cy="2301240"/>
        </p:xfrm>
        <a:graphic>
          <a:graphicData uri="http://schemas.openxmlformats.org/drawingml/2006/table">
            <a:tbl>
              <a:tblPr firstRow="1" bandRow="1">
                <a:tableStyleId>{8799B23B-EC83-4686-B30A-512413B5E67A}</a:tableStyleId>
              </a:tblPr>
              <a:tblGrid>
                <a:gridCol w="4407090"/>
                <a:gridCol w="4102290"/>
              </a:tblGrid>
              <a:tr h="838200">
                <a:tc>
                  <a:txBody>
                    <a:bodyPr/>
                    <a:lstStyle/>
                    <a:p>
                      <a:endParaRPr lang="en-US"/>
                    </a:p>
                  </a:txBody>
                  <a:tcPr/>
                </a:tc>
                <a:tc>
                  <a:txBody>
                    <a:bodyPr/>
                    <a:lstStyle/>
                    <a:p>
                      <a:endParaRPr lang="en-US"/>
                    </a:p>
                  </a:txBody>
                  <a:tcPr/>
                </a:tc>
              </a:tr>
              <a:tr h="762000">
                <a:tc>
                  <a:txBody>
                    <a:bodyPr/>
                    <a:lstStyle/>
                    <a:p>
                      <a:r>
                        <a:rPr lang="en-US" b="1" smtClean="0"/>
                        <a:t>String </a:t>
                      </a:r>
                      <a:r>
                        <a:rPr lang="en-US" b="1" err="1" smtClean="0"/>
                        <a:t>getName</a:t>
                      </a:r>
                      <a:r>
                        <a:rPr lang="en-US" b="1" smtClean="0"/>
                        <a:t> (String name);</a:t>
                      </a:r>
                    </a:p>
                    <a:p>
                      <a:endParaRPr lang="en-US" b="1" smtClean="0"/>
                    </a:p>
                    <a:p>
                      <a:r>
                        <a:rPr lang="en-US" b="1" smtClean="0"/>
                        <a:t> </a:t>
                      </a:r>
                      <a:r>
                        <a:rPr lang="en-US" b="1" err="1" smtClean="0"/>
                        <a:t>int</a:t>
                      </a:r>
                      <a:r>
                        <a:rPr lang="en-US" b="1" smtClean="0"/>
                        <a:t> s=</a:t>
                      </a:r>
                      <a:r>
                        <a:rPr lang="en-US" b="1" err="1" smtClean="0"/>
                        <a:t>a+b</a:t>
                      </a:r>
                      <a:r>
                        <a:rPr lang="en-US" b="1" smtClean="0"/>
                        <a:t>; </a:t>
                      </a:r>
                    </a:p>
                    <a:p>
                      <a:endParaRPr lang="en-US" b="1" smtClean="0"/>
                    </a:p>
                    <a:p>
                      <a:r>
                        <a:rPr lang="en-US" b="1" smtClean="0"/>
                        <a:t>for (</a:t>
                      </a:r>
                      <a:r>
                        <a:rPr lang="en-US" b="1" err="1" smtClean="0"/>
                        <a:t>int</a:t>
                      </a:r>
                      <a:r>
                        <a:rPr lang="en-US" b="1" smtClean="0"/>
                        <a:t> </a:t>
                      </a:r>
                      <a:r>
                        <a:rPr lang="en-US" b="1" err="1" smtClean="0"/>
                        <a:t>i</a:t>
                      </a:r>
                      <a:r>
                        <a:rPr lang="en-US" b="1" smtClean="0"/>
                        <a:t>=0;i&lt;10;i++) </a:t>
                      </a:r>
                      <a:endParaRPr lang="en-US" b="1"/>
                    </a:p>
                  </a:txBody>
                  <a:tcPr/>
                </a:tc>
                <a:tc>
                  <a:txBody>
                    <a:bodyPr/>
                    <a:lstStyle/>
                    <a:p>
                      <a:r>
                        <a:rPr lang="en-US" b="1" smtClean="0"/>
                        <a:t>String </a:t>
                      </a:r>
                      <a:r>
                        <a:rPr lang="en-US" b="1" err="1" smtClean="0"/>
                        <a:t>getName</a:t>
                      </a:r>
                      <a:r>
                        <a:rPr lang="en-US" b="1" smtClean="0"/>
                        <a:t>(String name);</a:t>
                      </a:r>
                    </a:p>
                    <a:p>
                      <a:endParaRPr lang="en-US" b="1" smtClean="0"/>
                    </a:p>
                    <a:p>
                      <a:r>
                        <a:rPr lang="en-US" b="1" err="1" smtClean="0"/>
                        <a:t>int</a:t>
                      </a:r>
                      <a:r>
                        <a:rPr lang="en-US" b="1" smtClean="0"/>
                        <a:t> s = a + b; </a:t>
                      </a:r>
                    </a:p>
                    <a:p>
                      <a:endParaRPr lang="en-US" b="1" smtClean="0"/>
                    </a:p>
                    <a:p>
                      <a:r>
                        <a:rPr lang="en-US" b="1" smtClean="0"/>
                        <a:t>for (</a:t>
                      </a:r>
                      <a:r>
                        <a:rPr lang="en-US" b="1" err="1" smtClean="0"/>
                        <a:t>int</a:t>
                      </a:r>
                      <a:r>
                        <a:rPr lang="en-US" b="1" smtClean="0"/>
                        <a:t> </a:t>
                      </a:r>
                      <a:r>
                        <a:rPr lang="en-US" b="1" err="1" smtClean="0"/>
                        <a:t>i</a:t>
                      </a:r>
                      <a:r>
                        <a:rPr lang="en-US" b="1" smtClean="0"/>
                        <a:t> = 0; </a:t>
                      </a:r>
                      <a:r>
                        <a:rPr lang="en-US" b="1" err="1" smtClean="0"/>
                        <a:t>i</a:t>
                      </a:r>
                      <a:r>
                        <a:rPr lang="en-US" b="1" smtClean="0"/>
                        <a:t> &lt; 10; </a:t>
                      </a:r>
                      <a:r>
                        <a:rPr lang="en-US" b="1" err="1" smtClean="0"/>
                        <a:t>i</a:t>
                      </a:r>
                      <a:r>
                        <a:rPr lang="en-US" b="1" smtClean="0"/>
                        <a:t>++)</a:t>
                      </a:r>
                      <a:endParaRPr lang="en-US" b="1"/>
                    </a:p>
                  </a:txBody>
                  <a:tcPr/>
                </a:tc>
              </a:tr>
            </a:tbl>
          </a:graphicData>
        </a:graphic>
      </p:graphicFrame>
      <p:sp>
        <p:nvSpPr>
          <p:cNvPr id="8" name="Rectangle 7"/>
          <p:cNvSpPr/>
          <p:nvPr/>
        </p:nvSpPr>
        <p:spPr>
          <a:xfrm>
            <a:off x="6248400" y="3581400"/>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9" name="Rectangle 8"/>
          <p:cNvSpPr/>
          <p:nvPr/>
        </p:nvSpPr>
        <p:spPr>
          <a:xfrm>
            <a:off x="1072130" y="3581400"/>
            <a:ext cx="289027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sp>
        <p:nvSpPr>
          <p:cNvPr id="4" name="Date Placeholder 3"/>
          <p:cNvSpPr>
            <a:spLocks noGrp="1"/>
          </p:cNvSpPr>
          <p:nvPr>
            <p:ph type="dt" sz="half" idx="10"/>
          </p:nvPr>
        </p:nvSpPr>
        <p:spPr/>
        <p:txBody>
          <a:bodyPr/>
          <a:lstStyle/>
          <a:p>
            <a:fld id="{6320B746-2AAF-4591-B94B-99C2D2392E17}" type="datetime1">
              <a:rPr lang="vi-VN" smtClean="0"/>
              <a:t>24/07/2016</a:t>
            </a:fld>
            <a:endParaRPr lang="en-US"/>
          </a:p>
        </p:txBody>
      </p:sp>
      <p:sp>
        <p:nvSpPr>
          <p:cNvPr id="10" name="Footer Placeholder 9"/>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581450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00629"/>
            <a:ext cx="8839200" cy="1871172"/>
          </a:xfrm>
        </p:spPr>
        <p:txBody>
          <a:bodyPr>
            <a:normAutofit fontScale="92500" lnSpcReduction="10000"/>
          </a:bodyPr>
          <a:lstStyle/>
          <a:p>
            <a:pPr>
              <a:buFont typeface="Wingdings" pitchFamily="2" charset="2"/>
              <a:buChar char="v"/>
            </a:pPr>
            <a:r>
              <a:rPr lang="en-US" sz="2600" err="1" smtClean="0">
                <a:solidFill>
                  <a:schemeClr val="accent3">
                    <a:lumMod val="75000"/>
                  </a:schemeClr>
                </a:solidFill>
                <a:latin typeface="Arial" pitchFamily="34" charset="0"/>
                <a:ea typeface="Tahoma" pitchFamily="34" charset="0"/>
                <a:cs typeface="Arial" pitchFamily="34" charset="0"/>
              </a:rPr>
              <a:t>Sử</a:t>
            </a:r>
            <a:r>
              <a:rPr lang="en-US" sz="2600" smtClean="0">
                <a:solidFill>
                  <a:schemeClr val="accent3">
                    <a:lumMod val="75000"/>
                  </a:schemeClr>
                </a:solidFill>
                <a:latin typeface="Arial" pitchFamily="34" charset="0"/>
                <a:ea typeface="Tahoma" pitchFamily="34" charset="0"/>
                <a:cs typeface="Arial" pitchFamily="34" charset="0"/>
              </a:rPr>
              <a:t> </a:t>
            </a:r>
            <a:r>
              <a:rPr lang="en-US" sz="2600" err="1" smtClean="0">
                <a:solidFill>
                  <a:schemeClr val="accent3">
                    <a:lumMod val="75000"/>
                  </a:schemeClr>
                </a:solidFill>
                <a:latin typeface="Arial" pitchFamily="34" charset="0"/>
                <a:ea typeface="Tahoma" pitchFamily="34" charset="0"/>
                <a:cs typeface="Arial" pitchFamily="34" charset="0"/>
              </a:rPr>
              <a:t>dụng</a:t>
            </a:r>
            <a:r>
              <a:rPr lang="en-US" sz="2600" smtClean="0">
                <a:solidFill>
                  <a:schemeClr val="accent3">
                    <a:lumMod val="75000"/>
                  </a:schemeClr>
                </a:solidFill>
                <a:latin typeface="Arial" pitchFamily="34" charset="0"/>
                <a:ea typeface="Tahoma" pitchFamily="34" charset="0"/>
                <a:cs typeface="Arial" pitchFamily="34" charset="0"/>
              </a:rPr>
              <a:t> Tab</a:t>
            </a:r>
            <a:endParaRPr lang="en-US" sz="2600">
              <a:solidFill>
                <a:schemeClr val="accent3">
                  <a:lumMod val="75000"/>
                </a:schemeClr>
              </a:solidFill>
              <a:latin typeface="Arial" pitchFamily="34" charset="0"/>
              <a:ea typeface="Tahoma" pitchFamily="34" charset="0"/>
              <a:cs typeface="Arial" pitchFamily="34" charset="0"/>
            </a:endParaRPr>
          </a:p>
          <a:p>
            <a:pPr marL="0" indent="0"/>
            <a:r>
              <a:rPr lang="en-US" sz="2400" smtClean="0">
                <a:latin typeface="Arial" pitchFamily="34" charset="0"/>
                <a:cs typeface="Arial" pitchFamily="34" charset="0"/>
              </a:rPr>
              <a:t>      </a:t>
            </a:r>
            <a:r>
              <a:rPr lang="vi-VN" sz="2400" smtClean="0">
                <a:latin typeface="Arial" pitchFamily="34" charset="0"/>
                <a:cs typeface="Arial" pitchFamily="34" charset="0"/>
              </a:rPr>
              <a:t>Sử </a:t>
            </a:r>
            <a:r>
              <a:rPr lang="vi-VN" sz="2400">
                <a:latin typeface="Arial" pitchFamily="34" charset="0"/>
                <a:cs typeface="Arial" pitchFamily="34" charset="0"/>
              </a:rPr>
              <a:t>dụng tab để canh lề cho chương trình: </a:t>
            </a:r>
            <a:endParaRPr lang="en-US" sz="2400" smtClean="0">
              <a:latin typeface="Arial" pitchFamily="34" charset="0"/>
              <a:cs typeface="Arial" pitchFamily="34" charset="0"/>
            </a:endParaRPr>
          </a:p>
          <a:p>
            <a:pPr marL="0" indent="0" defTabSz="457200"/>
            <a:r>
              <a:rPr lang="en-US" sz="2400">
                <a:latin typeface="Arial" pitchFamily="34" charset="0"/>
                <a:cs typeface="Arial" pitchFamily="34" charset="0"/>
              </a:rPr>
              <a:t>	</a:t>
            </a:r>
            <a:r>
              <a:rPr lang="en-US" sz="2400" smtClean="0">
                <a:latin typeface="Arial" pitchFamily="34" charset="0"/>
                <a:cs typeface="Arial" pitchFamily="34" charset="0"/>
              </a:rPr>
              <a:t>K</a:t>
            </a:r>
            <a:r>
              <a:rPr lang="vi-VN" sz="2400" smtClean="0">
                <a:latin typeface="Arial" pitchFamily="34" charset="0"/>
                <a:cs typeface="Arial" pitchFamily="34" charset="0"/>
              </a:rPr>
              <a:t>hi </a:t>
            </a:r>
            <a:r>
              <a:rPr lang="vi-VN" sz="2400">
                <a:latin typeface="Arial" pitchFamily="34" charset="0"/>
                <a:cs typeface="Arial" pitchFamily="34" charset="0"/>
              </a:rPr>
              <a:t>soạn thảo mã nguồn nên dùng tab với kích thước 4 hoặc 8 </a:t>
            </a:r>
            <a:r>
              <a:rPr lang="vi-VN" sz="2400" smtClean="0">
                <a:latin typeface="Arial" pitchFamily="34" charset="0"/>
                <a:cs typeface="Arial" pitchFamily="34" charset="0"/>
              </a:rPr>
              <a:t>để</a:t>
            </a:r>
            <a:r>
              <a:rPr lang="en-US" sz="2400" smtClean="0">
                <a:latin typeface="Arial" pitchFamily="34" charset="0"/>
                <a:cs typeface="Arial" pitchFamily="34" charset="0"/>
              </a:rPr>
              <a:t> </a:t>
            </a:r>
            <a:r>
              <a:rPr lang="vi-VN" sz="2400" smtClean="0">
                <a:latin typeface="Arial" pitchFamily="34" charset="0"/>
                <a:cs typeface="Arial" pitchFamily="34" charset="0"/>
              </a:rPr>
              <a:t>canh </a:t>
            </a:r>
            <a:r>
              <a:rPr lang="vi-VN" sz="2400">
                <a:latin typeface="Arial" pitchFamily="34" charset="0"/>
                <a:cs typeface="Arial" pitchFamily="34" charset="0"/>
              </a:rPr>
              <a:t>lề. </a:t>
            </a:r>
            <a:r>
              <a:rPr lang="en-US" sz="2400" smtClean="0">
                <a:latin typeface="Arial" pitchFamily="34" charset="0"/>
                <a:cs typeface="Arial" pitchFamily="34" charset="0"/>
              </a:rPr>
              <a:t>	</a:t>
            </a:r>
            <a:r>
              <a:rPr lang="vi-VN" sz="2400" smtClean="0">
                <a:latin typeface="Arial" pitchFamily="34" charset="0"/>
                <a:cs typeface="Arial" pitchFamily="34" charset="0"/>
              </a:rPr>
              <a:t>Thói </a:t>
            </a:r>
            <a:r>
              <a:rPr lang="vi-VN" sz="2400">
                <a:latin typeface="Arial" pitchFamily="34" charset="0"/>
                <a:cs typeface="Arial" pitchFamily="34" charset="0"/>
              </a:rPr>
              <a:t>quen này giúp cho chương trình nhìn rõ ràng và dễ quản lý.</a:t>
            </a:r>
          </a:p>
          <a:p>
            <a:pPr>
              <a:buFont typeface="Wingdings" pitchFamily="2" charset="2"/>
              <a:buChar char="v"/>
            </a:pPr>
            <a:endParaRPr lang="en-US" sz="2000">
              <a:latin typeface="Arial" pitchFamily="34" charset="0"/>
              <a:ea typeface="Tahoma" pitchFamily="34" charset="0"/>
              <a:cs typeface="Arial" pitchFamily="34" charset="0"/>
            </a:endParaRPr>
          </a:p>
        </p:txBody>
      </p:sp>
      <p:sp>
        <p:nvSpPr>
          <p:cNvPr id="4" name="Title 1"/>
          <p:cNvSpPr>
            <a:spLocks noGrp="1"/>
          </p:cNvSpPr>
          <p:nvPr>
            <p:ph type="title"/>
          </p:nvPr>
        </p:nvSpPr>
        <p:spPr>
          <a:xfrm>
            <a:off x="822960" y="36576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sz="2600" b="1" smtClean="0">
                <a:solidFill>
                  <a:srgbClr val="FF0000"/>
                </a:solidFill>
                <a:latin typeface="Arial" pitchFamily="34" charset="0"/>
                <a:cs typeface="Arial" pitchFamily="34" charset="0"/>
              </a:rPr>
              <a:t>2. </a:t>
            </a:r>
            <a:r>
              <a:rPr lang="en-US" sz="2600" b="1" err="1" smtClean="0">
                <a:solidFill>
                  <a:srgbClr val="FF0000"/>
                </a:solidFill>
                <a:latin typeface="Arial" pitchFamily="34" charset="0"/>
                <a:cs typeface="Arial" pitchFamily="34" charset="0"/>
              </a:rPr>
              <a:t>Phong</a:t>
            </a:r>
            <a:r>
              <a:rPr lang="en-US" sz="2600" b="1" smtClean="0">
                <a:solidFill>
                  <a:srgbClr val="FF0000"/>
                </a:solidFill>
                <a:latin typeface="Arial" pitchFamily="34" charset="0"/>
                <a:cs typeface="Arial" pitchFamily="34" charset="0"/>
              </a:rPr>
              <a:t> </a:t>
            </a:r>
            <a:r>
              <a:rPr lang="en-US" sz="2600" b="1" err="1" smtClean="0">
                <a:solidFill>
                  <a:srgbClr val="FF0000"/>
                </a:solidFill>
                <a:latin typeface="Arial" pitchFamily="34" charset="0"/>
                <a:cs typeface="Arial" pitchFamily="34" charset="0"/>
              </a:rPr>
              <a:t>cách</a:t>
            </a:r>
            <a:r>
              <a:rPr lang="en-US" sz="2600" b="1" smtClean="0">
                <a:solidFill>
                  <a:srgbClr val="FF0000"/>
                </a:solidFill>
                <a:latin typeface="Arial" pitchFamily="34" charset="0"/>
                <a:cs typeface="Arial" pitchFamily="34" charset="0"/>
              </a:rPr>
              <a:t> </a:t>
            </a:r>
            <a:r>
              <a:rPr lang="en-US" sz="2600" b="1" err="1" smtClean="0">
                <a:solidFill>
                  <a:srgbClr val="FF0000"/>
                </a:solidFill>
                <a:latin typeface="Arial" pitchFamily="34" charset="0"/>
                <a:cs typeface="Arial" pitchFamily="34" charset="0"/>
              </a:rPr>
              <a:t>viết</a:t>
            </a:r>
            <a:r>
              <a:rPr lang="en-US" sz="2600" b="1" smtClean="0">
                <a:solidFill>
                  <a:srgbClr val="FF0000"/>
                </a:solidFill>
                <a:latin typeface="Arial" pitchFamily="34" charset="0"/>
                <a:cs typeface="Arial" pitchFamily="34" charset="0"/>
              </a:rPr>
              <a:t> </a:t>
            </a:r>
            <a:r>
              <a:rPr lang="en-US" sz="2600" b="1" smtClean="0">
                <a:solidFill>
                  <a:srgbClr val="FF0000"/>
                </a:solidFill>
                <a:latin typeface="Arial" pitchFamily="34" charset="0"/>
                <a:cs typeface="Arial" pitchFamily="34" charset="0"/>
              </a:rPr>
              <a:t>CÚ PHÁP, CÂU LỆNH</a:t>
            </a:r>
            <a:endParaRPr lang="en-US" sz="2600" b="1">
              <a:solidFill>
                <a:srgbClr val="FF0000"/>
              </a:solidFill>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2895600"/>
            <a:ext cx="569595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810500" y="3124200"/>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5" name="AutoShape 12" descr="Kết quả hình ảnh cho che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p:cNvSpPr/>
          <p:nvPr/>
        </p:nvSpPr>
        <p:spPr>
          <a:xfrm>
            <a:off x="273844" y="3159736"/>
            <a:ext cx="1631156" cy="1028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sp>
        <p:nvSpPr>
          <p:cNvPr id="6" name="Date Placeholder 5"/>
          <p:cNvSpPr>
            <a:spLocks noGrp="1"/>
          </p:cNvSpPr>
          <p:nvPr>
            <p:ph type="dt" sz="half" idx="10"/>
          </p:nvPr>
        </p:nvSpPr>
        <p:spPr/>
        <p:txBody>
          <a:bodyPr/>
          <a:lstStyle/>
          <a:p>
            <a:fld id="{0A6630DB-A3DB-4B34-9D82-4B40255E9591}" type="datetime1">
              <a:rPr lang="vi-VN" smtClean="0"/>
              <a:t>24/07/2016</a:t>
            </a:fld>
            <a:endParaRPr lang="en-US"/>
          </a:p>
        </p:txBody>
      </p:sp>
      <p:sp>
        <p:nvSpPr>
          <p:cNvPr id="7" name="Footer Placeholder 6"/>
          <p:cNvSpPr>
            <a:spLocks noGrp="1"/>
          </p:cNvSpPr>
          <p:nvPr>
            <p:ph type="ftr" sz="quarter" idx="11"/>
          </p:nvPr>
        </p:nvSpPr>
        <p:spPr>
          <a:xfrm>
            <a:off x="3517514" y="6507480"/>
            <a:ext cx="4724400" cy="274320"/>
          </a:xfrm>
        </p:spPr>
        <p:txBody>
          <a:bodyPr/>
          <a:lstStyle/>
          <a:p>
            <a:r>
              <a:rPr lang="vi-VN" smtClean="0"/>
              <a:t>Nguyễn Hoàng Phú Tiên - Trương Ngọc Tinh Anh</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384249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00629"/>
            <a:ext cx="8839200" cy="1109171"/>
          </a:xfrm>
        </p:spPr>
        <p:txBody>
          <a:bodyPr/>
          <a:lstStyle/>
          <a:p>
            <a:pPr>
              <a:buFont typeface="Wingdings" pitchFamily="2" charset="2"/>
              <a:buChar char="v"/>
            </a:pPr>
            <a:r>
              <a:rPr lang="en-US" sz="2800" err="1" smtClean="0">
                <a:solidFill>
                  <a:schemeClr val="accent3">
                    <a:lumMod val="75000"/>
                  </a:schemeClr>
                </a:solidFill>
                <a:latin typeface="Arial" pitchFamily="34" charset="0"/>
                <a:ea typeface="Tahoma" pitchFamily="34" charset="0"/>
                <a:cs typeface="Arial" pitchFamily="34" charset="0"/>
              </a:rPr>
              <a:t>Viết</a:t>
            </a:r>
            <a:r>
              <a:rPr lang="en-US" sz="2800" smtClean="0">
                <a:solidFill>
                  <a:schemeClr val="accent3">
                    <a:lumMod val="75000"/>
                  </a:schemeClr>
                </a:solidFill>
                <a:latin typeface="Arial" pitchFamily="34" charset="0"/>
                <a:ea typeface="Tahoma" pitchFamily="34" charset="0"/>
                <a:cs typeface="Arial" pitchFamily="34" charset="0"/>
              </a:rPr>
              <a:t> </a:t>
            </a:r>
            <a:r>
              <a:rPr lang="en-US" sz="2800" err="1" smtClean="0">
                <a:solidFill>
                  <a:schemeClr val="accent3">
                    <a:lumMod val="75000"/>
                  </a:schemeClr>
                </a:solidFill>
                <a:latin typeface="Arial" pitchFamily="34" charset="0"/>
                <a:ea typeface="Tahoma" pitchFamily="34" charset="0"/>
                <a:cs typeface="Arial" pitchFamily="34" charset="0"/>
              </a:rPr>
              <a:t>câu</a:t>
            </a:r>
            <a:r>
              <a:rPr lang="en-US" sz="2800" smtClean="0">
                <a:solidFill>
                  <a:schemeClr val="accent3">
                    <a:lumMod val="75000"/>
                  </a:schemeClr>
                </a:solidFill>
                <a:latin typeface="Arial" pitchFamily="34" charset="0"/>
                <a:ea typeface="Tahoma" pitchFamily="34" charset="0"/>
                <a:cs typeface="Arial" pitchFamily="34" charset="0"/>
              </a:rPr>
              <a:t> </a:t>
            </a:r>
            <a:r>
              <a:rPr lang="en-US" sz="2800" err="1" smtClean="0">
                <a:solidFill>
                  <a:schemeClr val="accent3">
                    <a:lumMod val="75000"/>
                  </a:schemeClr>
                </a:solidFill>
                <a:latin typeface="Arial" pitchFamily="34" charset="0"/>
                <a:ea typeface="Tahoma" pitchFamily="34" charset="0"/>
                <a:cs typeface="Arial" pitchFamily="34" charset="0"/>
              </a:rPr>
              <a:t>lệnh</a:t>
            </a:r>
            <a:r>
              <a:rPr lang="en-US" sz="2800" smtClean="0">
                <a:solidFill>
                  <a:schemeClr val="accent3">
                    <a:lumMod val="75000"/>
                  </a:schemeClr>
                </a:solidFill>
                <a:latin typeface="Arial" pitchFamily="34" charset="0"/>
                <a:ea typeface="Tahoma" pitchFamily="34" charset="0"/>
                <a:cs typeface="Arial" pitchFamily="34" charset="0"/>
              </a:rPr>
              <a:t>;</a:t>
            </a:r>
            <a:endParaRPr lang="en-US" sz="2800">
              <a:solidFill>
                <a:schemeClr val="accent3">
                  <a:lumMod val="75000"/>
                </a:schemeClr>
              </a:solidFill>
              <a:latin typeface="Arial" pitchFamily="34" charset="0"/>
              <a:ea typeface="Tahoma" pitchFamily="34" charset="0"/>
              <a:cs typeface="Arial" pitchFamily="34" charset="0"/>
            </a:endParaRPr>
          </a:p>
          <a:p>
            <a:r>
              <a:rPr lang="en-US" sz="2400" err="1"/>
              <a:t>Tránh</a:t>
            </a:r>
            <a:r>
              <a:rPr lang="en-US" sz="2400"/>
              <a:t> </a:t>
            </a:r>
            <a:r>
              <a:rPr lang="en-US" sz="2400" err="1"/>
              <a:t>viết</a:t>
            </a:r>
            <a:r>
              <a:rPr lang="en-US" sz="2400"/>
              <a:t> </a:t>
            </a:r>
            <a:r>
              <a:rPr lang="en-US" sz="2400" err="1"/>
              <a:t>nhiều</a:t>
            </a:r>
            <a:r>
              <a:rPr lang="en-US" sz="2400"/>
              <a:t> </a:t>
            </a:r>
            <a:r>
              <a:rPr lang="en-US" sz="2400" err="1"/>
              <a:t>lệnh</a:t>
            </a:r>
            <a:r>
              <a:rPr lang="en-US" sz="2400"/>
              <a:t> </a:t>
            </a:r>
            <a:r>
              <a:rPr lang="en-US" sz="2400" err="1"/>
              <a:t>trên</a:t>
            </a:r>
            <a:r>
              <a:rPr lang="en-US" sz="2400"/>
              <a:t> </a:t>
            </a:r>
            <a:r>
              <a:rPr lang="en-US" sz="2400" err="1"/>
              <a:t>cùng</a:t>
            </a:r>
            <a:r>
              <a:rPr lang="en-US" sz="2400"/>
              <a:t> 1 </a:t>
            </a:r>
            <a:r>
              <a:rPr lang="en-US" sz="2400" err="1"/>
              <a:t>dòng</a:t>
            </a:r>
            <a:r>
              <a:rPr lang="en-US" sz="2400"/>
              <a:t>:</a:t>
            </a:r>
            <a:endParaRPr lang="en-US" sz="2400" b="0"/>
          </a:p>
          <a:p>
            <a:pPr>
              <a:buFont typeface="Wingdings" pitchFamily="2" charset="2"/>
              <a:buChar char="v"/>
            </a:pPr>
            <a:endParaRPr lang="en-US">
              <a:latin typeface="Arial" pitchFamily="34" charset="0"/>
              <a:ea typeface="Tahoma" pitchFamily="34" charset="0"/>
              <a:cs typeface="Arial" pitchFamily="34" charset="0"/>
            </a:endParaRPr>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04" y="3355632"/>
            <a:ext cx="8734252"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321935" y="2424451"/>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9" name="Rectangle 8"/>
          <p:cNvSpPr/>
          <p:nvPr/>
        </p:nvSpPr>
        <p:spPr>
          <a:xfrm>
            <a:off x="840865" y="2439816"/>
            <a:ext cx="289027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sp>
        <p:nvSpPr>
          <p:cNvPr id="2" name="Title 1"/>
          <p:cNvSpPr>
            <a:spLocks noGrp="1"/>
          </p:cNvSpPr>
          <p:nvPr>
            <p:ph type="title"/>
          </p:nvPr>
        </p:nvSpPr>
        <p:spPr/>
        <p:txBody>
          <a:bodyPr/>
          <a:lstStyle/>
          <a:p>
            <a:endParaRPr lang="en-US"/>
          </a:p>
        </p:txBody>
      </p:sp>
      <p:sp>
        <p:nvSpPr>
          <p:cNvPr id="10" name="Title 1"/>
          <p:cNvSpPr txBox="1">
            <a:spLocks/>
          </p:cNvSpPr>
          <p:nvPr/>
        </p:nvSpPr>
        <p:spPr>
          <a:xfrm>
            <a:off x="838200" y="381000"/>
            <a:ext cx="7520940" cy="548640"/>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600" b="1" smtClean="0">
                <a:solidFill>
                  <a:srgbClr val="FF0000"/>
                </a:solidFill>
                <a:latin typeface="Arial" pitchFamily="34" charset="0"/>
                <a:cs typeface="Arial" pitchFamily="34" charset="0"/>
              </a:rPr>
              <a:t>2. Phong cách viết CÚ PHÁP, CÂU LỆNH</a:t>
            </a:r>
            <a:endParaRPr lang="en-US" sz="2600" b="1">
              <a:solidFill>
                <a:srgbClr val="FF0000"/>
              </a:solidFill>
              <a:latin typeface="Arial" pitchFamily="34" charset="0"/>
              <a:cs typeface="Arial" pitchFamily="34" charset="0"/>
            </a:endParaRPr>
          </a:p>
        </p:txBody>
      </p:sp>
      <p:sp>
        <p:nvSpPr>
          <p:cNvPr id="5" name="Date Placeholder 4"/>
          <p:cNvSpPr>
            <a:spLocks noGrp="1"/>
          </p:cNvSpPr>
          <p:nvPr>
            <p:ph type="dt" sz="half" idx="10"/>
          </p:nvPr>
        </p:nvSpPr>
        <p:spPr/>
        <p:txBody>
          <a:bodyPr/>
          <a:lstStyle/>
          <a:p>
            <a:fld id="{194F2055-AC73-4001-857B-F506981D44E8}" type="datetime1">
              <a:rPr lang="vi-VN" smtClean="0"/>
              <a:t>24/07/2016</a:t>
            </a:fld>
            <a:endParaRPr lang="en-US"/>
          </a:p>
        </p:txBody>
      </p:sp>
      <p:sp>
        <p:nvSpPr>
          <p:cNvPr id="11" name="Footer Placeholder 10"/>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606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94144"/>
            <a:ext cx="8839200" cy="1871172"/>
          </a:xfrm>
        </p:spPr>
        <p:txBody>
          <a:bodyPr/>
          <a:lstStyle/>
          <a:p>
            <a:pPr>
              <a:buFont typeface="Wingdings" pitchFamily="2" charset="2"/>
              <a:buChar char="v"/>
            </a:pPr>
            <a:r>
              <a:rPr lang="en-US" sz="2400" err="1" smtClean="0">
                <a:solidFill>
                  <a:schemeClr val="accent3">
                    <a:lumMod val="75000"/>
                  </a:schemeClr>
                </a:solidFill>
                <a:latin typeface="Arial" pitchFamily="34" charset="0"/>
                <a:ea typeface="Tahoma" pitchFamily="34" charset="0"/>
                <a:cs typeface="Arial" pitchFamily="34" charset="0"/>
              </a:rPr>
              <a:t>Định</a:t>
            </a:r>
            <a:r>
              <a:rPr lang="en-US" sz="2400" smtClean="0">
                <a:solidFill>
                  <a:schemeClr val="accent3">
                    <a:lumMod val="75000"/>
                  </a:schemeClr>
                </a:solidFill>
                <a:latin typeface="Arial" pitchFamily="34" charset="0"/>
                <a:ea typeface="Tahoma" pitchFamily="34" charset="0"/>
                <a:cs typeface="Arial" pitchFamily="34" charset="0"/>
              </a:rPr>
              <a:t> </a:t>
            </a:r>
            <a:r>
              <a:rPr lang="en-US" sz="2400" err="1" smtClean="0">
                <a:solidFill>
                  <a:schemeClr val="accent3">
                    <a:lumMod val="75000"/>
                  </a:schemeClr>
                </a:solidFill>
                <a:latin typeface="Arial" pitchFamily="34" charset="0"/>
                <a:ea typeface="Tahoma" pitchFamily="34" charset="0"/>
                <a:cs typeface="Arial" pitchFamily="34" charset="0"/>
              </a:rPr>
              <a:t>nghĩa</a:t>
            </a:r>
            <a:r>
              <a:rPr lang="en-US" sz="2400" smtClean="0">
                <a:solidFill>
                  <a:schemeClr val="accent3">
                    <a:lumMod val="75000"/>
                  </a:schemeClr>
                </a:solidFill>
                <a:latin typeface="Arial" pitchFamily="34" charset="0"/>
                <a:ea typeface="Tahoma" pitchFamily="34" charset="0"/>
                <a:cs typeface="Arial" pitchFamily="34" charset="0"/>
              </a:rPr>
              <a:t> </a:t>
            </a:r>
            <a:r>
              <a:rPr lang="en-US" sz="2400" err="1" smtClean="0">
                <a:solidFill>
                  <a:schemeClr val="accent3">
                    <a:lumMod val="75000"/>
                  </a:schemeClr>
                </a:solidFill>
                <a:latin typeface="Arial" pitchFamily="34" charset="0"/>
                <a:ea typeface="Tahoma" pitchFamily="34" charset="0"/>
                <a:cs typeface="Arial" pitchFamily="34" charset="0"/>
              </a:rPr>
              <a:t>các</a:t>
            </a:r>
            <a:r>
              <a:rPr lang="en-US" sz="2400" smtClean="0">
                <a:solidFill>
                  <a:schemeClr val="accent3">
                    <a:lumMod val="75000"/>
                  </a:schemeClr>
                </a:solidFill>
                <a:latin typeface="Arial" pitchFamily="34" charset="0"/>
                <a:ea typeface="Tahoma" pitchFamily="34" charset="0"/>
                <a:cs typeface="Arial" pitchFamily="34" charset="0"/>
              </a:rPr>
              <a:t> </a:t>
            </a:r>
            <a:r>
              <a:rPr lang="en-US" sz="2400" err="1" smtClean="0">
                <a:solidFill>
                  <a:schemeClr val="accent3">
                    <a:lumMod val="75000"/>
                  </a:schemeClr>
                </a:solidFill>
                <a:latin typeface="Arial" pitchFamily="34" charset="0"/>
                <a:ea typeface="Tahoma" pitchFamily="34" charset="0"/>
                <a:cs typeface="Arial" pitchFamily="34" charset="0"/>
              </a:rPr>
              <a:t>hằng</a:t>
            </a:r>
            <a:r>
              <a:rPr lang="en-US" sz="2400" smtClean="0">
                <a:solidFill>
                  <a:schemeClr val="accent3">
                    <a:lumMod val="75000"/>
                  </a:schemeClr>
                </a:solidFill>
                <a:latin typeface="Arial" pitchFamily="34" charset="0"/>
                <a:ea typeface="Tahoma" pitchFamily="34" charset="0"/>
                <a:cs typeface="Arial" pitchFamily="34" charset="0"/>
              </a:rPr>
              <a:t> </a:t>
            </a:r>
            <a:r>
              <a:rPr lang="en-US" sz="2400" err="1" smtClean="0">
                <a:solidFill>
                  <a:schemeClr val="accent3">
                    <a:lumMod val="75000"/>
                  </a:schemeClr>
                </a:solidFill>
                <a:latin typeface="Arial" pitchFamily="34" charset="0"/>
                <a:ea typeface="Tahoma" pitchFamily="34" charset="0"/>
                <a:cs typeface="Arial" pitchFamily="34" charset="0"/>
              </a:rPr>
              <a:t>số</a:t>
            </a:r>
            <a:r>
              <a:rPr lang="en-US" sz="2400" smtClean="0">
                <a:solidFill>
                  <a:schemeClr val="accent3">
                    <a:lumMod val="75000"/>
                  </a:schemeClr>
                </a:solidFill>
                <a:latin typeface="Arial" pitchFamily="34" charset="0"/>
                <a:ea typeface="Tahoma" pitchFamily="34" charset="0"/>
                <a:cs typeface="Arial" pitchFamily="34" charset="0"/>
              </a:rPr>
              <a:t>: </a:t>
            </a:r>
          </a:p>
          <a:p>
            <a:pPr marL="0" indent="0"/>
            <a:r>
              <a:rPr lang="en-US" sz="1800" smtClean="0">
                <a:latin typeface="Arial" pitchFamily="34" charset="0"/>
                <a:cs typeface="Arial" pitchFamily="34" charset="0"/>
              </a:rPr>
              <a:t>M</a:t>
            </a:r>
            <a:r>
              <a:rPr lang="vi-VN" sz="1800" smtClean="0">
                <a:latin typeface="Arial" pitchFamily="34" charset="0"/>
                <a:cs typeface="Arial" pitchFamily="34" charset="0"/>
              </a:rPr>
              <a:t>ột thói quen là người lập trình thường không định nghĩa những hằng số thường xuyên sử dụng. Dẫn đến những con số khó hiểu xuất hiện nhiều lần, một số tài liệu gọi là “magic number“.</a:t>
            </a:r>
            <a:endParaRPr lang="en-US" sz="1800">
              <a:latin typeface="Arial" pitchFamily="34" charset="0"/>
              <a:ea typeface="Tahoma" pitchFamily="34" charset="0"/>
              <a:cs typeface="Arial" pitchFamily="34" charset="0"/>
            </a:endParaRPr>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199" y="2371046"/>
            <a:ext cx="5867400" cy="3191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04800" y="5534561"/>
            <a:ext cx="8686800" cy="1323439"/>
          </a:xfrm>
          <a:prstGeom prst="rect">
            <a:avLst/>
          </a:prstGeom>
          <a:solidFill>
            <a:schemeClr val="bg1"/>
          </a:solidFill>
        </p:spPr>
        <p:txBody>
          <a:bodyPr wrap="square" rtlCol="0">
            <a:spAutoFit/>
          </a:bodyPr>
          <a:lstStyle/>
          <a:p>
            <a:r>
              <a:rPr lang="vi-VN" sz="1600" b="1"/>
              <a:t>Trong đoạn chương trình bên trái rất khó phân biệt giá trị 100 ở ba vị trí có mối quan hệ gì với nhau. Tuy nhiên, trong đoạn bên phải ta dễ dàng thấy được ý nghĩa của từng giá trị khi thay bằng định danh. Ngoài ra khi cần thay đổi giá trị của MAX_LEN, MAX_NUM thì chỉ cần thay một lần trong phần định nghĩa. Do đó đoạn chương trình B dễ nhìn hơn và dễ thay đổi hơn!</a:t>
            </a:r>
            <a:endParaRPr lang="en-US" sz="1600" b="1"/>
          </a:p>
        </p:txBody>
      </p:sp>
      <p:sp>
        <p:nvSpPr>
          <p:cNvPr id="8" name="Rectangle 7"/>
          <p:cNvSpPr/>
          <p:nvPr/>
        </p:nvSpPr>
        <p:spPr>
          <a:xfrm>
            <a:off x="7825740" y="2663917"/>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10" name="Rectangle 9"/>
          <p:cNvSpPr/>
          <p:nvPr/>
        </p:nvSpPr>
        <p:spPr>
          <a:xfrm>
            <a:off x="162455" y="2654945"/>
            <a:ext cx="1631156" cy="1028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sp>
        <p:nvSpPr>
          <p:cNvPr id="5" name="Title 4"/>
          <p:cNvSpPr>
            <a:spLocks noGrp="1"/>
          </p:cNvSpPr>
          <p:nvPr>
            <p:ph type="title"/>
          </p:nvPr>
        </p:nvSpPr>
        <p:spPr/>
        <p:txBody>
          <a:bodyPr/>
          <a:lstStyle/>
          <a:p>
            <a:endParaRPr lang="en-US"/>
          </a:p>
        </p:txBody>
      </p:sp>
      <p:sp>
        <p:nvSpPr>
          <p:cNvPr id="11" name="Title 1"/>
          <p:cNvSpPr txBox="1">
            <a:spLocks/>
          </p:cNvSpPr>
          <p:nvPr/>
        </p:nvSpPr>
        <p:spPr>
          <a:xfrm>
            <a:off x="838200" y="381000"/>
            <a:ext cx="7520940" cy="548640"/>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600" b="1" smtClean="0">
                <a:solidFill>
                  <a:srgbClr val="FF0000"/>
                </a:solidFill>
                <a:latin typeface="Arial" pitchFamily="34" charset="0"/>
                <a:cs typeface="Arial" pitchFamily="34" charset="0"/>
              </a:rPr>
              <a:t>2. Phong cách viết CÚ PHÁP, CÂU LỆNH</a:t>
            </a:r>
            <a:endParaRPr lang="en-US" sz="2600" b="1">
              <a:solidFill>
                <a:srgbClr val="FF0000"/>
              </a:solidFill>
              <a:latin typeface="Arial" pitchFamily="34" charset="0"/>
              <a:cs typeface="Arial" pitchFamily="34" charset="0"/>
            </a:endParaRPr>
          </a:p>
        </p:txBody>
      </p:sp>
      <p:sp>
        <p:nvSpPr>
          <p:cNvPr id="6" name="Date Placeholder 5"/>
          <p:cNvSpPr>
            <a:spLocks noGrp="1"/>
          </p:cNvSpPr>
          <p:nvPr>
            <p:ph type="dt" sz="half" idx="10"/>
          </p:nvPr>
        </p:nvSpPr>
        <p:spPr/>
        <p:txBody>
          <a:bodyPr/>
          <a:lstStyle/>
          <a:p>
            <a:fld id="{AAACB25A-9D0D-4624-9055-05DCFC8EE347}" type="datetime1">
              <a:rPr lang="vi-VN" smtClean="0"/>
              <a:t>24/07/2016</a:t>
            </a:fld>
            <a:endParaRPr lang="en-US"/>
          </a:p>
        </p:txBody>
      </p:sp>
      <p:sp>
        <p:nvSpPr>
          <p:cNvPr id="12" name="Footer Placeholder 11"/>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39424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24428"/>
            <a:ext cx="8763000" cy="4995372"/>
          </a:xfrm>
          <a:solidFill>
            <a:schemeClr val="bg1"/>
          </a:solidFill>
        </p:spPr>
        <p:txBody>
          <a:bodyPr>
            <a:normAutofit/>
          </a:bodyPr>
          <a:lstStyle/>
          <a:p>
            <a:r>
              <a:rPr lang="vi-VN" sz="2400" u="sng" smtClean="0">
                <a:solidFill>
                  <a:srgbClr val="0070C0"/>
                </a:solidFill>
              </a:rPr>
              <a:t>Nên </a:t>
            </a:r>
            <a:r>
              <a:rPr lang="vi-VN" sz="2400" u="sng">
                <a:solidFill>
                  <a:srgbClr val="0070C0"/>
                </a:solidFill>
              </a:rPr>
              <a:t>viết biểu thức điều kiện mang tính tự nhiên:</a:t>
            </a:r>
            <a:r>
              <a:rPr lang="vi-VN" sz="2400" b="0">
                <a:solidFill>
                  <a:srgbClr val="0070C0"/>
                </a:solidFill>
              </a:rPr>
              <a:t> </a:t>
            </a:r>
            <a:endParaRPr lang="en-US" sz="2400" b="0" smtClean="0">
              <a:solidFill>
                <a:srgbClr val="0070C0"/>
              </a:solidFill>
            </a:endParaRPr>
          </a:p>
          <a:p>
            <a:r>
              <a:rPr lang="en-US" sz="2000" b="0" smtClean="0"/>
              <a:t>	</a:t>
            </a:r>
            <a:r>
              <a:rPr lang="en-US" sz="2400" b="0" smtClean="0"/>
              <a:t>B</a:t>
            </a:r>
            <a:r>
              <a:rPr lang="vi-VN" sz="2400" b="0" smtClean="0"/>
              <a:t>iểu </a:t>
            </a:r>
            <a:r>
              <a:rPr lang="vi-VN" sz="2400" b="0"/>
              <a:t>thức nên viết dưới dạng khẳng định,  việc viết biểu thức dưới dạng phủ </a:t>
            </a:r>
            <a:r>
              <a:rPr lang="vi-VN" sz="2400" b="0" smtClean="0"/>
              <a:t>định</a:t>
            </a:r>
            <a:r>
              <a:rPr lang="en-US" sz="2400" b="0" smtClean="0"/>
              <a:t> </a:t>
            </a:r>
            <a:r>
              <a:rPr lang="vi-VN" sz="2400" b="0" smtClean="0"/>
              <a:t>sẽ </a:t>
            </a:r>
            <a:r>
              <a:rPr lang="vi-VN" sz="2400" b="0"/>
              <a:t> làm khó </a:t>
            </a:r>
            <a:r>
              <a:rPr lang="vi-VN" sz="2400" b="0" smtClean="0"/>
              <a:t>hiểu</a:t>
            </a:r>
            <a:endParaRPr lang="en-US" sz="2400" b="0" smtClean="0"/>
          </a:p>
          <a:p>
            <a:endParaRPr lang="en-US" b="0"/>
          </a:p>
          <a:p>
            <a:endParaRPr lang="en-US" b="0" smtClean="0"/>
          </a:p>
          <a:p>
            <a:endParaRPr lang="en-US" b="0"/>
          </a:p>
          <a:p>
            <a:endParaRPr lang="en-US" b="0" smtClean="0"/>
          </a:p>
          <a:p>
            <a:endParaRPr lang="vi-VN" b="0"/>
          </a:p>
        </p:txBody>
      </p:sp>
      <p:graphicFrame>
        <p:nvGraphicFramePr>
          <p:cNvPr id="5" name="Table 4"/>
          <p:cNvGraphicFramePr>
            <a:graphicFrameLocks noGrp="1"/>
          </p:cNvGraphicFramePr>
          <p:nvPr>
            <p:extLst>
              <p:ext uri="{D42A27DB-BD31-4B8C-83A1-F6EECF244321}">
                <p14:modId xmlns:p14="http://schemas.microsoft.com/office/powerpoint/2010/main" val="2485522003"/>
              </p:ext>
            </p:extLst>
          </p:nvPr>
        </p:nvGraphicFramePr>
        <p:xfrm>
          <a:off x="228600" y="2895601"/>
          <a:ext cx="8763000" cy="1445260"/>
        </p:xfrm>
        <a:graphic>
          <a:graphicData uri="http://schemas.openxmlformats.org/drawingml/2006/table">
            <a:tbl>
              <a:tblPr firstRow="1" bandRow="1">
                <a:tableStyleId>{8799B23B-EC83-4686-B30A-512413B5E67A}</a:tableStyleId>
              </a:tblPr>
              <a:tblGrid>
                <a:gridCol w="4419600"/>
                <a:gridCol w="4343400"/>
              </a:tblGrid>
              <a:tr h="866140">
                <a:tc>
                  <a:txBody>
                    <a:bodyPr/>
                    <a:lstStyle/>
                    <a:p>
                      <a:endParaRPr lang="en-US" smtClean="0"/>
                    </a:p>
                    <a:p>
                      <a:endParaRPr lang="en-US"/>
                    </a:p>
                  </a:txBody>
                  <a:tcPr/>
                </a:tc>
                <a:tc>
                  <a:txBody>
                    <a:bodyPr/>
                    <a:lstStyle/>
                    <a:p>
                      <a:endParaRPr lang="en-US"/>
                    </a:p>
                  </a:txBody>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600" b="1" smtClean="0"/>
                        <a:t>if ( !(iBlock &lt; Block1 ) || !(iBlock &gt;= </a:t>
                      </a:r>
                      <a:r>
                        <a:rPr lang="en-US" sz="1600" b="1" smtClean="0"/>
                        <a:t>B</a:t>
                      </a:r>
                      <a:r>
                        <a:rPr lang="vi-VN" sz="1600" b="1" smtClean="0"/>
                        <a:t>lock2))</a:t>
                      </a:r>
                    </a:p>
                    <a:p>
                      <a:endParaRPr lang="en-US" sz="1600" b="1"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600" b="1" smtClean="0"/>
                        <a:t>if ( (iBlock &gt;= Block1 ) || (iBlock &lt; </a:t>
                      </a:r>
                      <a:r>
                        <a:rPr lang="en-US" sz="1600" b="1" smtClean="0"/>
                        <a:t>B</a:t>
                      </a:r>
                      <a:r>
                        <a:rPr lang="vi-VN" sz="1600" b="1" smtClean="0"/>
                        <a:t>lock2))</a:t>
                      </a:r>
                      <a:endParaRPr lang="en-US" sz="1600" b="1" smtClean="0"/>
                    </a:p>
                    <a:p>
                      <a:endParaRPr lang="vi-VN" sz="1600" b="1"/>
                    </a:p>
                  </a:txBody>
                  <a:tcPr/>
                </a:tc>
              </a:tr>
            </a:tbl>
          </a:graphicData>
        </a:graphic>
      </p:graphicFrame>
      <p:sp>
        <p:nvSpPr>
          <p:cNvPr id="6" name="Rectangle 5"/>
          <p:cNvSpPr/>
          <p:nvPr/>
        </p:nvSpPr>
        <p:spPr>
          <a:xfrm>
            <a:off x="6400800" y="2953603"/>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7" name="Rectangle 6"/>
          <p:cNvSpPr/>
          <p:nvPr/>
        </p:nvSpPr>
        <p:spPr>
          <a:xfrm>
            <a:off x="838200" y="2971800"/>
            <a:ext cx="289027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sp>
        <p:nvSpPr>
          <p:cNvPr id="2" name="Title 1"/>
          <p:cNvSpPr>
            <a:spLocks noGrp="1"/>
          </p:cNvSpPr>
          <p:nvPr>
            <p:ph type="title"/>
          </p:nvPr>
        </p:nvSpPr>
        <p:spPr/>
        <p:txBody>
          <a:bodyPr/>
          <a:lstStyle/>
          <a:p>
            <a:endParaRPr lang="en-US"/>
          </a:p>
        </p:txBody>
      </p:sp>
      <p:sp>
        <p:nvSpPr>
          <p:cNvPr id="9" name="Title 1"/>
          <p:cNvSpPr txBox="1">
            <a:spLocks/>
          </p:cNvSpPr>
          <p:nvPr/>
        </p:nvSpPr>
        <p:spPr>
          <a:xfrm>
            <a:off x="838200" y="381000"/>
            <a:ext cx="7520940" cy="548640"/>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600" b="1" smtClean="0">
                <a:solidFill>
                  <a:srgbClr val="FF0000"/>
                </a:solidFill>
                <a:latin typeface="Arial" pitchFamily="34" charset="0"/>
                <a:cs typeface="Arial" pitchFamily="34" charset="0"/>
              </a:rPr>
              <a:t>2. Phong cách viết CÚ PHÁP, CÂU LỆNH</a:t>
            </a:r>
            <a:endParaRPr lang="en-US" sz="2600" b="1">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fld id="{F5CDD53D-BC68-41E8-99B9-DD0459ADB1B3}" type="datetime1">
              <a:rPr lang="vi-VN" smtClean="0"/>
              <a:t>24/07/2016</a:t>
            </a:fld>
            <a:endParaRPr lang="en-US"/>
          </a:p>
        </p:txBody>
      </p:sp>
      <p:sp>
        <p:nvSpPr>
          <p:cNvPr id="10" name="Footer Placeholder 9"/>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832914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00628"/>
            <a:ext cx="8991600" cy="5300172"/>
          </a:xfrm>
          <a:solidFill>
            <a:schemeClr val="bg1"/>
          </a:solidFill>
        </p:spPr>
        <p:txBody>
          <a:bodyPr>
            <a:normAutofit/>
          </a:bodyPr>
          <a:lstStyle/>
          <a:p>
            <a:r>
              <a:rPr lang="vi-VN" sz="2400" u="sng">
                <a:solidFill>
                  <a:srgbClr val="0070C0"/>
                </a:solidFill>
              </a:rPr>
              <a:t>Thu gọn những biểu thức dùng nhiều lần</a:t>
            </a:r>
            <a:r>
              <a:rPr lang="vi-VN" sz="2400">
                <a:solidFill>
                  <a:srgbClr val="0070C0"/>
                </a:solidFill>
              </a:rPr>
              <a:t>:</a:t>
            </a:r>
            <a:r>
              <a:rPr lang="vi-VN" sz="2400" b="0">
                <a:solidFill>
                  <a:srgbClr val="0070C0"/>
                </a:solidFill>
              </a:rPr>
              <a:t> </a:t>
            </a:r>
            <a:endParaRPr lang="en-US" sz="2400" b="0" smtClean="0">
              <a:solidFill>
                <a:srgbClr val="0070C0"/>
              </a:solidFill>
            </a:endParaRPr>
          </a:p>
          <a:p>
            <a:r>
              <a:rPr lang="en-US" sz="2000" b="0" smtClean="0"/>
              <a:t>	N</a:t>
            </a:r>
            <a:r>
              <a:rPr lang="vi-VN" sz="2000" b="0" smtClean="0"/>
              <a:t>ếu </a:t>
            </a:r>
            <a:r>
              <a:rPr lang="vi-VN" sz="2000" b="0"/>
              <a:t>một biểu thức tính toán được dùng nhiều lần thì chúng ta nên tính kết quả một lần rồi lưu vào một biến và dùng lại</a:t>
            </a:r>
            <a:r>
              <a:rPr lang="vi-VN" sz="2000" b="0" smtClean="0"/>
              <a:t>.</a:t>
            </a:r>
            <a:endParaRPr lang="en-US" b="0" smtClean="0"/>
          </a:p>
          <a:p>
            <a:endParaRPr lang="vi-VN" b="0"/>
          </a:p>
          <a:p>
            <a:r>
              <a:rPr lang="vi-VN" sz="2000" b="0" smtClean="0">
                <a:solidFill>
                  <a:srgbClr val="0070C0"/>
                </a:solidFill>
              </a:rPr>
              <a:t>F = sqrt(dx*dx+dy*dy) + (sqrt(dx*dx + dy*dy)*sqrt(dx*dx)-sqrt(dy*dy))…</a:t>
            </a:r>
          </a:p>
          <a:p>
            <a:r>
              <a:rPr lang="en-US" b="0" smtClean="0"/>
              <a:t>	</a:t>
            </a:r>
            <a:r>
              <a:rPr lang="vi-VN" sz="2000" b="0" smtClean="0"/>
              <a:t>Trong dãy biểu thức trên có sqrt(dx*dx+dy*dy), dx*dx, dy*dy được dùng nhiều chỗ, ta có thể tính trước bên ngoài và lưu vào biến tạm để dùng lại sau này. Hạn chế việc tính toán với cùng một biểu thức nhiều lần!</a:t>
            </a:r>
          </a:p>
          <a:p>
            <a:endParaRPr lang="en-US"/>
          </a:p>
        </p:txBody>
      </p:sp>
      <p:sp>
        <p:nvSpPr>
          <p:cNvPr id="2" name="Title 1"/>
          <p:cNvSpPr>
            <a:spLocks noGrp="1"/>
          </p:cNvSpPr>
          <p:nvPr>
            <p:ph type="title"/>
          </p:nvPr>
        </p:nvSpPr>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07480928"/>
              </p:ext>
            </p:extLst>
          </p:nvPr>
        </p:nvGraphicFramePr>
        <p:xfrm>
          <a:off x="228600" y="4267200"/>
          <a:ext cx="8763000" cy="2034540"/>
        </p:xfrm>
        <a:graphic>
          <a:graphicData uri="http://schemas.openxmlformats.org/drawingml/2006/table">
            <a:tbl>
              <a:tblPr firstRow="1" bandRow="1">
                <a:tableStyleId>{8799B23B-EC83-4686-B30A-512413B5E67A}</a:tableStyleId>
              </a:tblPr>
              <a:tblGrid>
                <a:gridCol w="4495800"/>
                <a:gridCol w="4267200"/>
              </a:tblGrid>
              <a:tr h="876300">
                <a:tc>
                  <a:txBody>
                    <a:bodyPr/>
                    <a:lstStyle/>
                    <a:p>
                      <a:endParaRPr lang="en-US" smtClean="0"/>
                    </a:p>
                    <a:p>
                      <a:endParaRPr lang="en-US"/>
                    </a:p>
                  </a:txBody>
                  <a:tcPr/>
                </a:tc>
                <a:tc>
                  <a:txBody>
                    <a:bodyPr/>
                    <a:lstStyle/>
                    <a:p>
                      <a:endParaRPr lang="en-US"/>
                    </a:p>
                  </a:txBody>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b="1" kern="1200" smtClean="0">
                          <a:solidFill>
                            <a:schemeClr val="tx1"/>
                          </a:solidFill>
                          <a:latin typeface="+mn-lt"/>
                          <a:ea typeface="+mn-ea"/>
                          <a:cs typeface="+mn-cs"/>
                        </a:rPr>
                        <a:t>F = sqrt(dx*dx+dy*dy) + (sqrt(dx*dx + dy*dy)*sqrt(dx*dx)-sqrt(dy*dy))…</a:t>
                      </a:r>
                    </a:p>
                    <a:p>
                      <a:endParaRPr lang="en-US" sz="1600" b="1" smtClean="0"/>
                    </a:p>
                  </a:txBody>
                  <a:tcPr/>
                </a:tc>
                <a:tc>
                  <a:txBody>
                    <a:bodyPr/>
                    <a:lstStyle/>
                    <a:p>
                      <a:r>
                        <a:rPr lang="en-US" sz="1800" b="1" smtClean="0"/>
                        <a:t>double </a:t>
                      </a:r>
                      <a:r>
                        <a:rPr lang="en-US" sz="1800" b="1" err="1" smtClean="0"/>
                        <a:t>tinhCan</a:t>
                      </a:r>
                      <a:r>
                        <a:rPr lang="en-US" sz="1800" b="1" smtClean="0"/>
                        <a:t> = </a:t>
                      </a:r>
                      <a:r>
                        <a:rPr lang="vi-VN" sz="1800" b="1" smtClean="0"/>
                        <a:t>sqrt(dx*dx+dy*dy)</a:t>
                      </a:r>
                      <a:r>
                        <a:rPr lang="en-US" sz="1800" b="1" smtClean="0"/>
                        <a:t>;</a:t>
                      </a:r>
                    </a:p>
                    <a:p>
                      <a:r>
                        <a:rPr lang="vi-VN" sz="1800" b="1" smtClean="0"/>
                        <a:t>F = </a:t>
                      </a:r>
                      <a:r>
                        <a:rPr lang="en-US" sz="1800" b="1" err="1" smtClean="0"/>
                        <a:t>tinhCan</a:t>
                      </a:r>
                      <a:r>
                        <a:rPr lang="vi-VN" sz="1800" b="1" smtClean="0"/>
                        <a:t> + (</a:t>
                      </a:r>
                      <a:r>
                        <a:rPr lang="en-US" sz="1800" b="1" err="1" smtClean="0"/>
                        <a:t>tinhCan</a:t>
                      </a:r>
                      <a:r>
                        <a:rPr lang="vi-VN" sz="1800" b="1" smtClean="0"/>
                        <a:t>*sqrt(dx*dx)-sqrt(dy*dy))…</a:t>
                      </a:r>
                    </a:p>
                    <a:p>
                      <a:endParaRPr lang="vi-VN" sz="1600" b="1"/>
                    </a:p>
                  </a:txBody>
                  <a:tcPr/>
                </a:tc>
              </a:tr>
            </a:tbl>
          </a:graphicData>
        </a:graphic>
      </p:graphicFrame>
      <p:sp>
        <p:nvSpPr>
          <p:cNvPr id="7" name="Rectangle 6"/>
          <p:cNvSpPr/>
          <p:nvPr/>
        </p:nvSpPr>
        <p:spPr>
          <a:xfrm>
            <a:off x="6324600" y="4343400"/>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8" name="Rectangle 7"/>
          <p:cNvSpPr/>
          <p:nvPr/>
        </p:nvSpPr>
        <p:spPr>
          <a:xfrm>
            <a:off x="1066800" y="4343400"/>
            <a:ext cx="289027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sp>
        <p:nvSpPr>
          <p:cNvPr id="9" name="Title 1"/>
          <p:cNvSpPr txBox="1">
            <a:spLocks/>
          </p:cNvSpPr>
          <p:nvPr/>
        </p:nvSpPr>
        <p:spPr>
          <a:xfrm>
            <a:off x="838200" y="381000"/>
            <a:ext cx="7520940" cy="548640"/>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600" b="1" smtClean="0">
                <a:solidFill>
                  <a:srgbClr val="FF0000"/>
                </a:solidFill>
                <a:latin typeface="Arial" pitchFamily="34" charset="0"/>
                <a:cs typeface="Arial" pitchFamily="34" charset="0"/>
              </a:rPr>
              <a:t>2. Phong cách viết CÚ PHÁP, CÂU LỆNH</a:t>
            </a:r>
            <a:endParaRPr lang="en-US" sz="2600" b="1">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fld id="{9FE759DB-16CE-4E93-94C7-B0EAB0A19D44}" type="datetime1">
              <a:rPr lang="vi-VN" smtClean="0"/>
              <a:t>24/07/2016</a:t>
            </a:fld>
            <a:endParaRPr lang="en-US"/>
          </a:p>
        </p:txBody>
      </p:sp>
      <p:sp>
        <p:nvSpPr>
          <p:cNvPr id="10" name="Footer Placeholder 9"/>
          <p:cNvSpPr>
            <a:spLocks noGrp="1"/>
          </p:cNvSpPr>
          <p:nvPr>
            <p:ph type="ftr" sz="quarter" idx="11"/>
          </p:nvPr>
        </p:nvSpPr>
        <p:spPr>
          <a:xfrm>
            <a:off x="3517514" y="6431280"/>
            <a:ext cx="4724400" cy="274320"/>
          </a:xfrm>
        </p:spPr>
        <p:txBody>
          <a:bodyPr/>
          <a:lstStyle/>
          <a:p>
            <a:r>
              <a:rPr lang="vi-VN" smtClean="0"/>
              <a:t>Nguyễn Hoàng Phú Tiên - Trương Ngọc Tinh Anh</a:t>
            </a:r>
            <a:endParaRPr lang="en-US"/>
          </a:p>
        </p:txBody>
      </p:sp>
      <p:sp>
        <p:nvSpPr>
          <p:cNvPr id="11" name="Slide Number Placeholder 10"/>
          <p:cNvSpPr>
            <a:spLocks noGrp="1"/>
          </p:cNvSpPr>
          <p:nvPr>
            <p:ph type="sldNum" sz="quarter" idx="12"/>
          </p:nvPr>
        </p:nvSpPr>
        <p:spPr>
          <a:xfrm>
            <a:off x="8401038" y="6400800"/>
            <a:ext cx="502920" cy="502920"/>
          </a:xfrm>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315981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00628"/>
            <a:ext cx="8763000" cy="5300172"/>
          </a:xfrm>
          <a:solidFill>
            <a:schemeClr val="bg1"/>
          </a:solidFill>
        </p:spPr>
        <p:txBody>
          <a:bodyPr>
            <a:normAutofit/>
          </a:bodyPr>
          <a:lstStyle/>
          <a:p>
            <a:r>
              <a:rPr lang="vi-VN" sz="2400" u="sng">
                <a:solidFill>
                  <a:srgbClr val="0070C0"/>
                </a:solidFill>
              </a:rPr>
              <a:t>Thay thế một biểu thức bằng một biểu thức tương đương </a:t>
            </a:r>
            <a:endParaRPr lang="en-US" sz="2400" u="sng" smtClean="0">
              <a:solidFill>
                <a:srgbClr val="0070C0"/>
              </a:solidFill>
            </a:endParaRPr>
          </a:p>
          <a:p>
            <a:r>
              <a:rPr lang="vi-VN" sz="2400" u="sng" smtClean="0">
                <a:solidFill>
                  <a:srgbClr val="0070C0"/>
                </a:solidFill>
              </a:rPr>
              <a:t>nhưng </a:t>
            </a:r>
            <a:r>
              <a:rPr lang="vi-VN" sz="2400" u="sng">
                <a:solidFill>
                  <a:srgbClr val="0070C0"/>
                </a:solidFill>
              </a:rPr>
              <a:t>lợi về thực thi</a:t>
            </a:r>
            <a:r>
              <a:rPr lang="vi-VN" sz="2400">
                <a:solidFill>
                  <a:srgbClr val="0070C0"/>
                </a:solidFill>
              </a:rPr>
              <a:t>:</a:t>
            </a:r>
            <a:r>
              <a:rPr lang="vi-VN" sz="2400" b="0">
                <a:solidFill>
                  <a:srgbClr val="0070C0"/>
                </a:solidFill>
              </a:rPr>
              <a:t> </a:t>
            </a:r>
            <a:endParaRPr lang="en-US" sz="2400" b="0" smtClean="0">
              <a:solidFill>
                <a:srgbClr val="0070C0"/>
              </a:solidFill>
            </a:endParaRPr>
          </a:p>
          <a:p>
            <a:r>
              <a:rPr lang="en-US" sz="2400" b="0" smtClean="0"/>
              <a:t>	</a:t>
            </a:r>
            <a:r>
              <a:rPr lang="en-US" sz="2200" b="0" smtClean="0"/>
              <a:t>M</a:t>
            </a:r>
            <a:r>
              <a:rPr lang="vi-VN" sz="2200" b="0" smtClean="0"/>
              <a:t>ột </a:t>
            </a:r>
            <a:r>
              <a:rPr lang="vi-VN" sz="2200" b="0"/>
              <a:t>số chương trình xử lý ảnh đòi hỏi tốc độ cao, thì người lập trình có thể thay thế các phép nhân chia bằng phép dịch chuyển bit. Thay thế sử dụng chỉ mục trong mảng C/C++ bằng con trỏ…</a:t>
            </a:r>
          </a:p>
          <a:p>
            <a:r>
              <a:rPr lang="vi-VN" sz="2200" b="0"/>
              <a:t> Ví dụ: khi so sánh khoảng cách của hai điểm ta thường làm như </a:t>
            </a:r>
            <a:r>
              <a:rPr lang="vi-VN" sz="2200" b="0" smtClean="0"/>
              <a:t>sau</a:t>
            </a:r>
            <a:endParaRPr lang="en-US" sz="2200" b="0" smtClean="0"/>
          </a:p>
          <a:p>
            <a:endParaRPr lang="en-US" sz="2400" b="0" smtClean="0"/>
          </a:p>
          <a:p>
            <a:endParaRPr lang="en-US" sz="2400" b="0"/>
          </a:p>
          <a:p>
            <a:endParaRPr lang="en-US" sz="2400" b="0" smtClean="0"/>
          </a:p>
          <a:p>
            <a:endParaRPr lang="en-US" sz="2400" b="0"/>
          </a:p>
          <a:p>
            <a:endParaRPr lang="vi-VN" sz="2400" b="0"/>
          </a:p>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829522687"/>
              </p:ext>
            </p:extLst>
          </p:nvPr>
        </p:nvGraphicFramePr>
        <p:xfrm>
          <a:off x="228600" y="4038600"/>
          <a:ext cx="8763000" cy="2057400"/>
        </p:xfrm>
        <a:graphic>
          <a:graphicData uri="http://schemas.openxmlformats.org/drawingml/2006/table">
            <a:tbl>
              <a:tblPr firstRow="1" bandRow="1">
                <a:tableStyleId>{8799B23B-EC83-4686-B30A-512413B5E67A}</a:tableStyleId>
              </a:tblPr>
              <a:tblGrid>
                <a:gridCol w="4495800"/>
                <a:gridCol w="4267200"/>
              </a:tblGrid>
              <a:tr h="844028">
                <a:tc>
                  <a:txBody>
                    <a:bodyPr/>
                    <a:lstStyle/>
                    <a:p>
                      <a:endParaRPr lang="en-US" smtClean="0"/>
                    </a:p>
                    <a:p>
                      <a:endParaRPr lang="en-US"/>
                    </a:p>
                  </a:txBody>
                  <a:tcPr/>
                </a:tc>
                <a:tc>
                  <a:txBody>
                    <a:bodyPr/>
                    <a:lstStyle/>
                    <a:p>
                      <a:endParaRPr lang="en-US"/>
                    </a:p>
                  </a:txBody>
                  <a:tcPr/>
                </a:tc>
              </a:tr>
              <a:tr h="1213372">
                <a:tc>
                  <a:txBody>
                    <a:bodyPr/>
                    <a:lstStyle/>
                    <a:p>
                      <a:r>
                        <a:rPr lang="vi-VN" sz="1600" b="0" smtClean="0"/>
                        <a:t> </a:t>
                      </a:r>
                      <a:r>
                        <a:rPr lang="vi-VN" sz="2000" b="0" kern="1200" smtClean="0">
                          <a:solidFill>
                            <a:schemeClr val="tx1"/>
                          </a:solidFill>
                          <a:latin typeface="+mn-lt"/>
                          <a:ea typeface="+mn-ea"/>
                          <a:cs typeface="+mn-cs"/>
                        </a:rPr>
                        <a:t>if (sqrt(dx1*dx1+dy1*dy1) &lt; sqrt(dx2*dx2+dy2*dy2))</a:t>
                      </a:r>
                    </a:p>
                    <a:p>
                      <a:r>
                        <a:rPr lang="vi-VN" sz="2000" b="0" kern="1200" smtClean="0">
                          <a:solidFill>
                            <a:schemeClr val="tx1"/>
                          </a:solidFill>
                          <a:latin typeface="+mn-lt"/>
                          <a:ea typeface="+mn-ea"/>
                          <a:cs typeface="+mn-cs"/>
                        </a:rPr>
                        <a:t> …</a:t>
                      </a:r>
                      <a:endParaRPr lang="en-US" sz="1600" b="1" smtClean="0"/>
                    </a:p>
                  </a:txBody>
                  <a:tcPr/>
                </a:tc>
                <a:tc>
                  <a:txBody>
                    <a:bodyPr/>
                    <a:lstStyle/>
                    <a:p>
                      <a:r>
                        <a:rPr lang="vi-VN" sz="2000" b="0" smtClean="0"/>
                        <a:t>if ((dx1*dx1+dy1*dy1) &lt; (dx2*dx2+dy2*dy2))</a:t>
                      </a:r>
                    </a:p>
                    <a:p>
                      <a:r>
                        <a:rPr lang="vi-VN" sz="2000" b="0" smtClean="0"/>
                        <a:t> …</a:t>
                      </a:r>
                      <a:endParaRPr lang="vi-VN" sz="1600" b="1"/>
                    </a:p>
                  </a:txBody>
                  <a:tcPr/>
                </a:tc>
              </a:tr>
            </a:tbl>
          </a:graphicData>
        </a:graphic>
      </p:graphicFrame>
      <p:sp>
        <p:nvSpPr>
          <p:cNvPr id="6" name="Rectangle 5"/>
          <p:cNvSpPr/>
          <p:nvPr/>
        </p:nvSpPr>
        <p:spPr>
          <a:xfrm>
            <a:off x="6400800" y="4114800"/>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7" name="Rectangle 6"/>
          <p:cNvSpPr/>
          <p:nvPr/>
        </p:nvSpPr>
        <p:spPr>
          <a:xfrm>
            <a:off x="1066800" y="4114800"/>
            <a:ext cx="289027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sp>
        <p:nvSpPr>
          <p:cNvPr id="9" name="Title 1"/>
          <p:cNvSpPr>
            <a:spLocks noGrp="1"/>
          </p:cNvSpPr>
          <p:nvPr>
            <p:ph type="title"/>
          </p:nvPr>
        </p:nvSpPr>
        <p:spPr>
          <a:xfrm>
            <a:off x="822960" y="36576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sz="2600" b="1" smtClean="0">
                <a:solidFill>
                  <a:srgbClr val="FF0000"/>
                </a:solidFill>
                <a:latin typeface="Arial" pitchFamily="34" charset="0"/>
                <a:cs typeface="Arial" pitchFamily="34" charset="0"/>
              </a:rPr>
              <a:t>2. </a:t>
            </a:r>
            <a:r>
              <a:rPr lang="en-US" sz="2600" b="1" err="1" smtClean="0">
                <a:solidFill>
                  <a:srgbClr val="FF0000"/>
                </a:solidFill>
                <a:latin typeface="Arial" pitchFamily="34" charset="0"/>
                <a:cs typeface="Arial" pitchFamily="34" charset="0"/>
              </a:rPr>
              <a:t>Phong</a:t>
            </a:r>
            <a:r>
              <a:rPr lang="en-US" sz="2600" b="1" smtClean="0">
                <a:solidFill>
                  <a:srgbClr val="FF0000"/>
                </a:solidFill>
                <a:latin typeface="Arial" pitchFamily="34" charset="0"/>
                <a:cs typeface="Arial" pitchFamily="34" charset="0"/>
              </a:rPr>
              <a:t> </a:t>
            </a:r>
            <a:r>
              <a:rPr lang="en-US" sz="2600" b="1" err="1" smtClean="0">
                <a:solidFill>
                  <a:srgbClr val="FF0000"/>
                </a:solidFill>
                <a:latin typeface="Arial" pitchFamily="34" charset="0"/>
                <a:cs typeface="Arial" pitchFamily="34" charset="0"/>
              </a:rPr>
              <a:t>cách</a:t>
            </a:r>
            <a:r>
              <a:rPr lang="en-US" sz="2600" b="1" smtClean="0">
                <a:solidFill>
                  <a:srgbClr val="FF0000"/>
                </a:solidFill>
                <a:latin typeface="Arial" pitchFamily="34" charset="0"/>
                <a:cs typeface="Arial" pitchFamily="34" charset="0"/>
              </a:rPr>
              <a:t> </a:t>
            </a:r>
            <a:r>
              <a:rPr lang="en-US" sz="2600" b="1" err="1" smtClean="0">
                <a:solidFill>
                  <a:srgbClr val="FF0000"/>
                </a:solidFill>
                <a:latin typeface="Arial" pitchFamily="34" charset="0"/>
                <a:cs typeface="Arial" pitchFamily="34" charset="0"/>
              </a:rPr>
              <a:t>viết</a:t>
            </a:r>
            <a:r>
              <a:rPr lang="en-US" sz="2600" b="1" smtClean="0">
                <a:solidFill>
                  <a:srgbClr val="FF0000"/>
                </a:solidFill>
                <a:latin typeface="Arial" pitchFamily="34" charset="0"/>
                <a:cs typeface="Arial" pitchFamily="34" charset="0"/>
              </a:rPr>
              <a:t> </a:t>
            </a:r>
            <a:r>
              <a:rPr lang="en-US" sz="2600" b="1" smtClean="0">
                <a:solidFill>
                  <a:srgbClr val="FF0000"/>
                </a:solidFill>
                <a:latin typeface="Arial" pitchFamily="34" charset="0"/>
                <a:cs typeface="Arial" pitchFamily="34" charset="0"/>
              </a:rPr>
              <a:t>CÚ PHÁP, CÂU LỆNH</a:t>
            </a:r>
            <a:endParaRPr lang="en-US" sz="2600" b="1">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fld id="{77F528F7-D97C-4102-9073-E99A92076E69}" type="datetime1">
              <a:rPr lang="vi-VN" smtClean="0"/>
              <a:t>24/07/2016</a:t>
            </a:fld>
            <a:endParaRPr lang="en-US"/>
          </a:p>
        </p:txBody>
      </p:sp>
      <p:sp>
        <p:nvSpPr>
          <p:cNvPr id="10" name="Footer Placeholder 9"/>
          <p:cNvSpPr>
            <a:spLocks noGrp="1"/>
          </p:cNvSpPr>
          <p:nvPr>
            <p:ph type="ftr" sz="quarter" idx="11"/>
          </p:nvPr>
        </p:nvSpPr>
        <p:spPr>
          <a:xfrm>
            <a:off x="3517514" y="6431280"/>
            <a:ext cx="4724400" cy="274320"/>
          </a:xfrm>
        </p:spPr>
        <p:txBody>
          <a:bodyPr/>
          <a:lstStyle/>
          <a:p>
            <a:r>
              <a:rPr lang="vi-VN" smtClean="0"/>
              <a:t>Nguyễn Hoàng Phú Tiên - Trương Ngọc Tinh Anh</a:t>
            </a:r>
            <a:endParaRPr lang="en-US"/>
          </a:p>
        </p:txBody>
      </p:sp>
      <p:sp>
        <p:nvSpPr>
          <p:cNvPr id="11" name="Slide Number Placeholder 10"/>
          <p:cNvSpPr>
            <a:spLocks noGrp="1"/>
          </p:cNvSpPr>
          <p:nvPr>
            <p:ph type="sldNum" sz="quarter" idx="12"/>
          </p:nvPr>
        </p:nvSpPr>
        <p:spPr>
          <a:xfrm>
            <a:off x="8401038" y="6355080"/>
            <a:ext cx="502920" cy="502920"/>
          </a:xfrm>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394366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00628"/>
            <a:ext cx="8763000" cy="4919172"/>
          </a:xfrm>
          <a:solidFill>
            <a:schemeClr val="bg1"/>
          </a:solidFill>
        </p:spPr>
        <p:txBody>
          <a:bodyPr>
            <a:normAutofit/>
          </a:bodyPr>
          <a:lstStyle/>
          <a:p>
            <a:r>
              <a:rPr lang="vi-VN" sz="2400" u="sng">
                <a:solidFill>
                  <a:srgbClr val="0070C0"/>
                </a:solidFill>
              </a:rPr>
              <a:t>Đưa những biểu thức không phụ thuộc vòng lặp ra ngoài</a:t>
            </a:r>
            <a:r>
              <a:rPr lang="vi-VN" sz="2400">
                <a:solidFill>
                  <a:srgbClr val="0070C0"/>
                </a:solidFill>
              </a:rPr>
              <a:t>:</a:t>
            </a:r>
            <a:r>
              <a:rPr lang="vi-VN" sz="2400" b="0">
                <a:solidFill>
                  <a:srgbClr val="0070C0"/>
                </a:solidFill>
              </a:rPr>
              <a:t> </a:t>
            </a:r>
            <a:endParaRPr lang="en-US" sz="2400" b="0" smtClean="0">
              <a:solidFill>
                <a:srgbClr val="0070C0"/>
              </a:solidFill>
            </a:endParaRPr>
          </a:p>
          <a:p>
            <a:r>
              <a:rPr lang="en-US" sz="2000" b="0" smtClean="0"/>
              <a:t>	</a:t>
            </a:r>
            <a:r>
              <a:rPr lang="en-US" sz="2600" b="0" smtClean="0"/>
              <a:t>T</a:t>
            </a:r>
            <a:r>
              <a:rPr lang="vi-VN" sz="2600" b="0" smtClean="0"/>
              <a:t>rong </a:t>
            </a:r>
            <a:r>
              <a:rPr lang="vi-VN" sz="2600" b="0"/>
              <a:t>một số vòng lặp ta có sử dụng biểu thức tính toán nhưng giá trị của biểu thức không phụ thuộc vào sự thay đổi của vòng lặp thì có thể đưa biểu thức này ra ngoài.</a:t>
            </a:r>
          </a:p>
          <a:p>
            <a:endParaRPr lang="en-US" sz="2000" b="0" smtClean="0"/>
          </a:p>
          <a:p>
            <a:endParaRPr lang="en-US" b="0"/>
          </a:p>
          <a:p>
            <a:endParaRPr lang="en-US" b="0" smtClean="0"/>
          </a:p>
          <a:p>
            <a:endParaRPr lang="en-US" b="0"/>
          </a:p>
          <a:p>
            <a:endParaRPr lang="en-US" b="0" smtClean="0"/>
          </a:p>
          <a:p>
            <a:endParaRPr lang="en-US" b="0" smtClean="0"/>
          </a:p>
          <a:p>
            <a:endParaRPr lang="en-US" b="0"/>
          </a:p>
          <a:p>
            <a:endParaRPr lang="vi-VN" b="0"/>
          </a:p>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542221308"/>
              </p:ext>
            </p:extLst>
          </p:nvPr>
        </p:nvGraphicFramePr>
        <p:xfrm>
          <a:off x="228600" y="3390900"/>
          <a:ext cx="8763000" cy="2125980"/>
        </p:xfrm>
        <a:graphic>
          <a:graphicData uri="http://schemas.openxmlformats.org/drawingml/2006/table">
            <a:tbl>
              <a:tblPr firstRow="1" bandRow="1">
                <a:tableStyleId>{8799B23B-EC83-4686-B30A-512413B5E67A}</a:tableStyleId>
              </a:tblPr>
              <a:tblGrid>
                <a:gridCol w="4495800"/>
                <a:gridCol w="4267200"/>
              </a:tblGrid>
              <a:tr h="876300">
                <a:tc>
                  <a:txBody>
                    <a:bodyPr/>
                    <a:lstStyle/>
                    <a:p>
                      <a:endParaRPr lang="en-US" smtClean="0"/>
                    </a:p>
                    <a:p>
                      <a:endParaRPr lang="en-US"/>
                    </a:p>
                  </a:txBody>
                  <a:tcPr/>
                </a:tc>
                <a:tc>
                  <a:txBody>
                    <a:bodyPr/>
                    <a:lstStyle/>
                    <a:p>
                      <a:endParaRPr lang="en-US"/>
                    </a:p>
                  </a:txBody>
                  <a:tcPr/>
                </a:tc>
              </a:tr>
              <a:tr h="571500">
                <a:tc>
                  <a:txBody>
                    <a:bodyPr/>
                    <a:lstStyle/>
                    <a:p>
                      <a:r>
                        <a:rPr lang="vi-VN" sz="2000" b="0" smtClean="0"/>
                        <a:t>for(i =0; i &lt; strlen(str); i++)</a:t>
                      </a:r>
                    </a:p>
                    <a:p>
                      <a:r>
                        <a:rPr lang="vi-VN" sz="2000" b="0" smtClean="0"/>
                        <a:t>….</a:t>
                      </a:r>
                    </a:p>
                    <a:p>
                      <a:endParaRPr lang="en-US" sz="1600" b="1" smtClean="0"/>
                    </a:p>
                  </a:txBody>
                  <a:tcPr/>
                </a:tc>
                <a:tc>
                  <a:txBody>
                    <a:bodyPr/>
                    <a:lstStyle/>
                    <a:p>
                      <a:r>
                        <a:rPr lang="vi-VN" sz="2000" b="0" smtClean="0"/>
                        <a:t>int n = strlen(str)</a:t>
                      </a:r>
                    </a:p>
                    <a:p>
                      <a:r>
                        <a:rPr lang="vi-VN" sz="2000" b="0" smtClean="0"/>
                        <a:t>for(i =0; i &lt; n; i++)</a:t>
                      </a:r>
                    </a:p>
                    <a:p>
                      <a:r>
                        <a:rPr lang="vi-VN" sz="2000" b="0" smtClean="0"/>
                        <a:t>….</a:t>
                      </a:r>
                    </a:p>
                    <a:p>
                      <a:endParaRPr lang="vi-VN" sz="1600" b="1"/>
                    </a:p>
                  </a:txBody>
                  <a:tcPr/>
                </a:tc>
              </a:tr>
            </a:tbl>
          </a:graphicData>
        </a:graphic>
      </p:graphicFrame>
      <p:sp>
        <p:nvSpPr>
          <p:cNvPr id="6" name="Rectangle 5"/>
          <p:cNvSpPr/>
          <p:nvPr/>
        </p:nvSpPr>
        <p:spPr>
          <a:xfrm>
            <a:off x="6400800" y="3473356"/>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7" name="Rectangle 6"/>
          <p:cNvSpPr/>
          <p:nvPr/>
        </p:nvSpPr>
        <p:spPr>
          <a:xfrm>
            <a:off x="1072130" y="3473356"/>
            <a:ext cx="289027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sp>
        <p:nvSpPr>
          <p:cNvPr id="2" name="Title 1"/>
          <p:cNvSpPr>
            <a:spLocks noGrp="1"/>
          </p:cNvSpPr>
          <p:nvPr>
            <p:ph type="title"/>
          </p:nvPr>
        </p:nvSpPr>
        <p:spPr/>
        <p:txBody>
          <a:bodyPr/>
          <a:lstStyle/>
          <a:p>
            <a:endParaRPr lang="en-US"/>
          </a:p>
        </p:txBody>
      </p:sp>
      <p:sp>
        <p:nvSpPr>
          <p:cNvPr id="9" name="Title 1"/>
          <p:cNvSpPr txBox="1">
            <a:spLocks/>
          </p:cNvSpPr>
          <p:nvPr/>
        </p:nvSpPr>
        <p:spPr>
          <a:xfrm>
            <a:off x="838200" y="381000"/>
            <a:ext cx="7520940" cy="548640"/>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600" b="1" smtClean="0">
                <a:solidFill>
                  <a:srgbClr val="FF0000"/>
                </a:solidFill>
                <a:latin typeface="Arial" pitchFamily="34" charset="0"/>
                <a:cs typeface="Arial" pitchFamily="34" charset="0"/>
              </a:rPr>
              <a:t>2. Phong cách viết CÚ PHÁP, CÂU LỆNH</a:t>
            </a:r>
            <a:endParaRPr lang="en-US" sz="2600" b="1">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fld id="{63FDC4B7-F7A3-4214-8DA3-ACE7DC756A50}" type="datetime1">
              <a:rPr lang="vi-VN" smtClean="0"/>
              <a:t>24/07/2016</a:t>
            </a:fld>
            <a:endParaRPr lang="en-US"/>
          </a:p>
        </p:txBody>
      </p:sp>
      <p:sp>
        <p:nvSpPr>
          <p:cNvPr id="10" name="Footer Placeholder 9"/>
          <p:cNvSpPr>
            <a:spLocks noGrp="1"/>
          </p:cNvSpPr>
          <p:nvPr>
            <p:ph type="ftr" sz="quarter" idx="11"/>
          </p:nvPr>
        </p:nvSpPr>
        <p:spPr>
          <a:xfrm>
            <a:off x="3517514" y="6355080"/>
            <a:ext cx="4724400" cy="274320"/>
          </a:xfrm>
        </p:spPr>
        <p:txBody>
          <a:bodyPr/>
          <a:lstStyle/>
          <a:p>
            <a:r>
              <a:rPr lang="vi-VN" smtClean="0"/>
              <a:t>Nguyễn Hoàng Phú Tiên - Trương Ngọc Tinh Anh</a:t>
            </a:r>
            <a:endParaRPr lang="en-US"/>
          </a:p>
        </p:txBody>
      </p:sp>
      <p:sp>
        <p:nvSpPr>
          <p:cNvPr id="11" name="Slide Number Placeholder 10"/>
          <p:cNvSpPr>
            <a:spLocks noGrp="1"/>
          </p:cNvSpPr>
          <p:nvPr>
            <p:ph type="sldNum" sz="quarter" idx="12"/>
          </p:nvPr>
        </p:nvSpPr>
        <p:spPr>
          <a:xfrm>
            <a:off x="8401038" y="6278880"/>
            <a:ext cx="502920" cy="502920"/>
          </a:xfrm>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276111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lstStyle/>
          <a:p>
            <a:pPr algn="ctr"/>
            <a:r>
              <a:rPr lang="en-US" b="1" smtClean="0">
                <a:solidFill>
                  <a:srgbClr val="FF0000"/>
                </a:solidFill>
                <a:latin typeface="Arial" pitchFamily="34" charset="0"/>
                <a:cs typeface="Arial" pitchFamily="34" charset="0"/>
              </a:rPr>
              <a:t>PHONG CÁCH LẬP TRÌNH LÀ GÌ?</a:t>
            </a:r>
            <a:endParaRPr lang="en-US" b="1">
              <a:solidFill>
                <a:srgbClr val="FF0000"/>
              </a:solidFill>
              <a:latin typeface="Arial" pitchFamily="34" charset="0"/>
              <a:cs typeface="Arial" pitchFamily="34" charset="0"/>
            </a:endParaRPr>
          </a:p>
        </p:txBody>
      </p:sp>
      <p:sp>
        <p:nvSpPr>
          <p:cNvPr id="4" name="Content Placeholder 2"/>
          <p:cNvSpPr txBox="1">
            <a:spLocks/>
          </p:cNvSpPr>
          <p:nvPr/>
        </p:nvSpPr>
        <p:spPr>
          <a:xfrm>
            <a:off x="304800" y="1219200"/>
            <a:ext cx="8534400" cy="4876800"/>
          </a:xfrm>
          <a:prstGeom prst="rect">
            <a:avLst/>
          </a:prstGeom>
          <a:solidFill>
            <a:schemeClr val="bg1"/>
          </a:solidFill>
        </p:spPr>
        <p:txBody>
          <a:bodyPr vert="horz" lIns="91440" tIns="45720" rIns="91440" bIns="45720" rtlCol="0">
            <a:normAutofit fontScale="92500"/>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sz="1800" smtClean="0"/>
              <a:t>	</a:t>
            </a:r>
            <a:r>
              <a:rPr lang="vi-VN" sz="2400" smtClean="0"/>
              <a:t>Phong cách lập trình của một lập</a:t>
            </a:r>
            <a:r>
              <a:rPr lang="en-US" sz="2400" smtClean="0"/>
              <a:t> </a:t>
            </a:r>
            <a:r>
              <a:rPr lang="vi-VN" sz="2400" smtClean="0"/>
              <a:t>trình viên cũng giống như phong cách sống của một con người. Có lẽ song song với việc học các kiến thức</a:t>
            </a:r>
            <a:r>
              <a:rPr lang="en-US" sz="2400" smtClean="0"/>
              <a:t> </a:t>
            </a:r>
            <a:r>
              <a:rPr lang="vi-VN" sz="2400" smtClean="0"/>
              <a:t>phục vụ cho công việc lập trình bạn phải học và rèn luyện cho bản thân mình mộtphong cách lập trình tốt. Việc học và rèn luyện một phong cách lập trình tốt</a:t>
            </a:r>
            <a:r>
              <a:rPr lang="en-US" sz="2400" smtClean="0"/>
              <a:t> </a:t>
            </a:r>
            <a:r>
              <a:rPr lang="vi-VN" sz="2400" smtClean="0"/>
              <a:t>nên tiến hành ngay từ khi bạn mới bắt tay vào học lập trình. </a:t>
            </a:r>
            <a:endParaRPr lang="en-US" sz="2400" smtClean="0"/>
          </a:p>
          <a:p>
            <a:r>
              <a:rPr lang="en-US" sz="2400" smtClean="0"/>
              <a:t>	</a:t>
            </a:r>
            <a:r>
              <a:rPr lang="vi-VN" sz="2400" smtClean="0"/>
              <a:t>Một phong cách lập</a:t>
            </a:r>
            <a:r>
              <a:rPr lang="en-US" sz="2400" smtClean="0"/>
              <a:t> </a:t>
            </a:r>
            <a:r>
              <a:rPr lang="vi-VN" sz="2400" smtClean="0"/>
              <a:t>trình tốt sẽ giúp bạn tạo ra một chương trình dễ đọc, dễ hiểu, dễ tìm và sửa</a:t>
            </a:r>
            <a:r>
              <a:rPr lang="en-US" sz="2400" smtClean="0"/>
              <a:t> </a:t>
            </a:r>
            <a:r>
              <a:rPr lang="vi-VN" sz="2400" smtClean="0"/>
              <a:t>lỗi, dễ nhận thấy cấu trúc bậc cao của chương trình. Những điều này sẽ thuận</a:t>
            </a:r>
            <a:r>
              <a:rPr lang="en-US" sz="2400" smtClean="0"/>
              <a:t> </a:t>
            </a:r>
            <a:r>
              <a:rPr lang="vi-VN" sz="2400" smtClean="0"/>
              <a:t>lợi cho cả người viết chương trình, người đánh giá chương trình, và người bảo</a:t>
            </a:r>
            <a:r>
              <a:rPr lang="en-US" sz="2400" smtClean="0"/>
              <a:t> </a:t>
            </a:r>
            <a:r>
              <a:rPr lang="vi-VN" sz="2400" smtClean="0"/>
              <a:t>trì chương trình.</a:t>
            </a:r>
            <a:br>
              <a:rPr lang="vi-VN" sz="2400" smtClean="0"/>
            </a:br>
            <a:r>
              <a:rPr lang="vi-VN" smtClean="0"/>
              <a:t/>
            </a:r>
            <a:br>
              <a:rPr lang="vi-VN" smtClean="0"/>
            </a:br>
            <a:r>
              <a:rPr lang="vi-VN" sz="1700" smtClean="0">
                <a:solidFill>
                  <a:srgbClr val="0070C0"/>
                </a:solidFill>
              </a:rPr>
              <a:t>Xem nội dung đầy đủ tại</a:t>
            </a:r>
            <a:r>
              <a:rPr lang="vi-VN" sz="1700" b="0" smtClean="0">
                <a:solidFill>
                  <a:srgbClr val="0070C0"/>
                </a:solidFill>
              </a:rPr>
              <a:t>:</a:t>
            </a:r>
            <a:r>
              <a:rPr lang="vi-VN" sz="1700" b="0" smtClean="0">
                <a:solidFill>
                  <a:srgbClr val="0070C0"/>
                </a:solidFill>
                <a:hlinkClick r:id="rId2"/>
              </a:rPr>
              <a:t>http://123doc.org/document/19840-phong-cach-lap-trinh.htm</a:t>
            </a:r>
            <a:endParaRPr lang="en-US" sz="1700">
              <a:solidFill>
                <a:srgbClr val="0070C0"/>
              </a:solidFill>
            </a:endParaRPr>
          </a:p>
        </p:txBody>
      </p:sp>
      <p:sp>
        <p:nvSpPr>
          <p:cNvPr id="3" name="Date Placeholder 2"/>
          <p:cNvSpPr>
            <a:spLocks noGrp="1"/>
          </p:cNvSpPr>
          <p:nvPr>
            <p:ph type="dt" sz="half" idx="10"/>
          </p:nvPr>
        </p:nvSpPr>
        <p:spPr/>
        <p:txBody>
          <a:bodyPr/>
          <a:lstStyle/>
          <a:p>
            <a:fld id="{6132520F-33A7-49C7-9AE5-199814DA0609}" type="datetime1">
              <a:rPr lang="vi-VN" smtClean="0"/>
              <a:t>24/07/2016</a:t>
            </a:fld>
            <a:endParaRPr lang="en-US"/>
          </a:p>
        </p:txBody>
      </p:sp>
      <p:sp>
        <p:nvSpPr>
          <p:cNvPr id="5" name="Footer Placeholder 4"/>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0552515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8610" y="953069"/>
            <a:ext cx="8549640" cy="5066731"/>
          </a:xfrm>
          <a:solidFill>
            <a:schemeClr val="bg1"/>
          </a:solidFill>
        </p:spPr>
        <p:txBody>
          <a:bodyPr>
            <a:normAutofit/>
          </a:bodyPr>
          <a:lstStyle/>
          <a:p>
            <a:r>
              <a:rPr lang="en-US" sz="2400" u="sng" err="1" smtClean="0">
                <a:solidFill>
                  <a:srgbClr val="0070C0"/>
                </a:solidFill>
                <a:latin typeface="Arial (Body)"/>
              </a:rPr>
              <a:t>Sử</a:t>
            </a:r>
            <a:r>
              <a:rPr lang="en-US" sz="2400" u="sng" smtClean="0">
                <a:solidFill>
                  <a:srgbClr val="0070C0"/>
                </a:solidFill>
                <a:latin typeface="Arial (Body)"/>
              </a:rPr>
              <a:t> </a:t>
            </a:r>
            <a:r>
              <a:rPr lang="en-US" sz="2400" u="sng" err="1" smtClean="0">
                <a:solidFill>
                  <a:srgbClr val="0070C0"/>
                </a:solidFill>
                <a:latin typeface="Arial (Body)"/>
              </a:rPr>
              <a:t>dụng</a:t>
            </a:r>
            <a:r>
              <a:rPr lang="en-US" sz="2400" u="sng" smtClean="0">
                <a:solidFill>
                  <a:srgbClr val="0070C0"/>
                </a:solidFill>
                <a:latin typeface="Arial (Body)"/>
              </a:rPr>
              <a:t> </a:t>
            </a:r>
            <a:r>
              <a:rPr lang="en-US" sz="2400" u="sng" err="1" smtClean="0">
                <a:solidFill>
                  <a:srgbClr val="0070C0"/>
                </a:solidFill>
                <a:latin typeface="Arial (Body)"/>
              </a:rPr>
              <a:t>phép</a:t>
            </a:r>
            <a:r>
              <a:rPr lang="en-US" sz="2400" u="sng" smtClean="0">
                <a:solidFill>
                  <a:srgbClr val="0070C0"/>
                </a:solidFill>
                <a:latin typeface="Arial (Body)"/>
              </a:rPr>
              <a:t> shift </a:t>
            </a:r>
            <a:r>
              <a:rPr lang="en-US" sz="2400" u="sng" err="1" smtClean="0">
                <a:solidFill>
                  <a:srgbClr val="0070C0"/>
                </a:solidFill>
                <a:latin typeface="Arial (Body)"/>
              </a:rPr>
              <a:t>thay</a:t>
            </a:r>
            <a:r>
              <a:rPr lang="en-US" sz="2400" u="sng" smtClean="0">
                <a:solidFill>
                  <a:srgbClr val="0070C0"/>
                </a:solidFill>
                <a:latin typeface="Arial (Body)"/>
              </a:rPr>
              <a:t> </a:t>
            </a:r>
            <a:r>
              <a:rPr lang="en-US" sz="2400" u="sng" err="1" smtClean="0">
                <a:solidFill>
                  <a:srgbClr val="0070C0"/>
                </a:solidFill>
                <a:latin typeface="Arial (Body)"/>
              </a:rPr>
              <a:t>cho</a:t>
            </a:r>
            <a:r>
              <a:rPr lang="en-US" sz="2400" u="sng" smtClean="0">
                <a:solidFill>
                  <a:srgbClr val="0070C0"/>
                </a:solidFill>
                <a:latin typeface="Arial (Body)"/>
              </a:rPr>
              <a:t> </a:t>
            </a:r>
            <a:r>
              <a:rPr lang="en-US" sz="2400" u="sng" err="1" smtClean="0">
                <a:solidFill>
                  <a:srgbClr val="0070C0"/>
                </a:solidFill>
                <a:latin typeface="Arial (Body)"/>
              </a:rPr>
              <a:t>nhân</a:t>
            </a:r>
            <a:r>
              <a:rPr lang="en-US" sz="2400" u="sng" smtClean="0">
                <a:solidFill>
                  <a:srgbClr val="0070C0"/>
                </a:solidFill>
                <a:latin typeface="Arial (Body)"/>
              </a:rPr>
              <a:t> chia</a:t>
            </a:r>
            <a:r>
              <a:rPr lang="en-US" sz="2400" smtClean="0">
                <a:solidFill>
                  <a:srgbClr val="0070C0"/>
                </a:solidFill>
                <a:latin typeface="Arial (Body)"/>
              </a:rPr>
              <a:t>:</a:t>
            </a:r>
            <a:endParaRPr lang="en-US" sz="3200" b="0" smtClean="0">
              <a:solidFill>
                <a:srgbClr val="0070C0"/>
              </a:solidFill>
              <a:latin typeface="Arial (Body)"/>
            </a:endParaRPr>
          </a:p>
          <a:p>
            <a:pPr lvl="1">
              <a:spcBef>
                <a:spcPts val="600"/>
              </a:spcBef>
            </a:pPr>
            <a:r>
              <a:rPr lang="en-US" sz="2400" smtClean="0">
                <a:latin typeface="Arial (Body)"/>
              </a:rPr>
              <a:t>Shift </a:t>
            </a:r>
            <a:r>
              <a:rPr lang="en-US" sz="2400" err="1" smtClean="0">
                <a:latin typeface="Arial (Body)"/>
              </a:rPr>
              <a:t>trái</a:t>
            </a:r>
            <a:r>
              <a:rPr lang="en-US" sz="2400" smtClean="0">
                <a:latin typeface="Arial (Body)"/>
              </a:rPr>
              <a:t> 1 bit: </a:t>
            </a:r>
            <a:r>
              <a:rPr lang="en-US" sz="2400" err="1" smtClean="0">
                <a:latin typeface="Arial (Body)"/>
              </a:rPr>
              <a:t>nhân</a:t>
            </a:r>
            <a:r>
              <a:rPr lang="en-US" sz="2400" smtClean="0">
                <a:latin typeface="Arial (Body)"/>
              </a:rPr>
              <a:t> 2</a:t>
            </a:r>
            <a:endParaRPr lang="en-US" sz="3200" smtClean="0">
              <a:latin typeface="Arial (Body)"/>
            </a:endParaRPr>
          </a:p>
          <a:p>
            <a:pPr lvl="1"/>
            <a:r>
              <a:rPr lang="en-US" sz="2400" smtClean="0">
                <a:latin typeface="Arial (Body)"/>
              </a:rPr>
              <a:t>Shift </a:t>
            </a:r>
            <a:r>
              <a:rPr lang="en-US" sz="2400" err="1">
                <a:latin typeface="Arial (Body)"/>
              </a:rPr>
              <a:t>phải</a:t>
            </a:r>
            <a:r>
              <a:rPr lang="en-US" sz="2400">
                <a:latin typeface="Arial (Body)"/>
              </a:rPr>
              <a:t> 1 bit: chia 2</a:t>
            </a:r>
            <a:endParaRPr lang="en-US" sz="3200">
              <a:latin typeface="Arial (Body)"/>
            </a:endParaRPr>
          </a:p>
          <a:p>
            <a:endParaRPr lang="en-US"/>
          </a:p>
        </p:txBody>
      </p:sp>
      <p:sp>
        <p:nvSpPr>
          <p:cNvPr id="6" name="Rectangle 5"/>
          <p:cNvSpPr/>
          <p:nvPr/>
        </p:nvSpPr>
        <p:spPr>
          <a:xfrm>
            <a:off x="6400800" y="3149221"/>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7" name="Rectangle 6"/>
          <p:cNvSpPr/>
          <p:nvPr/>
        </p:nvSpPr>
        <p:spPr>
          <a:xfrm>
            <a:off x="1143000" y="3149221"/>
            <a:ext cx="289027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504254499"/>
              </p:ext>
            </p:extLst>
          </p:nvPr>
        </p:nvGraphicFramePr>
        <p:xfrm>
          <a:off x="289560" y="3048000"/>
          <a:ext cx="8549640" cy="2057400"/>
        </p:xfrm>
        <a:graphic>
          <a:graphicData uri="http://schemas.openxmlformats.org/drawingml/2006/table">
            <a:tbl>
              <a:tblPr firstRow="1" bandRow="1">
                <a:tableStyleId>{8799B23B-EC83-4686-B30A-512413B5E67A}</a:tableStyleId>
              </a:tblPr>
              <a:tblGrid>
                <a:gridCol w="4495800"/>
                <a:gridCol w="4053840"/>
              </a:tblGrid>
              <a:tr h="844028">
                <a:tc>
                  <a:txBody>
                    <a:bodyPr/>
                    <a:lstStyle/>
                    <a:p>
                      <a:endParaRPr lang="en-US" smtClean="0"/>
                    </a:p>
                    <a:p>
                      <a:endParaRPr lang="en-US"/>
                    </a:p>
                  </a:txBody>
                  <a:tcPr/>
                </a:tc>
                <a:tc>
                  <a:txBody>
                    <a:bodyPr/>
                    <a:lstStyle/>
                    <a:p>
                      <a:pPr marL="0" algn="l" defTabSz="914400" rtl="0" eaLnBrk="1" latinLnBrk="0" hangingPunct="1"/>
                      <a:endParaRPr lang="en-US" sz="2000" b="0" kern="1200">
                        <a:solidFill>
                          <a:schemeClr val="tx1"/>
                        </a:solidFill>
                        <a:latin typeface="+mn-lt"/>
                        <a:ea typeface="+mn-ea"/>
                        <a:cs typeface="+mn-cs"/>
                      </a:endParaRPr>
                    </a:p>
                  </a:txBody>
                  <a:tcPr/>
                </a:tc>
              </a:tr>
              <a:tr h="1213372">
                <a:tc>
                  <a:txBody>
                    <a:bodyPr/>
                    <a:lstStyle/>
                    <a:p>
                      <a:r>
                        <a:rPr lang="en-US" sz="2000" b="1" kern="1200" smtClean="0">
                          <a:solidFill>
                            <a:schemeClr val="tx1"/>
                          </a:solidFill>
                          <a:latin typeface="+mn-lt"/>
                          <a:ea typeface="+mn-ea"/>
                          <a:cs typeface="+mn-cs"/>
                        </a:rPr>
                        <a:t>a *= 4;  </a:t>
                      </a:r>
                    </a:p>
                    <a:p>
                      <a:r>
                        <a:rPr lang="en-US" sz="2000" b="1" kern="1200" smtClean="0">
                          <a:solidFill>
                            <a:schemeClr val="tx1"/>
                          </a:solidFill>
                          <a:latin typeface="+mn-lt"/>
                          <a:ea typeface="+mn-ea"/>
                          <a:cs typeface="+mn-cs"/>
                        </a:rPr>
                        <a:t>b /= 8;       </a:t>
                      </a:r>
                    </a:p>
                    <a:p>
                      <a:r>
                        <a:rPr lang="en-US" sz="2000" b="1" kern="1200" smtClean="0">
                          <a:solidFill>
                            <a:schemeClr val="tx1"/>
                          </a:solidFill>
                          <a:latin typeface="+mn-lt"/>
                          <a:ea typeface="+mn-ea"/>
                          <a:cs typeface="+mn-cs"/>
                        </a:rPr>
                        <a:t>a = 2 * (b + c) ;</a:t>
                      </a:r>
                      <a:endParaRPr lang="vi-VN" sz="2000" b="1" kern="120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baseline="0" smtClean="0">
                          <a:solidFill>
                            <a:schemeClr val="tx1"/>
                          </a:solidFill>
                          <a:latin typeface="+mn-lt"/>
                          <a:ea typeface="+mn-ea"/>
                          <a:cs typeface="+mn-cs"/>
                        </a:rPr>
                        <a:t>s </a:t>
                      </a:r>
                      <a:r>
                        <a:rPr lang="en-US" sz="2000" b="1" kern="1200" smtClean="0">
                          <a:solidFill>
                            <a:schemeClr val="tx1"/>
                          </a:solidFill>
                          <a:latin typeface="+mn-lt"/>
                          <a:ea typeface="+mn-ea"/>
                          <a:cs typeface="+mn-cs"/>
                        </a:rPr>
                        <a:t>&lt;&lt; 2;</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smtClean="0">
                          <a:solidFill>
                            <a:schemeClr val="tx1"/>
                          </a:solidFill>
                          <a:latin typeface="+mn-lt"/>
                          <a:ea typeface="+mn-ea"/>
                          <a:cs typeface="+mn-cs"/>
                        </a:rPr>
                        <a:t>b &gt;&gt; 3;</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smtClean="0">
                          <a:solidFill>
                            <a:schemeClr val="tx1"/>
                          </a:solidFill>
                          <a:latin typeface="+mn-lt"/>
                          <a:ea typeface="+mn-ea"/>
                          <a:cs typeface="+mn-cs"/>
                        </a:rPr>
                        <a:t>a = (b + c) &lt;&lt; 1;</a:t>
                      </a:r>
                      <a:endParaRPr lang="vi-VN" sz="2000" b="1" kern="1200">
                        <a:solidFill>
                          <a:schemeClr val="tx1"/>
                        </a:solidFill>
                        <a:latin typeface="+mn-lt"/>
                        <a:ea typeface="+mn-ea"/>
                        <a:cs typeface="+mn-cs"/>
                      </a:endParaRPr>
                    </a:p>
                  </a:txBody>
                  <a:tcPr/>
                </a:tc>
              </a:tr>
            </a:tbl>
          </a:graphicData>
        </a:graphic>
      </p:graphicFrame>
      <p:sp>
        <p:nvSpPr>
          <p:cNvPr id="9" name="Title 1"/>
          <p:cNvSpPr>
            <a:spLocks noGrp="1"/>
          </p:cNvSpPr>
          <p:nvPr>
            <p:ph type="title"/>
          </p:nvPr>
        </p:nvSpPr>
        <p:spPr>
          <a:xfrm>
            <a:off x="822960" y="36576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sz="2600" b="1" smtClean="0">
                <a:solidFill>
                  <a:srgbClr val="FF0000"/>
                </a:solidFill>
                <a:latin typeface="Arial" pitchFamily="34" charset="0"/>
                <a:cs typeface="Arial" pitchFamily="34" charset="0"/>
              </a:rPr>
              <a:t>2. </a:t>
            </a:r>
            <a:r>
              <a:rPr lang="en-US" sz="2600" b="1" err="1" smtClean="0">
                <a:solidFill>
                  <a:srgbClr val="FF0000"/>
                </a:solidFill>
                <a:latin typeface="Arial" pitchFamily="34" charset="0"/>
                <a:cs typeface="Arial" pitchFamily="34" charset="0"/>
              </a:rPr>
              <a:t>Phong</a:t>
            </a:r>
            <a:r>
              <a:rPr lang="en-US" sz="2600" b="1" smtClean="0">
                <a:solidFill>
                  <a:srgbClr val="FF0000"/>
                </a:solidFill>
                <a:latin typeface="Arial" pitchFamily="34" charset="0"/>
                <a:cs typeface="Arial" pitchFamily="34" charset="0"/>
              </a:rPr>
              <a:t> </a:t>
            </a:r>
            <a:r>
              <a:rPr lang="en-US" sz="2600" b="1" err="1" smtClean="0">
                <a:solidFill>
                  <a:srgbClr val="FF0000"/>
                </a:solidFill>
                <a:latin typeface="Arial" pitchFamily="34" charset="0"/>
                <a:cs typeface="Arial" pitchFamily="34" charset="0"/>
              </a:rPr>
              <a:t>cách</a:t>
            </a:r>
            <a:r>
              <a:rPr lang="en-US" sz="2600" b="1" smtClean="0">
                <a:solidFill>
                  <a:srgbClr val="FF0000"/>
                </a:solidFill>
                <a:latin typeface="Arial" pitchFamily="34" charset="0"/>
                <a:cs typeface="Arial" pitchFamily="34" charset="0"/>
              </a:rPr>
              <a:t> </a:t>
            </a:r>
            <a:r>
              <a:rPr lang="en-US" sz="2600" b="1" err="1" smtClean="0">
                <a:solidFill>
                  <a:srgbClr val="FF0000"/>
                </a:solidFill>
                <a:latin typeface="Arial" pitchFamily="34" charset="0"/>
                <a:cs typeface="Arial" pitchFamily="34" charset="0"/>
              </a:rPr>
              <a:t>viết</a:t>
            </a:r>
            <a:r>
              <a:rPr lang="en-US" sz="2600" b="1" smtClean="0">
                <a:solidFill>
                  <a:srgbClr val="FF0000"/>
                </a:solidFill>
                <a:latin typeface="Arial" pitchFamily="34" charset="0"/>
                <a:cs typeface="Arial" pitchFamily="34" charset="0"/>
              </a:rPr>
              <a:t> </a:t>
            </a:r>
            <a:r>
              <a:rPr lang="en-US" sz="2600" b="1" smtClean="0">
                <a:solidFill>
                  <a:srgbClr val="FF0000"/>
                </a:solidFill>
                <a:latin typeface="Arial" pitchFamily="34" charset="0"/>
                <a:cs typeface="Arial" pitchFamily="34" charset="0"/>
              </a:rPr>
              <a:t>CÚ PHÁP, CÂU LỆNH</a:t>
            </a:r>
            <a:endParaRPr lang="en-US" sz="2600" b="1">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fld id="{3A1F20D7-7278-469D-9596-2BFC0A985F7C}" type="datetime1">
              <a:rPr lang="vi-VN" smtClean="0"/>
              <a:t>24/07/2016</a:t>
            </a:fld>
            <a:endParaRPr lang="en-US"/>
          </a:p>
        </p:txBody>
      </p:sp>
      <p:sp>
        <p:nvSpPr>
          <p:cNvPr id="10" name="Footer Placeholder 9"/>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854265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830" y="931914"/>
            <a:ext cx="8839200" cy="5087886"/>
          </a:xfrm>
          <a:solidFill>
            <a:schemeClr val="bg1"/>
          </a:solidFill>
        </p:spPr>
        <p:txBody>
          <a:bodyPr>
            <a:normAutofit/>
          </a:bodyPr>
          <a:lstStyle/>
          <a:p>
            <a:r>
              <a:rPr lang="vi-VN" sz="2400" u="sng">
                <a:solidFill>
                  <a:srgbClr val="0070C0"/>
                </a:solidFill>
              </a:rPr>
              <a:t>Dùng số nguyên thay cho số thực</a:t>
            </a:r>
            <a:r>
              <a:rPr lang="vi-VN" sz="2400">
                <a:solidFill>
                  <a:srgbClr val="0070C0"/>
                </a:solidFill>
              </a:rPr>
              <a:t>:</a:t>
            </a:r>
            <a:r>
              <a:rPr lang="vi-VN" sz="2200" b="0"/>
              <a:t> </a:t>
            </a:r>
            <a:endParaRPr lang="en-US" sz="2200" b="0" smtClean="0"/>
          </a:p>
          <a:p>
            <a:r>
              <a:rPr lang="en-US" sz="2400" b="0" smtClean="0"/>
              <a:t>D</a:t>
            </a:r>
            <a:r>
              <a:rPr lang="vi-VN" sz="2400" b="0" smtClean="0"/>
              <a:t>o </a:t>
            </a:r>
            <a:r>
              <a:rPr lang="vi-VN" sz="2400" b="0"/>
              <a:t>việc xử lý số thực chậm hơn xử lý số nguyên nên ta có thể dùng số nguyên thay cho số thực có phần lẻ nhỏ</a:t>
            </a:r>
            <a:r>
              <a:rPr lang="vi-VN" sz="2400" b="0" smtClean="0"/>
              <a:t>.</a:t>
            </a:r>
            <a:endParaRPr lang="en-US" sz="2400" b="0" smtClean="0"/>
          </a:p>
          <a:p>
            <a:endParaRPr lang="en-US" b="0" smtClean="0"/>
          </a:p>
          <a:p>
            <a:r>
              <a:rPr lang="en-US" sz="2000" b="0"/>
              <a:t>	</a:t>
            </a:r>
            <a:r>
              <a:rPr lang="en-US" sz="2000" b="0" smtClean="0">
                <a:latin typeface="Arial (Body)"/>
              </a:rPr>
              <a:t>V</a:t>
            </a:r>
            <a:r>
              <a:rPr lang="vi-VN" sz="2000" b="0" smtClean="0">
                <a:latin typeface="Arial (Body)"/>
              </a:rPr>
              <a:t>í </a:t>
            </a:r>
            <a:r>
              <a:rPr lang="vi-VN" sz="2000" b="0">
                <a:latin typeface="Arial (Body)"/>
              </a:rPr>
              <a:t>dụ: </a:t>
            </a:r>
            <a:r>
              <a:rPr lang="en-US" sz="2000" b="0">
                <a:latin typeface="Arial (Body)"/>
              </a:rPr>
              <a:t>Đ</a:t>
            </a:r>
            <a:r>
              <a:rPr lang="vi-VN" sz="2000" b="0" smtClean="0">
                <a:latin typeface="Arial (Body)"/>
              </a:rPr>
              <a:t>iểm </a:t>
            </a:r>
            <a:r>
              <a:rPr lang="vi-VN" sz="2000" b="0">
                <a:latin typeface="Arial (Body)"/>
              </a:rPr>
              <a:t>trung bình của sinh viên là số thực ta có thể thay bằng số nguyên: </a:t>
            </a:r>
            <a:r>
              <a:rPr lang="en-US" sz="2000" b="0" err="1" smtClean="0">
                <a:latin typeface="Arial (Body)"/>
              </a:rPr>
              <a:t>tongDiem</a:t>
            </a:r>
            <a:r>
              <a:rPr lang="en-US" sz="2000" b="0" smtClean="0">
                <a:latin typeface="Arial (Body)"/>
              </a:rPr>
              <a:t> </a:t>
            </a:r>
            <a:r>
              <a:rPr lang="vi-VN" sz="2000" b="0" smtClean="0">
                <a:latin typeface="Arial (Body)"/>
              </a:rPr>
              <a:t>là</a:t>
            </a:r>
            <a:r>
              <a:rPr lang="en-US" sz="2000" b="0" smtClean="0">
                <a:latin typeface="Arial (Body)"/>
              </a:rPr>
              <a:t> 6</a:t>
            </a:r>
            <a:r>
              <a:rPr lang="vi-VN" sz="2000" b="0" smtClean="0">
                <a:latin typeface="Arial (Body)"/>
              </a:rPr>
              <a:t>8.72 </a:t>
            </a:r>
            <a:r>
              <a:rPr lang="vi-VN" sz="2000" b="0">
                <a:latin typeface="Arial (Body)"/>
              </a:rPr>
              <a:t>thì lưu theo số nguyên </a:t>
            </a:r>
            <a:r>
              <a:rPr lang="en-US" sz="2000" b="0" smtClean="0">
                <a:latin typeface="Arial (Body)"/>
              </a:rPr>
              <a:t>6</a:t>
            </a:r>
            <a:r>
              <a:rPr lang="vi-VN" sz="2000" b="0" smtClean="0">
                <a:latin typeface="Arial (Body)"/>
              </a:rPr>
              <a:t>872</a:t>
            </a:r>
            <a:r>
              <a:rPr lang="vi-VN" sz="2000" b="0">
                <a:latin typeface="Arial (Body)"/>
              </a:rPr>
              <a:t>, khi xuất ra thì chia cho 100.</a:t>
            </a:r>
          </a:p>
          <a:p>
            <a:endParaRPr lang="en-US"/>
          </a:p>
        </p:txBody>
      </p:sp>
      <p:sp>
        <p:nvSpPr>
          <p:cNvPr id="6" name="Rectangle 5"/>
          <p:cNvSpPr/>
          <p:nvPr/>
        </p:nvSpPr>
        <p:spPr>
          <a:xfrm>
            <a:off x="6400800" y="3886200"/>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7" name="Rectangle 6"/>
          <p:cNvSpPr/>
          <p:nvPr/>
        </p:nvSpPr>
        <p:spPr>
          <a:xfrm>
            <a:off x="990600" y="3886200"/>
            <a:ext cx="289027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432638171"/>
              </p:ext>
            </p:extLst>
          </p:nvPr>
        </p:nvGraphicFramePr>
        <p:xfrm>
          <a:off x="228600" y="3810000"/>
          <a:ext cx="8763000" cy="2057400"/>
        </p:xfrm>
        <a:graphic>
          <a:graphicData uri="http://schemas.openxmlformats.org/drawingml/2006/table">
            <a:tbl>
              <a:tblPr firstRow="1" bandRow="1">
                <a:tableStyleId>{8799B23B-EC83-4686-B30A-512413B5E67A}</a:tableStyleId>
              </a:tblPr>
              <a:tblGrid>
                <a:gridCol w="4495800"/>
                <a:gridCol w="4267200"/>
              </a:tblGrid>
              <a:tr h="844028">
                <a:tc>
                  <a:txBody>
                    <a:bodyPr/>
                    <a:lstStyle/>
                    <a:p>
                      <a:endParaRPr lang="en-US" smtClean="0">
                        <a:latin typeface="Arial (Body)"/>
                      </a:endParaRPr>
                    </a:p>
                    <a:p>
                      <a:endParaRPr lang="en-US">
                        <a:latin typeface="Arial (Body)"/>
                      </a:endParaRPr>
                    </a:p>
                  </a:txBody>
                  <a:tcPr/>
                </a:tc>
                <a:tc>
                  <a:txBody>
                    <a:bodyPr/>
                    <a:lstStyle/>
                    <a:p>
                      <a:endParaRPr lang="en-US">
                        <a:latin typeface="Arial (Body)"/>
                      </a:endParaRPr>
                    </a:p>
                  </a:txBody>
                  <a:tcPr/>
                </a:tc>
              </a:tr>
              <a:tr h="1213372">
                <a:tc>
                  <a:txBody>
                    <a:bodyPr/>
                    <a:lstStyle/>
                    <a:p>
                      <a:r>
                        <a:rPr lang="en-US" sz="1800" b="1" smtClean="0">
                          <a:latin typeface="Arial (Body)"/>
                        </a:rPr>
                        <a:t>double</a:t>
                      </a:r>
                      <a:r>
                        <a:rPr lang="en-US" sz="1800" b="1" baseline="0" smtClean="0">
                          <a:latin typeface="Arial (Body)"/>
                        </a:rPr>
                        <a:t> </a:t>
                      </a:r>
                      <a:r>
                        <a:rPr lang="en-US" sz="1800" b="1" baseline="0" err="1" smtClean="0">
                          <a:latin typeface="Arial (Body)"/>
                        </a:rPr>
                        <a:t>tongDiem</a:t>
                      </a:r>
                      <a:r>
                        <a:rPr lang="en-US" sz="1800" b="1" baseline="0" smtClean="0">
                          <a:latin typeface="Arial (Body)"/>
                        </a:rPr>
                        <a:t> = 68.72;</a:t>
                      </a:r>
                    </a:p>
                    <a:p>
                      <a:r>
                        <a:rPr lang="en-US" sz="1800" b="1" baseline="0" err="1" smtClean="0">
                          <a:latin typeface="Arial (Body)"/>
                        </a:rPr>
                        <a:t>dTB</a:t>
                      </a:r>
                      <a:r>
                        <a:rPr lang="en-US" sz="1800" b="1" baseline="0" smtClean="0">
                          <a:latin typeface="Arial (Body)"/>
                        </a:rPr>
                        <a:t>=</a:t>
                      </a:r>
                      <a:r>
                        <a:rPr lang="en-US" sz="1800" b="1" baseline="0" err="1" smtClean="0">
                          <a:latin typeface="Arial (Body)"/>
                        </a:rPr>
                        <a:t>tongDiem</a:t>
                      </a:r>
                      <a:r>
                        <a:rPr lang="en-US" sz="1800" b="1" baseline="0" smtClean="0">
                          <a:latin typeface="Arial (Body)"/>
                        </a:rPr>
                        <a:t>/;</a:t>
                      </a:r>
                      <a:endParaRPr lang="en-US" sz="1600" b="1" smtClean="0">
                        <a:latin typeface="Arial (Body)"/>
                      </a:endParaRPr>
                    </a:p>
                  </a:txBody>
                  <a:tcPr/>
                </a:tc>
                <a:tc>
                  <a:txBody>
                    <a:bodyPr/>
                    <a:lstStyle/>
                    <a:p>
                      <a:r>
                        <a:rPr lang="en-US" sz="1800" b="1" smtClean="0">
                          <a:latin typeface="Arial (Body)"/>
                        </a:rPr>
                        <a:t>double</a:t>
                      </a:r>
                      <a:r>
                        <a:rPr lang="en-US" sz="1800" b="1" baseline="0" smtClean="0">
                          <a:latin typeface="Arial (Body)"/>
                        </a:rPr>
                        <a:t> </a:t>
                      </a:r>
                      <a:r>
                        <a:rPr lang="en-US" sz="1800" b="1" baseline="0" err="1" smtClean="0">
                          <a:latin typeface="Arial (Body)"/>
                        </a:rPr>
                        <a:t>tongDiem</a:t>
                      </a:r>
                      <a:r>
                        <a:rPr lang="en-US" sz="1800" b="1" baseline="0" smtClean="0">
                          <a:latin typeface="Arial (Body)"/>
                        </a:rPr>
                        <a:t> = 68.72;</a:t>
                      </a:r>
                    </a:p>
                    <a:p>
                      <a:r>
                        <a:rPr lang="en-US" sz="1800" b="1" baseline="0" err="1" smtClean="0">
                          <a:latin typeface="Arial (Body)"/>
                        </a:rPr>
                        <a:t>tongDiem</a:t>
                      </a:r>
                      <a:r>
                        <a:rPr lang="en-US" sz="1800" b="1" baseline="0" smtClean="0">
                          <a:latin typeface="Arial (Body)"/>
                        </a:rPr>
                        <a:t> = </a:t>
                      </a:r>
                      <a:r>
                        <a:rPr lang="en-US" sz="1800" b="1" baseline="0" err="1" smtClean="0">
                          <a:latin typeface="Arial (Body)"/>
                        </a:rPr>
                        <a:t>tongDiem</a:t>
                      </a:r>
                      <a:r>
                        <a:rPr lang="en-US" sz="1800" b="1" baseline="0" smtClean="0">
                          <a:latin typeface="Arial (Body)"/>
                        </a:rPr>
                        <a:t>*100;</a:t>
                      </a:r>
                    </a:p>
                    <a:p>
                      <a:r>
                        <a:rPr lang="en-US" sz="1800" b="1" baseline="0" err="1" smtClean="0">
                          <a:latin typeface="Arial (Body)"/>
                        </a:rPr>
                        <a:t>dTB</a:t>
                      </a:r>
                      <a:r>
                        <a:rPr lang="en-US" sz="1800" b="1" baseline="0" smtClean="0">
                          <a:latin typeface="Arial (Body)"/>
                        </a:rPr>
                        <a:t>=</a:t>
                      </a:r>
                      <a:r>
                        <a:rPr lang="en-US" sz="1800" b="1" baseline="0" err="1" smtClean="0">
                          <a:latin typeface="Arial (Body)"/>
                        </a:rPr>
                        <a:t>tongDiem</a:t>
                      </a:r>
                      <a:r>
                        <a:rPr lang="en-US" sz="1800" b="1" baseline="0" smtClean="0">
                          <a:latin typeface="Arial (Body)"/>
                        </a:rPr>
                        <a:t>/8/100;</a:t>
                      </a:r>
                      <a:endParaRPr lang="vi-VN" sz="1600" b="1">
                        <a:latin typeface="Arial (Body)"/>
                      </a:endParaRPr>
                    </a:p>
                  </a:txBody>
                  <a:tcPr/>
                </a:tc>
              </a:tr>
            </a:tbl>
          </a:graphicData>
        </a:graphic>
      </p:graphicFrame>
      <p:sp>
        <p:nvSpPr>
          <p:cNvPr id="9" name="Title 1"/>
          <p:cNvSpPr>
            <a:spLocks noGrp="1"/>
          </p:cNvSpPr>
          <p:nvPr>
            <p:ph type="title"/>
          </p:nvPr>
        </p:nvSpPr>
        <p:spPr>
          <a:xfrm>
            <a:off x="822960" y="36576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sz="2600" b="1" smtClean="0">
                <a:solidFill>
                  <a:srgbClr val="FF0000"/>
                </a:solidFill>
                <a:latin typeface="Arial" pitchFamily="34" charset="0"/>
                <a:cs typeface="Arial" pitchFamily="34" charset="0"/>
              </a:rPr>
              <a:t>2. </a:t>
            </a:r>
            <a:r>
              <a:rPr lang="en-US" sz="2600" b="1" err="1" smtClean="0">
                <a:solidFill>
                  <a:srgbClr val="FF0000"/>
                </a:solidFill>
                <a:latin typeface="Arial" pitchFamily="34" charset="0"/>
                <a:cs typeface="Arial" pitchFamily="34" charset="0"/>
              </a:rPr>
              <a:t>Phong</a:t>
            </a:r>
            <a:r>
              <a:rPr lang="en-US" sz="2600" b="1" smtClean="0">
                <a:solidFill>
                  <a:srgbClr val="FF0000"/>
                </a:solidFill>
                <a:latin typeface="Arial" pitchFamily="34" charset="0"/>
                <a:cs typeface="Arial" pitchFamily="34" charset="0"/>
              </a:rPr>
              <a:t> </a:t>
            </a:r>
            <a:r>
              <a:rPr lang="en-US" sz="2600" b="1" err="1" smtClean="0">
                <a:solidFill>
                  <a:srgbClr val="FF0000"/>
                </a:solidFill>
                <a:latin typeface="Arial" pitchFamily="34" charset="0"/>
                <a:cs typeface="Arial" pitchFamily="34" charset="0"/>
              </a:rPr>
              <a:t>cách</a:t>
            </a:r>
            <a:r>
              <a:rPr lang="en-US" sz="2600" b="1" smtClean="0">
                <a:solidFill>
                  <a:srgbClr val="FF0000"/>
                </a:solidFill>
                <a:latin typeface="Arial" pitchFamily="34" charset="0"/>
                <a:cs typeface="Arial" pitchFamily="34" charset="0"/>
              </a:rPr>
              <a:t> </a:t>
            </a:r>
            <a:r>
              <a:rPr lang="en-US" sz="2600" b="1" err="1" smtClean="0">
                <a:solidFill>
                  <a:srgbClr val="FF0000"/>
                </a:solidFill>
                <a:latin typeface="Arial" pitchFamily="34" charset="0"/>
                <a:cs typeface="Arial" pitchFamily="34" charset="0"/>
              </a:rPr>
              <a:t>viết</a:t>
            </a:r>
            <a:r>
              <a:rPr lang="en-US" sz="2600" b="1" smtClean="0">
                <a:solidFill>
                  <a:srgbClr val="FF0000"/>
                </a:solidFill>
                <a:latin typeface="Arial" pitchFamily="34" charset="0"/>
                <a:cs typeface="Arial" pitchFamily="34" charset="0"/>
              </a:rPr>
              <a:t> </a:t>
            </a:r>
            <a:r>
              <a:rPr lang="en-US" sz="2600" b="1" smtClean="0">
                <a:solidFill>
                  <a:srgbClr val="FF0000"/>
                </a:solidFill>
                <a:latin typeface="Arial" pitchFamily="34" charset="0"/>
                <a:cs typeface="Arial" pitchFamily="34" charset="0"/>
              </a:rPr>
              <a:t>CÚ PHÁP, CÂU LỆNH</a:t>
            </a:r>
            <a:endParaRPr lang="en-US" sz="2600" b="1">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fld id="{8206782A-8F66-4A0E-8D64-20B7EF14C381}" type="datetime1">
              <a:rPr lang="vi-VN" smtClean="0"/>
              <a:t>24/07/2016</a:t>
            </a:fld>
            <a:endParaRPr lang="en-US"/>
          </a:p>
        </p:txBody>
      </p:sp>
      <p:sp>
        <p:nvSpPr>
          <p:cNvPr id="11" name="Footer Placeholder 10"/>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883300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00628"/>
            <a:ext cx="8458200" cy="5071572"/>
          </a:xfrm>
          <a:solidFill>
            <a:schemeClr val="bg1"/>
          </a:solidFill>
        </p:spPr>
        <p:txBody>
          <a:bodyPr/>
          <a:lstStyle/>
          <a:p>
            <a:r>
              <a:rPr lang="vi-VN" sz="2400" u="sng">
                <a:solidFill>
                  <a:srgbClr val="0070C0"/>
                </a:solidFill>
              </a:rPr>
              <a:t>Thoát khỏi vòng lặp sớm nhất</a:t>
            </a:r>
            <a:r>
              <a:rPr lang="vi-VN" sz="2400">
                <a:solidFill>
                  <a:srgbClr val="0070C0"/>
                </a:solidFill>
              </a:rPr>
              <a:t>:</a:t>
            </a:r>
            <a:r>
              <a:rPr lang="vi-VN" sz="2400" b="0">
                <a:solidFill>
                  <a:srgbClr val="0070C0"/>
                </a:solidFill>
              </a:rPr>
              <a:t> </a:t>
            </a:r>
            <a:endParaRPr lang="en-US" sz="2400" b="0" smtClean="0">
              <a:solidFill>
                <a:srgbClr val="0070C0"/>
              </a:solidFill>
            </a:endParaRPr>
          </a:p>
          <a:p>
            <a:r>
              <a:rPr lang="en-US" sz="2000" b="0" smtClean="0"/>
              <a:t>M</a:t>
            </a:r>
            <a:r>
              <a:rPr lang="vi-VN" sz="2000" b="0" smtClean="0"/>
              <a:t>ột </a:t>
            </a:r>
            <a:r>
              <a:rPr lang="vi-VN" sz="2000" b="0"/>
              <a:t>số trường hợp không cần phải lặp hết toàn bộ vòng lặp mà đã đạt được mục đích thì có thể thoát ra khỏi vòng lặp.</a:t>
            </a:r>
          </a:p>
          <a:p>
            <a:r>
              <a:rPr lang="vi-VN" sz="2000" b="0"/>
              <a:t>Ví dụ: chỉ cần xác định giá trị -99 có xuất hiện trong danh sách hay không ta có hai chương trình A và B minh họa như sau:</a:t>
            </a:r>
          </a:p>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331" y="3087806"/>
            <a:ext cx="6231469" cy="329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822960" y="36576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sz="2600" b="1" smtClean="0">
                <a:solidFill>
                  <a:srgbClr val="FF0000"/>
                </a:solidFill>
                <a:latin typeface="Arial" pitchFamily="34" charset="0"/>
                <a:cs typeface="Arial" pitchFamily="34" charset="0"/>
              </a:rPr>
              <a:t>2. </a:t>
            </a:r>
            <a:r>
              <a:rPr lang="en-US" sz="2600" b="1" err="1" smtClean="0">
                <a:solidFill>
                  <a:srgbClr val="FF0000"/>
                </a:solidFill>
                <a:latin typeface="Arial" pitchFamily="34" charset="0"/>
                <a:cs typeface="Arial" pitchFamily="34" charset="0"/>
              </a:rPr>
              <a:t>Phong</a:t>
            </a:r>
            <a:r>
              <a:rPr lang="en-US" sz="2600" b="1" smtClean="0">
                <a:solidFill>
                  <a:srgbClr val="FF0000"/>
                </a:solidFill>
                <a:latin typeface="Arial" pitchFamily="34" charset="0"/>
                <a:cs typeface="Arial" pitchFamily="34" charset="0"/>
              </a:rPr>
              <a:t> </a:t>
            </a:r>
            <a:r>
              <a:rPr lang="en-US" sz="2600" b="1" err="1" smtClean="0">
                <a:solidFill>
                  <a:srgbClr val="FF0000"/>
                </a:solidFill>
                <a:latin typeface="Arial" pitchFamily="34" charset="0"/>
                <a:cs typeface="Arial" pitchFamily="34" charset="0"/>
              </a:rPr>
              <a:t>cách</a:t>
            </a:r>
            <a:r>
              <a:rPr lang="en-US" sz="2600" b="1" smtClean="0">
                <a:solidFill>
                  <a:srgbClr val="FF0000"/>
                </a:solidFill>
                <a:latin typeface="Arial" pitchFamily="34" charset="0"/>
                <a:cs typeface="Arial" pitchFamily="34" charset="0"/>
              </a:rPr>
              <a:t> </a:t>
            </a:r>
            <a:r>
              <a:rPr lang="en-US" sz="2600" b="1" err="1" smtClean="0">
                <a:solidFill>
                  <a:srgbClr val="FF0000"/>
                </a:solidFill>
                <a:latin typeface="Arial" pitchFamily="34" charset="0"/>
                <a:cs typeface="Arial" pitchFamily="34" charset="0"/>
              </a:rPr>
              <a:t>viết</a:t>
            </a:r>
            <a:r>
              <a:rPr lang="en-US" sz="2600" b="1" smtClean="0">
                <a:solidFill>
                  <a:srgbClr val="FF0000"/>
                </a:solidFill>
                <a:latin typeface="Arial" pitchFamily="34" charset="0"/>
                <a:cs typeface="Arial" pitchFamily="34" charset="0"/>
              </a:rPr>
              <a:t> </a:t>
            </a:r>
            <a:r>
              <a:rPr lang="en-US" sz="2600" b="1" smtClean="0">
                <a:solidFill>
                  <a:srgbClr val="FF0000"/>
                </a:solidFill>
                <a:latin typeface="Arial" pitchFamily="34" charset="0"/>
                <a:cs typeface="Arial" pitchFamily="34" charset="0"/>
              </a:rPr>
              <a:t>CÚ PHÁP, CÂU LỆNH</a:t>
            </a:r>
            <a:endParaRPr lang="en-US" sz="2600" b="1">
              <a:solidFill>
                <a:srgbClr val="FF0000"/>
              </a:solidFill>
              <a:latin typeface="Arial" pitchFamily="34" charset="0"/>
              <a:cs typeface="Arial" pitchFamily="34" charset="0"/>
            </a:endParaRPr>
          </a:p>
        </p:txBody>
      </p:sp>
      <p:sp>
        <p:nvSpPr>
          <p:cNvPr id="7" name="Rectangle 6"/>
          <p:cNvSpPr/>
          <p:nvPr/>
        </p:nvSpPr>
        <p:spPr>
          <a:xfrm>
            <a:off x="7957022" y="3181350"/>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8" name="Rectangle 7"/>
          <p:cNvSpPr/>
          <p:nvPr/>
        </p:nvSpPr>
        <p:spPr>
          <a:xfrm>
            <a:off x="62175" y="3181350"/>
            <a:ext cx="1631156" cy="1028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sp>
        <p:nvSpPr>
          <p:cNvPr id="5" name="Date Placeholder 4"/>
          <p:cNvSpPr>
            <a:spLocks noGrp="1"/>
          </p:cNvSpPr>
          <p:nvPr>
            <p:ph type="dt" sz="half" idx="10"/>
          </p:nvPr>
        </p:nvSpPr>
        <p:spPr/>
        <p:txBody>
          <a:bodyPr/>
          <a:lstStyle/>
          <a:p>
            <a:fld id="{3B6F8BAE-344C-4D1D-9E1D-5A2CBE658AEC}" type="datetime1">
              <a:rPr lang="vi-VN" smtClean="0"/>
              <a:t>24/07/2016</a:t>
            </a:fld>
            <a:endParaRPr lang="en-US"/>
          </a:p>
        </p:txBody>
      </p:sp>
      <p:sp>
        <p:nvSpPr>
          <p:cNvPr id="9" name="Footer Placeholder 8"/>
          <p:cNvSpPr>
            <a:spLocks noGrp="1"/>
          </p:cNvSpPr>
          <p:nvPr>
            <p:ph type="ftr" sz="quarter" idx="11"/>
          </p:nvPr>
        </p:nvSpPr>
        <p:spPr>
          <a:xfrm>
            <a:off x="3517514" y="6431280"/>
            <a:ext cx="4724400" cy="274320"/>
          </a:xfrm>
        </p:spPr>
        <p:txBody>
          <a:bodyPr/>
          <a:lstStyle/>
          <a:p>
            <a:r>
              <a:rPr lang="vi-VN" smtClean="0"/>
              <a:t>Nguyễn Hoàng Phú Tiên - Trương Ngọc Tinh Anh</a:t>
            </a:r>
            <a:endParaRPr lang="en-US"/>
          </a:p>
        </p:txBody>
      </p:sp>
      <p:sp>
        <p:nvSpPr>
          <p:cNvPr id="10" name="Slide Number Placeholder 9"/>
          <p:cNvSpPr>
            <a:spLocks noGrp="1"/>
          </p:cNvSpPr>
          <p:nvPr>
            <p:ph type="sldNum" sz="quarter" idx="12"/>
          </p:nvPr>
        </p:nvSpPr>
        <p:spPr>
          <a:xfrm>
            <a:off x="8401038" y="6278880"/>
            <a:ext cx="502920" cy="502920"/>
          </a:xfrm>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180420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00628"/>
            <a:ext cx="8610600" cy="4919172"/>
          </a:xfrm>
          <a:solidFill>
            <a:schemeClr val="bg1"/>
          </a:solidFill>
        </p:spPr>
        <p:txBody>
          <a:bodyPr>
            <a:normAutofit/>
          </a:bodyPr>
          <a:lstStyle/>
          <a:p>
            <a:r>
              <a:rPr lang="en-US" sz="1800" b="0" smtClean="0">
                <a:sym typeface="Wingdings" pitchFamily="2" charset="2"/>
              </a:rPr>
              <a:t>	</a:t>
            </a:r>
            <a:r>
              <a:rPr lang="en-US" sz="2400" err="1" smtClean="0">
                <a:latin typeface="Arial (Body)"/>
                <a:sym typeface="Wingdings" pitchFamily="2" charset="2"/>
              </a:rPr>
              <a:t>Không</a:t>
            </a:r>
            <a:r>
              <a:rPr lang="en-US" sz="2400" smtClean="0">
                <a:latin typeface="Arial (Body)"/>
                <a:sym typeface="Wingdings" pitchFamily="2" charset="2"/>
              </a:rPr>
              <a:t> </a:t>
            </a:r>
            <a:r>
              <a:rPr lang="en-US" sz="2400" err="1" smtClean="0">
                <a:latin typeface="Arial (Body)"/>
                <a:sym typeface="Wingdings" pitchFamily="2" charset="2"/>
              </a:rPr>
              <a:t>nên</a:t>
            </a:r>
            <a:r>
              <a:rPr lang="en-US" sz="2400" b="0" smtClean="0">
                <a:latin typeface="Arial (Body)"/>
                <a:sym typeface="Wingdings" pitchFamily="2" charset="2"/>
              </a:rPr>
              <a:t> </a:t>
            </a:r>
            <a:r>
              <a:rPr lang="en-US" sz="2400" b="0" err="1" smtClean="0">
                <a:latin typeface="Arial (Body)"/>
                <a:sym typeface="Wingdings" pitchFamily="2" charset="2"/>
              </a:rPr>
              <a:t>dùng</a:t>
            </a:r>
            <a:r>
              <a:rPr lang="en-US" sz="2400" b="0" smtClean="0">
                <a:latin typeface="Arial (Body)"/>
                <a:sym typeface="Wingdings" pitchFamily="2" charset="2"/>
              </a:rPr>
              <a:t> </a:t>
            </a:r>
            <a:r>
              <a:rPr lang="en-US" sz="2400" b="0" err="1" smtClean="0">
                <a:latin typeface="Arial (Body)"/>
                <a:sym typeface="Wingdings" pitchFamily="2" charset="2"/>
              </a:rPr>
              <a:t>vòng</a:t>
            </a:r>
            <a:r>
              <a:rPr lang="en-US" sz="2400" b="0" smtClean="0">
                <a:latin typeface="Arial (Body)"/>
                <a:sym typeface="Wingdings" pitchFamily="2" charset="2"/>
              </a:rPr>
              <a:t> </a:t>
            </a:r>
            <a:r>
              <a:rPr lang="en-US" sz="2400" b="0" err="1" smtClean="0">
                <a:latin typeface="Arial (Body)"/>
                <a:sym typeface="Wingdings" pitchFamily="2" charset="2"/>
              </a:rPr>
              <a:t>lặp</a:t>
            </a:r>
            <a:r>
              <a:rPr lang="en-US" sz="2400" b="0" smtClean="0">
                <a:latin typeface="Arial (Body)"/>
                <a:sym typeface="Wingdings" pitchFamily="2" charset="2"/>
              </a:rPr>
              <a:t> </a:t>
            </a:r>
            <a:r>
              <a:rPr lang="en-US" sz="2400" smtClean="0">
                <a:latin typeface="Arial (Body)"/>
                <a:sym typeface="Wingdings" pitchFamily="2" charset="2"/>
              </a:rPr>
              <a:t>do…while</a:t>
            </a:r>
            <a:r>
              <a:rPr lang="en-US" sz="2400" b="0" smtClean="0">
                <a:latin typeface="Arial (Body)"/>
                <a:sym typeface="Wingdings" pitchFamily="2" charset="2"/>
              </a:rPr>
              <a:t> </a:t>
            </a:r>
            <a:r>
              <a:rPr lang="en-US" sz="2400" b="0" err="1" smtClean="0">
                <a:latin typeface="Arial (Body)"/>
                <a:sym typeface="Wingdings" pitchFamily="2" charset="2"/>
              </a:rPr>
              <a:t>vì</a:t>
            </a:r>
            <a:r>
              <a:rPr lang="en-US" sz="2400" b="0" smtClean="0">
                <a:latin typeface="Arial (Body)"/>
                <a:sym typeface="Wingdings" pitchFamily="2" charset="2"/>
              </a:rPr>
              <a:t> </a:t>
            </a:r>
            <a:r>
              <a:rPr lang="en-US" sz="2400" b="0">
                <a:latin typeface="Arial (Body)"/>
                <a:sym typeface="Wingdings" pitchFamily="2" charset="2"/>
              </a:rPr>
              <a:t>k</a:t>
            </a:r>
            <a:r>
              <a:rPr lang="vi-VN" sz="2400" b="0" smtClean="0">
                <a:latin typeface="Arial (Body)"/>
              </a:rPr>
              <a:t>hi </a:t>
            </a:r>
            <a:r>
              <a:rPr lang="vi-VN" sz="2400" b="0">
                <a:latin typeface="Arial (Body)"/>
              </a:rPr>
              <a:t>gặp một vòng </a:t>
            </a:r>
            <a:r>
              <a:rPr lang="vi-VN" sz="2400" b="0" smtClean="0">
                <a:latin typeface="Arial (Body)"/>
              </a:rPr>
              <a:t>lặp, </a:t>
            </a:r>
            <a:r>
              <a:rPr lang="vi-VN" sz="2400" b="0">
                <a:latin typeface="Arial (Body)"/>
              </a:rPr>
              <a:t>điều đầu tiên các lập trình viên muốn biết là những gì kết thúc vòng lặp. Nếu bạn </a:t>
            </a:r>
            <a:r>
              <a:rPr lang="en-US" sz="2400" b="0" err="1" smtClean="0">
                <a:latin typeface="Arial (Body)"/>
              </a:rPr>
              <a:t>để</a:t>
            </a:r>
            <a:r>
              <a:rPr lang="en-US" sz="2400" b="0" smtClean="0">
                <a:latin typeface="Arial (Body)"/>
              </a:rPr>
              <a:t> </a:t>
            </a:r>
            <a:r>
              <a:rPr lang="en-US" sz="2400" b="0" err="1" smtClean="0">
                <a:latin typeface="Arial (Body)"/>
              </a:rPr>
              <a:t>điều</a:t>
            </a:r>
            <a:r>
              <a:rPr lang="en-US" sz="2400" b="0" smtClean="0">
                <a:latin typeface="Arial (Body)"/>
              </a:rPr>
              <a:t> </a:t>
            </a:r>
            <a:r>
              <a:rPr lang="en-US" sz="2400" b="0" err="1" smtClean="0">
                <a:latin typeface="Arial (Body)"/>
              </a:rPr>
              <a:t>kiện</a:t>
            </a:r>
            <a:r>
              <a:rPr lang="en-US" sz="2400" b="0" smtClean="0">
                <a:latin typeface="Arial (Body)"/>
              </a:rPr>
              <a:t> </a:t>
            </a:r>
            <a:r>
              <a:rPr lang="en-US" sz="2400" smtClean="0">
                <a:latin typeface="Arial (Body)"/>
              </a:rPr>
              <a:t>while</a:t>
            </a:r>
            <a:r>
              <a:rPr lang="en-US" sz="2400" b="0" smtClean="0">
                <a:latin typeface="Arial (Body)"/>
              </a:rPr>
              <a:t> ở </a:t>
            </a:r>
            <a:r>
              <a:rPr lang="vi-VN" sz="2400" b="0" smtClean="0">
                <a:latin typeface="Arial (Body)"/>
              </a:rPr>
              <a:t>phía dưới</a:t>
            </a:r>
            <a:r>
              <a:rPr lang="en-US" sz="2400" b="0" smtClean="0">
                <a:latin typeface="Arial (Body)"/>
              </a:rPr>
              <a:t> </a:t>
            </a:r>
            <a:r>
              <a:rPr lang="en-US" sz="2400" b="0" err="1" smtClean="0">
                <a:latin typeface="Arial (Body)"/>
              </a:rPr>
              <a:t>thì</a:t>
            </a:r>
            <a:r>
              <a:rPr lang="en-US" sz="2400" b="0" smtClean="0">
                <a:latin typeface="Arial (Body)"/>
              </a:rPr>
              <a:t> </a:t>
            </a:r>
            <a:r>
              <a:rPr lang="en-US" sz="2400" b="0" err="1" smtClean="0">
                <a:latin typeface="Arial (Body)"/>
              </a:rPr>
              <a:t>rất</a:t>
            </a:r>
            <a:r>
              <a:rPr lang="vi-VN" sz="2400" b="0" smtClean="0">
                <a:latin typeface="Arial (Body)"/>
              </a:rPr>
              <a:t> </a:t>
            </a:r>
            <a:r>
              <a:rPr lang="vi-VN" sz="2400" b="0">
                <a:latin typeface="Arial (Body)"/>
              </a:rPr>
              <a:t>khó </a:t>
            </a:r>
            <a:r>
              <a:rPr lang="vi-VN" sz="2400" b="0" smtClean="0">
                <a:latin typeface="Arial (Body)"/>
              </a:rPr>
              <a:t>đọ</a:t>
            </a:r>
            <a:r>
              <a:rPr lang="en-US" sz="2400" b="0" smtClean="0">
                <a:latin typeface="Arial (Body)"/>
              </a:rPr>
              <a:t>c </a:t>
            </a:r>
            <a:r>
              <a:rPr lang="en-US" sz="2400" b="0" smtClean="0">
                <a:latin typeface="Arial (Body)"/>
              </a:rPr>
              <a:t>. </a:t>
            </a:r>
            <a:r>
              <a:rPr lang="vi-VN" sz="2400" b="0">
                <a:latin typeface="Arial (Body)"/>
              </a:rPr>
              <a:t>Hơn </a:t>
            </a:r>
            <a:r>
              <a:rPr lang="vi-VN" sz="2400" b="0" smtClean="0">
                <a:latin typeface="Arial (Body)"/>
              </a:rPr>
              <a:t>nữa, </a:t>
            </a:r>
            <a:r>
              <a:rPr lang="vi-VN" sz="2400" b="0">
                <a:latin typeface="Arial (Body)"/>
              </a:rPr>
              <a:t>nhiều lập trình viên ít kinh nghiệm không quen thuộc với </a:t>
            </a:r>
            <a:r>
              <a:rPr lang="vi-VN" sz="2400">
                <a:latin typeface="Arial (Body)"/>
              </a:rPr>
              <a:t>do..</a:t>
            </a:r>
            <a:r>
              <a:rPr lang="vi-VN" sz="2400" smtClean="0">
                <a:latin typeface="Arial (Body)"/>
              </a:rPr>
              <a:t>while</a:t>
            </a:r>
            <a:r>
              <a:rPr lang="vi-VN" sz="2400" b="0" smtClean="0">
                <a:latin typeface="Arial (Body)"/>
              </a:rPr>
              <a:t>, </a:t>
            </a:r>
            <a:r>
              <a:rPr lang="en-US" sz="2400" b="0" err="1" smtClean="0">
                <a:latin typeface="Arial (Body)"/>
              </a:rPr>
              <a:t>nên</a:t>
            </a:r>
            <a:r>
              <a:rPr lang="en-US" sz="2400" b="0" smtClean="0">
                <a:latin typeface="Arial (Body)"/>
              </a:rPr>
              <a:t> </a:t>
            </a:r>
            <a:r>
              <a:rPr lang="en-US" sz="2400" b="0" err="1" smtClean="0">
                <a:latin typeface="Arial (Body)"/>
              </a:rPr>
              <a:t>khi</a:t>
            </a:r>
            <a:r>
              <a:rPr lang="en-US" sz="2400" b="0" smtClean="0">
                <a:latin typeface="Arial (Body)"/>
              </a:rPr>
              <a:t> </a:t>
            </a:r>
            <a:r>
              <a:rPr lang="en-US" sz="2400" b="0" err="1" smtClean="0">
                <a:latin typeface="Arial (Body)"/>
              </a:rPr>
              <a:t>sử</a:t>
            </a:r>
            <a:r>
              <a:rPr lang="en-US" sz="2400" b="0" smtClean="0">
                <a:latin typeface="Arial (Body)"/>
              </a:rPr>
              <a:t> </a:t>
            </a:r>
            <a:r>
              <a:rPr lang="en-US" sz="2400" b="0" err="1" smtClean="0">
                <a:latin typeface="Arial (Body)"/>
              </a:rPr>
              <a:t>dụng</a:t>
            </a:r>
            <a:r>
              <a:rPr lang="en-US" sz="2400" b="0" smtClean="0">
                <a:latin typeface="Arial (Body)"/>
              </a:rPr>
              <a:t> </a:t>
            </a:r>
            <a:r>
              <a:rPr lang="en-US" sz="2400" b="0" err="1" smtClean="0">
                <a:latin typeface="Arial (Body)"/>
              </a:rPr>
              <a:t>vòng</a:t>
            </a:r>
            <a:r>
              <a:rPr lang="en-US" sz="2400" b="0" smtClean="0">
                <a:latin typeface="Arial (Body)"/>
              </a:rPr>
              <a:t> </a:t>
            </a:r>
            <a:r>
              <a:rPr lang="en-US" sz="2400" b="0" err="1" smtClean="0">
                <a:latin typeface="Arial (Body)"/>
              </a:rPr>
              <a:t>lặp</a:t>
            </a:r>
            <a:r>
              <a:rPr lang="en-US" sz="2400" b="0" smtClean="0">
                <a:latin typeface="Arial (Body)"/>
              </a:rPr>
              <a:t> </a:t>
            </a:r>
            <a:r>
              <a:rPr lang="en-US" sz="2400" b="0" err="1" smtClean="0">
                <a:latin typeface="Arial (Body)"/>
              </a:rPr>
              <a:t>này</a:t>
            </a:r>
            <a:r>
              <a:rPr lang="en-US" sz="2400" b="0" smtClean="0">
                <a:latin typeface="Arial (Body)"/>
              </a:rPr>
              <a:t>, </a:t>
            </a:r>
            <a:r>
              <a:rPr lang="vi-VN" sz="2400" b="0" smtClean="0">
                <a:latin typeface="Arial (Body)"/>
              </a:rPr>
              <a:t>có </a:t>
            </a:r>
            <a:r>
              <a:rPr lang="vi-VN" sz="2400" b="0">
                <a:latin typeface="Arial (Body)"/>
              </a:rPr>
              <a:t>thể được yêu cầu để sửa đổi mã </a:t>
            </a:r>
            <a:r>
              <a:rPr lang="en-US" sz="2400" b="0" err="1" smtClean="0">
                <a:latin typeface="Arial (Body)"/>
              </a:rPr>
              <a:t>thì</a:t>
            </a:r>
            <a:r>
              <a:rPr lang="en-US" sz="2400" b="0" smtClean="0">
                <a:latin typeface="Arial (Body)"/>
              </a:rPr>
              <a:t> </a:t>
            </a:r>
            <a:r>
              <a:rPr lang="en-US" sz="2400" b="0" err="1" smtClean="0">
                <a:latin typeface="Arial (Body)"/>
              </a:rPr>
              <a:t>việc</a:t>
            </a:r>
            <a:r>
              <a:rPr lang="en-US" sz="2400" b="0" smtClean="0">
                <a:latin typeface="Arial (Body)"/>
              </a:rPr>
              <a:t> </a:t>
            </a:r>
            <a:r>
              <a:rPr lang="en-US" sz="2400" b="0" err="1" smtClean="0">
                <a:latin typeface="Arial (Body)"/>
              </a:rPr>
              <a:t>chỉnh</a:t>
            </a:r>
            <a:r>
              <a:rPr lang="en-US" sz="2400" b="0" smtClean="0">
                <a:latin typeface="Arial (Body)"/>
              </a:rPr>
              <a:t> </a:t>
            </a:r>
            <a:r>
              <a:rPr lang="en-US" sz="2400" b="0" err="1" smtClean="0">
                <a:latin typeface="Arial (Body)"/>
              </a:rPr>
              <a:t>sửa</a:t>
            </a:r>
            <a:r>
              <a:rPr lang="en-US" sz="2400" b="0" smtClean="0">
                <a:latin typeface="Arial (Body)"/>
              </a:rPr>
              <a:t> </a:t>
            </a:r>
            <a:r>
              <a:rPr lang="en-US" sz="2400" b="0" err="1" smtClean="0">
                <a:latin typeface="Arial (Body)"/>
              </a:rPr>
              <a:t>sẽ</a:t>
            </a:r>
            <a:r>
              <a:rPr lang="en-US" sz="2400" b="0" smtClean="0">
                <a:latin typeface="Arial (Body)"/>
              </a:rPr>
              <a:t> </a:t>
            </a:r>
            <a:r>
              <a:rPr lang="en-US" sz="2400" b="0" err="1" smtClean="0">
                <a:latin typeface="Arial (Body)"/>
              </a:rPr>
              <a:t>rất</a:t>
            </a:r>
            <a:r>
              <a:rPr lang="en-US" sz="2400" b="0" smtClean="0">
                <a:latin typeface="Arial (Body)"/>
              </a:rPr>
              <a:t> </a:t>
            </a:r>
            <a:r>
              <a:rPr lang="en-US" sz="2400" b="0" err="1" smtClean="0">
                <a:latin typeface="Arial (Body)"/>
              </a:rPr>
              <a:t>khó</a:t>
            </a:r>
            <a:r>
              <a:rPr lang="en-US" sz="2400" b="0" smtClean="0">
                <a:latin typeface="Arial (Body)"/>
              </a:rPr>
              <a:t> </a:t>
            </a:r>
            <a:r>
              <a:rPr lang="en-US" sz="2400" b="0" err="1" smtClean="0">
                <a:latin typeface="Arial (Body)"/>
              </a:rPr>
              <a:t>khăn</a:t>
            </a:r>
            <a:r>
              <a:rPr lang="en-US" sz="2400" b="0">
                <a:latin typeface="Arial (Body)"/>
              </a:rPr>
              <a:t>.</a:t>
            </a:r>
            <a:endParaRPr lang="en-US" sz="2000">
              <a:latin typeface="Arial (Body)"/>
            </a:endParaRPr>
          </a:p>
        </p:txBody>
      </p:sp>
      <p:sp>
        <p:nvSpPr>
          <p:cNvPr id="2" name="Title 1"/>
          <p:cNvSpPr>
            <a:spLocks noGrp="1"/>
          </p:cNvSpPr>
          <p:nvPr>
            <p:ph type="title"/>
          </p:nvPr>
        </p:nvSpPr>
        <p:spPr/>
        <p:txBody>
          <a:bodyPr/>
          <a:lstStyle/>
          <a:p>
            <a:endParaRPr lang="en-US"/>
          </a:p>
        </p:txBody>
      </p:sp>
      <p:sp>
        <p:nvSpPr>
          <p:cNvPr id="10" name="Title 1"/>
          <p:cNvSpPr txBox="1">
            <a:spLocks/>
          </p:cNvSpPr>
          <p:nvPr/>
        </p:nvSpPr>
        <p:spPr>
          <a:xfrm>
            <a:off x="838200" y="381000"/>
            <a:ext cx="7520940" cy="548640"/>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600" b="1" smtClean="0">
                <a:solidFill>
                  <a:srgbClr val="FF0000"/>
                </a:solidFill>
                <a:latin typeface="Arial" pitchFamily="34" charset="0"/>
                <a:cs typeface="Arial" pitchFamily="34" charset="0"/>
              </a:rPr>
              <a:t>2. Phong cách viết CÚ PHÁP, CÂU LỆNH</a:t>
            </a:r>
            <a:endParaRPr lang="en-US" sz="2600" b="1">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fld id="{65A22553-B9E6-4E37-8327-2FDB3448F374}" type="datetime1">
              <a:rPr lang="vi-VN" smtClean="0"/>
              <a:t>24/07/2016</a:t>
            </a:fld>
            <a:endParaRPr lang="en-US"/>
          </a:p>
        </p:txBody>
      </p:sp>
      <p:sp>
        <p:nvSpPr>
          <p:cNvPr id="5" name="Footer Placeholder 4"/>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8910883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839200" cy="5142122"/>
          </a:xfrm>
          <a:solidFill>
            <a:schemeClr val="bg1"/>
          </a:solidFill>
        </p:spPr>
        <p:txBody>
          <a:bodyPr>
            <a:normAutofit/>
          </a:bodyPr>
          <a:lstStyle/>
          <a:p>
            <a:r>
              <a:rPr lang="en-US" sz="2400" u="sng" err="1" smtClean="0">
                <a:solidFill>
                  <a:srgbClr val="0070C0"/>
                </a:solidFill>
                <a:latin typeface="Arial (Body)"/>
              </a:rPr>
              <a:t>Chiều</a:t>
            </a:r>
            <a:r>
              <a:rPr lang="en-US" sz="2400" u="sng" smtClean="0">
                <a:solidFill>
                  <a:srgbClr val="0070C0"/>
                </a:solidFill>
                <a:latin typeface="Arial (Body)"/>
              </a:rPr>
              <a:t> </a:t>
            </a:r>
            <a:r>
              <a:rPr lang="en-US" sz="2400" u="sng" err="1" smtClean="0">
                <a:solidFill>
                  <a:srgbClr val="0070C0"/>
                </a:solidFill>
                <a:latin typeface="Arial (Body)"/>
              </a:rPr>
              <a:t>dài</a:t>
            </a:r>
            <a:r>
              <a:rPr lang="en-US" sz="2400" u="sng" smtClean="0">
                <a:solidFill>
                  <a:srgbClr val="0070C0"/>
                </a:solidFill>
                <a:latin typeface="Arial (Body)"/>
              </a:rPr>
              <a:t> </a:t>
            </a:r>
            <a:r>
              <a:rPr lang="en-US" sz="2400" u="sng" err="1" smtClean="0">
                <a:solidFill>
                  <a:srgbClr val="0070C0"/>
                </a:solidFill>
                <a:latin typeface="Arial (Body)"/>
              </a:rPr>
              <a:t>của</a:t>
            </a:r>
            <a:r>
              <a:rPr lang="en-US" sz="2400" u="sng" smtClean="0">
                <a:solidFill>
                  <a:srgbClr val="0070C0"/>
                </a:solidFill>
                <a:latin typeface="Arial (Body)"/>
              </a:rPr>
              <a:t> </a:t>
            </a:r>
            <a:r>
              <a:rPr lang="en-US" sz="2400" u="sng" err="1" smtClean="0">
                <a:solidFill>
                  <a:srgbClr val="0070C0"/>
                </a:solidFill>
                <a:latin typeface="Arial (Body)"/>
              </a:rPr>
              <a:t>dòng</a:t>
            </a:r>
            <a:r>
              <a:rPr lang="en-US" sz="2400" u="sng" smtClean="0">
                <a:solidFill>
                  <a:srgbClr val="0070C0"/>
                </a:solidFill>
                <a:latin typeface="Arial (Body)"/>
              </a:rPr>
              <a:t> </a:t>
            </a:r>
            <a:r>
              <a:rPr lang="en-US" sz="2400" u="sng" err="1" smtClean="0">
                <a:solidFill>
                  <a:srgbClr val="0070C0"/>
                </a:solidFill>
                <a:latin typeface="Arial (Body)"/>
              </a:rPr>
              <a:t>lệnh</a:t>
            </a:r>
            <a:r>
              <a:rPr lang="vi-VN" sz="2400" smtClean="0">
                <a:solidFill>
                  <a:srgbClr val="0070C0"/>
                </a:solidFill>
                <a:latin typeface="Arial (Body)"/>
              </a:rPr>
              <a:t>:</a:t>
            </a:r>
            <a:r>
              <a:rPr lang="vi-VN" sz="2400" b="0">
                <a:solidFill>
                  <a:srgbClr val="0070C0"/>
                </a:solidFill>
                <a:latin typeface="Arial (Body)"/>
              </a:rPr>
              <a:t> </a:t>
            </a:r>
            <a:r>
              <a:rPr lang="en-US" smtClean="0">
                <a:latin typeface="Arial (Body)"/>
              </a:rPr>
              <a:t>	</a:t>
            </a:r>
          </a:p>
          <a:p>
            <a:r>
              <a:rPr lang="en-US" sz="2000" smtClean="0">
                <a:latin typeface="Arial (Body)"/>
              </a:rPr>
              <a:t>	</a:t>
            </a:r>
            <a:r>
              <a:rPr lang="en-US" sz="2400" smtClean="0">
                <a:latin typeface="Arial (Body)"/>
              </a:rPr>
              <a:t>Line length: </a:t>
            </a:r>
            <a:r>
              <a:rPr lang="en-US" sz="2400" b="0" err="1" smtClean="0">
                <a:latin typeface="Arial (Body)"/>
              </a:rPr>
              <a:t>mỗi</a:t>
            </a:r>
            <a:r>
              <a:rPr lang="en-US" sz="2400" b="0" smtClean="0">
                <a:latin typeface="Arial (Body)"/>
              </a:rPr>
              <a:t> </a:t>
            </a:r>
            <a:r>
              <a:rPr lang="en-US" sz="2400" b="0" err="1" smtClean="0">
                <a:latin typeface="Arial (Body)"/>
              </a:rPr>
              <a:t>một</a:t>
            </a:r>
            <a:r>
              <a:rPr lang="en-US" sz="2400" b="0" smtClean="0">
                <a:latin typeface="Arial (Body)"/>
              </a:rPr>
              <a:t> </a:t>
            </a:r>
            <a:r>
              <a:rPr lang="en-US" sz="2400" b="0" err="1" smtClean="0">
                <a:latin typeface="Arial (Body)"/>
              </a:rPr>
              <a:t>dòng</a:t>
            </a:r>
            <a:r>
              <a:rPr lang="en-US" sz="2400" b="0" smtClean="0">
                <a:latin typeface="Arial (Body)"/>
              </a:rPr>
              <a:t> </a:t>
            </a:r>
            <a:r>
              <a:rPr lang="en-US" sz="2400" b="0" err="1" smtClean="0">
                <a:latin typeface="Arial (Body)"/>
              </a:rPr>
              <a:t>chỉ</a:t>
            </a:r>
            <a:r>
              <a:rPr lang="en-US" sz="2400" b="0" smtClean="0">
                <a:latin typeface="Arial (Body)"/>
              </a:rPr>
              <a:t> </a:t>
            </a:r>
            <a:r>
              <a:rPr lang="en-US" sz="2400" b="0" err="1" smtClean="0">
                <a:latin typeface="Arial (Body)"/>
              </a:rPr>
              <a:t>nên</a:t>
            </a:r>
            <a:r>
              <a:rPr lang="en-US" sz="2400" b="0" smtClean="0">
                <a:latin typeface="Arial (Body)"/>
              </a:rPr>
              <a:t> </a:t>
            </a:r>
            <a:r>
              <a:rPr lang="en-US" sz="2400" b="0" err="1" smtClean="0">
                <a:latin typeface="Arial (Body)"/>
              </a:rPr>
              <a:t>có</a:t>
            </a:r>
            <a:r>
              <a:rPr lang="en-US" sz="2400" b="0" smtClean="0">
                <a:latin typeface="Arial (Body)"/>
              </a:rPr>
              <a:t> 80 </a:t>
            </a:r>
            <a:r>
              <a:rPr lang="en-US" sz="2400" b="0" err="1" smtClean="0">
                <a:latin typeface="Arial (Body)"/>
              </a:rPr>
              <a:t>kí</a:t>
            </a:r>
            <a:r>
              <a:rPr lang="en-US" sz="2400" b="0" smtClean="0">
                <a:latin typeface="Arial (Body)"/>
              </a:rPr>
              <a:t> </a:t>
            </a:r>
            <a:r>
              <a:rPr lang="en-US" sz="2400" b="0" err="1" smtClean="0">
                <a:latin typeface="Arial (Body)"/>
              </a:rPr>
              <a:t>tự</a:t>
            </a:r>
            <a:r>
              <a:rPr lang="en-US" sz="2400" b="0" smtClean="0">
                <a:latin typeface="Arial (Body)"/>
              </a:rPr>
              <a:t> . </a:t>
            </a:r>
            <a:r>
              <a:rPr lang="en-US" sz="2400" b="0" err="1" smtClean="0">
                <a:latin typeface="Arial (Body)"/>
              </a:rPr>
              <a:t>Nếu</a:t>
            </a:r>
            <a:r>
              <a:rPr lang="en-US" sz="2400" b="0" smtClean="0">
                <a:latin typeface="Arial (Body)"/>
              </a:rPr>
              <a:t> </a:t>
            </a:r>
            <a:r>
              <a:rPr lang="en-US" sz="2400" b="0" err="1" smtClean="0">
                <a:latin typeface="Arial (Body)"/>
              </a:rPr>
              <a:t>nhiều</a:t>
            </a:r>
            <a:r>
              <a:rPr lang="en-US" sz="2400" b="0" smtClean="0">
                <a:latin typeface="Arial (Body)"/>
              </a:rPr>
              <a:t> </a:t>
            </a:r>
            <a:r>
              <a:rPr lang="en-US" sz="2400" b="0" err="1" smtClean="0">
                <a:latin typeface="Arial (Body)"/>
              </a:rPr>
              <a:t>hơn</a:t>
            </a:r>
            <a:r>
              <a:rPr lang="en-US" sz="2400" b="0" smtClean="0">
                <a:latin typeface="Arial (Body)"/>
              </a:rPr>
              <a:t> 80 </a:t>
            </a:r>
            <a:r>
              <a:rPr lang="en-US" sz="2400" b="0" err="1" smtClean="0">
                <a:latin typeface="Arial (Body)"/>
              </a:rPr>
              <a:t>kí</a:t>
            </a:r>
            <a:r>
              <a:rPr lang="en-US" sz="2400" b="0" smtClean="0">
                <a:latin typeface="Arial (Body)"/>
              </a:rPr>
              <a:t> </a:t>
            </a:r>
            <a:r>
              <a:rPr lang="en-US" sz="2400" b="0" err="1" smtClean="0">
                <a:latin typeface="Arial (Body)"/>
              </a:rPr>
              <a:t>tự</a:t>
            </a:r>
            <a:r>
              <a:rPr lang="en-US" sz="2400" b="0" smtClean="0">
                <a:latin typeface="Arial (Body)"/>
              </a:rPr>
              <a:t> </a:t>
            </a:r>
            <a:r>
              <a:rPr lang="en-US" sz="2400" b="0" err="1" smtClean="0">
                <a:latin typeface="Arial (Body)"/>
              </a:rPr>
              <a:t>thì</a:t>
            </a:r>
            <a:r>
              <a:rPr lang="en-US" sz="2400" b="0" smtClean="0">
                <a:latin typeface="Arial (Body)"/>
              </a:rPr>
              <a:t> </a:t>
            </a:r>
            <a:r>
              <a:rPr lang="en-US" sz="2400" b="0" err="1" smtClean="0">
                <a:latin typeface="Arial (Body)"/>
              </a:rPr>
              <a:t>nên</a:t>
            </a:r>
            <a:r>
              <a:rPr lang="en-US" sz="2400" b="0" smtClean="0">
                <a:latin typeface="Arial (Body)"/>
              </a:rPr>
              <a:t> enter </a:t>
            </a:r>
            <a:r>
              <a:rPr lang="en-US" sz="2400" b="0" err="1" smtClean="0">
                <a:latin typeface="Arial (Body)"/>
              </a:rPr>
              <a:t>xuống</a:t>
            </a:r>
            <a:r>
              <a:rPr lang="en-US" sz="2400" b="0" smtClean="0">
                <a:latin typeface="Arial (Body)"/>
              </a:rPr>
              <a:t> </a:t>
            </a:r>
            <a:r>
              <a:rPr lang="en-US" sz="2400" b="0" err="1" smtClean="0">
                <a:latin typeface="Arial (Body)"/>
              </a:rPr>
              <a:t>dòng</a:t>
            </a:r>
            <a:r>
              <a:rPr lang="en-US" sz="2400" b="0" smtClean="0">
                <a:latin typeface="Arial (Body)"/>
              </a:rPr>
              <a:t> .</a:t>
            </a:r>
            <a:r>
              <a:rPr lang="en-US" sz="2400" b="0">
                <a:latin typeface="Arial (Body)"/>
              </a:rPr>
              <a:t> </a:t>
            </a:r>
            <a:r>
              <a:rPr lang="en-US" sz="2400" b="0" err="1" smtClean="0">
                <a:latin typeface="Arial (Body)"/>
              </a:rPr>
              <a:t>Và</a:t>
            </a:r>
            <a:r>
              <a:rPr lang="en-US" sz="2400" b="0" smtClean="0">
                <a:latin typeface="Arial (Body)"/>
              </a:rPr>
              <a:t> </a:t>
            </a:r>
            <a:r>
              <a:rPr lang="en-US" sz="2400" b="0" err="1" smtClean="0">
                <a:latin typeface="Arial (Body)"/>
              </a:rPr>
              <a:t>nếu</a:t>
            </a:r>
            <a:r>
              <a:rPr lang="en-US" sz="2400" b="0" smtClean="0">
                <a:latin typeface="Arial (Body)"/>
              </a:rPr>
              <a:t> </a:t>
            </a:r>
            <a:r>
              <a:rPr lang="en-US" sz="2400" b="0" err="1" smtClean="0">
                <a:latin typeface="Arial (Body)"/>
              </a:rPr>
              <a:t>có</a:t>
            </a:r>
            <a:r>
              <a:rPr lang="en-US" sz="2400" b="0" smtClean="0">
                <a:latin typeface="Arial (Body)"/>
              </a:rPr>
              <a:t> </a:t>
            </a:r>
            <a:r>
              <a:rPr lang="en-US" sz="2400" b="0" err="1" smtClean="0">
                <a:latin typeface="Arial (Body)"/>
              </a:rPr>
              <a:t>xuống</a:t>
            </a:r>
            <a:r>
              <a:rPr lang="en-US" sz="2400" b="0" smtClean="0">
                <a:latin typeface="Arial (Body)"/>
              </a:rPr>
              <a:t> </a:t>
            </a:r>
            <a:r>
              <a:rPr lang="en-US" sz="2400" b="0" err="1" smtClean="0">
                <a:latin typeface="Arial (Body)"/>
              </a:rPr>
              <a:t>dòng</a:t>
            </a:r>
            <a:r>
              <a:rPr lang="en-US" sz="2400" b="0" smtClean="0">
                <a:latin typeface="Arial (Body)"/>
              </a:rPr>
              <a:t> </a:t>
            </a:r>
            <a:r>
              <a:rPr lang="en-US" sz="2400" b="0" err="1" smtClean="0">
                <a:latin typeface="Arial (Body)"/>
              </a:rPr>
              <a:t>thì</a:t>
            </a:r>
            <a:r>
              <a:rPr lang="en-US" sz="2400" b="0" smtClean="0">
                <a:latin typeface="Arial (Body)"/>
              </a:rPr>
              <a:t> </a:t>
            </a:r>
            <a:r>
              <a:rPr lang="en-US" sz="2400" b="0" err="1" smtClean="0">
                <a:latin typeface="Arial (Body)"/>
              </a:rPr>
              <a:t>nên</a:t>
            </a:r>
            <a:r>
              <a:rPr lang="en-US" sz="2400" b="0" smtClean="0">
                <a:latin typeface="Arial (Body)"/>
              </a:rPr>
              <a:t> </a:t>
            </a:r>
            <a:r>
              <a:rPr lang="en-US" sz="2400" b="0" err="1" smtClean="0">
                <a:latin typeface="Arial (Body)"/>
              </a:rPr>
              <a:t>xuống</a:t>
            </a:r>
            <a:r>
              <a:rPr lang="en-US" sz="2400" b="0" smtClean="0">
                <a:latin typeface="Arial (Body)"/>
              </a:rPr>
              <a:t> </a:t>
            </a:r>
            <a:r>
              <a:rPr lang="en-US" sz="2400" b="0" err="1" smtClean="0">
                <a:latin typeface="Arial (Body)"/>
              </a:rPr>
              <a:t>một</a:t>
            </a:r>
            <a:r>
              <a:rPr lang="en-US" sz="2400" b="0" smtClean="0">
                <a:latin typeface="Arial (Body)"/>
              </a:rPr>
              <a:t> </a:t>
            </a:r>
            <a:r>
              <a:rPr lang="en-US" sz="2400" b="0" err="1" smtClean="0">
                <a:latin typeface="Arial (Body)"/>
              </a:rPr>
              <a:t>cách</a:t>
            </a:r>
            <a:r>
              <a:rPr lang="en-US" sz="2400" b="0" smtClean="0">
                <a:latin typeface="Arial (Body)"/>
              </a:rPr>
              <a:t> </a:t>
            </a:r>
            <a:r>
              <a:rPr lang="en-US" sz="2400" b="0" err="1" smtClean="0">
                <a:latin typeface="Arial (Body)"/>
              </a:rPr>
              <a:t>hợp</a:t>
            </a:r>
            <a:r>
              <a:rPr lang="en-US" sz="2400" b="0" smtClean="0">
                <a:latin typeface="Arial (Body)"/>
              </a:rPr>
              <a:t> </a:t>
            </a:r>
            <a:r>
              <a:rPr lang="en-US" sz="2400" b="0" err="1" smtClean="0">
                <a:latin typeface="Arial (Body)"/>
              </a:rPr>
              <a:t>lý</a:t>
            </a:r>
            <a:r>
              <a:rPr lang="en-US" sz="2400" b="0" smtClean="0">
                <a:latin typeface="Arial (Body)"/>
              </a:rPr>
              <a:t> </a:t>
            </a:r>
            <a:r>
              <a:rPr lang="en-US" sz="2000" smtClean="0">
                <a:latin typeface="Arial (Body)"/>
              </a:rPr>
              <a:t>.</a:t>
            </a:r>
          </a:p>
          <a:p>
            <a:endParaRPr lang="en-US" sz="2000" smtClean="0">
              <a:latin typeface="Arial (Body)"/>
            </a:endParaRPr>
          </a:p>
          <a:p>
            <a:endParaRPr lang="en-US" sz="2000" smtClean="0">
              <a:latin typeface="Arial (Body)"/>
            </a:endParaRPr>
          </a:p>
          <a:p>
            <a:endParaRPr lang="en-US" sz="2000">
              <a:latin typeface="Arial (Body)"/>
            </a:endParaRPr>
          </a:p>
          <a:p>
            <a:endParaRPr lang="en-US" sz="2000" smtClean="0">
              <a:latin typeface="Arial (Body)"/>
            </a:endParaRPr>
          </a:p>
          <a:p>
            <a:endParaRPr lang="en-US" sz="2000" smtClean="0">
              <a:latin typeface="Arial (Body)"/>
            </a:endParaRPr>
          </a:p>
          <a:p>
            <a:endParaRPr lang="en-US">
              <a:latin typeface="Arial (Body)"/>
            </a:endParaRPr>
          </a:p>
          <a:p>
            <a:endParaRPr lang="en-US" smtClean="0"/>
          </a:p>
          <a:p>
            <a:endParaRPr lang="en-US"/>
          </a:p>
          <a:p>
            <a:endParaRPr lang="en-US" smtClean="0"/>
          </a:p>
          <a:p>
            <a:endParaRPr lang="en-US" smtClean="0"/>
          </a:p>
        </p:txBody>
      </p:sp>
      <p:sp>
        <p:nvSpPr>
          <p:cNvPr id="5" name="Title 1"/>
          <p:cNvSpPr>
            <a:spLocks noGrp="1"/>
          </p:cNvSpPr>
          <p:nvPr>
            <p:ph type="title"/>
          </p:nvPr>
        </p:nvSpPr>
        <p:spPr>
          <a:xfrm>
            <a:off x="822960" y="36576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sz="2600" b="1" smtClean="0">
                <a:solidFill>
                  <a:srgbClr val="FF0000"/>
                </a:solidFill>
                <a:latin typeface="Arial" pitchFamily="34" charset="0"/>
                <a:cs typeface="Arial" pitchFamily="34" charset="0"/>
              </a:rPr>
              <a:t>2. </a:t>
            </a:r>
            <a:r>
              <a:rPr lang="en-US" sz="2600" b="1" err="1" smtClean="0">
                <a:solidFill>
                  <a:srgbClr val="FF0000"/>
                </a:solidFill>
                <a:latin typeface="Arial" pitchFamily="34" charset="0"/>
                <a:cs typeface="Arial" pitchFamily="34" charset="0"/>
              </a:rPr>
              <a:t>Phong</a:t>
            </a:r>
            <a:r>
              <a:rPr lang="en-US" sz="2600" b="1" smtClean="0">
                <a:solidFill>
                  <a:srgbClr val="FF0000"/>
                </a:solidFill>
                <a:latin typeface="Arial" pitchFamily="34" charset="0"/>
                <a:cs typeface="Arial" pitchFamily="34" charset="0"/>
              </a:rPr>
              <a:t> </a:t>
            </a:r>
            <a:r>
              <a:rPr lang="en-US" sz="2600" b="1" err="1" smtClean="0">
                <a:solidFill>
                  <a:srgbClr val="FF0000"/>
                </a:solidFill>
                <a:latin typeface="Arial" pitchFamily="34" charset="0"/>
                <a:cs typeface="Arial" pitchFamily="34" charset="0"/>
              </a:rPr>
              <a:t>cách</a:t>
            </a:r>
            <a:r>
              <a:rPr lang="en-US" sz="2600" b="1" smtClean="0">
                <a:solidFill>
                  <a:srgbClr val="FF0000"/>
                </a:solidFill>
                <a:latin typeface="Arial" pitchFamily="34" charset="0"/>
                <a:cs typeface="Arial" pitchFamily="34" charset="0"/>
              </a:rPr>
              <a:t> </a:t>
            </a:r>
            <a:r>
              <a:rPr lang="en-US" sz="2600" b="1" err="1" smtClean="0">
                <a:solidFill>
                  <a:srgbClr val="FF0000"/>
                </a:solidFill>
                <a:latin typeface="Arial" pitchFamily="34" charset="0"/>
                <a:cs typeface="Arial" pitchFamily="34" charset="0"/>
              </a:rPr>
              <a:t>viết</a:t>
            </a:r>
            <a:r>
              <a:rPr lang="en-US" sz="2600" b="1" smtClean="0">
                <a:solidFill>
                  <a:srgbClr val="FF0000"/>
                </a:solidFill>
                <a:latin typeface="Arial" pitchFamily="34" charset="0"/>
                <a:cs typeface="Arial" pitchFamily="34" charset="0"/>
              </a:rPr>
              <a:t> </a:t>
            </a:r>
            <a:r>
              <a:rPr lang="en-US" sz="2600" b="1" smtClean="0">
                <a:solidFill>
                  <a:srgbClr val="FF0000"/>
                </a:solidFill>
                <a:latin typeface="Arial" pitchFamily="34" charset="0"/>
                <a:cs typeface="Arial" pitchFamily="34" charset="0"/>
              </a:rPr>
              <a:t>CÚ PHÁP, CÂU LỆNH</a:t>
            </a:r>
            <a:endParaRPr lang="en-US" sz="2600" b="1">
              <a:solidFill>
                <a:srgbClr val="FF00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94887983"/>
              </p:ext>
            </p:extLst>
          </p:nvPr>
        </p:nvGraphicFramePr>
        <p:xfrm>
          <a:off x="152400" y="2971800"/>
          <a:ext cx="8763000" cy="3150622"/>
        </p:xfrm>
        <a:graphic>
          <a:graphicData uri="http://schemas.openxmlformats.org/drawingml/2006/table">
            <a:tbl>
              <a:tblPr firstRow="1" bandRow="1">
                <a:tableStyleId>{8799B23B-EC83-4686-B30A-512413B5E67A}</a:tableStyleId>
              </a:tblPr>
              <a:tblGrid>
                <a:gridCol w="8763000"/>
              </a:tblGrid>
              <a:tr h="838200">
                <a:tc>
                  <a:txBody>
                    <a:bodyPr/>
                    <a:lstStyle/>
                    <a:p>
                      <a:endParaRPr lang="en-US"/>
                    </a:p>
                  </a:txBody>
                  <a:tcPr/>
                </a:tc>
              </a:tr>
              <a:tr h="609600">
                <a:tc>
                  <a:txBody>
                    <a:bodyPr/>
                    <a:lstStyle/>
                    <a:p>
                      <a:r>
                        <a:rPr lang="en-US" sz="1600" err="1" smtClean="0">
                          <a:latin typeface="Arial (Body)"/>
                        </a:rPr>
                        <a:t>int</a:t>
                      </a:r>
                      <a:r>
                        <a:rPr lang="en-US" sz="1600" smtClean="0">
                          <a:latin typeface="Arial (Body)"/>
                        </a:rPr>
                        <a:t> </a:t>
                      </a:r>
                      <a:r>
                        <a:rPr lang="en-US" sz="1600" err="1" smtClean="0">
                          <a:latin typeface="Arial (Body)"/>
                        </a:rPr>
                        <a:t>iSum</a:t>
                      </a:r>
                      <a:r>
                        <a:rPr lang="en-US" sz="1600" smtClean="0">
                          <a:latin typeface="Arial (Body)"/>
                        </a:rPr>
                        <a:t> = (a  + b) + (a – b) + (a  + b) + (a – b) + (a  + b) + (a – b) +4 * (a  + b) + (a – b)(a + b); </a:t>
                      </a:r>
                      <a:endParaRPr lang="en-US" sz="1600"/>
                    </a:p>
                  </a:txBody>
                  <a:tcPr anchor="ctr"/>
                </a:tc>
              </a:tr>
              <a:tr h="762000">
                <a:tc>
                  <a:txBody>
                    <a:bodyPr/>
                    <a:lstStyle/>
                    <a:p>
                      <a:endParaRPr lang="en-US"/>
                    </a:p>
                  </a:txBody>
                  <a:tcPr/>
                </a:tc>
              </a:tr>
              <a:tr h="940822">
                <a:tc>
                  <a:txBody>
                    <a:bodyPr/>
                    <a:lstStyle/>
                    <a:p>
                      <a:r>
                        <a:rPr lang="en-US" err="1" smtClean="0">
                          <a:latin typeface="Arial (Body)"/>
                        </a:rPr>
                        <a:t>int</a:t>
                      </a:r>
                      <a:r>
                        <a:rPr lang="en-US" smtClean="0">
                          <a:latin typeface="Arial (Body)"/>
                        </a:rPr>
                        <a:t> </a:t>
                      </a:r>
                      <a:r>
                        <a:rPr lang="en-US" err="1" smtClean="0">
                          <a:latin typeface="Arial (Body)"/>
                        </a:rPr>
                        <a:t>iSum</a:t>
                      </a:r>
                      <a:r>
                        <a:rPr lang="en-US" smtClean="0">
                          <a:latin typeface="Arial (Body)"/>
                        </a:rPr>
                        <a:t> = (a  + b) + (a – b) + (a  + b) + (a – b) + (a  + b) + (a – b) </a:t>
                      </a:r>
                    </a:p>
                    <a:p>
                      <a:r>
                        <a:rPr lang="en-US" smtClean="0">
                          <a:latin typeface="Arial (Body)"/>
                        </a:rPr>
                        <a:t>				+ 4 * (a  + b) + (a – b); </a:t>
                      </a:r>
                      <a:endParaRPr lang="en-US"/>
                    </a:p>
                  </a:txBody>
                  <a:tcPr/>
                </a:tc>
              </a:tr>
            </a:tbl>
          </a:graphicData>
        </a:graphic>
      </p:graphicFrame>
      <p:sp>
        <p:nvSpPr>
          <p:cNvPr id="7" name="Rectangle 6"/>
          <p:cNvSpPr/>
          <p:nvPr/>
        </p:nvSpPr>
        <p:spPr>
          <a:xfrm>
            <a:off x="4038600" y="4495800"/>
            <a:ext cx="106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8" name="Rectangle 7"/>
          <p:cNvSpPr/>
          <p:nvPr/>
        </p:nvSpPr>
        <p:spPr>
          <a:xfrm>
            <a:off x="3242917" y="3048000"/>
            <a:ext cx="2681026"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sp>
        <p:nvSpPr>
          <p:cNvPr id="9" name="Date Placeholder 8"/>
          <p:cNvSpPr>
            <a:spLocks noGrp="1"/>
          </p:cNvSpPr>
          <p:nvPr>
            <p:ph type="dt" sz="half" idx="10"/>
          </p:nvPr>
        </p:nvSpPr>
        <p:spPr/>
        <p:txBody>
          <a:bodyPr/>
          <a:lstStyle/>
          <a:p>
            <a:fld id="{217CDEBA-F138-444E-8485-6B032DF66FA2}" type="datetime1">
              <a:rPr lang="vi-VN" smtClean="0"/>
              <a:t>24/07/2016</a:t>
            </a:fld>
            <a:endParaRPr lang="en-US"/>
          </a:p>
        </p:txBody>
      </p:sp>
      <p:sp>
        <p:nvSpPr>
          <p:cNvPr id="10" name="Footer Placeholder 9"/>
          <p:cNvSpPr>
            <a:spLocks noGrp="1"/>
          </p:cNvSpPr>
          <p:nvPr>
            <p:ph type="ftr" sz="quarter" idx="11"/>
          </p:nvPr>
        </p:nvSpPr>
        <p:spPr>
          <a:xfrm>
            <a:off x="3517514" y="6355080"/>
            <a:ext cx="4724400" cy="274320"/>
          </a:xfrm>
        </p:spPr>
        <p:txBody>
          <a:bodyPr/>
          <a:lstStyle/>
          <a:p>
            <a:r>
              <a:rPr lang="vi-VN" smtClean="0"/>
              <a:t>Nguyễn Hoàng Phú Tiên - Trương Ngọc Tinh Anh</a:t>
            </a:r>
            <a:endParaRPr lang="en-US"/>
          </a:p>
        </p:txBody>
      </p:sp>
      <p:sp>
        <p:nvSpPr>
          <p:cNvPr id="11" name="Slide Number Placeholder 10"/>
          <p:cNvSpPr>
            <a:spLocks noGrp="1"/>
          </p:cNvSpPr>
          <p:nvPr>
            <p:ph type="sldNum" sz="quarter" idx="12"/>
          </p:nvPr>
        </p:nvSpPr>
        <p:spPr>
          <a:xfrm>
            <a:off x="8401038" y="6355080"/>
            <a:ext cx="502920" cy="502920"/>
          </a:xfrm>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9556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03026"/>
            <a:ext cx="8534400" cy="5726373"/>
          </a:xfrm>
          <a:solidFill>
            <a:schemeClr val="bg1"/>
          </a:solidFill>
        </p:spPr>
        <p:txBody>
          <a:bodyPr>
            <a:normAutofit/>
          </a:bodyPr>
          <a:lstStyle/>
          <a:p>
            <a:r>
              <a:rPr lang="en-US" sz="2400" u="sng" smtClean="0">
                <a:solidFill>
                  <a:srgbClr val="0070C0"/>
                </a:solidFill>
                <a:latin typeface="Arial (Body)"/>
              </a:rPr>
              <a:t>Câu lệnh khai </a:t>
            </a:r>
            <a:r>
              <a:rPr lang="en-US" sz="2400" u="sng" err="1" smtClean="0">
                <a:solidFill>
                  <a:srgbClr val="0070C0"/>
                </a:solidFill>
                <a:latin typeface="Arial (Body)"/>
              </a:rPr>
              <a:t>báo</a:t>
            </a:r>
            <a:r>
              <a:rPr lang="en-US" sz="2400" u="sng" smtClean="0">
                <a:solidFill>
                  <a:srgbClr val="0070C0"/>
                </a:solidFill>
                <a:latin typeface="Arial (Body)"/>
              </a:rPr>
              <a:t> </a:t>
            </a:r>
            <a:r>
              <a:rPr lang="en-US" sz="2400" u="sng" err="1" smtClean="0">
                <a:solidFill>
                  <a:srgbClr val="0070C0"/>
                </a:solidFill>
                <a:latin typeface="Arial (Body)"/>
              </a:rPr>
              <a:t>biến</a:t>
            </a:r>
            <a:r>
              <a:rPr lang="en-US" sz="2400" u="sng" smtClean="0">
                <a:solidFill>
                  <a:srgbClr val="0070C0"/>
                </a:solidFill>
                <a:latin typeface="Arial (Body)"/>
              </a:rPr>
              <a:t> (</a:t>
            </a:r>
            <a:r>
              <a:rPr lang="en-US" sz="2400" u="sng">
                <a:solidFill>
                  <a:srgbClr val="0070C0"/>
                </a:solidFill>
                <a:latin typeface="Arial (Body)"/>
              </a:rPr>
              <a:t>Variable </a:t>
            </a:r>
            <a:r>
              <a:rPr lang="en-US" sz="2400" u="sng">
                <a:solidFill>
                  <a:srgbClr val="0070C0"/>
                </a:solidFill>
                <a:latin typeface="Arial (Body)"/>
              </a:rPr>
              <a:t>assignments)</a:t>
            </a:r>
            <a:r>
              <a:rPr lang="vi-VN" sz="2400">
                <a:solidFill>
                  <a:srgbClr val="0070C0"/>
                </a:solidFill>
                <a:latin typeface="Arial (Body)"/>
              </a:rPr>
              <a:t>:</a:t>
            </a:r>
            <a:r>
              <a:rPr lang="vi-VN" sz="2400">
                <a:solidFill>
                  <a:srgbClr val="0070C0"/>
                </a:solidFill>
                <a:latin typeface="Arial (Body)"/>
              </a:rPr>
              <a:t> </a:t>
            </a:r>
            <a:endParaRPr lang="en-US" sz="2400">
              <a:solidFill>
                <a:srgbClr val="0070C0"/>
              </a:solidFill>
              <a:latin typeface="Arial (Body)"/>
            </a:endParaRPr>
          </a:p>
          <a:p>
            <a:r>
              <a:rPr lang="en-US" sz="2400" b="0" err="1" smtClean="0">
                <a:latin typeface="Arial (Body)"/>
              </a:rPr>
              <a:t>Nên</a:t>
            </a:r>
            <a:r>
              <a:rPr lang="en-US" sz="2400" b="0" smtClean="0">
                <a:latin typeface="Arial (Body)"/>
              </a:rPr>
              <a:t> </a:t>
            </a:r>
            <a:r>
              <a:rPr lang="en-US" sz="2400" b="0" err="1" smtClean="0">
                <a:latin typeface="Arial (Body)"/>
              </a:rPr>
              <a:t>tránh</a:t>
            </a:r>
            <a:r>
              <a:rPr lang="en-US" sz="2400" b="0" smtClean="0">
                <a:latin typeface="Arial (Body)"/>
              </a:rPr>
              <a:t> </a:t>
            </a:r>
            <a:r>
              <a:rPr lang="en-US" sz="2400" b="0" err="1" smtClean="0">
                <a:latin typeface="Arial (Body)"/>
              </a:rPr>
              <a:t>để</a:t>
            </a:r>
            <a:r>
              <a:rPr lang="en-US" sz="2400" b="0" smtClean="0">
                <a:latin typeface="Arial (Body)"/>
              </a:rPr>
              <a:t> </a:t>
            </a:r>
            <a:r>
              <a:rPr lang="en-US" sz="2400" b="0" err="1" smtClean="0">
                <a:latin typeface="Arial (Body)"/>
              </a:rPr>
              <a:t>các</a:t>
            </a:r>
            <a:r>
              <a:rPr lang="en-US" sz="2400" b="0" smtClean="0">
                <a:latin typeface="Arial (Body)"/>
              </a:rPr>
              <a:t> </a:t>
            </a:r>
            <a:r>
              <a:rPr lang="en-US" sz="2400" b="0" err="1" smtClean="0">
                <a:latin typeface="Arial (Body)"/>
              </a:rPr>
              <a:t>biến</a:t>
            </a:r>
            <a:r>
              <a:rPr lang="en-US" sz="2400" b="0" smtClean="0">
                <a:latin typeface="Arial (Body)"/>
              </a:rPr>
              <a:t> </a:t>
            </a:r>
            <a:r>
              <a:rPr lang="en-US" sz="2400" b="0" err="1" smtClean="0">
                <a:latin typeface="Arial (Body)"/>
              </a:rPr>
              <a:t>có</a:t>
            </a:r>
            <a:r>
              <a:rPr lang="en-US" sz="2400" b="0" smtClean="0">
                <a:latin typeface="Arial (Body)"/>
              </a:rPr>
              <a:t> </a:t>
            </a:r>
            <a:r>
              <a:rPr lang="en-US" sz="2400" b="0" err="1" smtClean="0">
                <a:latin typeface="Arial (Body)"/>
              </a:rPr>
              <a:t>cùng</a:t>
            </a:r>
            <a:r>
              <a:rPr lang="en-US" sz="2400" b="0" smtClean="0">
                <a:latin typeface="Arial (Body)"/>
              </a:rPr>
              <a:t> </a:t>
            </a:r>
            <a:r>
              <a:rPr lang="en-US" sz="2400" b="0" err="1" smtClean="0">
                <a:latin typeface="Arial (Body)"/>
              </a:rPr>
              <a:t>giá</a:t>
            </a:r>
            <a:r>
              <a:rPr lang="en-US" sz="2400" b="0" smtClean="0">
                <a:latin typeface="Arial (Body)"/>
              </a:rPr>
              <a:t> </a:t>
            </a:r>
            <a:r>
              <a:rPr lang="en-US" sz="2400" b="0" err="1" smtClean="0">
                <a:latin typeface="Arial (Body)"/>
              </a:rPr>
              <a:t>trị</a:t>
            </a:r>
            <a:r>
              <a:rPr lang="en-US" sz="2400" b="0" smtClean="0">
                <a:latin typeface="Arial (Body)"/>
              </a:rPr>
              <a:t> </a:t>
            </a:r>
            <a:r>
              <a:rPr lang="en-US" sz="2400" b="0" err="1" smtClean="0">
                <a:latin typeface="Arial (Body)"/>
              </a:rPr>
              <a:t>trên</a:t>
            </a:r>
            <a:r>
              <a:rPr lang="en-US" sz="2400" b="0" smtClean="0">
                <a:latin typeface="Arial (Body)"/>
              </a:rPr>
              <a:t> </a:t>
            </a:r>
            <a:r>
              <a:rPr lang="en-US" sz="2400" b="0" err="1" smtClean="0">
                <a:latin typeface="Arial (Body)"/>
              </a:rPr>
              <a:t>một</a:t>
            </a:r>
            <a:r>
              <a:rPr lang="en-US" sz="2400" b="0" smtClean="0">
                <a:latin typeface="Arial (Body)"/>
              </a:rPr>
              <a:t> </a:t>
            </a:r>
            <a:r>
              <a:rPr lang="en-US" sz="2400" b="0" err="1" smtClean="0">
                <a:latin typeface="Arial (Body)"/>
              </a:rPr>
              <a:t>dòng</a:t>
            </a:r>
            <a:r>
              <a:rPr lang="en-US" sz="2400" b="0" smtClean="0">
                <a:latin typeface="Arial (Body)"/>
              </a:rPr>
              <a:t> . </a:t>
            </a:r>
            <a:r>
              <a:rPr lang="en-US" sz="2400" b="0" err="1" smtClean="0">
                <a:latin typeface="Arial (Body)"/>
              </a:rPr>
              <a:t>Vì</a:t>
            </a:r>
            <a:r>
              <a:rPr lang="en-US" sz="2400" b="0" smtClean="0">
                <a:latin typeface="Arial (Body)"/>
              </a:rPr>
              <a:t> </a:t>
            </a:r>
            <a:r>
              <a:rPr lang="en-US" sz="2400" b="0" err="1" smtClean="0">
                <a:latin typeface="Arial (Body)"/>
              </a:rPr>
              <a:t>như</a:t>
            </a:r>
            <a:r>
              <a:rPr lang="en-US" sz="2400" b="0" smtClean="0">
                <a:latin typeface="Arial (Body)"/>
              </a:rPr>
              <a:t> </a:t>
            </a:r>
            <a:r>
              <a:rPr lang="en-US" sz="2400" b="0" err="1" smtClean="0">
                <a:latin typeface="Arial (Body)"/>
              </a:rPr>
              <a:t>vậy</a:t>
            </a:r>
            <a:r>
              <a:rPr lang="en-US" sz="2400" b="0" smtClean="0">
                <a:latin typeface="Arial (Body)"/>
              </a:rPr>
              <a:t> </a:t>
            </a:r>
            <a:r>
              <a:rPr lang="en-US" sz="2400" b="0" err="1" smtClean="0">
                <a:latin typeface="Arial (Body)"/>
              </a:rPr>
              <a:t>sẽ</a:t>
            </a:r>
            <a:r>
              <a:rPr lang="en-US" sz="2400" b="0" smtClean="0">
                <a:latin typeface="Arial (Body)"/>
              </a:rPr>
              <a:t> </a:t>
            </a:r>
            <a:r>
              <a:rPr lang="en-US" sz="2400" b="0" err="1" smtClean="0">
                <a:latin typeface="Arial (Body)"/>
              </a:rPr>
              <a:t>rất</a:t>
            </a:r>
            <a:r>
              <a:rPr lang="en-US" sz="2400" b="0" smtClean="0">
                <a:latin typeface="Arial (Body)"/>
              </a:rPr>
              <a:t> </a:t>
            </a:r>
            <a:r>
              <a:rPr lang="en-US" sz="2400" b="0" err="1" smtClean="0">
                <a:latin typeface="Arial (Body)"/>
              </a:rPr>
              <a:t>khó</a:t>
            </a:r>
            <a:r>
              <a:rPr lang="en-US" sz="2400" b="0" smtClean="0">
                <a:latin typeface="Arial (Body)"/>
              </a:rPr>
              <a:t> </a:t>
            </a:r>
            <a:r>
              <a:rPr lang="en-US" sz="2400" b="0" err="1" smtClean="0">
                <a:latin typeface="Arial (Body)"/>
              </a:rPr>
              <a:t>nhìn</a:t>
            </a:r>
            <a:r>
              <a:rPr lang="en-US" sz="2400" b="0" smtClean="0">
                <a:latin typeface="Arial (Body)"/>
              </a:rPr>
              <a:t> </a:t>
            </a:r>
            <a:r>
              <a:rPr lang="en-US" sz="2400" b="0" smtClean="0">
                <a:latin typeface="Arial (Body)"/>
              </a:rPr>
              <a:t>.</a:t>
            </a:r>
          </a:p>
          <a:p>
            <a:endParaRPr lang="en-US" sz="2400" b="0" smtClean="0">
              <a:latin typeface="Arial (Body)"/>
            </a:endParaRPr>
          </a:p>
          <a:p>
            <a:endParaRPr lang="en-US" sz="2400" b="0" smtClean="0">
              <a:latin typeface="Arial (Body)"/>
            </a:endParaRPr>
          </a:p>
          <a:p>
            <a:endParaRPr lang="en-US" smtClean="0">
              <a:latin typeface="Arial (Body)"/>
            </a:endParaRPr>
          </a:p>
          <a:p>
            <a:endParaRPr lang="en-US" smtClean="0">
              <a:latin typeface="Arial (Body)"/>
            </a:endParaRPr>
          </a:p>
          <a:p>
            <a:endParaRPr lang="en-US" smtClean="0">
              <a:latin typeface="Arial (Body)"/>
            </a:endParaRPr>
          </a:p>
          <a:p>
            <a:pPr marL="0" indent="0"/>
            <a:r>
              <a:rPr lang="en-US" sz="2400" b="0" err="1">
                <a:latin typeface="Arial (Body)"/>
              </a:rPr>
              <a:t>Đối</a:t>
            </a:r>
            <a:r>
              <a:rPr lang="en-US" sz="2400" b="0">
                <a:latin typeface="Arial (Body)"/>
              </a:rPr>
              <a:t> </a:t>
            </a:r>
            <a:r>
              <a:rPr lang="en-US" sz="2400" b="0" err="1">
                <a:latin typeface="Arial (Body)"/>
              </a:rPr>
              <a:t>với</a:t>
            </a:r>
            <a:r>
              <a:rPr lang="en-US" sz="2400" b="0">
                <a:latin typeface="Arial (Body)"/>
              </a:rPr>
              <a:t> </a:t>
            </a:r>
            <a:r>
              <a:rPr lang="en-US" sz="2400" b="0" err="1">
                <a:latin typeface="Arial (Body)"/>
              </a:rPr>
              <a:t>các</a:t>
            </a:r>
            <a:r>
              <a:rPr lang="en-US" sz="2400" b="0">
                <a:latin typeface="Arial (Body)"/>
              </a:rPr>
              <a:t> statements (if , while , for ….) </a:t>
            </a:r>
            <a:r>
              <a:rPr lang="en-US" sz="2400" b="0" err="1">
                <a:latin typeface="Arial (Body)"/>
              </a:rPr>
              <a:t>điều</a:t>
            </a:r>
            <a:r>
              <a:rPr lang="en-US" sz="2400" b="0">
                <a:latin typeface="Arial (Body)"/>
              </a:rPr>
              <a:t> </a:t>
            </a:r>
            <a:r>
              <a:rPr lang="en-US" sz="2400" b="0" err="1">
                <a:latin typeface="Arial (Body)"/>
              </a:rPr>
              <a:t>kiện</a:t>
            </a:r>
            <a:r>
              <a:rPr lang="en-US" sz="2400" b="0">
                <a:latin typeface="Arial (Body)"/>
              </a:rPr>
              <a:t> </a:t>
            </a:r>
            <a:r>
              <a:rPr lang="en-US" sz="2400" b="0" err="1">
                <a:latin typeface="Arial (Body)"/>
              </a:rPr>
              <a:t>nên</a:t>
            </a:r>
            <a:r>
              <a:rPr lang="en-US" sz="2400" b="0">
                <a:latin typeface="Arial (Body)"/>
              </a:rPr>
              <a:t> </a:t>
            </a:r>
            <a:r>
              <a:rPr lang="en-US" sz="2400" b="0" err="1">
                <a:latin typeface="Arial (Body)"/>
              </a:rPr>
              <a:t>cách</a:t>
            </a:r>
            <a:r>
              <a:rPr lang="en-US" sz="2400" b="0">
                <a:latin typeface="Arial (Body)"/>
              </a:rPr>
              <a:t> </a:t>
            </a:r>
            <a:r>
              <a:rPr lang="en-US" sz="2400" b="0" err="1">
                <a:latin typeface="Arial (Body)"/>
              </a:rPr>
              <a:t>ra</a:t>
            </a:r>
            <a:r>
              <a:rPr lang="en-US" sz="2400" b="0">
                <a:latin typeface="Arial (Body)"/>
              </a:rPr>
              <a:t> </a:t>
            </a:r>
            <a:r>
              <a:rPr lang="en-US" sz="2400" b="0" err="1">
                <a:latin typeface="Arial (Body)"/>
              </a:rPr>
              <a:t>một</a:t>
            </a:r>
            <a:r>
              <a:rPr lang="en-US" sz="2400" b="0">
                <a:latin typeface="Arial (Body)"/>
              </a:rPr>
              <a:t> </a:t>
            </a:r>
            <a:r>
              <a:rPr lang="en-US" sz="2400" b="0" err="1">
                <a:latin typeface="Arial (Body)"/>
              </a:rPr>
              <a:t>khoảng</a:t>
            </a:r>
            <a:r>
              <a:rPr lang="en-US" sz="2400" b="0">
                <a:latin typeface="Arial (Body)"/>
              </a:rPr>
              <a:t> </a:t>
            </a:r>
            <a:r>
              <a:rPr lang="en-US" sz="2400" b="0" err="1">
                <a:latin typeface="Arial (Body)"/>
              </a:rPr>
              <a:t>cách</a:t>
            </a:r>
            <a:r>
              <a:rPr lang="en-US" sz="2400" b="0">
                <a:latin typeface="Arial (Body)"/>
              </a:rPr>
              <a:t> </a:t>
            </a:r>
            <a:r>
              <a:rPr lang="en-US" sz="2400" b="0" err="1">
                <a:latin typeface="Arial (Body)"/>
              </a:rPr>
              <a:t>trắng</a:t>
            </a:r>
            <a:r>
              <a:rPr lang="en-US" sz="2400" b="0">
                <a:latin typeface="Arial (Body)"/>
              </a:rPr>
              <a:t> .</a:t>
            </a:r>
          </a:p>
          <a:p>
            <a:pPr>
              <a:buFontTx/>
              <a:buChar char="-"/>
            </a:pPr>
            <a:endParaRPr lang="en-US">
              <a:latin typeface="Arial (Body)"/>
            </a:endParaRPr>
          </a:p>
        </p:txBody>
      </p:sp>
      <p:sp>
        <p:nvSpPr>
          <p:cNvPr id="5" name="Title 1"/>
          <p:cNvSpPr>
            <a:spLocks noGrp="1"/>
          </p:cNvSpPr>
          <p:nvPr>
            <p:ph type="title"/>
          </p:nvPr>
        </p:nvSpPr>
        <p:spPr>
          <a:xfrm>
            <a:off x="822960" y="36576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sz="2600" b="1" smtClean="0">
                <a:solidFill>
                  <a:srgbClr val="FF0000"/>
                </a:solidFill>
                <a:latin typeface="Arial" pitchFamily="34" charset="0"/>
                <a:cs typeface="Arial" pitchFamily="34" charset="0"/>
              </a:rPr>
              <a:t>2. </a:t>
            </a:r>
            <a:r>
              <a:rPr lang="en-US" sz="2600" b="1" err="1" smtClean="0">
                <a:solidFill>
                  <a:srgbClr val="FF0000"/>
                </a:solidFill>
                <a:latin typeface="Arial" pitchFamily="34" charset="0"/>
                <a:cs typeface="Arial" pitchFamily="34" charset="0"/>
              </a:rPr>
              <a:t>Phong</a:t>
            </a:r>
            <a:r>
              <a:rPr lang="en-US" sz="2600" b="1" smtClean="0">
                <a:solidFill>
                  <a:srgbClr val="FF0000"/>
                </a:solidFill>
                <a:latin typeface="Arial" pitchFamily="34" charset="0"/>
                <a:cs typeface="Arial" pitchFamily="34" charset="0"/>
              </a:rPr>
              <a:t> </a:t>
            </a:r>
            <a:r>
              <a:rPr lang="en-US" sz="2600" b="1" err="1" smtClean="0">
                <a:solidFill>
                  <a:srgbClr val="FF0000"/>
                </a:solidFill>
                <a:latin typeface="Arial" pitchFamily="34" charset="0"/>
                <a:cs typeface="Arial" pitchFamily="34" charset="0"/>
              </a:rPr>
              <a:t>cách</a:t>
            </a:r>
            <a:r>
              <a:rPr lang="en-US" sz="2600" b="1" smtClean="0">
                <a:solidFill>
                  <a:srgbClr val="FF0000"/>
                </a:solidFill>
                <a:latin typeface="Arial" pitchFamily="34" charset="0"/>
                <a:cs typeface="Arial" pitchFamily="34" charset="0"/>
              </a:rPr>
              <a:t> </a:t>
            </a:r>
            <a:r>
              <a:rPr lang="en-US" sz="2600" b="1" err="1" smtClean="0">
                <a:solidFill>
                  <a:srgbClr val="FF0000"/>
                </a:solidFill>
                <a:latin typeface="Arial" pitchFamily="34" charset="0"/>
                <a:cs typeface="Arial" pitchFamily="34" charset="0"/>
              </a:rPr>
              <a:t>viết</a:t>
            </a:r>
            <a:r>
              <a:rPr lang="en-US" sz="2600" b="1" smtClean="0">
                <a:solidFill>
                  <a:srgbClr val="FF0000"/>
                </a:solidFill>
                <a:latin typeface="Arial" pitchFamily="34" charset="0"/>
                <a:cs typeface="Arial" pitchFamily="34" charset="0"/>
              </a:rPr>
              <a:t> </a:t>
            </a:r>
            <a:r>
              <a:rPr lang="en-US" sz="2600" b="1" smtClean="0">
                <a:solidFill>
                  <a:srgbClr val="FF0000"/>
                </a:solidFill>
                <a:latin typeface="Arial" pitchFamily="34" charset="0"/>
                <a:cs typeface="Arial" pitchFamily="34" charset="0"/>
              </a:rPr>
              <a:t>CÚ PHÁP, CÂU LỆNH</a:t>
            </a:r>
            <a:endParaRPr lang="en-US" sz="2600" b="1">
              <a:solidFill>
                <a:srgbClr val="FF00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36497790"/>
              </p:ext>
            </p:extLst>
          </p:nvPr>
        </p:nvGraphicFramePr>
        <p:xfrm>
          <a:off x="297976" y="2362200"/>
          <a:ext cx="8465024" cy="1746637"/>
        </p:xfrm>
        <a:graphic>
          <a:graphicData uri="http://schemas.openxmlformats.org/drawingml/2006/table">
            <a:tbl>
              <a:tblPr firstRow="1" bandRow="1">
                <a:tableStyleId>{8799B23B-EC83-4686-B30A-512413B5E67A}</a:tableStyleId>
              </a:tblPr>
              <a:tblGrid>
                <a:gridCol w="4269317"/>
                <a:gridCol w="4195707"/>
              </a:tblGrid>
              <a:tr h="801757">
                <a:tc>
                  <a:txBody>
                    <a:bodyPr/>
                    <a:lstStyle/>
                    <a:p>
                      <a:endParaRPr lang="en-US" smtClean="0"/>
                    </a:p>
                    <a:p>
                      <a:endParaRPr lang="en-US"/>
                    </a:p>
                  </a:txBody>
                  <a:tcPr/>
                </a:tc>
                <a:tc>
                  <a:txBody>
                    <a:bodyPr/>
                    <a:lstStyle/>
                    <a:p>
                      <a:endParaRPr lang="en-US"/>
                    </a:p>
                  </a:txBody>
                  <a:tcPr/>
                </a:tc>
              </a:tr>
              <a:tr h="874643">
                <a:tc>
                  <a:txBody>
                    <a:bodyPr/>
                    <a:lstStyle/>
                    <a:p>
                      <a:r>
                        <a:rPr lang="en-US" sz="2000" b="1" err="1" smtClean="0">
                          <a:latin typeface="Arial (Body)"/>
                        </a:rPr>
                        <a:t>int</a:t>
                      </a:r>
                      <a:r>
                        <a:rPr lang="en-US" sz="2000" b="1" smtClean="0">
                          <a:latin typeface="Arial (Body)"/>
                        </a:rPr>
                        <a:t> a = b = 1; </a:t>
                      </a:r>
                      <a:endParaRPr lang="en-US" sz="2000" b="1"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err="1" smtClean="0">
                          <a:latin typeface="Arial (Body)"/>
                        </a:rPr>
                        <a:t>int</a:t>
                      </a:r>
                      <a:r>
                        <a:rPr lang="en-US" sz="2000" b="1" smtClean="0">
                          <a:latin typeface="Arial (Body)"/>
                        </a:rPr>
                        <a:t> a = 1;</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err="1" smtClean="0">
                          <a:latin typeface="Arial (Body)"/>
                        </a:rPr>
                        <a:t>Int</a:t>
                      </a:r>
                      <a:r>
                        <a:rPr lang="en-US" sz="2000" b="1" smtClean="0">
                          <a:latin typeface="Arial (Body)"/>
                        </a:rPr>
                        <a:t> b = 1;</a:t>
                      </a:r>
                      <a:r>
                        <a:rPr lang="en-US" sz="1600" b="1" smtClean="0">
                          <a:latin typeface="Arial (Body)"/>
                        </a:rPr>
                        <a:t> </a:t>
                      </a:r>
                      <a:endParaRPr lang="en-US" sz="1600" b="1" smtClean="0"/>
                    </a:p>
                    <a:p>
                      <a:endParaRPr lang="vi-VN" sz="1600" b="1"/>
                    </a:p>
                  </a:txBody>
                  <a:tcPr/>
                </a:tc>
              </a:tr>
            </a:tbl>
          </a:graphicData>
        </a:graphic>
      </p:graphicFrame>
      <p:sp>
        <p:nvSpPr>
          <p:cNvPr id="7" name="Rectangle 6"/>
          <p:cNvSpPr/>
          <p:nvPr/>
        </p:nvSpPr>
        <p:spPr>
          <a:xfrm>
            <a:off x="6096000" y="2420202"/>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8" name="Rectangle 7"/>
          <p:cNvSpPr/>
          <p:nvPr/>
        </p:nvSpPr>
        <p:spPr>
          <a:xfrm>
            <a:off x="995930" y="2438399"/>
            <a:ext cx="289027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47538581"/>
              </p:ext>
            </p:extLst>
          </p:nvPr>
        </p:nvGraphicFramePr>
        <p:xfrm>
          <a:off x="304800" y="5191760"/>
          <a:ext cx="8534400" cy="1437640"/>
        </p:xfrm>
        <a:graphic>
          <a:graphicData uri="http://schemas.openxmlformats.org/drawingml/2006/table">
            <a:tbl>
              <a:tblPr firstRow="1" bandRow="1">
                <a:tableStyleId>{8799B23B-EC83-4686-B30A-512413B5E67A}</a:tableStyleId>
              </a:tblPr>
              <a:tblGrid>
                <a:gridCol w="4304307"/>
                <a:gridCol w="4230093"/>
              </a:tblGrid>
              <a:tr h="866140">
                <a:tc>
                  <a:txBody>
                    <a:bodyPr/>
                    <a:lstStyle/>
                    <a:p>
                      <a:endParaRPr lang="en-US" smtClean="0"/>
                    </a:p>
                    <a:p>
                      <a:endParaRPr lang="en-US"/>
                    </a:p>
                  </a:txBody>
                  <a:tcPr/>
                </a:tc>
                <a:tc>
                  <a:txBody>
                    <a:bodyPr/>
                    <a:lstStyle/>
                    <a:p>
                      <a:endParaRPr lang="en-US"/>
                    </a:p>
                  </a:txBody>
                  <a:tcPr/>
                </a:tc>
              </a:tr>
              <a:tr h="571500">
                <a:tc>
                  <a:txBody>
                    <a:bodyPr/>
                    <a:lstStyle/>
                    <a:p>
                      <a:r>
                        <a:rPr lang="en-US" sz="2000" b="1" smtClean="0">
                          <a:latin typeface="Arial (Body)"/>
                        </a:rPr>
                        <a:t>if(a &lt; b) </a:t>
                      </a:r>
                      <a:endParaRPr lang="en-US" sz="2000" b="1" smtClean="0"/>
                    </a:p>
                  </a:txBody>
                  <a:tcPr/>
                </a:tc>
                <a:tc>
                  <a:txBody>
                    <a:bodyPr/>
                    <a:lstStyle/>
                    <a:p>
                      <a:r>
                        <a:rPr lang="en-US" sz="2000" b="1" smtClean="0">
                          <a:latin typeface="Arial (Body)"/>
                        </a:rPr>
                        <a:t>if (a &lt;  b)</a:t>
                      </a:r>
                      <a:endParaRPr lang="vi-VN" sz="2000" b="1"/>
                    </a:p>
                  </a:txBody>
                  <a:tcPr/>
                </a:tc>
              </a:tr>
            </a:tbl>
          </a:graphicData>
        </a:graphic>
      </p:graphicFrame>
      <p:sp>
        <p:nvSpPr>
          <p:cNvPr id="10" name="Rectangle 9"/>
          <p:cNvSpPr/>
          <p:nvPr/>
        </p:nvSpPr>
        <p:spPr>
          <a:xfrm>
            <a:off x="6172200" y="5257800"/>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11" name="Rectangle 10"/>
          <p:cNvSpPr/>
          <p:nvPr/>
        </p:nvSpPr>
        <p:spPr>
          <a:xfrm>
            <a:off x="995930" y="5257800"/>
            <a:ext cx="289027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sp>
        <p:nvSpPr>
          <p:cNvPr id="12" name="Date Placeholder 11"/>
          <p:cNvSpPr>
            <a:spLocks noGrp="1"/>
          </p:cNvSpPr>
          <p:nvPr>
            <p:ph type="dt" sz="half" idx="10"/>
          </p:nvPr>
        </p:nvSpPr>
        <p:spPr/>
        <p:txBody>
          <a:bodyPr/>
          <a:lstStyle/>
          <a:p>
            <a:fld id="{9E06E020-DE81-4E96-8088-99B515CC2816}" type="datetime1">
              <a:rPr lang="vi-VN" smtClean="0"/>
              <a:t>24/07/2016</a:t>
            </a:fld>
            <a:endParaRPr lang="en-US"/>
          </a:p>
        </p:txBody>
      </p:sp>
      <p:sp>
        <p:nvSpPr>
          <p:cNvPr id="13" name="Footer Placeholder 12"/>
          <p:cNvSpPr>
            <a:spLocks noGrp="1"/>
          </p:cNvSpPr>
          <p:nvPr>
            <p:ph type="ftr" sz="quarter" idx="11"/>
          </p:nvPr>
        </p:nvSpPr>
        <p:spPr>
          <a:xfrm>
            <a:off x="3517514" y="6583680"/>
            <a:ext cx="4724400" cy="274320"/>
          </a:xfrm>
        </p:spPr>
        <p:txBody>
          <a:bodyPr/>
          <a:lstStyle/>
          <a:p>
            <a:r>
              <a:rPr lang="vi-VN" smtClean="0"/>
              <a:t>Nguyễn Hoàng Phú Tiên - Trương Ngọc Tinh Anh</a:t>
            </a:r>
            <a:endParaRPr lang="en-US"/>
          </a:p>
        </p:txBody>
      </p:sp>
      <p:sp>
        <p:nvSpPr>
          <p:cNvPr id="14" name="Slide Number Placeholder 13"/>
          <p:cNvSpPr>
            <a:spLocks noGrp="1"/>
          </p:cNvSpPr>
          <p:nvPr>
            <p:ph type="sldNum" sz="quarter" idx="12"/>
          </p:nvPr>
        </p:nvSpPr>
        <p:spPr>
          <a:xfrm>
            <a:off x="8564880" y="6278880"/>
            <a:ext cx="502920" cy="502920"/>
          </a:xfrm>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41555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00628"/>
            <a:ext cx="8458200" cy="4995372"/>
          </a:xfrm>
          <a:solidFill>
            <a:schemeClr val="bg1"/>
          </a:solidFill>
        </p:spPr>
        <p:txBody>
          <a:bodyPr>
            <a:normAutofit/>
          </a:bodyPr>
          <a:lstStyle/>
          <a:p>
            <a:pPr marL="0" indent="0"/>
            <a:r>
              <a:rPr lang="en-US" sz="2400" u="sng">
                <a:solidFill>
                  <a:srgbClr val="0070C0"/>
                </a:solidFill>
                <a:latin typeface="Arial (Body)"/>
              </a:rPr>
              <a:t>Variables </a:t>
            </a:r>
            <a:r>
              <a:rPr lang="en-US" sz="2400" u="sng">
                <a:solidFill>
                  <a:srgbClr val="0070C0"/>
                </a:solidFill>
                <a:latin typeface="Arial (Body)"/>
              </a:rPr>
              <a:t>and </a:t>
            </a:r>
            <a:r>
              <a:rPr lang="en-US" sz="2400" u="sng" smtClean="0">
                <a:solidFill>
                  <a:srgbClr val="0070C0"/>
                </a:solidFill>
                <a:latin typeface="Arial (Body)"/>
              </a:rPr>
              <a:t>communication</a:t>
            </a:r>
            <a:r>
              <a:rPr lang="en-US" sz="2400" b="0" smtClean="0">
                <a:solidFill>
                  <a:srgbClr val="0070C0"/>
                </a:solidFill>
                <a:latin typeface="Arial (Body)"/>
              </a:rPr>
              <a:t>:</a:t>
            </a:r>
            <a:endParaRPr lang="en-US" sz="2400" u="sng" smtClean="0">
              <a:solidFill>
                <a:srgbClr val="0070C0"/>
              </a:solidFill>
              <a:latin typeface="Arial (Body)"/>
            </a:endParaRPr>
          </a:p>
          <a:p>
            <a:pPr marL="0" indent="0"/>
            <a:r>
              <a:rPr lang="en-US" sz="2400" b="0" smtClean="0">
                <a:latin typeface="Arial (Body)"/>
              </a:rPr>
              <a:t>Khi bạn khai báo một biến thì những câu lệnh sau đó nên sữ dụng biến đó . Không nên khai báo biến rùi sau rất nhiều statement mới sữ dụng . </a:t>
            </a:r>
          </a:p>
          <a:p>
            <a:pPr>
              <a:buFontTx/>
              <a:buChar char="-"/>
            </a:pPr>
            <a:endParaRPr lang="en-US" smtClean="0">
              <a:latin typeface="Arial (Body)"/>
            </a:endParaRPr>
          </a:p>
          <a:p>
            <a:pPr>
              <a:buFontTx/>
              <a:buChar char="-"/>
            </a:pPr>
            <a:endParaRPr lang="en-US">
              <a:latin typeface="Arial (Body)"/>
            </a:endParaRPr>
          </a:p>
          <a:p>
            <a:pPr>
              <a:buFontTx/>
              <a:buChar char="-"/>
            </a:pPr>
            <a:endParaRPr lang="en-US" smtClean="0">
              <a:latin typeface="Arial (Body)"/>
            </a:endParaRPr>
          </a:p>
          <a:p>
            <a:pPr>
              <a:buFontTx/>
              <a:buChar char="-"/>
            </a:pPr>
            <a:endParaRPr lang="en-US">
              <a:latin typeface="Arial (Body)"/>
            </a:endParaRPr>
          </a:p>
          <a:p>
            <a:pPr>
              <a:buFontTx/>
              <a:buChar char="-"/>
            </a:pPr>
            <a:endParaRPr lang="en-US" smtClean="0">
              <a:latin typeface="Arial (Body)"/>
            </a:endParaRPr>
          </a:p>
          <a:p>
            <a:endParaRPr lang="en-US">
              <a:latin typeface="Arial (Body)"/>
            </a:endParaRPr>
          </a:p>
        </p:txBody>
      </p:sp>
      <p:sp>
        <p:nvSpPr>
          <p:cNvPr id="5" name="Title 1"/>
          <p:cNvSpPr>
            <a:spLocks noGrp="1"/>
          </p:cNvSpPr>
          <p:nvPr>
            <p:ph type="title"/>
          </p:nvPr>
        </p:nvSpPr>
        <p:spPr>
          <a:xfrm>
            <a:off x="822960" y="36576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sz="2600" b="1" smtClean="0">
                <a:solidFill>
                  <a:srgbClr val="FF0000"/>
                </a:solidFill>
                <a:latin typeface="Arial" pitchFamily="34" charset="0"/>
                <a:cs typeface="Arial" pitchFamily="34" charset="0"/>
              </a:rPr>
              <a:t>2. </a:t>
            </a:r>
            <a:r>
              <a:rPr lang="en-US" sz="2600" b="1" err="1" smtClean="0">
                <a:solidFill>
                  <a:srgbClr val="FF0000"/>
                </a:solidFill>
                <a:latin typeface="Arial" pitchFamily="34" charset="0"/>
                <a:cs typeface="Arial" pitchFamily="34" charset="0"/>
              </a:rPr>
              <a:t>Phong</a:t>
            </a:r>
            <a:r>
              <a:rPr lang="en-US" sz="2600" b="1" smtClean="0">
                <a:solidFill>
                  <a:srgbClr val="FF0000"/>
                </a:solidFill>
                <a:latin typeface="Arial" pitchFamily="34" charset="0"/>
                <a:cs typeface="Arial" pitchFamily="34" charset="0"/>
              </a:rPr>
              <a:t> </a:t>
            </a:r>
            <a:r>
              <a:rPr lang="en-US" sz="2600" b="1" err="1" smtClean="0">
                <a:solidFill>
                  <a:srgbClr val="FF0000"/>
                </a:solidFill>
                <a:latin typeface="Arial" pitchFamily="34" charset="0"/>
                <a:cs typeface="Arial" pitchFamily="34" charset="0"/>
              </a:rPr>
              <a:t>cách</a:t>
            </a:r>
            <a:r>
              <a:rPr lang="en-US" sz="2600" b="1" smtClean="0">
                <a:solidFill>
                  <a:srgbClr val="FF0000"/>
                </a:solidFill>
                <a:latin typeface="Arial" pitchFamily="34" charset="0"/>
                <a:cs typeface="Arial" pitchFamily="34" charset="0"/>
              </a:rPr>
              <a:t> </a:t>
            </a:r>
            <a:r>
              <a:rPr lang="en-US" sz="2600" b="1" err="1" smtClean="0">
                <a:solidFill>
                  <a:srgbClr val="FF0000"/>
                </a:solidFill>
                <a:latin typeface="Arial" pitchFamily="34" charset="0"/>
                <a:cs typeface="Arial" pitchFamily="34" charset="0"/>
              </a:rPr>
              <a:t>viết</a:t>
            </a:r>
            <a:r>
              <a:rPr lang="en-US" sz="2600" b="1" smtClean="0">
                <a:solidFill>
                  <a:srgbClr val="FF0000"/>
                </a:solidFill>
                <a:latin typeface="Arial" pitchFamily="34" charset="0"/>
                <a:cs typeface="Arial" pitchFamily="34" charset="0"/>
              </a:rPr>
              <a:t> </a:t>
            </a:r>
            <a:r>
              <a:rPr lang="en-US" sz="2600" b="1" smtClean="0">
                <a:solidFill>
                  <a:srgbClr val="FF0000"/>
                </a:solidFill>
                <a:latin typeface="Arial" pitchFamily="34" charset="0"/>
                <a:cs typeface="Arial" pitchFamily="34" charset="0"/>
              </a:rPr>
              <a:t>CÚ PHÁP, CÂU LỆNH</a:t>
            </a:r>
            <a:endParaRPr lang="en-US" sz="2600" b="1">
              <a:solidFill>
                <a:srgbClr val="FF00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260371337"/>
              </p:ext>
            </p:extLst>
          </p:nvPr>
        </p:nvGraphicFramePr>
        <p:xfrm>
          <a:off x="609600" y="3221603"/>
          <a:ext cx="8001000" cy="2721997"/>
        </p:xfrm>
        <a:graphic>
          <a:graphicData uri="http://schemas.openxmlformats.org/drawingml/2006/table">
            <a:tbl>
              <a:tblPr firstRow="1" bandRow="1">
                <a:tableStyleId>{8799B23B-EC83-4686-B30A-512413B5E67A}</a:tableStyleId>
              </a:tblPr>
              <a:tblGrid>
                <a:gridCol w="4038600"/>
                <a:gridCol w="3962400"/>
              </a:tblGrid>
              <a:tr h="801757">
                <a:tc>
                  <a:txBody>
                    <a:bodyPr/>
                    <a:lstStyle/>
                    <a:p>
                      <a:endParaRPr lang="en-US" smtClean="0"/>
                    </a:p>
                    <a:p>
                      <a:endParaRPr lang="en-US"/>
                    </a:p>
                  </a:txBody>
                  <a:tcPr/>
                </a:tc>
                <a:tc>
                  <a:txBody>
                    <a:bodyPr/>
                    <a:lstStyle/>
                    <a:p>
                      <a:endParaRPr lang="en-US"/>
                    </a:p>
                  </a:txBody>
                  <a:tcPr/>
                </a:tc>
              </a:tr>
              <a:tr h="874643">
                <a:tc>
                  <a:txBody>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sz="2000" b="1" kern="1200" smtClean="0">
                          <a:solidFill>
                            <a:schemeClr val="tx1"/>
                          </a:solidFill>
                          <a:latin typeface="Arial (Body)"/>
                          <a:ea typeface="+mn-ea"/>
                          <a:cs typeface="+mn-cs"/>
                        </a:rPr>
                        <a:t>String temp;</a:t>
                      </a:r>
                    </a:p>
                    <a:p>
                      <a:pPr marL="0" marR="0" lvl="4" indent="0" algn="l" defTabSz="914400" rtl="0" eaLnBrk="1" fontAlgn="auto" latinLnBrk="0" hangingPunct="1">
                        <a:lnSpc>
                          <a:spcPct val="100000"/>
                        </a:lnSpc>
                        <a:spcBef>
                          <a:spcPts val="0"/>
                        </a:spcBef>
                        <a:spcAft>
                          <a:spcPts val="0"/>
                        </a:spcAft>
                        <a:buClrTx/>
                        <a:buSzTx/>
                        <a:buFontTx/>
                        <a:buNone/>
                        <a:tabLst/>
                        <a:defRPr/>
                      </a:pPr>
                      <a:r>
                        <a:rPr lang="en-US" sz="2000" b="1" kern="1200" smtClean="0">
                          <a:solidFill>
                            <a:schemeClr val="tx1"/>
                          </a:solidFill>
                          <a:latin typeface="Arial (Body)"/>
                          <a:ea typeface="+mn-ea"/>
                          <a:cs typeface="+mn-cs"/>
                        </a:rPr>
                        <a:t>      //</a:t>
                      </a:r>
                    </a:p>
                    <a:p>
                      <a:pPr marL="0" marR="0" lvl="5" indent="0" algn="l" defTabSz="914400" rtl="0" eaLnBrk="1" fontAlgn="auto" latinLnBrk="0" hangingPunct="1">
                        <a:lnSpc>
                          <a:spcPct val="100000"/>
                        </a:lnSpc>
                        <a:spcBef>
                          <a:spcPts val="0"/>
                        </a:spcBef>
                        <a:spcAft>
                          <a:spcPts val="0"/>
                        </a:spcAft>
                        <a:buClrTx/>
                        <a:buSzTx/>
                        <a:buFontTx/>
                        <a:buNone/>
                        <a:tabLst/>
                        <a:defRPr/>
                      </a:pPr>
                      <a:r>
                        <a:rPr lang="en-US" sz="2000" b="0" kern="1200" smtClean="0">
                          <a:solidFill>
                            <a:schemeClr val="tx1"/>
                          </a:solidFill>
                          <a:latin typeface="Arial (Body)"/>
                          <a:ea typeface="+mn-ea"/>
                          <a:cs typeface="+mn-cs"/>
                        </a:rPr>
                        <a:t>              50 lines sau ko sữ dụng</a:t>
                      </a:r>
                    </a:p>
                    <a:p>
                      <a:pPr marL="0" marR="0" lvl="5" indent="0" algn="l" defTabSz="914400" rtl="0" eaLnBrk="1" fontAlgn="auto" latinLnBrk="0" hangingPunct="1">
                        <a:lnSpc>
                          <a:spcPct val="100000"/>
                        </a:lnSpc>
                        <a:spcBef>
                          <a:spcPts val="0"/>
                        </a:spcBef>
                        <a:spcAft>
                          <a:spcPts val="0"/>
                        </a:spcAft>
                        <a:buClrTx/>
                        <a:buSzTx/>
                        <a:buFontTx/>
                        <a:buNone/>
                        <a:tabLst/>
                        <a:defRPr/>
                      </a:pPr>
                      <a:r>
                        <a:rPr lang="en-US" sz="2000" b="1" kern="1200" smtClean="0">
                          <a:solidFill>
                            <a:schemeClr val="tx1"/>
                          </a:solidFill>
                          <a:latin typeface="Arial (Body)"/>
                          <a:ea typeface="+mn-ea"/>
                          <a:cs typeface="+mn-cs"/>
                        </a:rPr>
                        <a:t>      //</a:t>
                      </a:r>
                    </a:p>
                    <a:p>
                      <a:pPr marL="0" marR="0" lvl="5" indent="0" algn="l" defTabSz="914400" rtl="0" eaLnBrk="1" fontAlgn="auto" latinLnBrk="0" hangingPunct="1">
                        <a:lnSpc>
                          <a:spcPct val="100000"/>
                        </a:lnSpc>
                        <a:spcBef>
                          <a:spcPts val="0"/>
                        </a:spcBef>
                        <a:spcAft>
                          <a:spcPts val="0"/>
                        </a:spcAft>
                        <a:buClrTx/>
                        <a:buSzTx/>
                        <a:buFontTx/>
                        <a:buNone/>
                        <a:tabLst/>
                        <a:defRPr/>
                      </a:pPr>
                      <a:r>
                        <a:rPr lang="en-US" sz="2000" b="1" kern="1200" smtClean="0">
                          <a:solidFill>
                            <a:schemeClr val="tx1"/>
                          </a:solidFill>
                          <a:latin typeface="Arial (Body)"/>
                          <a:ea typeface="+mn-ea"/>
                          <a:cs typeface="+mn-cs"/>
                        </a:rPr>
                        <a:t>Temp = whatever;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kern="1200" smtClean="0">
                        <a:solidFill>
                          <a:schemeClr val="tx1"/>
                        </a:solidFill>
                        <a:latin typeface="Arial (Body)"/>
                        <a:ea typeface="+mn-ea"/>
                        <a:cs typeface="+mn-cs"/>
                      </a:endParaRPr>
                    </a:p>
                  </a:txBody>
                  <a:tcPr/>
                </a:tc>
                <a:tc>
                  <a:txBody>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sz="2000" b="1" kern="1200" smtClean="0">
                          <a:solidFill>
                            <a:schemeClr val="tx1"/>
                          </a:solidFill>
                          <a:latin typeface="Arial (Body)"/>
                          <a:ea typeface="+mn-ea"/>
                          <a:cs typeface="+mn-cs"/>
                        </a:rPr>
                        <a:t>String temp;</a:t>
                      </a:r>
                    </a:p>
                    <a:p>
                      <a:pPr marL="0" marR="0" lvl="5" indent="0" algn="l" defTabSz="914400" rtl="0" eaLnBrk="1" fontAlgn="auto" latinLnBrk="0" hangingPunct="1">
                        <a:lnSpc>
                          <a:spcPct val="100000"/>
                        </a:lnSpc>
                        <a:spcBef>
                          <a:spcPts val="0"/>
                        </a:spcBef>
                        <a:spcAft>
                          <a:spcPts val="0"/>
                        </a:spcAft>
                        <a:buClrTx/>
                        <a:buSzTx/>
                        <a:buFontTx/>
                        <a:buNone/>
                        <a:tabLst/>
                        <a:defRPr/>
                      </a:pPr>
                      <a:r>
                        <a:rPr lang="en-US" sz="2000" b="1" kern="1200" smtClean="0">
                          <a:solidFill>
                            <a:schemeClr val="tx1"/>
                          </a:solidFill>
                          <a:latin typeface="Arial (Body)"/>
                          <a:ea typeface="+mn-ea"/>
                          <a:cs typeface="+mn-cs"/>
                        </a:rPr>
                        <a:t>Temp = whatever;</a:t>
                      </a:r>
                    </a:p>
                    <a:p>
                      <a:endParaRPr lang="vi-VN" sz="1600" b="1"/>
                    </a:p>
                  </a:txBody>
                  <a:tcPr/>
                </a:tc>
              </a:tr>
            </a:tbl>
          </a:graphicData>
        </a:graphic>
      </p:graphicFrame>
      <p:sp>
        <p:nvSpPr>
          <p:cNvPr id="7" name="Rectangle 6"/>
          <p:cNvSpPr/>
          <p:nvPr/>
        </p:nvSpPr>
        <p:spPr>
          <a:xfrm>
            <a:off x="6096000" y="3276600"/>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8" name="Rectangle 7"/>
          <p:cNvSpPr/>
          <p:nvPr/>
        </p:nvSpPr>
        <p:spPr>
          <a:xfrm>
            <a:off x="1148330" y="3276600"/>
            <a:ext cx="289027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sp>
        <p:nvSpPr>
          <p:cNvPr id="9" name="Date Placeholder 8"/>
          <p:cNvSpPr>
            <a:spLocks noGrp="1"/>
          </p:cNvSpPr>
          <p:nvPr>
            <p:ph type="dt" sz="half" idx="10"/>
          </p:nvPr>
        </p:nvSpPr>
        <p:spPr/>
        <p:txBody>
          <a:bodyPr/>
          <a:lstStyle/>
          <a:p>
            <a:fld id="{CA103705-A85A-4A2A-83B6-E2FA910AB344}" type="datetime1">
              <a:rPr lang="vi-VN" smtClean="0"/>
              <a:t>24/07/2016</a:t>
            </a:fld>
            <a:endParaRPr lang="en-US"/>
          </a:p>
        </p:txBody>
      </p:sp>
      <p:sp>
        <p:nvSpPr>
          <p:cNvPr id="10" name="Footer Placeholder 9"/>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170770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00628"/>
            <a:ext cx="8534400" cy="5757372"/>
          </a:xfrm>
          <a:solidFill>
            <a:schemeClr val="bg1"/>
          </a:solidFill>
        </p:spPr>
        <p:txBody>
          <a:bodyPr>
            <a:noAutofit/>
          </a:bodyPr>
          <a:lstStyle/>
          <a:p>
            <a:pPr marL="0" indent="0"/>
            <a:r>
              <a:rPr lang="en-US" sz="2400" u="sng">
                <a:solidFill>
                  <a:srgbClr val="0070C0"/>
                </a:solidFill>
                <a:latin typeface="Arial (Body)"/>
              </a:rPr>
              <a:t>Catch </a:t>
            </a:r>
            <a:r>
              <a:rPr lang="en-US" sz="2400" u="sng" smtClean="0">
                <a:solidFill>
                  <a:srgbClr val="0070C0"/>
                </a:solidFill>
                <a:latin typeface="Arial (Body)"/>
              </a:rPr>
              <a:t>exception:</a:t>
            </a:r>
          </a:p>
          <a:p>
            <a:pPr marL="0" indent="0"/>
            <a:r>
              <a:rPr lang="en-US" sz="1800" b="0" smtClean="0">
                <a:latin typeface="Arial (Body)"/>
              </a:rPr>
              <a:t>Nếu bạn </a:t>
            </a:r>
            <a:r>
              <a:rPr lang="en-US" sz="1800" b="0" err="1">
                <a:latin typeface="Arial (Body)"/>
              </a:rPr>
              <a:t>muốn</a:t>
            </a:r>
            <a:r>
              <a:rPr lang="en-US" sz="1800" b="0">
                <a:latin typeface="Arial (Body)"/>
              </a:rPr>
              <a:t> </a:t>
            </a:r>
            <a:r>
              <a:rPr lang="en-US" sz="1800" b="0" err="1">
                <a:latin typeface="Arial (Body)"/>
              </a:rPr>
              <a:t>bắt</a:t>
            </a:r>
            <a:r>
              <a:rPr lang="en-US" sz="1800" b="0">
                <a:latin typeface="Arial (Body)"/>
              </a:rPr>
              <a:t> </a:t>
            </a:r>
            <a:r>
              <a:rPr lang="en-US" sz="1800" b="0" err="1">
                <a:latin typeface="Arial (Body)"/>
              </a:rPr>
              <a:t>một</a:t>
            </a:r>
            <a:r>
              <a:rPr lang="en-US" sz="1800" b="0">
                <a:latin typeface="Arial (Body)"/>
              </a:rPr>
              <a:t> </a:t>
            </a:r>
            <a:r>
              <a:rPr lang="en-US" sz="1800" b="0" err="1">
                <a:latin typeface="Arial (Body)"/>
              </a:rPr>
              <a:t>ngoại</a:t>
            </a:r>
            <a:r>
              <a:rPr lang="en-US" sz="1800" b="0">
                <a:latin typeface="Arial (Body)"/>
              </a:rPr>
              <a:t> </a:t>
            </a:r>
            <a:r>
              <a:rPr lang="en-US" sz="1800" b="0" err="1">
                <a:latin typeface="Arial (Body)"/>
              </a:rPr>
              <a:t>lệ</a:t>
            </a:r>
            <a:r>
              <a:rPr lang="en-US" sz="1800" b="0">
                <a:latin typeface="Arial (Body)"/>
              </a:rPr>
              <a:t> </a:t>
            </a:r>
            <a:r>
              <a:rPr lang="en-US" sz="1800" b="0" err="1">
                <a:latin typeface="Arial (Body)"/>
              </a:rPr>
              <a:t>thì</a:t>
            </a:r>
            <a:r>
              <a:rPr lang="en-US" sz="1800" b="0">
                <a:latin typeface="Arial (Body)"/>
              </a:rPr>
              <a:t> </a:t>
            </a:r>
            <a:r>
              <a:rPr lang="en-US" sz="1800" b="0" err="1">
                <a:latin typeface="Arial (Body)"/>
              </a:rPr>
              <a:t>nên</a:t>
            </a:r>
            <a:r>
              <a:rPr lang="en-US" sz="1800" b="0">
                <a:latin typeface="Arial (Body)"/>
              </a:rPr>
              <a:t> </a:t>
            </a:r>
            <a:r>
              <a:rPr lang="en-US" sz="1800" b="0" err="1">
                <a:latin typeface="Arial (Body)"/>
              </a:rPr>
              <a:t>có</a:t>
            </a:r>
            <a:r>
              <a:rPr lang="en-US" sz="1800" b="0">
                <a:latin typeface="Arial (Body)"/>
              </a:rPr>
              <a:t> </a:t>
            </a:r>
            <a:r>
              <a:rPr lang="en-US" sz="1800" b="0" err="1">
                <a:latin typeface="Arial (Body)"/>
              </a:rPr>
              <a:t>ngoại</a:t>
            </a:r>
            <a:r>
              <a:rPr lang="en-US" sz="1800" b="0">
                <a:latin typeface="Arial (Body)"/>
              </a:rPr>
              <a:t> </a:t>
            </a:r>
            <a:r>
              <a:rPr lang="en-US" sz="1800" b="0" err="1">
                <a:latin typeface="Arial (Body)"/>
              </a:rPr>
              <a:t>lệ</a:t>
            </a:r>
            <a:r>
              <a:rPr lang="en-US" sz="1800" b="0">
                <a:latin typeface="Arial (Body)"/>
              </a:rPr>
              <a:t> </a:t>
            </a:r>
            <a:r>
              <a:rPr lang="en-US" sz="1800" b="0" err="1">
                <a:latin typeface="Arial (Body)"/>
              </a:rPr>
              <a:t>thật</a:t>
            </a:r>
            <a:r>
              <a:rPr lang="en-US" sz="1800" b="0">
                <a:latin typeface="Arial (Body)"/>
              </a:rPr>
              <a:t> </a:t>
            </a:r>
            <a:r>
              <a:rPr lang="en-US" sz="1800" b="0" err="1">
                <a:latin typeface="Arial (Body)"/>
              </a:rPr>
              <a:t>chính</a:t>
            </a:r>
            <a:r>
              <a:rPr lang="en-US" sz="1800" b="0">
                <a:latin typeface="Arial (Body)"/>
              </a:rPr>
              <a:t> </a:t>
            </a:r>
            <a:r>
              <a:rPr lang="en-US" sz="1800" b="0" smtClean="0">
                <a:latin typeface="Arial (Body)"/>
              </a:rPr>
              <a:t>đáng. </a:t>
            </a:r>
            <a:r>
              <a:rPr lang="en-US" sz="1800" b="0" err="1">
                <a:latin typeface="Arial (Body)"/>
              </a:rPr>
              <a:t>Không</a:t>
            </a:r>
            <a:r>
              <a:rPr lang="en-US" sz="1800" b="0">
                <a:latin typeface="Arial (Body)"/>
              </a:rPr>
              <a:t> </a:t>
            </a:r>
            <a:r>
              <a:rPr lang="en-US" sz="1800" b="0" err="1">
                <a:latin typeface="Arial (Body)"/>
              </a:rPr>
              <a:t>nên</a:t>
            </a:r>
            <a:r>
              <a:rPr lang="en-US" sz="1800" b="0">
                <a:latin typeface="Arial (Body)"/>
              </a:rPr>
              <a:t> </a:t>
            </a:r>
            <a:r>
              <a:rPr lang="en-US" sz="1800" b="0" err="1">
                <a:latin typeface="Arial (Body)"/>
              </a:rPr>
              <a:t>để</a:t>
            </a:r>
            <a:r>
              <a:rPr lang="en-US" sz="1800" b="0">
                <a:latin typeface="Arial (Body)"/>
              </a:rPr>
              <a:t> </a:t>
            </a:r>
            <a:r>
              <a:rPr lang="en-US" sz="1800" b="0" err="1">
                <a:latin typeface="Arial (Body)"/>
              </a:rPr>
              <a:t>ngoại</a:t>
            </a:r>
            <a:r>
              <a:rPr lang="en-US" sz="1800" b="0">
                <a:latin typeface="Arial (Body)"/>
              </a:rPr>
              <a:t> </a:t>
            </a:r>
            <a:r>
              <a:rPr lang="en-US" sz="1800" b="0" err="1" smtClean="0">
                <a:latin typeface="Arial (Body)"/>
              </a:rPr>
              <a:t>lệ</a:t>
            </a:r>
            <a:r>
              <a:rPr lang="en-US" sz="1800" b="0" smtClean="0">
                <a:latin typeface="Arial (Body)"/>
              </a:rPr>
              <a:t> </a:t>
            </a:r>
            <a:r>
              <a:rPr lang="en-US" sz="1800" b="0" smtClean="0">
                <a:latin typeface="Arial (Body)"/>
              </a:rPr>
              <a:t>trống hoặc </a:t>
            </a:r>
            <a:r>
              <a:rPr lang="en-US" sz="1800" b="0" err="1" smtClean="0">
                <a:latin typeface="Arial (Body)"/>
              </a:rPr>
              <a:t>đó</a:t>
            </a:r>
            <a:r>
              <a:rPr lang="en-US" sz="1800" b="0" smtClean="0">
                <a:latin typeface="Arial (Body)"/>
              </a:rPr>
              <a:t> </a:t>
            </a:r>
            <a:r>
              <a:rPr lang="en-US" sz="1800" b="0" err="1" smtClean="0">
                <a:latin typeface="Arial (Body)"/>
              </a:rPr>
              <a:t>là</a:t>
            </a:r>
            <a:r>
              <a:rPr lang="en-US" sz="1800" b="0" smtClean="0">
                <a:latin typeface="Arial (Body)"/>
              </a:rPr>
              <a:t> </a:t>
            </a:r>
            <a:r>
              <a:rPr lang="en-US" sz="1800" b="0" err="1" smtClean="0">
                <a:latin typeface="Arial (Body)"/>
              </a:rPr>
              <a:t>ngoại</a:t>
            </a:r>
            <a:r>
              <a:rPr lang="en-US" sz="1800" b="0" smtClean="0">
                <a:latin typeface="Arial (Body)"/>
              </a:rPr>
              <a:t> </a:t>
            </a:r>
            <a:r>
              <a:rPr lang="en-US" sz="1800" b="0" err="1" smtClean="0">
                <a:latin typeface="Arial (Body)"/>
              </a:rPr>
              <a:t>lệ</a:t>
            </a:r>
            <a:r>
              <a:rPr lang="en-US" sz="1800" b="0" smtClean="0">
                <a:latin typeface="Arial (Body)"/>
              </a:rPr>
              <a:t> </a:t>
            </a:r>
            <a:r>
              <a:rPr lang="en-US" sz="1800" b="0" err="1" smtClean="0">
                <a:latin typeface="Arial (Body)"/>
              </a:rPr>
              <a:t>thuộc</a:t>
            </a:r>
            <a:r>
              <a:rPr lang="en-US" sz="1800" b="0" smtClean="0">
                <a:latin typeface="Arial (Body)"/>
              </a:rPr>
              <a:t> </a:t>
            </a:r>
            <a:r>
              <a:rPr lang="en-US" sz="1800" b="0" err="1" smtClean="0">
                <a:latin typeface="Arial (Body)"/>
              </a:rPr>
              <a:t>về</a:t>
            </a:r>
            <a:r>
              <a:rPr lang="en-US" sz="1800" b="0" smtClean="0">
                <a:latin typeface="Arial (Body)"/>
              </a:rPr>
              <a:t> </a:t>
            </a:r>
            <a:r>
              <a:rPr lang="en-US" sz="1800" b="0" err="1" smtClean="0">
                <a:latin typeface="Arial (Body)"/>
              </a:rPr>
              <a:t>hệ</a:t>
            </a:r>
            <a:r>
              <a:rPr lang="en-US" sz="1800" b="0" smtClean="0">
                <a:latin typeface="Arial (Body)"/>
              </a:rPr>
              <a:t> </a:t>
            </a:r>
            <a:r>
              <a:rPr lang="en-US" sz="1800" b="0" err="1" smtClean="0">
                <a:latin typeface="Arial (Body)"/>
              </a:rPr>
              <a:t>thống</a:t>
            </a:r>
            <a:r>
              <a:rPr lang="en-US" sz="1800" b="0" smtClean="0">
                <a:latin typeface="Arial (Body)"/>
              </a:rPr>
              <a:t> </a:t>
            </a:r>
            <a:r>
              <a:rPr lang="en-US" sz="1800" b="0" err="1" smtClean="0">
                <a:latin typeface="Arial (Body)"/>
              </a:rPr>
              <a:t>thì</a:t>
            </a:r>
            <a:r>
              <a:rPr lang="en-US" sz="1800" b="0" smtClean="0">
                <a:latin typeface="Arial (Body)"/>
              </a:rPr>
              <a:t> </a:t>
            </a:r>
            <a:r>
              <a:rPr lang="en-US" sz="1800" b="0" err="1" smtClean="0">
                <a:latin typeface="Arial (Body)"/>
              </a:rPr>
              <a:t>nên</a:t>
            </a:r>
            <a:r>
              <a:rPr lang="en-US" sz="1800" b="0" smtClean="0">
                <a:latin typeface="Arial (Body)"/>
              </a:rPr>
              <a:t> </a:t>
            </a:r>
            <a:r>
              <a:rPr lang="en-US" sz="1800" b="0" smtClean="0">
                <a:latin typeface="Arial (Body)"/>
              </a:rPr>
              <a:t>sử </a:t>
            </a:r>
            <a:r>
              <a:rPr lang="en-US" sz="1800" b="0" err="1" smtClean="0">
                <a:latin typeface="Arial (Body)"/>
              </a:rPr>
              <a:t>dụng</a:t>
            </a:r>
            <a:r>
              <a:rPr lang="en-US" sz="1800" b="0" smtClean="0">
                <a:latin typeface="Arial (Body)"/>
              </a:rPr>
              <a:t> </a:t>
            </a:r>
            <a:r>
              <a:rPr lang="en-US" sz="1800" b="0" err="1" smtClean="0">
                <a:latin typeface="Arial (Body)"/>
              </a:rPr>
              <a:t>bắt</a:t>
            </a:r>
            <a:r>
              <a:rPr lang="en-US" sz="1800" b="0" smtClean="0">
                <a:latin typeface="Arial (Body)"/>
              </a:rPr>
              <a:t> </a:t>
            </a:r>
            <a:r>
              <a:rPr lang="en-US" sz="1800" b="0" err="1" smtClean="0">
                <a:latin typeface="Arial (Body)"/>
              </a:rPr>
              <a:t>ngoại</a:t>
            </a:r>
            <a:r>
              <a:rPr lang="en-US" sz="1800" b="0" smtClean="0">
                <a:latin typeface="Arial (Body)"/>
              </a:rPr>
              <a:t> </a:t>
            </a:r>
            <a:r>
              <a:rPr lang="en-US" sz="1800" b="0" err="1" smtClean="0">
                <a:latin typeface="Arial (Body)"/>
              </a:rPr>
              <a:t>lệ</a:t>
            </a:r>
            <a:r>
              <a:rPr lang="en-US" sz="1800" b="0" smtClean="0">
                <a:latin typeface="Arial (Body)"/>
              </a:rPr>
              <a:t> </a:t>
            </a:r>
            <a:r>
              <a:rPr lang="en-US" sz="1800" b="0" err="1" smtClean="0">
                <a:latin typeface="Arial (Body)"/>
              </a:rPr>
              <a:t>của</a:t>
            </a:r>
            <a:r>
              <a:rPr lang="en-US" sz="1800" b="0" smtClean="0">
                <a:latin typeface="Arial (Body)"/>
              </a:rPr>
              <a:t> </a:t>
            </a:r>
            <a:r>
              <a:rPr lang="en-US" sz="1800" b="0" err="1" smtClean="0">
                <a:latin typeface="Arial (Body)"/>
              </a:rPr>
              <a:t>hệ</a:t>
            </a:r>
            <a:r>
              <a:rPr lang="en-US" sz="1800" b="0" smtClean="0">
                <a:latin typeface="Arial (Body)"/>
              </a:rPr>
              <a:t> </a:t>
            </a:r>
            <a:r>
              <a:rPr lang="en-US" sz="1800" b="0" err="1" smtClean="0">
                <a:latin typeface="Arial (Body)"/>
              </a:rPr>
              <a:t>thống</a:t>
            </a:r>
            <a:r>
              <a:rPr lang="en-US" sz="1800" b="0" smtClean="0">
                <a:latin typeface="Arial (Body)"/>
              </a:rPr>
              <a:t> . </a:t>
            </a:r>
          </a:p>
          <a:p>
            <a:pPr>
              <a:buFontTx/>
              <a:buChar char="-"/>
            </a:pPr>
            <a:endParaRPr lang="en-US" sz="1800" b="0" smtClean="0">
              <a:latin typeface="Arial (Body)"/>
            </a:endParaRPr>
          </a:p>
          <a:p>
            <a:pPr>
              <a:buFontTx/>
              <a:buChar char="-"/>
            </a:pPr>
            <a:endParaRPr lang="en-US" sz="1800" b="0">
              <a:latin typeface="Arial (Body)"/>
            </a:endParaRPr>
          </a:p>
          <a:p>
            <a:pPr>
              <a:buFontTx/>
              <a:buChar char="-"/>
            </a:pPr>
            <a:endParaRPr lang="en-US" sz="1800" b="0" smtClean="0">
              <a:latin typeface="Arial (Body)"/>
            </a:endParaRPr>
          </a:p>
        </p:txBody>
      </p:sp>
      <p:sp>
        <p:nvSpPr>
          <p:cNvPr id="5" name="Title 1"/>
          <p:cNvSpPr>
            <a:spLocks noGrp="1"/>
          </p:cNvSpPr>
          <p:nvPr>
            <p:ph type="title"/>
          </p:nvPr>
        </p:nvSpPr>
        <p:spPr>
          <a:xfrm>
            <a:off x="822960" y="36576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sz="2600" b="1" smtClean="0">
                <a:solidFill>
                  <a:srgbClr val="FF0000"/>
                </a:solidFill>
                <a:latin typeface="Arial" pitchFamily="34" charset="0"/>
                <a:cs typeface="Arial" pitchFamily="34" charset="0"/>
              </a:rPr>
              <a:t>2. </a:t>
            </a:r>
            <a:r>
              <a:rPr lang="en-US" sz="2600" b="1" err="1" smtClean="0">
                <a:solidFill>
                  <a:srgbClr val="FF0000"/>
                </a:solidFill>
                <a:latin typeface="Arial" pitchFamily="34" charset="0"/>
                <a:cs typeface="Arial" pitchFamily="34" charset="0"/>
              </a:rPr>
              <a:t>Phong</a:t>
            </a:r>
            <a:r>
              <a:rPr lang="en-US" sz="2600" b="1" smtClean="0">
                <a:solidFill>
                  <a:srgbClr val="FF0000"/>
                </a:solidFill>
                <a:latin typeface="Arial" pitchFamily="34" charset="0"/>
                <a:cs typeface="Arial" pitchFamily="34" charset="0"/>
              </a:rPr>
              <a:t> </a:t>
            </a:r>
            <a:r>
              <a:rPr lang="en-US" sz="2600" b="1" err="1" smtClean="0">
                <a:solidFill>
                  <a:srgbClr val="FF0000"/>
                </a:solidFill>
                <a:latin typeface="Arial" pitchFamily="34" charset="0"/>
                <a:cs typeface="Arial" pitchFamily="34" charset="0"/>
              </a:rPr>
              <a:t>cách</a:t>
            </a:r>
            <a:r>
              <a:rPr lang="en-US" sz="2600" b="1" smtClean="0">
                <a:solidFill>
                  <a:srgbClr val="FF0000"/>
                </a:solidFill>
                <a:latin typeface="Arial" pitchFamily="34" charset="0"/>
                <a:cs typeface="Arial" pitchFamily="34" charset="0"/>
              </a:rPr>
              <a:t> </a:t>
            </a:r>
            <a:r>
              <a:rPr lang="en-US" sz="2600" b="1" err="1" smtClean="0">
                <a:solidFill>
                  <a:srgbClr val="FF0000"/>
                </a:solidFill>
                <a:latin typeface="Arial" pitchFamily="34" charset="0"/>
                <a:cs typeface="Arial" pitchFamily="34" charset="0"/>
              </a:rPr>
              <a:t>viết</a:t>
            </a:r>
            <a:r>
              <a:rPr lang="en-US" sz="2600" b="1" smtClean="0">
                <a:solidFill>
                  <a:srgbClr val="FF0000"/>
                </a:solidFill>
                <a:latin typeface="Arial" pitchFamily="34" charset="0"/>
                <a:cs typeface="Arial" pitchFamily="34" charset="0"/>
              </a:rPr>
              <a:t> </a:t>
            </a:r>
            <a:r>
              <a:rPr lang="en-US" sz="2600" b="1" smtClean="0">
                <a:solidFill>
                  <a:srgbClr val="FF0000"/>
                </a:solidFill>
                <a:latin typeface="Arial" pitchFamily="34" charset="0"/>
                <a:cs typeface="Arial" pitchFamily="34" charset="0"/>
              </a:rPr>
              <a:t>CÚ PHÁP, CÂU LỆNH</a:t>
            </a:r>
            <a:endParaRPr lang="en-US" sz="2600" b="1">
              <a:solidFill>
                <a:srgbClr val="FF00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380827876"/>
              </p:ext>
            </p:extLst>
          </p:nvPr>
        </p:nvGraphicFramePr>
        <p:xfrm>
          <a:off x="990600" y="2514601"/>
          <a:ext cx="7772400" cy="4343399"/>
        </p:xfrm>
        <a:graphic>
          <a:graphicData uri="http://schemas.openxmlformats.org/drawingml/2006/table">
            <a:tbl>
              <a:tblPr firstRow="1" bandRow="1">
                <a:tableStyleId>{8799B23B-EC83-4686-B30A-512413B5E67A}</a:tableStyleId>
              </a:tblPr>
              <a:tblGrid>
                <a:gridCol w="7772400"/>
              </a:tblGrid>
              <a:tr h="551557">
                <a:tc>
                  <a:txBody>
                    <a:bodyPr/>
                    <a:lstStyle/>
                    <a:p>
                      <a:endParaRPr lang="en-US"/>
                    </a:p>
                  </a:txBody>
                  <a:tcPr/>
                </a:tc>
              </a:tr>
              <a:tr h="3791842">
                <a:tc>
                  <a:txBody>
                    <a:bodyPr/>
                    <a:lstStyle/>
                    <a:p>
                      <a:pPr>
                        <a:buFontTx/>
                        <a:buNone/>
                      </a:pPr>
                      <a:r>
                        <a:rPr lang="en-US" sz="1700" b="0" smtClean="0">
                          <a:latin typeface="Arial (Body)"/>
                        </a:rPr>
                        <a:t>private static List readLines(String fileName) {</a:t>
                      </a:r>
                    </a:p>
                    <a:p>
                      <a:pPr>
                        <a:buFontTx/>
                        <a:buNone/>
                      </a:pPr>
                      <a:r>
                        <a:rPr lang="en-US" sz="1700" b="0" baseline="0" smtClean="0">
                          <a:latin typeface="Arial (Body)"/>
                        </a:rPr>
                        <a:t>      </a:t>
                      </a:r>
                      <a:r>
                        <a:rPr lang="en-US" sz="1700" b="0" smtClean="0">
                          <a:latin typeface="Arial (Body)"/>
                        </a:rPr>
                        <a:t>String line;</a:t>
                      </a:r>
                    </a:p>
                    <a:p>
                      <a:pPr>
                        <a:buFontTx/>
                        <a:buNone/>
                      </a:pPr>
                      <a:r>
                        <a:rPr lang="en-US" sz="1700" b="0" smtClean="0">
                          <a:latin typeface="Arial (Body)"/>
                        </a:rPr>
                        <a:t>      ArrayList file = new ArrayList();</a:t>
                      </a:r>
                    </a:p>
                    <a:p>
                      <a:pPr>
                        <a:buFontTx/>
                        <a:buNone/>
                      </a:pPr>
                      <a:r>
                        <a:rPr lang="en-US" sz="1700" b="0" smtClean="0">
                          <a:latin typeface="Arial (Body)"/>
                        </a:rPr>
                        <a:t>      try {    </a:t>
                      </a:r>
                    </a:p>
                    <a:p>
                      <a:pPr>
                        <a:buFontTx/>
                        <a:buNone/>
                      </a:pPr>
                      <a:r>
                        <a:rPr lang="en-US" sz="1700" b="0" smtClean="0">
                          <a:latin typeface="Arial (Body)"/>
                        </a:rPr>
                        <a:t>              BufferedReader in = new BufferedReader(new FileReader(fileName));</a:t>
                      </a:r>
                    </a:p>
                    <a:p>
                      <a:pPr>
                        <a:buFontTx/>
                        <a:buNone/>
                      </a:pPr>
                      <a:r>
                        <a:rPr lang="en-US" sz="1700" b="0" smtClean="0">
                          <a:latin typeface="Arial (Body)"/>
                        </a:rPr>
                        <a:t>              while ((line = in.readLine()) != null)</a:t>
                      </a:r>
                    </a:p>
                    <a:p>
                      <a:pPr>
                        <a:buFontTx/>
                        <a:buNone/>
                      </a:pPr>
                      <a:r>
                        <a:rPr lang="en-US" sz="1700" b="0" smtClean="0">
                          <a:latin typeface="Arial (Body)"/>
                        </a:rPr>
                        <a:t>              file.add(line);</a:t>
                      </a:r>
                    </a:p>
                    <a:p>
                      <a:pPr>
                        <a:buFontTx/>
                        <a:buNone/>
                      </a:pPr>
                      <a:r>
                        <a:rPr lang="en-US" sz="1700" b="0" smtClean="0">
                          <a:latin typeface="Arial (Body)"/>
                        </a:rPr>
                        <a:t>              in.close();</a:t>
                      </a:r>
                    </a:p>
                    <a:p>
                      <a:pPr>
                        <a:buFontTx/>
                        <a:buNone/>
                      </a:pPr>
                      <a:r>
                        <a:rPr lang="en-US" sz="1700" b="0" smtClean="0">
                          <a:latin typeface="Arial (Body)"/>
                        </a:rPr>
                        <a:t>            } catch (Exception e){</a:t>
                      </a:r>
                    </a:p>
                    <a:p>
                      <a:pPr>
                        <a:buFontTx/>
                        <a:buNone/>
                      </a:pPr>
                      <a:r>
                        <a:rPr lang="en-US" sz="1700" b="0" smtClean="0">
                          <a:latin typeface="Arial (Body)"/>
                        </a:rPr>
                        <a:t>                     System.out.println(e);</a:t>
                      </a:r>
                    </a:p>
                    <a:p>
                      <a:pPr>
                        <a:buFontTx/>
                        <a:buNone/>
                      </a:pPr>
                      <a:r>
                        <a:rPr lang="en-US" sz="1700" b="0" smtClean="0">
                          <a:latin typeface="Arial (Body)"/>
                        </a:rPr>
                        <a:t>                     return null;</a:t>
                      </a:r>
                    </a:p>
                    <a:p>
                      <a:pPr>
                        <a:buFontTx/>
                        <a:buNone/>
                      </a:pPr>
                      <a:r>
                        <a:rPr lang="en-US" sz="1700" b="0" smtClean="0">
                          <a:latin typeface="Arial (Body)"/>
                        </a:rPr>
                        <a:t>            }</a:t>
                      </a:r>
                    </a:p>
                    <a:p>
                      <a:pPr>
                        <a:buFontTx/>
                        <a:buNone/>
                      </a:pPr>
                      <a:r>
                        <a:rPr lang="en-US" sz="1700" b="0" smtClean="0">
                          <a:latin typeface="Arial (Body)"/>
                        </a:rPr>
                        <a:t>            return file;</a:t>
                      </a:r>
                    </a:p>
                    <a:p>
                      <a:pPr>
                        <a:buFontTx/>
                        <a:buNone/>
                      </a:pPr>
                      <a:r>
                        <a:rPr lang="en-US" sz="1700" b="0" smtClean="0">
                          <a:latin typeface="Arial (Body)"/>
                        </a:rPr>
                        <a:t>}</a:t>
                      </a:r>
                      <a:endParaRPr lang="en-US" sz="1700"/>
                    </a:p>
                  </a:txBody>
                  <a:tcPr/>
                </a:tc>
              </a:tr>
            </a:tbl>
          </a:graphicData>
        </a:graphic>
      </p:graphicFrame>
      <p:sp>
        <p:nvSpPr>
          <p:cNvPr id="7" name="Rectangle 6"/>
          <p:cNvSpPr/>
          <p:nvPr/>
        </p:nvSpPr>
        <p:spPr>
          <a:xfrm>
            <a:off x="3581400" y="2514601"/>
            <a:ext cx="2890270" cy="5333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sp>
        <p:nvSpPr>
          <p:cNvPr id="8" name="Date Placeholder 7"/>
          <p:cNvSpPr>
            <a:spLocks noGrp="1"/>
          </p:cNvSpPr>
          <p:nvPr>
            <p:ph type="dt" sz="half" idx="10"/>
          </p:nvPr>
        </p:nvSpPr>
        <p:spPr/>
        <p:txBody>
          <a:bodyPr/>
          <a:lstStyle/>
          <a:p>
            <a:fld id="{00AE3592-348A-4DCE-A971-9DF3DEF6D6BE}" type="datetime1">
              <a:rPr lang="vi-VN" smtClean="0"/>
              <a:t>24/07/2016</a:t>
            </a:fld>
            <a:endParaRPr lang="en-US"/>
          </a:p>
        </p:txBody>
      </p:sp>
      <p:sp>
        <p:nvSpPr>
          <p:cNvPr id="9" name="Footer Placeholder 8"/>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932433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24428"/>
            <a:ext cx="8153400" cy="5452572"/>
          </a:xfrm>
          <a:solidFill>
            <a:schemeClr val="bg1"/>
          </a:solidFill>
        </p:spPr>
        <p:txBody>
          <a:bodyPr>
            <a:noAutofit/>
          </a:bodyPr>
          <a:lstStyle/>
          <a:p>
            <a:pPr marL="0" indent="0"/>
            <a:r>
              <a:rPr lang="en-US" sz="2400" u="sng">
                <a:solidFill>
                  <a:srgbClr val="0070C0"/>
                </a:solidFill>
                <a:latin typeface="Arial (Body)"/>
              </a:rPr>
              <a:t>Catch </a:t>
            </a:r>
            <a:r>
              <a:rPr lang="en-US" sz="2400" u="sng" smtClean="0">
                <a:solidFill>
                  <a:srgbClr val="0070C0"/>
                </a:solidFill>
                <a:latin typeface="Arial (Body)"/>
              </a:rPr>
              <a:t>exception:</a:t>
            </a:r>
          </a:p>
          <a:p>
            <a:pPr marL="0" indent="0"/>
            <a:r>
              <a:rPr lang="en-US" sz="1800" b="0" smtClean="0">
                <a:latin typeface="Arial (Body)"/>
              </a:rPr>
              <a:t> </a:t>
            </a:r>
            <a:endParaRPr lang="en-US" sz="1800" b="0" smtClean="0">
              <a:latin typeface="Arial (Body)"/>
            </a:endParaRPr>
          </a:p>
          <a:p>
            <a:pPr>
              <a:buFontTx/>
              <a:buChar char="-"/>
            </a:pPr>
            <a:endParaRPr lang="en-US" sz="1800" b="0" smtClean="0">
              <a:latin typeface="Arial (Body)"/>
            </a:endParaRPr>
          </a:p>
          <a:p>
            <a:pPr>
              <a:buFontTx/>
              <a:buChar char="-"/>
            </a:pPr>
            <a:endParaRPr lang="en-US" sz="1800" b="0">
              <a:latin typeface="Arial (Body)"/>
            </a:endParaRPr>
          </a:p>
          <a:p>
            <a:pPr>
              <a:buFontTx/>
              <a:buChar char="-"/>
            </a:pPr>
            <a:endParaRPr lang="en-US" sz="1800" b="0" smtClean="0">
              <a:latin typeface="Arial (Body)"/>
            </a:endParaRPr>
          </a:p>
        </p:txBody>
      </p:sp>
      <p:sp>
        <p:nvSpPr>
          <p:cNvPr id="5" name="Title 1"/>
          <p:cNvSpPr>
            <a:spLocks noGrp="1"/>
          </p:cNvSpPr>
          <p:nvPr>
            <p:ph type="title"/>
          </p:nvPr>
        </p:nvSpPr>
        <p:spPr>
          <a:xfrm>
            <a:off x="822960" y="36576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sz="2600" b="1" smtClean="0">
                <a:solidFill>
                  <a:srgbClr val="FF0000"/>
                </a:solidFill>
                <a:latin typeface="Arial" pitchFamily="34" charset="0"/>
                <a:cs typeface="Arial" pitchFamily="34" charset="0"/>
              </a:rPr>
              <a:t>2. </a:t>
            </a:r>
            <a:r>
              <a:rPr lang="en-US" sz="2600" b="1" err="1" smtClean="0">
                <a:solidFill>
                  <a:srgbClr val="FF0000"/>
                </a:solidFill>
                <a:latin typeface="Arial" pitchFamily="34" charset="0"/>
                <a:cs typeface="Arial" pitchFamily="34" charset="0"/>
              </a:rPr>
              <a:t>Phong</a:t>
            </a:r>
            <a:r>
              <a:rPr lang="en-US" sz="2600" b="1" smtClean="0">
                <a:solidFill>
                  <a:srgbClr val="FF0000"/>
                </a:solidFill>
                <a:latin typeface="Arial" pitchFamily="34" charset="0"/>
                <a:cs typeface="Arial" pitchFamily="34" charset="0"/>
              </a:rPr>
              <a:t> </a:t>
            </a:r>
            <a:r>
              <a:rPr lang="en-US" sz="2600" b="1" err="1" smtClean="0">
                <a:solidFill>
                  <a:srgbClr val="FF0000"/>
                </a:solidFill>
                <a:latin typeface="Arial" pitchFamily="34" charset="0"/>
                <a:cs typeface="Arial" pitchFamily="34" charset="0"/>
              </a:rPr>
              <a:t>cách</a:t>
            </a:r>
            <a:r>
              <a:rPr lang="en-US" sz="2600" b="1" smtClean="0">
                <a:solidFill>
                  <a:srgbClr val="FF0000"/>
                </a:solidFill>
                <a:latin typeface="Arial" pitchFamily="34" charset="0"/>
                <a:cs typeface="Arial" pitchFamily="34" charset="0"/>
              </a:rPr>
              <a:t> </a:t>
            </a:r>
            <a:r>
              <a:rPr lang="en-US" sz="2600" b="1" err="1" smtClean="0">
                <a:solidFill>
                  <a:srgbClr val="FF0000"/>
                </a:solidFill>
                <a:latin typeface="Arial" pitchFamily="34" charset="0"/>
                <a:cs typeface="Arial" pitchFamily="34" charset="0"/>
              </a:rPr>
              <a:t>viết</a:t>
            </a:r>
            <a:r>
              <a:rPr lang="en-US" sz="2600" b="1" smtClean="0">
                <a:solidFill>
                  <a:srgbClr val="FF0000"/>
                </a:solidFill>
                <a:latin typeface="Arial" pitchFamily="34" charset="0"/>
                <a:cs typeface="Arial" pitchFamily="34" charset="0"/>
              </a:rPr>
              <a:t> </a:t>
            </a:r>
            <a:r>
              <a:rPr lang="en-US" sz="2600" b="1" smtClean="0">
                <a:solidFill>
                  <a:srgbClr val="FF0000"/>
                </a:solidFill>
                <a:latin typeface="Arial" pitchFamily="34" charset="0"/>
                <a:cs typeface="Arial" pitchFamily="34" charset="0"/>
              </a:rPr>
              <a:t>CÚ PHÁP, CÂU LỆNH</a:t>
            </a:r>
            <a:endParaRPr lang="en-US" sz="2600" b="1">
              <a:solidFill>
                <a:srgbClr val="FF00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679155136"/>
              </p:ext>
            </p:extLst>
          </p:nvPr>
        </p:nvGraphicFramePr>
        <p:xfrm>
          <a:off x="822960" y="1828800"/>
          <a:ext cx="7772400" cy="4516195"/>
        </p:xfrm>
        <a:graphic>
          <a:graphicData uri="http://schemas.openxmlformats.org/drawingml/2006/table">
            <a:tbl>
              <a:tblPr firstRow="1" bandRow="1">
                <a:tableStyleId>{8799B23B-EC83-4686-B30A-512413B5E67A}</a:tableStyleId>
              </a:tblPr>
              <a:tblGrid>
                <a:gridCol w="7772400"/>
              </a:tblGrid>
              <a:tr h="767155">
                <a:tc>
                  <a:txBody>
                    <a:bodyPr/>
                    <a:lstStyle/>
                    <a:p>
                      <a:endParaRPr lang="en-US"/>
                    </a:p>
                  </a:txBody>
                  <a:tcPr/>
                </a:tc>
              </a:tr>
              <a:tr h="3728645">
                <a:tc>
                  <a:txBody>
                    <a:bodyPr/>
                    <a:lstStyle/>
                    <a:p>
                      <a:r>
                        <a:rPr lang="en-US" sz="2000" smtClean="0"/>
                        <a:t>private static ArrayList readLines(String fileName</a:t>
                      </a:r>
                      <a:r>
                        <a:rPr lang="en-US" sz="2000" smtClean="0">
                          <a:solidFill>
                            <a:srgbClr val="FF0000"/>
                          </a:solidFill>
                        </a:rPr>
                        <a:t>) </a:t>
                      </a:r>
                      <a:r>
                        <a:rPr lang="en-US" sz="2000" u="sng" smtClean="0">
                          <a:solidFill>
                            <a:srgbClr val="FF0000"/>
                          </a:solidFill>
                        </a:rPr>
                        <a:t>throws IOException </a:t>
                      </a:r>
                      <a:r>
                        <a:rPr lang="en-US" sz="2000" smtClean="0"/>
                        <a:t>{</a:t>
                      </a:r>
                    </a:p>
                    <a:p>
                      <a:r>
                        <a:rPr lang="en-US" sz="2000" smtClean="0"/>
                        <a:t>       String line;</a:t>
                      </a:r>
                    </a:p>
                    <a:p>
                      <a:r>
                        <a:rPr lang="en-US" sz="2000" smtClean="0"/>
                        <a:t>       ArrayList file = new ArrayList();</a:t>
                      </a:r>
                    </a:p>
                    <a:p>
                      <a:endParaRPr lang="en-US" sz="2000" smtClean="0"/>
                    </a:p>
                    <a:p>
                      <a:r>
                        <a:rPr lang="en-US" sz="2000" smtClean="0"/>
                        <a:t>       BufferedReader in = new BufferedReader(new FileReader(fileName));</a:t>
                      </a:r>
                    </a:p>
                    <a:p>
                      <a:r>
                        <a:rPr lang="en-US" sz="2000" smtClean="0"/>
                        <a:t>       while ((line = in.readLine()) != null)</a:t>
                      </a:r>
                    </a:p>
                    <a:p>
                      <a:r>
                        <a:rPr lang="en-US" sz="2000" smtClean="0"/>
                        <a:t>       file.add(line);</a:t>
                      </a:r>
                    </a:p>
                    <a:p>
                      <a:r>
                        <a:rPr lang="en-US" sz="2000" smtClean="0"/>
                        <a:t>       in.close();</a:t>
                      </a:r>
                    </a:p>
                    <a:p>
                      <a:endParaRPr lang="en-US" sz="2000" smtClean="0"/>
                    </a:p>
                    <a:p>
                      <a:r>
                        <a:rPr lang="en-US" sz="2000" smtClean="0"/>
                        <a:t>       return file;</a:t>
                      </a:r>
                    </a:p>
                    <a:p>
                      <a:r>
                        <a:rPr lang="en-US" sz="2000" smtClean="0"/>
                        <a:t>}</a:t>
                      </a:r>
                      <a:endParaRPr lang="en-US" sz="2000"/>
                    </a:p>
                  </a:txBody>
                  <a:tcPr/>
                </a:tc>
              </a:tr>
            </a:tbl>
          </a:graphicData>
        </a:graphic>
      </p:graphicFrame>
      <p:sp>
        <p:nvSpPr>
          <p:cNvPr id="8" name="Rectangle 7"/>
          <p:cNvSpPr/>
          <p:nvPr/>
        </p:nvSpPr>
        <p:spPr>
          <a:xfrm>
            <a:off x="4050030" y="1905000"/>
            <a:ext cx="106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2" name="Date Placeholder 1"/>
          <p:cNvSpPr>
            <a:spLocks noGrp="1"/>
          </p:cNvSpPr>
          <p:nvPr>
            <p:ph type="dt" sz="half" idx="10"/>
          </p:nvPr>
        </p:nvSpPr>
        <p:spPr/>
        <p:txBody>
          <a:bodyPr/>
          <a:lstStyle/>
          <a:p>
            <a:fld id="{D9EBB797-14BA-48A3-BAB1-4124C6141250}" type="datetime1">
              <a:rPr lang="vi-VN" smtClean="0"/>
              <a:t>24/07/2016</a:t>
            </a:fld>
            <a:endParaRPr lang="en-US"/>
          </a:p>
        </p:txBody>
      </p:sp>
      <p:sp>
        <p:nvSpPr>
          <p:cNvPr id="4" name="Footer Placeholder 3"/>
          <p:cNvSpPr>
            <a:spLocks noGrp="1"/>
          </p:cNvSpPr>
          <p:nvPr>
            <p:ph type="ftr" sz="quarter" idx="11"/>
          </p:nvPr>
        </p:nvSpPr>
        <p:spPr>
          <a:xfrm>
            <a:off x="3517514" y="6507480"/>
            <a:ext cx="4724400" cy="274320"/>
          </a:xfrm>
        </p:spPr>
        <p:txBody>
          <a:bodyPr/>
          <a:lstStyle/>
          <a:p>
            <a:r>
              <a:rPr lang="vi-VN" smtClean="0"/>
              <a:t>Nguyễn Hoàng Phú Tiên - Trương Ngọc Tinh Anh</a:t>
            </a:r>
            <a:endParaRPr lang="en-US"/>
          </a:p>
        </p:txBody>
      </p:sp>
      <p:sp>
        <p:nvSpPr>
          <p:cNvPr id="9" name="Slide Number Placeholder 8"/>
          <p:cNvSpPr>
            <a:spLocks noGrp="1"/>
          </p:cNvSpPr>
          <p:nvPr>
            <p:ph type="sldNum" sz="quarter" idx="12"/>
          </p:nvPr>
        </p:nvSpPr>
        <p:spPr>
          <a:xfrm>
            <a:off x="8641080" y="6355080"/>
            <a:ext cx="502920" cy="502920"/>
          </a:xfrm>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4003376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930" y="1143000"/>
            <a:ext cx="8763000" cy="4724400"/>
          </a:xfrm>
          <a:solidFill>
            <a:schemeClr val="bg1"/>
          </a:solidFill>
        </p:spPr>
        <p:txBody>
          <a:bodyPr>
            <a:normAutofit/>
          </a:bodyPr>
          <a:lstStyle/>
          <a:p>
            <a:pPr fontAlgn="base"/>
            <a:r>
              <a:rPr lang="en-US" sz="2400" u="sng">
                <a:solidFill>
                  <a:srgbClr val="0070C0"/>
                </a:solidFill>
                <a:latin typeface="Arial (Body)"/>
              </a:rPr>
              <a:t>Một chương trình chuyên </a:t>
            </a:r>
            <a:r>
              <a:rPr lang="en-US" sz="2400" u="sng">
                <a:solidFill>
                  <a:srgbClr val="0070C0"/>
                </a:solidFill>
                <a:latin typeface="Arial (Body)"/>
              </a:rPr>
              <a:t>nghiệp </a:t>
            </a:r>
            <a:r>
              <a:rPr lang="en-US" sz="2400" u="sng" smtClean="0">
                <a:solidFill>
                  <a:srgbClr val="0070C0"/>
                </a:solidFill>
                <a:latin typeface="Arial (Body)"/>
              </a:rPr>
              <a:t>phải đảm bảo:</a:t>
            </a:r>
          </a:p>
          <a:p>
            <a:pPr fontAlgn="base"/>
            <a:endParaRPr lang="en-US" sz="2400" u="sng">
              <a:solidFill>
                <a:srgbClr val="0070C0"/>
              </a:solidFill>
              <a:latin typeface="Arial (Body)"/>
            </a:endParaRPr>
          </a:p>
          <a:p>
            <a:pPr fontAlgn="base">
              <a:buFont typeface="Wingdings" panose="05000000000000000000" pitchFamily="2" charset="2"/>
              <a:buChar char="§"/>
            </a:pPr>
            <a:r>
              <a:rPr lang="vi-VN" sz="2400" b="0" smtClean="0">
                <a:latin typeface="Arial (Body)"/>
              </a:rPr>
              <a:t>Chuẩn </a:t>
            </a:r>
            <a:r>
              <a:rPr lang="vi-VN" sz="2400" b="0">
                <a:latin typeface="Arial (Body)"/>
              </a:rPr>
              <a:t>hóa, thống nhất trong nhóm lập trình</a:t>
            </a:r>
          </a:p>
          <a:p>
            <a:pPr fontAlgn="base">
              <a:buFont typeface="Wingdings" panose="05000000000000000000" pitchFamily="2" charset="2"/>
              <a:buChar char="§"/>
            </a:pPr>
            <a:r>
              <a:rPr lang="vi-VN" sz="2400" b="0">
                <a:latin typeface="Arial (Body)"/>
              </a:rPr>
              <a:t>Chương trình phải đúng, dễ đọc, dễ hiểu, dễ bảo trì, nâng cấp</a:t>
            </a:r>
          </a:p>
          <a:p>
            <a:pPr fontAlgn="base">
              <a:buFont typeface="Wingdings" panose="05000000000000000000" pitchFamily="2" charset="2"/>
              <a:buChar char="§"/>
            </a:pPr>
            <a:r>
              <a:rPr lang="vi-VN" sz="2400" b="0">
                <a:latin typeface="Arial (Body)"/>
              </a:rPr>
              <a:t>Khả năng tái sử dụng mã nguồn</a:t>
            </a:r>
          </a:p>
          <a:p>
            <a:pPr marL="0" indent="0"/>
            <a:endParaRPr lang="en-US">
              <a:latin typeface="Arial (Body)"/>
            </a:endParaRPr>
          </a:p>
        </p:txBody>
      </p:sp>
      <p:sp>
        <p:nvSpPr>
          <p:cNvPr id="5" name="Title 1"/>
          <p:cNvSpPr>
            <a:spLocks noGrp="1"/>
          </p:cNvSpPr>
          <p:nvPr>
            <p:ph type="title"/>
          </p:nvPr>
        </p:nvSpPr>
        <p:spPr>
          <a:xfrm>
            <a:off x="822960" y="36576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b="1" smtClean="0">
                <a:solidFill>
                  <a:srgbClr val="FF0000"/>
                </a:solidFill>
                <a:latin typeface="Arial" pitchFamily="34" charset="0"/>
                <a:cs typeface="Arial" pitchFamily="34" charset="0"/>
              </a:rPr>
              <a:t>3. PHONG </a:t>
            </a:r>
            <a:r>
              <a:rPr lang="en-US" b="1" smtClean="0">
                <a:solidFill>
                  <a:srgbClr val="FF0000"/>
                </a:solidFill>
                <a:latin typeface="Arial" pitchFamily="34" charset="0"/>
                <a:cs typeface="Arial" pitchFamily="34" charset="0"/>
              </a:rPr>
              <a:t>CÁCH </a:t>
            </a:r>
            <a:r>
              <a:rPr lang="en-US" b="1" smtClean="0">
                <a:solidFill>
                  <a:srgbClr val="FF0000"/>
                </a:solidFill>
                <a:latin typeface="Arial" pitchFamily="34" charset="0"/>
                <a:cs typeface="Arial" pitchFamily="34" charset="0"/>
              </a:rPr>
              <a:t>VIẾT CHƯƠNG </a:t>
            </a:r>
            <a:r>
              <a:rPr lang="en-US" b="1" err="1" smtClean="0">
                <a:solidFill>
                  <a:srgbClr val="FF0000"/>
                </a:solidFill>
                <a:latin typeface="Arial" pitchFamily="34" charset="0"/>
                <a:cs typeface="Arial" pitchFamily="34" charset="0"/>
              </a:rPr>
              <a:t>TRÌNh</a:t>
            </a:r>
            <a:endParaRPr lang="en-US" b="1">
              <a:solidFill>
                <a:srgbClr val="FF0000"/>
              </a:solidFill>
              <a:latin typeface="Arial" pitchFamily="34" charset="0"/>
              <a:cs typeface="Arial" pitchFamily="34" charset="0"/>
            </a:endParaRPr>
          </a:p>
        </p:txBody>
      </p:sp>
      <p:sp>
        <p:nvSpPr>
          <p:cNvPr id="6" name="Date Placeholder 5"/>
          <p:cNvSpPr>
            <a:spLocks noGrp="1"/>
          </p:cNvSpPr>
          <p:nvPr>
            <p:ph type="dt" sz="half" idx="10"/>
          </p:nvPr>
        </p:nvSpPr>
        <p:spPr/>
        <p:txBody>
          <a:bodyPr/>
          <a:lstStyle/>
          <a:p>
            <a:fld id="{936BB7EC-2446-4B45-8C3B-D5F050056450}" type="datetime1">
              <a:rPr lang="vi-VN" smtClean="0"/>
              <a:t>24/07/2016</a:t>
            </a:fld>
            <a:endParaRPr lang="en-US"/>
          </a:p>
        </p:txBody>
      </p:sp>
      <p:sp>
        <p:nvSpPr>
          <p:cNvPr id="7" name="Footer Placeholder 6"/>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308029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1100628"/>
            <a:ext cx="7787640" cy="3579849"/>
          </a:xfrm>
        </p:spPr>
        <p:txBody>
          <a:bodyPr>
            <a:normAutofit/>
          </a:bodyPr>
          <a:lstStyle/>
          <a:p>
            <a:pPr>
              <a:lnSpc>
                <a:spcPct val="200000"/>
              </a:lnSpc>
              <a:buFont typeface="+mj-lt"/>
              <a:buAutoNum type="arabicPeriod"/>
            </a:pPr>
            <a:r>
              <a:rPr lang="en-US" sz="3200" smtClean="0">
                <a:solidFill>
                  <a:srgbClr val="0070C0"/>
                </a:solidFill>
                <a:latin typeface="Tahoma" pitchFamily="34" charset="0"/>
                <a:ea typeface="Tahoma" pitchFamily="34" charset="0"/>
                <a:cs typeface="Tahoma" pitchFamily="34" charset="0"/>
              </a:rPr>
              <a:t> </a:t>
            </a:r>
            <a:r>
              <a:rPr lang="en-US" sz="3200" err="1" smtClean="0">
                <a:solidFill>
                  <a:srgbClr val="0070C0"/>
                </a:solidFill>
                <a:latin typeface="Tahoma" pitchFamily="34" charset="0"/>
                <a:ea typeface="Tahoma" pitchFamily="34" charset="0"/>
                <a:cs typeface="Tahoma" pitchFamily="34" charset="0"/>
              </a:rPr>
              <a:t>Phong</a:t>
            </a:r>
            <a:r>
              <a:rPr lang="en-US" sz="3200" smtClean="0">
                <a:solidFill>
                  <a:srgbClr val="0070C0"/>
                </a:solidFill>
                <a:latin typeface="Tahoma" pitchFamily="34" charset="0"/>
                <a:ea typeface="Tahoma" pitchFamily="34" charset="0"/>
                <a:cs typeface="Tahoma" pitchFamily="34" charset="0"/>
              </a:rPr>
              <a:t> </a:t>
            </a:r>
            <a:r>
              <a:rPr lang="en-US" sz="3200" err="1" smtClean="0">
                <a:solidFill>
                  <a:srgbClr val="0070C0"/>
                </a:solidFill>
                <a:latin typeface="Tahoma" pitchFamily="34" charset="0"/>
                <a:ea typeface="Tahoma" pitchFamily="34" charset="0"/>
                <a:cs typeface="Tahoma" pitchFamily="34" charset="0"/>
              </a:rPr>
              <a:t>cách</a:t>
            </a:r>
            <a:r>
              <a:rPr lang="en-US" sz="3200" smtClean="0">
                <a:solidFill>
                  <a:srgbClr val="0070C0"/>
                </a:solidFill>
                <a:latin typeface="Tahoma" pitchFamily="34" charset="0"/>
                <a:ea typeface="Tahoma" pitchFamily="34" charset="0"/>
                <a:cs typeface="Tahoma" pitchFamily="34" charset="0"/>
              </a:rPr>
              <a:t> </a:t>
            </a:r>
            <a:r>
              <a:rPr lang="en-US" sz="3200" err="1" smtClean="0">
                <a:solidFill>
                  <a:srgbClr val="0070C0"/>
                </a:solidFill>
                <a:latin typeface="Tahoma" pitchFamily="34" charset="0"/>
                <a:ea typeface="Tahoma" pitchFamily="34" charset="0"/>
                <a:cs typeface="Tahoma" pitchFamily="34" charset="0"/>
              </a:rPr>
              <a:t>đặt</a:t>
            </a:r>
            <a:r>
              <a:rPr lang="en-US" sz="3200" smtClean="0">
                <a:solidFill>
                  <a:srgbClr val="0070C0"/>
                </a:solidFill>
                <a:latin typeface="Tahoma" pitchFamily="34" charset="0"/>
                <a:ea typeface="Tahoma" pitchFamily="34" charset="0"/>
                <a:cs typeface="Tahoma" pitchFamily="34" charset="0"/>
              </a:rPr>
              <a:t> </a:t>
            </a:r>
            <a:r>
              <a:rPr lang="en-US" sz="3200" err="1" smtClean="0">
                <a:solidFill>
                  <a:srgbClr val="0070C0"/>
                </a:solidFill>
                <a:latin typeface="Tahoma" pitchFamily="34" charset="0"/>
                <a:ea typeface="Tahoma" pitchFamily="34" charset="0"/>
                <a:cs typeface="Tahoma" pitchFamily="34" charset="0"/>
              </a:rPr>
              <a:t>tên</a:t>
            </a:r>
            <a:endParaRPr lang="en-US" sz="3200" smtClean="0">
              <a:solidFill>
                <a:srgbClr val="0070C0"/>
              </a:solidFill>
              <a:latin typeface="Tahoma" pitchFamily="34" charset="0"/>
              <a:ea typeface="Tahoma" pitchFamily="34" charset="0"/>
              <a:cs typeface="Tahoma" pitchFamily="34" charset="0"/>
            </a:endParaRPr>
          </a:p>
          <a:p>
            <a:pPr marL="0" indent="0">
              <a:lnSpc>
                <a:spcPct val="200000"/>
              </a:lnSpc>
            </a:pPr>
            <a:r>
              <a:rPr lang="en-US" sz="3200" smtClean="0">
                <a:solidFill>
                  <a:srgbClr val="0070C0"/>
                </a:solidFill>
                <a:latin typeface="Tahoma" pitchFamily="34" charset="0"/>
                <a:ea typeface="Tahoma" pitchFamily="34" charset="0"/>
                <a:cs typeface="Tahoma" pitchFamily="34" charset="0"/>
              </a:rPr>
              <a:t>2. </a:t>
            </a:r>
            <a:r>
              <a:rPr lang="en-US" sz="3200" err="1" smtClean="0">
                <a:solidFill>
                  <a:srgbClr val="0070C0"/>
                </a:solidFill>
                <a:latin typeface="Tahoma" pitchFamily="34" charset="0"/>
                <a:ea typeface="Tahoma" pitchFamily="34" charset="0"/>
                <a:cs typeface="Tahoma" pitchFamily="34" charset="0"/>
              </a:rPr>
              <a:t>Phong</a:t>
            </a:r>
            <a:r>
              <a:rPr lang="en-US" sz="3200" smtClean="0">
                <a:solidFill>
                  <a:srgbClr val="0070C0"/>
                </a:solidFill>
                <a:latin typeface="Tahoma" pitchFamily="34" charset="0"/>
                <a:ea typeface="Tahoma" pitchFamily="34" charset="0"/>
                <a:cs typeface="Tahoma" pitchFamily="34" charset="0"/>
              </a:rPr>
              <a:t> </a:t>
            </a:r>
            <a:r>
              <a:rPr lang="en-US" sz="3200" err="1" smtClean="0">
                <a:solidFill>
                  <a:srgbClr val="0070C0"/>
                </a:solidFill>
                <a:latin typeface="Tahoma" pitchFamily="34" charset="0"/>
                <a:ea typeface="Tahoma" pitchFamily="34" charset="0"/>
                <a:cs typeface="Tahoma" pitchFamily="34" charset="0"/>
              </a:rPr>
              <a:t>cách</a:t>
            </a:r>
            <a:r>
              <a:rPr lang="en-US" sz="3200" smtClean="0">
                <a:solidFill>
                  <a:srgbClr val="0070C0"/>
                </a:solidFill>
                <a:latin typeface="Tahoma" pitchFamily="34" charset="0"/>
                <a:ea typeface="Tahoma" pitchFamily="34" charset="0"/>
                <a:cs typeface="Tahoma" pitchFamily="34" charset="0"/>
              </a:rPr>
              <a:t> </a:t>
            </a:r>
            <a:r>
              <a:rPr lang="en-US" sz="3200" err="1" smtClean="0">
                <a:solidFill>
                  <a:srgbClr val="0070C0"/>
                </a:solidFill>
                <a:latin typeface="Tahoma" pitchFamily="34" charset="0"/>
                <a:ea typeface="Tahoma" pitchFamily="34" charset="0"/>
                <a:cs typeface="Tahoma" pitchFamily="34" charset="0"/>
              </a:rPr>
              <a:t>viết</a:t>
            </a:r>
            <a:r>
              <a:rPr lang="en-US" sz="3200" smtClean="0">
                <a:solidFill>
                  <a:srgbClr val="0070C0"/>
                </a:solidFill>
                <a:latin typeface="Tahoma" pitchFamily="34" charset="0"/>
                <a:ea typeface="Tahoma" pitchFamily="34" charset="0"/>
                <a:cs typeface="Tahoma" pitchFamily="34" charset="0"/>
              </a:rPr>
              <a:t> </a:t>
            </a:r>
            <a:r>
              <a:rPr lang="en-US" sz="3200" err="1" smtClean="0">
                <a:solidFill>
                  <a:srgbClr val="0070C0"/>
                </a:solidFill>
                <a:latin typeface="Tahoma" pitchFamily="34" charset="0"/>
                <a:ea typeface="Tahoma" pitchFamily="34" charset="0"/>
                <a:cs typeface="Tahoma" pitchFamily="34" charset="0"/>
              </a:rPr>
              <a:t>cú</a:t>
            </a:r>
            <a:r>
              <a:rPr lang="en-US" sz="3200" smtClean="0">
                <a:solidFill>
                  <a:srgbClr val="0070C0"/>
                </a:solidFill>
                <a:latin typeface="Tahoma" pitchFamily="34" charset="0"/>
                <a:ea typeface="Tahoma" pitchFamily="34" charset="0"/>
                <a:cs typeface="Tahoma" pitchFamily="34" charset="0"/>
              </a:rPr>
              <a:t> </a:t>
            </a:r>
            <a:r>
              <a:rPr lang="en-US" sz="3200" err="1" smtClean="0">
                <a:solidFill>
                  <a:srgbClr val="0070C0"/>
                </a:solidFill>
                <a:latin typeface="Tahoma" pitchFamily="34" charset="0"/>
                <a:ea typeface="Tahoma" pitchFamily="34" charset="0"/>
                <a:cs typeface="Tahoma" pitchFamily="34" charset="0"/>
              </a:rPr>
              <a:t>pháp</a:t>
            </a:r>
            <a:r>
              <a:rPr lang="en-US" sz="3200" smtClean="0">
                <a:solidFill>
                  <a:srgbClr val="0070C0"/>
                </a:solidFill>
                <a:latin typeface="Tahoma" pitchFamily="34" charset="0"/>
                <a:ea typeface="Tahoma" pitchFamily="34" charset="0"/>
                <a:cs typeface="Tahoma" pitchFamily="34" charset="0"/>
              </a:rPr>
              <a:t>, </a:t>
            </a:r>
            <a:r>
              <a:rPr lang="en-US" sz="3200" err="1" smtClean="0">
                <a:solidFill>
                  <a:srgbClr val="0070C0"/>
                </a:solidFill>
                <a:latin typeface="Tahoma" pitchFamily="34" charset="0"/>
                <a:ea typeface="Tahoma" pitchFamily="34" charset="0"/>
                <a:cs typeface="Tahoma" pitchFamily="34" charset="0"/>
              </a:rPr>
              <a:t>câu</a:t>
            </a:r>
            <a:r>
              <a:rPr lang="en-US" sz="3200" smtClean="0">
                <a:solidFill>
                  <a:srgbClr val="0070C0"/>
                </a:solidFill>
                <a:latin typeface="Tahoma" pitchFamily="34" charset="0"/>
                <a:ea typeface="Tahoma" pitchFamily="34" charset="0"/>
                <a:cs typeface="Tahoma" pitchFamily="34" charset="0"/>
              </a:rPr>
              <a:t> </a:t>
            </a:r>
            <a:r>
              <a:rPr lang="en-US" sz="3200" err="1" smtClean="0">
                <a:solidFill>
                  <a:srgbClr val="0070C0"/>
                </a:solidFill>
                <a:latin typeface="Tahoma" pitchFamily="34" charset="0"/>
                <a:ea typeface="Tahoma" pitchFamily="34" charset="0"/>
                <a:cs typeface="Tahoma" pitchFamily="34" charset="0"/>
              </a:rPr>
              <a:t>lệnh</a:t>
            </a:r>
            <a:endParaRPr lang="en-US" sz="3200" smtClean="0">
              <a:solidFill>
                <a:srgbClr val="0070C0"/>
              </a:solidFill>
              <a:latin typeface="Tahoma" pitchFamily="34" charset="0"/>
              <a:ea typeface="Tahoma" pitchFamily="34" charset="0"/>
              <a:cs typeface="Tahoma" pitchFamily="34" charset="0"/>
            </a:endParaRPr>
          </a:p>
          <a:p>
            <a:pPr marL="0" indent="0">
              <a:lnSpc>
                <a:spcPct val="200000"/>
              </a:lnSpc>
            </a:pPr>
            <a:r>
              <a:rPr lang="en-US" sz="3200" smtClean="0">
                <a:solidFill>
                  <a:srgbClr val="0070C0"/>
                </a:solidFill>
                <a:latin typeface="Tahoma" pitchFamily="34" charset="0"/>
                <a:ea typeface="Tahoma" pitchFamily="34" charset="0"/>
                <a:cs typeface="Tahoma" pitchFamily="34" charset="0"/>
              </a:rPr>
              <a:t>3. </a:t>
            </a:r>
            <a:r>
              <a:rPr lang="en-US" sz="3200" err="1" smtClean="0">
                <a:solidFill>
                  <a:srgbClr val="0070C0"/>
                </a:solidFill>
                <a:latin typeface="Tahoma" pitchFamily="34" charset="0"/>
                <a:ea typeface="Tahoma" pitchFamily="34" charset="0"/>
                <a:cs typeface="Tahoma" pitchFamily="34" charset="0"/>
              </a:rPr>
              <a:t>Phong</a:t>
            </a:r>
            <a:r>
              <a:rPr lang="en-US" sz="3200" smtClean="0">
                <a:solidFill>
                  <a:srgbClr val="0070C0"/>
                </a:solidFill>
                <a:latin typeface="Tahoma" pitchFamily="34" charset="0"/>
                <a:ea typeface="Tahoma" pitchFamily="34" charset="0"/>
                <a:cs typeface="Tahoma" pitchFamily="34" charset="0"/>
              </a:rPr>
              <a:t> </a:t>
            </a:r>
            <a:r>
              <a:rPr lang="en-US" sz="3200" err="1" smtClean="0">
                <a:solidFill>
                  <a:srgbClr val="0070C0"/>
                </a:solidFill>
                <a:latin typeface="Tahoma" pitchFamily="34" charset="0"/>
                <a:ea typeface="Tahoma" pitchFamily="34" charset="0"/>
                <a:cs typeface="Tahoma" pitchFamily="34" charset="0"/>
              </a:rPr>
              <a:t>cách</a:t>
            </a:r>
            <a:r>
              <a:rPr lang="en-US" sz="3200" smtClean="0">
                <a:solidFill>
                  <a:srgbClr val="0070C0"/>
                </a:solidFill>
                <a:latin typeface="Tahoma" pitchFamily="34" charset="0"/>
                <a:ea typeface="Tahoma" pitchFamily="34" charset="0"/>
                <a:cs typeface="Tahoma" pitchFamily="34" charset="0"/>
              </a:rPr>
              <a:t> </a:t>
            </a:r>
            <a:r>
              <a:rPr lang="en-US" sz="3200" err="1" smtClean="0">
                <a:solidFill>
                  <a:srgbClr val="0070C0"/>
                </a:solidFill>
                <a:latin typeface="Tahoma" pitchFamily="34" charset="0"/>
                <a:ea typeface="Tahoma" pitchFamily="34" charset="0"/>
                <a:cs typeface="Tahoma" pitchFamily="34" charset="0"/>
              </a:rPr>
              <a:t>viết</a:t>
            </a:r>
            <a:r>
              <a:rPr lang="en-US" sz="3200" smtClean="0">
                <a:solidFill>
                  <a:srgbClr val="0070C0"/>
                </a:solidFill>
                <a:latin typeface="Tahoma" pitchFamily="34" charset="0"/>
                <a:ea typeface="Tahoma" pitchFamily="34" charset="0"/>
                <a:cs typeface="Tahoma" pitchFamily="34" charset="0"/>
              </a:rPr>
              <a:t> </a:t>
            </a:r>
            <a:r>
              <a:rPr lang="en-US" sz="3200" err="1" smtClean="0">
                <a:solidFill>
                  <a:srgbClr val="0070C0"/>
                </a:solidFill>
                <a:latin typeface="Tahoma" pitchFamily="34" charset="0"/>
                <a:ea typeface="Tahoma" pitchFamily="34" charset="0"/>
                <a:cs typeface="Tahoma" pitchFamily="34" charset="0"/>
              </a:rPr>
              <a:t>chương</a:t>
            </a:r>
            <a:r>
              <a:rPr lang="en-US" sz="3200" smtClean="0">
                <a:solidFill>
                  <a:srgbClr val="0070C0"/>
                </a:solidFill>
                <a:latin typeface="Tahoma" pitchFamily="34" charset="0"/>
                <a:ea typeface="Tahoma" pitchFamily="34" charset="0"/>
                <a:cs typeface="Tahoma" pitchFamily="34" charset="0"/>
              </a:rPr>
              <a:t> </a:t>
            </a:r>
            <a:r>
              <a:rPr lang="en-US" sz="3200" err="1" smtClean="0">
                <a:solidFill>
                  <a:srgbClr val="0070C0"/>
                </a:solidFill>
                <a:latin typeface="Tahoma" pitchFamily="34" charset="0"/>
                <a:ea typeface="Tahoma" pitchFamily="34" charset="0"/>
                <a:cs typeface="Tahoma" pitchFamily="34" charset="0"/>
              </a:rPr>
              <a:t>trình</a:t>
            </a:r>
            <a:endParaRPr lang="en-US" sz="3200" smtClean="0">
              <a:solidFill>
                <a:srgbClr val="0070C0"/>
              </a:solidFill>
              <a:latin typeface="Tahoma" pitchFamily="34" charset="0"/>
              <a:ea typeface="Tahoma" pitchFamily="34" charset="0"/>
              <a:cs typeface="Tahoma" pitchFamily="34" charset="0"/>
            </a:endParaRPr>
          </a:p>
        </p:txBody>
      </p:sp>
      <p:sp>
        <p:nvSpPr>
          <p:cNvPr id="5" name="Title 1"/>
          <p:cNvSpPr>
            <a:spLocks noGrp="1"/>
          </p:cNvSpPr>
          <p:nvPr>
            <p:ph type="title"/>
          </p:nvPr>
        </p:nvSpPr>
        <p:spPr>
          <a:xfrm>
            <a:off x="822960" y="36576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b="1" smtClean="0">
                <a:solidFill>
                  <a:srgbClr val="FF0000"/>
                </a:solidFill>
                <a:latin typeface="Arial" pitchFamily="34" charset="0"/>
                <a:cs typeface="Arial" pitchFamily="34" charset="0"/>
              </a:rPr>
              <a:t>PHONG CÁCH LẬP TRÌNH BAO GỒM?</a:t>
            </a:r>
            <a:endParaRPr lang="en-US" b="1">
              <a:solidFill>
                <a:srgbClr val="FF0000"/>
              </a:solidFill>
              <a:latin typeface="Arial" pitchFamily="34" charset="0"/>
              <a:cs typeface="Arial" pitchFamily="34" charset="0"/>
            </a:endParaRPr>
          </a:p>
        </p:txBody>
      </p:sp>
      <p:sp>
        <p:nvSpPr>
          <p:cNvPr id="2" name="Date Placeholder 1"/>
          <p:cNvSpPr>
            <a:spLocks noGrp="1"/>
          </p:cNvSpPr>
          <p:nvPr>
            <p:ph type="dt" sz="half" idx="10"/>
          </p:nvPr>
        </p:nvSpPr>
        <p:spPr/>
        <p:txBody>
          <a:bodyPr/>
          <a:lstStyle/>
          <a:p>
            <a:fld id="{47082D4C-0E18-4B60-8DC8-92C5B19423B4}" type="datetime1">
              <a:rPr lang="vi-VN" smtClean="0"/>
              <a:t>24/07/2016</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Footer Placeholder 4"/>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Tree>
    <p:extLst>
      <p:ext uri="{BB962C8B-B14F-4D97-AF65-F5344CB8AC3E}">
        <p14:creationId xmlns:p14="http://schemas.microsoft.com/office/powerpoint/2010/main" val="40543892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5791200"/>
          </a:xfrm>
          <a:solidFill>
            <a:schemeClr val="bg1"/>
          </a:solidFill>
        </p:spPr>
        <p:txBody>
          <a:bodyPr>
            <a:normAutofit fontScale="70000" lnSpcReduction="20000"/>
          </a:bodyPr>
          <a:lstStyle/>
          <a:p>
            <a:pPr marL="0" indent="0">
              <a:lnSpc>
                <a:spcPct val="160000"/>
              </a:lnSpc>
              <a:spcBef>
                <a:spcPts val="0"/>
              </a:spcBef>
            </a:pPr>
            <a:r>
              <a:rPr lang="en-US" sz="2300" smtClean="0">
                <a:solidFill>
                  <a:srgbClr val="0070C0"/>
                </a:solidFill>
                <a:latin typeface="Arial (Body)"/>
              </a:rPr>
              <a:t>Tên project, </a:t>
            </a:r>
            <a:r>
              <a:rPr lang="en-US" sz="2300" err="1" smtClean="0">
                <a:solidFill>
                  <a:srgbClr val="0070C0"/>
                </a:solidFill>
                <a:latin typeface="Arial (Body)"/>
              </a:rPr>
              <a:t>tên</a:t>
            </a:r>
            <a:r>
              <a:rPr lang="en-US" sz="2300" smtClean="0">
                <a:solidFill>
                  <a:srgbClr val="0070C0"/>
                </a:solidFill>
                <a:latin typeface="Arial (Body)"/>
              </a:rPr>
              <a:t> </a:t>
            </a:r>
            <a:r>
              <a:rPr lang="en-US" sz="2300" err="1" smtClean="0">
                <a:solidFill>
                  <a:srgbClr val="0070C0"/>
                </a:solidFill>
                <a:latin typeface="Arial (Body)"/>
              </a:rPr>
              <a:t>các</a:t>
            </a:r>
            <a:r>
              <a:rPr lang="en-US" sz="2300" smtClean="0">
                <a:solidFill>
                  <a:srgbClr val="0070C0"/>
                </a:solidFill>
                <a:latin typeface="Arial (Body)"/>
              </a:rPr>
              <a:t> </a:t>
            </a:r>
            <a:r>
              <a:rPr lang="en-US" sz="2300" smtClean="0">
                <a:solidFill>
                  <a:srgbClr val="0070C0"/>
                </a:solidFill>
                <a:latin typeface="Arial (Body)"/>
              </a:rPr>
              <a:t>module, </a:t>
            </a:r>
            <a:r>
              <a:rPr lang="en-US" sz="2300" err="1" smtClean="0">
                <a:solidFill>
                  <a:srgbClr val="0070C0"/>
                </a:solidFill>
                <a:latin typeface="Arial (Body)"/>
              </a:rPr>
              <a:t>tên</a:t>
            </a:r>
            <a:r>
              <a:rPr lang="en-US" sz="2300" smtClean="0">
                <a:solidFill>
                  <a:srgbClr val="0070C0"/>
                </a:solidFill>
                <a:latin typeface="Arial (Body)"/>
              </a:rPr>
              <a:t> </a:t>
            </a:r>
            <a:r>
              <a:rPr lang="en-US" sz="2300" err="1" smtClean="0">
                <a:solidFill>
                  <a:srgbClr val="0070C0"/>
                </a:solidFill>
                <a:latin typeface="Arial (Body)"/>
              </a:rPr>
              <a:t>gói</a:t>
            </a:r>
            <a:r>
              <a:rPr lang="en-US" sz="2300" smtClean="0">
                <a:solidFill>
                  <a:srgbClr val="0070C0"/>
                </a:solidFill>
                <a:latin typeface="Arial (Body)"/>
              </a:rPr>
              <a:t> </a:t>
            </a:r>
            <a:r>
              <a:rPr lang="en-US" sz="2300" err="1" smtClean="0">
                <a:solidFill>
                  <a:srgbClr val="0070C0"/>
                </a:solidFill>
                <a:latin typeface="Arial (Body)"/>
              </a:rPr>
              <a:t>nên</a:t>
            </a:r>
            <a:r>
              <a:rPr lang="en-US" sz="2300" smtClean="0">
                <a:solidFill>
                  <a:srgbClr val="0070C0"/>
                </a:solidFill>
                <a:latin typeface="Arial (Body)"/>
              </a:rPr>
              <a:t> </a:t>
            </a:r>
            <a:r>
              <a:rPr lang="en-US" sz="2300" err="1" smtClean="0">
                <a:solidFill>
                  <a:srgbClr val="0070C0"/>
                </a:solidFill>
                <a:latin typeface="Arial (Body)"/>
              </a:rPr>
              <a:t>viết</a:t>
            </a:r>
            <a:r>
              <a:rPr lang="en-US" sz="2300" smtClean="0">
                <a:solidFill>
                  <a:srgbClr val="0070C0"/>
                </a:solidFill>
                <a:latin typeface="Arial (Body)"/>
              </a:rPr>
              <a:t> </a:t>
            </a:r>
            <a:r>
              <a:rPr lang="en-US" sz="2300" err="1" smtClean="0">
                <a:solidFill>
                  <a:srgbClr val="0070C0"/>
                </a:solidFill>
                <a:latin typeface="Arial (Body)"/>
              </a:rPr>
              <a:t>thường</a:t>
            </a:r>
            <a:r>
              <a:rPr lang="en-US" sz="2300" smtClean="0">
                <a:solidFill>
                  <a:srgbClr val="0070C0"/>
                </a:solidFill>
                <a:latin typeface="Arial (Body)"/>
              </a:rPr>
              <a:t> </a:t>
            </a:r>
          </a:p>
          <a:p>
            <a:pPr marL="0" indent="0">
              <a:lnSpc>
                <a:spcPct val="160000"/>
              </a:lnSpc>
              <a:spcBef>
                <a:spcPts val="0"/>
              </a:spcBef>
            </a:pPr>
            <a:r>
              <a:rPr lang="en-US" sz="2300" err="1" smtClean="0">
                <a:solidFill>
                  <a:srgbClr val="0070C0"/>
                </a:solidFill>
                <a:latin typeface="Arial (Body)"/>
              </a:rPr>
              <a:t>Mỗi</a:t>
            </a:r>
            <a:r>
              <a:rPr lang="en-US" sz="2300" smtClean="0">
                <a:solidFill>
                  <a:srgbClr val="0070C0"/>
                </a:solidFill>
                <a:latin typeface="Arial (Body)"/>
              </a:rPr>
              <a:t> </a:t>
            </a:r>
            <a:r>
              <a:rPr lang="en-US" sz="2300" err="1" smtClean="0">
                <a:solidFill>
                  <a:srgbClr val="0070C0"/>
                </a:solidFill>
                <a:latin typeface="Arial (Body)"/>
              </a:rPr>
              <a:t>lớp</a:t>
            </a:r>
            <a:r>
              <a:rPr lang="en-US" sz="2300" smtClean="0">
                <a:solidFill>
                  <a:srgbClr val="0070C0"/>
                </a:solidFill>
                <a:latin typeface="Arial (Body)"/>
              </a:rPr>
              <a:t> </a:t>
            </a:r>
            <a:r>
              <a:rPr lang="en-US" sz="2300" err="1" smtClean="0">
                <a:solidFill>
                  <a:srgbClr val="0070C0"/>
                </a:solidFill>
                <a:latin typeface="Arial (Body)"/>
              </a:rPr>
              <a:t>nên</a:t>
            </a:r>
            <a:r>
              <a:rPr lang="en-US" sz="2300" smtClean="0">
                <a:solidFill>
                  <a:srgbClr val="0070C0"/>
                </a:solidFill>
                <a:latin typeface="Arial (Body)"/>
              </a:rPr>
              <a:t> </a:t>
            </a:r>
            <a:r>
              <a:rPr lang="en-US" sz="2300" err="1" smtClean="0">
                <a:solidFill>
                  <a:srgbClr val="0070C0"/>
                </a:solidFill>
                <a:latin typeface="Arial (Body)"/>
              </a:rPr>
              <a:t>có</a:t>
            </a:r>
            <a:r>
              <a:rPr lang="en-US" sz="2300" smtClean="0">
                <a:solidFill>
                  <a:srgbClr val="0070C0"/>
                </a:solidFill>
                <a:latin typeface="Arial (Body)"/>
              </a:rPr>
              <a:t> </a:t>
            </a:r>
            <a:r>
              <a:rPr lang="en-US" sz="2300" err="1" smtClean="0">
                <a:solidFill>
                  <a:srgbClr val="0070C0"/>
                </a:solidFill>
                <a:latin typeface="Arial (Body)"/>
              </a:rPr>
              <a:t>một</a:t>
            </a:r>
            <a:r>
              <a:rPr lang="en-US" sz="2300" smtClean="0">
                <a:solidFill>
                  <a:srgbClr val="0070C0"/>
                </a:solidFill>
                <a:latin typeface="Arial (Body)"/>
              </a:rPr>
              <a:t> file </a:t>
            </a:r>
            <a:r>
              <a:rPr lang="en-US" sz="2300" smtClean="0">
                <a:solidFill>
                  <a:srgbClr val="0070C0"/>
                </a:solidFill>
                <a:latin typeface="Arial (Body)"/>
              </a:rPr>
              <a:t>riêng, </a:t>
            </a:r>
            <a:r>
              <a:rPr lang="en-US" sz="2300" smtClean="0">
                <a:solidFill>
                  <a:srgbClr val="0070C0"/>
                </a:solidFill>
                <a:latin typeface="Arial (Body)"/>
              </a:rPr>
              <a:t>để</a:t>
            </a:r>
            <a:r>
              <a:rPr lang="en-US" sz="2300" smtClean="0">
                <a:solidFill>
                  <a:srgbClr val="0070C0"/>
                </a:solidFill>
                <a:latin typeface="Arial (Body)"/>
              </a:rPr>
              <a:t> </a:t>
            </a:r>
            <a:r>
              <a:rPr lang="en-US" sz="2300" err="1" smtClean="0">
                <a:solidFill>
                  <a:srgbClr val="0070C0"/>
                </a:solidFill>
                <a:latin typeface="Arial (Body)"/>
              </a:rPr>
              <a:t>dễ</a:t>
            </a:r>
            <a:r>
              <a:rPr lang="en-US" sz="2300" smtClean="0">
                <a:solidFill>
                  <a:srgbClr val="0070C0"/>
                </a:solidFill>
                <a:latin typeface="Arial (Body)"/>
              </a:rPr>
              <a:t> </a:t>
            </a:r>
            <a:r>
              <a:rPr lang="en-US" sz="2300" err="1" smtClean="0">
                <a:solidFill>
                  <a:srgbClr val="0070C0"/>
                </a:solidFill>
                <a:latin typeface="Arial (Body)"/>
              </a:rPr>
              <a:t>quản</a:t>
            </a:r>
            <a:r>
              <a:rPr lang="en-US" sz="2300" smtClean="0">
                <a:solidFill>
                  <a:srgbClr val="0070C0"/>
                </a:solidFill>
                <a:latin typeface="Arial (Body)"/>
              </a:rPr>
              <a:t> </a:t>
            </a:r>
            <a:r>
              <a:rPr lang="en-US" sz="2300" smtClean="0">
                <a:solidFill>
                  <a:srgbClr val="0070C0"/>
                </a:solidFill>
                <a:latin typeface="Arial (Body)"/>
              </a:rPr>
              <a:t>lý, </a:t>
            </a:r>
            <a:r>
              <a:rPr lang="en-US" sz="2300" err="1" smtClean="0">
                <a:solidFill>
                  <a:srgbClr val="0070C0"/>
                </a:solidFill>
                <a:latin typeface="Arial (Body)"/>
              </a:rPr>
              <a:t>trừ</a:t>
            </a:r>
            <a:r>
              <a:rPr lang="en-US" sz="2300" smtClean="0">
                <a:solidFill>
                  <a:srgbClr val="0070C0"/>
                </a:solidFill>
                <a:latin typeface="Arial (Body)"/>
              </a:rPr>
              <a:t> </a:t>
            </a:r>
            <a:r>
              <a:rPr lang="en-US" sz="2300" err="1" smtClean="0">
                <a:solidFill>
                  <a:srgbClr val="0070C0"/>
                </a:solidFill>
                <a:latin typeface="Arial (Body)"/>
              </a:rPr>
              <a:t>những</a:t>
            </a:r>
            <a:r>
              <a:rPr lang="en-US" sz="2300" smtClean="0">
                <a:solidFill>
                  <a:srgbClr val="0070C0"/>
                </a:solidFill>
                <a:latin typeface="Arial (Body)"/>
              </a:rPr>
              <a:t> </a:t>
            </a:r>
            <a:r>
              <a:rPr lang="en-US" sz="2300" err="1" smtClean="0">
                <a:solidFill>
                  <a:srgbClr val="0070C0"/>
                </a:solidFill>
                <a:latin typeface="Arial (Body)"/>
              </a:rPr>
              <a:t>trường</a:t>
            </a:r>
            <a:r>
              <a:rPr lang="en-US" sz="2300" smtClean="0">
                <a:solidFill>
                  <a:srgbClr val="0070C0"/>
                </a:solidFill>
                <a:latin typeface="Arial (Body)"/>
              </a:rPr>
              <a:t> </a:t>
            </a:r>
            <a:r>
              <a:rPr lang="en-US" sz="2300" err="1" smtClean="0">
                <a:solidFill>
                  <a:srgbClr val="0070C0"/>
                </a:solidFill>
                <a:latin typeface="Arial (Body)"/>
              </a:rPr>
              <a:t>hợp</a:t>
            </a:r>
            <a:r>
              <a:rPr lang="en-US" sz="2300" smtClean="0">
                <a:solidFill>
                  <a:srgbClr val="0070C0"/>
                </a:solidFill>
                <a:latin typeface="Arial (Body)"/>
              </a:rPr>
              <a:t> </a:t>
            </a:r>
            <a:r>
              <a:rPr lang="en-US" sz="2300" err="1" smtClean="0">
                <a:solidFill>
                  <a:srgbClr val="0070C0"/>
                </a:solidFill>
                <a:latin typeface="Arial (Body)"/>
              </a:rPr>
              <a:t>đặc</a:t>
            </a:r>
            <a:r>
              <a:rPr lang="en-US" sz="2300" smtClean="0">
                <a:solidFill>
                  <a:srgbClr val="0070C0"/>
                </a:solidFill>
                <a:latin typeface="Arial (Body)"/>
              </a:rPr>
              <a:t> </a:t>
            </a:r>
            <a:r>
              <a:rPr lang="en-US" sz="2300" err="1" smtClean="0">
                <a:solidFill>
                  <a:srgbClr val="0070C0"/>
                </a:solidFill>
                <a:latin typeface="Arial (Body)"/>
              </a:rPr>
              <a:t>biệt</a:t>
            </a:r>
            <a:r>
              <a:rPr lang="en-US" sz="2300" smtClean="0">
                <a:solidFill>
                  <a:srgbClr val="0070C0"/>
                </a:solidFill>
                <a:latin typeface="Arial (Body)"/>
              </a:rPr>
              <a:t> </a:t>
            </a:r>
            <a:r>
              <a:rPr lang="en-US" sz="2300" err="1" smtClean="0">
                <a:solidFill>
                  <a:srgbClr val="0070C0"/>
                </a:solidFill>
                <a:latin typeface="Arial (Body)"/>
              </a:rPr>
              <a:t>như</a:t>
            </a:r>
            <a:r>
              <a:rPr lang="en-US" sz="2300" smtClean="0">
                <a:solidFill>
                  <a:srgbClr val="0070C0"/>
                </a:solidFill>
                <a:latin typeface="Arial (Body)"/>
              </a:rPr>
              <a:t> </a:t>
            </a:r>
            <a:r>
              <a:rPr lang="en-US" sz="2300" err="1" smtClean="0">
                <a:solidFill>
                  <a:srgbClr val="0070C0"/>
                </a:solidFill>
                <a:latin typeface="Arial (Body)"/>
              </a:rPr>
              <a:t>lớp</a:t>
            </a:r>
            <a:r>
              <a:rPr lang="en-US" sz="2300" smtClean="0">
                <a:solidFill>
                  <a:srgbClr val="0070C0"/>
                </a:solidFill>
                <a:latin typeface="Arial (Body)"/>
              </a:rPr>
              <a:t> </a:t>
            </a:r>
            <a:r>
              <a:rPr lang="en-US" sz="2300" smtClean="0">
                <a:solidFill>
                  <a:srgbClr val="0070C0"/>
                </a:solidFill>
                <a:latin typeface="Arial (Body)"/>
              </a:rPr>
              <a:t>nội.</a:t>
            </a:r>
            <a:endParaRPr lang="en-US" sz="2300" smtClean="0">
              <a:solidFill>
                <a:srgbClr val="0070C0"/>
              </a:solidFill>
              <a:latin typeface="Arial (Body)"/>
            </a:endParaRPr>
          </a:p>
          <a:p>
            <a:pPr>
              <a:lnSpc>
                <a:spcPct val="160000"/>
              </a:lnSpc>
              <a:spcBef>
                <a:spcPts val="0"/>
              </a:spcBef>
              <a:buFontTx/>
              <a:buChar char="-"/>
            </a:pPr>
            <a:endParaRPr lang="en-US">
              <a:latin typeface="Arial (Body)"/>
            </a:endParaRPr>
          </a:p>
          <a:p>
            <a:pPr fontAlgn="base">
              <a:lnSpc>
                <a:spcPct val="160000"/>
              </a:lnSpc>
              <a:spcBef>
                <a:spcPts val="0"/>
              </a:spcBef>
            </a:pPr>
            <a:r>
              <a:rPr lang="vi-VN" sz="2300">
                <a:latin typeface="Arial (Body)"/>
              </a:rPr>
              <a:t>Tên hàm, phương thức: thể hiện đầy đủ ý nghĩa chức năng của phương thức hay hàm</a:t>
            </a:r>
          </a:p>
          <a:p>
            <a:pPr lvl="1" fontAlgn="base">
              <a:lnSpc>
                <a:spcPct val="160000"/>
              </a:lnSpc>
              <a:spcBef>
                <a:spcPts val="0"/>
              </a:spcBef>
            </a:pPr>
            <a:r>
              <a:rPr lang="vi-VN" sz="2300">
                <a:latin typeface="Arial (Body)"/>
              </a:rPr>
              <a:t>Ký tự thường từ đầu tiên</a:t>
            </a:r>
          </a:p>
          <a:p>
            <a:pPr lvl="1" fontAlgn="base">
              <a:lnSpc>
                <a:spcPct val="160000"/>
              </a:lnSpc>
              <a:spcBef>
                <a:spcPts val="0"/>
              </a:spcBef>
            </a:pPr>
            <a:r>
              <a:rPr lang="vi-VN" sz="2300">
                <a:latin typeface="Arial (Body)"/>
              </a:rPr>
              <a:t>Ký tự hoa những từ tiếp </a:t>
            </a:r>
            <a:r>
              <a:rPr lang="vi-VN" sz="2300" smtClean="0">
                <a:latin typeface="Arial (Body)"/>
              </a:rPr>
              <a:t>theo</a:t>
            </a:r>
            <a:endParaRPr lang="en-US" sz="2300" smtClean="0">
              <a:latin typeface="Arial (Body)"/>
            </a:endParaRPr>
          </a:p>
          <a:p>
            <a:pPr lvl="1" fontAlgn="base">
              <a:lnSpc>
                <a:spcPct val="160000"/>
              </a:lnSpc>
              <a:spcBef>
                <a:spcPts val="0"/>
              </a:spcBef>
            </a:pPr>
            <a:r>
              <a:rPr lang="vi-VN" sz="2300" smtClean="0">
                <a:latin typeface="Arial (Body)"/>
              </a:rPr>
              <a:t>Ví </a:t>
            </a:r>
            <a:r>
              <a:rPr lang="vi-VN" sz="2300">
                <a:latin typeface="Arial (Body)"/>
              </a:rPr>
              <a:t>dụ: deleteClient(…)</a:t>
            </a:r>
          </a:p>
          <a:p>
            <a:pPr fontAlgn="base">
              <a:lnSpc>
                <a:spcPct val="160000"/>
              </a:lnSpc>
              <a:spcBef>
                <a:spcPts val="0"/>
              </a:spcBef>
            </a:pPr>
            <a:r>
              <a:rPr lang="vi-VN" sz="2300">
                <a:latin typeface="Arial (Body)"/>
              </a:rPr>
              <a:t>Tên biến: </a:t>
            </a:r>
          </a:p>
          <a:p>
            <a:pPr lvl="1" fontAlgn="base">
              <a:lnSpc>
                <a:spcPct val="160000"/>
              </a:lnSpc>
              <a:spcBef>
                <a:spcPts val="0"/>
              </a:spcBef>
            </a:pPr>
            <a:r>
              <a:rPr lang="vi-VN" sz="2300">
                <a:latin typeface="Arial (Body)"/>
              </a:rPr>
              <a:t>Đủ nghĩa, có thể đầy đủ hoặc viết tắc</a:t>
            </a:r>
          </a:p>
          <a:p>
            <a:pPr lvl="1" fontAlgn="base">
              <a:lnSpc>
                <a:spcPct val="160000"/>
              </a:lnSpc>
              <a:spcBef>
                <a:spcPts val="0"/>
              </a:spcBef>
            </a:pPr>
            <a:r>
              <a:rPr lang="vi-VN" sz="2300">
                <a:latin typeface="Arial (Body)"/>
              </a:rPr>
              <a:t>Biến đếm: đặt đơn giản như </a:t>
            </a:r>
            <a:r>
              <a:rPr lang="vi-VN" sz="2300" i="1">
                <a:latin typeface="Arial (Body)"/>
              </a:rPr>
              <a:t>i, j, k</a:t>
            </a:r>
            <a:endParaRPr lang="vi-VN" sz="2300">
              <a:latin typeface="Arial (Body)"/>
            </a:endParaRPr>
          </a:p>
          <a:p>
            <a:pPr fontAlgn="base">
              <a:lnSpc>
                <a:spcPct val="160000"/>
              </a:lnSpc>
              <a:spcBef>
                <a:spcPts val="0"/>
              </a:spcBef>
            </a:pPr>
            <a:r>
              <a:rPr lang="vi-VN" sz="2300">
                <a:latin typeface="Arial (Body)"/>
              </a:rPr>
              <a:t>Khái báo biến: </a:t>
            </a:r>
          </a:p>
          <a:p>
            <a:pPr lvl="1" fontAlgn="base">
              <a:lnSpc>
                <a:spcPct val="160000"/>
              </a:lnSpc>
              <a:spcBef>
                <a:spcPts val="0"/>
              </a:spcBef>
            </a:pPr>
            <a:r>
              <a:rPr lang="vi-VN" sz="2300">
                <a:latin typeface="Arial (Body)"/>
              </a:rPr>
              <a:t>Gần nơi được sử dụng</a:t>
            </a:r>
          </a:p>
          <a:p>
            <a:pPr lvl="1" fontAlgn="base">
              <a:lnSpc>
                <a:spcPct val="160000"/>
              </a:lnSpc>
              <a:spcBef>
                <a:spcPts val="0"/>
              </a:spcBef>
            </a:pPr>
            <a:r>
              <a:rPr lang="vi-VN" sz="2300">
                <a:latin typeface="Arial (Body)"/>
              </a:rPr>
              <a:t>Trên một dòng để tiên cho việc chú thích</a:t>
            </a:r>
          </a:p>
          <a:p>
            <a:pPr fontAlgn="base">
              <a:lnSpc>
                <a:spcPct val="160000"/>
              </a:lnSpc>
              <a:spcBef>
                <a:spcPts val="0"/>
              </a:spcBef>
            </a:pPr>
            <a:r>
              <a:rPr lang="vi-VN" sz="2300">
                <a:latin typeface="Arial (Body)"/>
              </a:rPr>
              <a:t>Hằng số:</a:t>
            </a:r>
          </a:p>
          <a:p>
            <a:pPr lvl="1" fontAlgn="base">
              <a:lnSpc>
                <a:spcPct val="160000"/>
              </a:lnSpc>
              <a:spcBef>
                <a:spcPts val="0"/>
              </a:spcBef>
            </a:pPr>
            <a:r>
              <a:rPr lang="vi-VN" sz="2300">
                <a:latin typeface="Arial (Body)"/>
              </a:rPr>
              <a:t>Tên hằng: final float INSURANCE_PERCENT 0.21</a:t>
            </a:r>
          </a:p>
          <a:p>
            <a:pPr lvl="1" fontAlgn="base">
              <a:lnSpc>
                <a:spcPct val="160000"/>
              </a:lnSpc>
              <a:spcBef>
                <a:spcPts val="0"/>
              </a:spcBef>
            </a:pPr>
            <a:r>
              <a:rPr lang="vi-VN" sz="2300">
                <a:latin typeface="Arial (Body)"/>
              </a:rPr>
              <a:t>Nên định nghĩa riêng, không nên viết trực tiếp</a:t>
            </a:r>
          </a:p>
          <a:p>
            <a:pPr lvl="1" fontAlgn="base">
              <a:lnSpc>
                <a:spcPct val="160000"/>
              </a:lnSpc>
              <a:spcBef>
                <a:spcPts val="0"/>
              </a:spcBef>
            </a:pPr>
            <a:r>
              <a:rPr lang="vi-VN" sz="2300">
                <a:latin typeface="Arial (Body)"/>
              </a:rPr>
              <a:t>Ví dụ: không nên viết 21/100 * salary</a:t>
            </a:r>
          </a:p>
          <a:p>
            <a:pPr>
              <a:buFontTx/>
              <a:buChar char="-"/>
            </a:pPr>
            <a:endParaRPr lang="en-US">
              <a:latin typeface="Arial (Body)"/>
            </a:endParaRPr>
          </a:p>
        </p:txBody>
      </p:sp>
      <p:sp>
        <p:nvSpPr>
          <p:cNvPr id="5" name="Title 1"/>
          <p:cNvSpPr>
            <a:spLocks noGrp="1"/>
          </p:cNvSpPr>
          <p:nvPr>
            <p:ph type="title"/>
          </p:nvPr>
        </p:nvSpPr>
        <p:spPr>
          <a:xfrm>
            <a:off x="822960" y="36576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b="1" smtClean="0">
                <a:solidFill>
                  <a:srgbClr val="FF0000"/>
                </a:solidFill>
                <a:latin typeface="Arial" pitchFamily="34" charset="0"/>
                <a:cs typeface="Arial" pitchFamily="34" charset="0"/>
              </a:rPr>
              <a:t>3. PHONG </a:t>
            </a:r>
            <a:r>
              <a:rPr lang="en-US" b="1" smtClean="0">
                <a:solidFill>
                  <a:srgbClr val="FF0000"/>
                </a:solidFill>
                <a:latin typeface="Arial" pitchFamily="34" charset="0"/>
                <a:cs typeface="Arial" pitchFamily="34" charset="0"/>
              </a:rPr>
              <a:t>CÁCH </a:t>
            </a:r>
            <a:r>
              <a:rPr lang="en-US" b="1" smtClean="0">
                <a:solidFill>
                  <a:srgbClr val="FF0000"/>
                </a:solidFill>
                <a:latin typeface="Arial" pitchFamily="34" charset="0"/>
                <a:cs typeface="Arial" pitchFamily="34" charset="0"/>
              </a:rPr>
              <a:t>VIẾT CHƯƠNG </a:t>
            </a:r>
            <a:r>
              <a:rPr lang="en-US" b="1" err="1" smtClean="0">
                <a:solidFill>
                  <a:srgbClr val="FF0000"/>
                </a:solidFill>
                <a:latin typeface="Arial" pitchFamily="34" charset="0"/>
                <a:cs typeface="Arial" pitchFamily="34" charset="0"/>
              </a:rPr>
              <a:t>TRÌNh</a:t>
            </a:r>
            <a:endParaRPr lang="en-US" b="1">
              <a:solidFill>
                <a:srgbClr val="FF0000"/>
              </a:solidFill>
              <a:latin typeface="Arial" pitchFamily="34" charset="0"/>
              <a:cs typeface="Arial" pitchFamily="34" charset="0"/>
            </a:endParaRPr>
          </a:p>
        </p:txBody>
      </p:sp>
      <p:sp>
        <p:nvSpPr>
          <p:cNvPr id="2" name="Date Placeholder 1"/>
          <p:cNvSpPr>
            <a:spLocks noGrp="1"/>
          </p:cNvSpPr>
          <p:nvPr>
            <p:ph type="dt" sz="half" idx="10"/>
          </p:nvPr>
        </p:nvSpPr>
        <p:spPr/>
        <p:txBody>
          <a:bodyPr/>
          <a:lstStyle/>
          <a:p>
            <a:fld id="{E3F6B905-6F89-4D79-986E-41FDF7017731}" type="datetime1">
              <a:rPr lang="vi-VN" smtClean="0"/>
              <a:t>24/07/2016</a:t>
            </a:fld>
            <a:endParaRPr lang="en-US"/>
          </a:p>
        </p:txBody>
      </p:sp>
      <p:sp>
        <p:nvSpPr>
          <p:cNvPr id="4" name="Footer Placeholder 3"/>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125610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00628"/>
            <a:ext cx="8534400" cy="4919172"/>
          </a:xfrm>
          <a:solidFill>
            <a:schemeClr val="bg1"/>
          </a:solidFill>
        </p:spPr>
        <p:txBody>
          <a:bodyPr>
            <a:normAutofit/>
          </a:bodyPr>
          <a:lstStyle/>
          <a:p>
            <a:pPr marL="0" indent="0"/>
            <a:r>
              <a:rPr lang="en-US" sz="2400" u="sng" err="1">
                <a:solidFill>
                  <a:srgbClr val="0070C0"/>
                </a:solidFill>
                <a:latin typeface="Arial (Body)"/>
              </a:rPr>
              <a:t>Tính</a:t>
            </a:r>
            <a:r>
              <a:rPr lang="en-US" sz="2400" u="sng">
                <a:solidFill>
                  <a:srgbClr val="0070C0"/>
                </a:solidFill>
                <a:latin typeface="Arial (Body)"/>
              </a:rPr>
              <a:t> </a:t>
            </a:r>
            <a:r>
              <a:rPr lang="en-US" sz="2400" u="sng" err="1">
                <a:solidFill>
                  <a:srgbClr val="0070C0"/>
                </a:solidFill>
                <a:latin typeface="Arial (Body)"/>
              </a:rPr>
              <a:t>đơn</a:t>
            </a:r>
            <a:r>
              <a:rPr lang="en-US" sz="2400" u="sng">
                <a:solidFill>
                  <a:srgbClr val="0070C0"/>
                </a:solidFill>
                <a:latin typeface="Arial (Body)"/>
              </a:rPr>
              <a:t> </a:t>
            </a:r>
            <a:r>
              <a:rPr lang="en-US" sz="2400" u="sng" err="1">
                <a:solidFill>
                  <a:srgbClr val="0070C0"/>
                </a:solidFill>
                <a:latin typeface="Arial (Body)"/>
              </a:rPr>
              <a:t>giản</a:t>
            </a:r>
            <a:r>
              <a:rPr lang="en-US" sz="2400" u="sng">
                <a:solidFill>
                  <a:srgbClr val="0070C0"/>
                </a:solidFill>
                <a:latin typeface="Arial (Body)"/>
              </a:rPr>
              <a:t> </a:t>
            </a:r>
            <a:r>
              <a:rPr lang="en-US" sz="2400" u="sng" err="1">
                <a:solidFill>
                  <a:srgbClr val="0070C0"/>
                </a:solidFill>
                <a:latin typeface="Arial (Body)"/>
              </a:rPr>
              <a:t>rõ</a:t>
            </a:r>
            <a:r>
              <a:rPr lang="en-US" sz="2400" u="sng">
                <a:solidFill>
                  <a:srgbClr val="0070C0"/>
                </a:solidFill>
                <a:latin typeface="Arial (Body)"/>
              </a:rPr>
              <a:t> </a:t>
            </a:r>
            <a:r>
              <a:rPr lang="en-US" sz="2400" u="sng" smtClean="0">
                <a:solidFill>
                  <a:srgbClr val="0070C0"/>
                </a:solidFill>
                <a:latin typeface="Arial (Body)"/>
              </a:rPr>
              <a:t>ràng</a:t>
            </a:r>
            <a:endParaRPr lang="en-US" b="0" smtClean="0">
              <a:latin typeface="Arial (Body)"/>
            </a:endParaRPr>
          </a:p>
          <a:p>
            <a:pPr>
              <a:buFontTx/>
              <a:buChar char="-"/>
            </a:pPr>
            <a:endParaRPr lang="en-US" b="0">
              <a:latin typeface="Arial (Body)"/>
            </a:endParaRPr>
          </a:p>
          <a:p>
            <a:pPr>
              <a:buFontTx/>
              <a:buChar char="-"/>
            </a:pPr>
            <a:endParaRPr lang="en-US" b="0" smtClean="0">
              <a:latin typeface="Arial (Body)"/>
            </a:endParaRPr>
          </a:p>
          <a:p>
            <a:pPr>
              <a:buFontTx/>
              <a:buChar char="-"/>
            </a:pPr>
            <a:endParaRPr lang="en-US" b="0">
              <a:latin typeface="Arial (Body)"/>
            </a:endParaRPr>
          </a:p>
          <a:p>
            <a:pPr>
              <a:buFontTx/>
              <a:buChar char="-"/>
            </a:pPr>
            <a:endParaRPr lang="en-US" b="0" smtClean="0">
              <a:latin typeface="Arial (Body)"/>
            </a:endParaRPr>
          </a:p>
          <a:p>
            <a:pPr>
              <a:buFontTx/>
              <a:buChar char="-"/>
            </a:pPr>
            <a:endParaRPr lang="en-US" b="0">
              <a:latin typeface="Arial (Body)"/>
            </a:endParaRPr>
          </a:p>
          <a:p>
            <a:pPr>
              <a:buFontTx/>
              <a:buChar char="-"/>
            </a:pPr>
            <a:endParaRPr lang="en-US" b="0" smtClean="0">
              <a:latin typeface="Arial (Body)"/>
            </a:endParaRPr>
          </a:p>
          <a:p>
            <a:pPr>
              <a:buFontTx/>
              <a:buChar char="-"/>
            </a:pPr>
            <a:endParaRPr lang="en-US" b="0">
              <a:latin typeface="Arial (Body)"/>
            </a:endParaRPr>
          </a:p>
          <a:p>
            <a:pPr>
              <a:buFontTx/>
              <a:buChar char="-"/>
            </a:pPr>
            <a:endParaRPr lang="en-US" b="0" smtClean="0">
              <a:latin typeface="Arial (Body)"/>
            </a:endParaRPr>
          </a:p>
          <a:p>
            <a:pPr>
              <a:buFontTx/>
              <a:buChar char="-"/>
            </a:pPr>
            <a:endParaRPr lang="en-US" b="0">
              <a:latin typeface="Arial (Body)"/>
            </a:endParaRPr>
          </a:p>
          <a:p>
            <a:pPr>
              <a:buFontTx/>
              <a:buChar char="-"/>
            </a:pPr>
            <a:r>
              <a:rPr lang="en-US" sz="2000" smtClean="0">
                <a:latin typeface="Arial (Body)"/>
              </a:rPr>
              <a:t>Tham khảo thêm tại: </a:t>
            </a:r>
            <a:r>
              <a:rPr lang="en-US">
                <a:latin typeface="Arial (Body)"/>
              </a:rPr>
              <a:t>(</a:t>
            </a:r>
            <a:r>
              <a:rPr lang="en-US">
                <a:latin typeface="Arial (Body)"/>
                <a:hlinkClick r:id="rId2"/>
              </a:rPr>
              <a:t>https://docs.google.com/presentation/d/1C6LaW_tO7S_Q9mCPZrGICLxjgQY_kFruoONjcYgdAGA/edit#slide=id.i18</a:t>
            </a:r>
            <a:r>
              <a:rPr lang="en-US">
                <a:latin typeface="Arial (Body)"/>
              </a:rPr>
              <a:t>)</a:t>
            </a:r>
          </a:p>
          <a:p>
            <a:pPr>
              <a:buFontTx/>
              <a:buChar char="-"/>
            </a:pPr>
            <a:endParaRPr lang="en-US" b="0" smtClean="0">
              <a:latin typeface="Arial (Body)"/>
            </a:endParaRPr>
          </a:p>
          <a:p>
            <a:pPr>
              <a:buFontTx/>
              <a:buChar char="-"/>
            </a:pPr>
            <a:endParaRPr lang="en-US" b="0">
              <a:latin typeface="Arial (Body)"/>
            </a:endParaRPr>
          </a:p>
          <a:p>
            <a:pPr>
              <a:buFontTx/>
              <a:buChar char="-"/>
            </a:pPr>
            <a:endParaRPr lang="en-US">
              <a:latin typeface="Arial (Body)"/>
            </a:endParaRPr>
          </a:p>
        </p:txBody>
      </p:sp>
      <p:sp>
        <p:nvSpPr>
          <p:cNvPr id="5" name="Title 1"/>
          <p:cNvSpPr>
            <a:spLocks noGrp="1"/>
          </p:cNvSpPr>
          <p:nvPr>
            <p:ph type="title"/>
          </p:nvPr>
        </p:nvSpPr>
        <p:spPr>
          <a:xfrm>
            <a:off x="822960" y="36576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b="1" smtClean="0">
                <a:solidFill>
                  <a:srgbClr val="FF0000"/>
                </a:solidFill>
                <a:latin typeface="Arial" pitchFamily="34" charset="0"/>
                <a:cs typeface="Arial" pitchFamily="34" charset="0"/>
              </a:rPr>
              <a:t>3. PHONG </a:t>
            </a:r>
            <a:r>
              <a:rPr lang="en-US" b="1" smtClean="0">
                <a:solidFill>
                  <a:srgbClr val="FF0000"/>
                </a:solidFill>
                <a:latin typeface="Arial" pitchFamily="34" charset="0"/>
                <a:cs typeface="Arial" pitchFamily="34" charset="0"/>
              </a:rPr>
              <a:t>CÁCH </a:t>
            </a:r>
            <a:r>
              <a:rPr lang="en-US" b="1" smtClean="0">
                <a:solidFill>
                  <a:srgbClr val="FF0000"/>
                </a:solidFill>
                <a:latin typeface="Arial" pitchFamily="34" charset="0"/>
                <a:cs typeface="Arial" pitchFamily="34" charset="0"/>
              </a:rPr>
              <a:t>VIẾT CHƯƠNG </a:t>
            </a:r>
            <a:r>
              <a:rPr lang="en-US" b="1" err="1" smtClean="0">
                <a:solidFill>
                  <a:srgbClr val="FF0000"/>
                </a:solidFill>
                <a:latin typeface="Arial" pitchFamily="34" charset="0"/>
                <a:cs typeface="Arial" pitchFamily="34" charset="0"/>
              </a:rPr>
              <a:t>TRÌNh</a:t>
            </a:r>
            <a:endParaRPr lang="en-US" b="1">
              <a:solidFill>
                <a:srgbClr val="FF00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56645933"/>
              </p:ext>
            </p:extLst>
          </p:nvPr>
        </p:nvGraphicFramePr>
        <p:xfrm>
          <a:off x="297976" y="2362200"/>
          <a:ext cx="8465024" cy="2051437"/>
        </p:xfrm>
        <a:graphic>
          <a:graphicData uri="http://schemas.openxmlformats.org/drawingml/2006/table">
            <a:tbl>
              <a:tblPr firstRow="1" bandRow="1">
                <a:tableStyleId>{8799B23B-EC83-4686-B30A-512413B5E67A}</a:tableStyleId>
              </a:tblPr>
              <a:tblGrid>
                <a:gridCol w="4269317"/>
                <a:gridCol w="4195707"/>
              </a:tblGrid>
              <a:tr h="801757">
                <a:tc>
                  <a:txBody>
                    <a:bodyPr/>
                    <a:lstStyle/>
                    <a:p>
                      <a:endParaRPr lang="en-US" smtClean="0"/>
                    </a:p>
                    <a:p>
                      <a:endParaRPr lang="en-US"/>
                    </a:p>
                  </a:txBody>
                  <a:tcPr/>
                </a:tc>
                <a:tc>
                  <a:txBody>
                    <a:bodyPr/>
                    <a:lstStyle/>
                    <a:p>
                      <a:endParaRPr lang="en-US"/>
                    </a:p>
                  </a:txBody>
                  <a:tcPr/>
                </a:tc>
              </a:tr>
              <a:tr h="874643">
                <a:tc>
                  <a:txBody>
                    <a:bodyPr/>
                    <a:lstStyle/>
                    <a:p>
                      <a:pPr marL="0" lvl="2" algn="l" fontAlgn="base"/>
                      <a:r>
                        <a:rPr lang="en-US" sz="2400" i="1" smtClean="0">
                          <a:latin typeface="Arial (Body)"/>
                        </a:rPr>
                        <a:t>arr[i++] = 0;</a:t>
                      </a:r>
                      <a:endParaRPr lang="en-US" sz="2400" i="1">
                        <a:latin typeface="Arial (Body)"/>
                      </a:endParaRPr>
                    </a:p>
                  </a:txBody>
                  <a:tcPr/>
                </a:tc>
                <a:tc>
                  <a:txBody>
                    <a:bodyPr/>
                    <a:lstStyle/>
                    <a:p>
                      <a:pPr marL="0" lvl="2" fontAlgn="base"/>
                      <a:r>
                        <a:rPr lang="en-US" sz="2400" i="1" smtClean="0">
                          <a:latin typeface="Arial (Body)"/>
                        </a:rPr>
                        <a:t>arr[i] = 0;</a:t>
                      </a:r>
                    </a:p>
                    <a:p>
                      <a:pPr marL="0" marR="0" lvl="2" indent="0" algn="l" defTabSz="914400" rtl="0" eaLnBrk="1" fontAlgn="base" latinLnBrk="0" hangingPunct="1">
                        <a:lnSpc>
                          <a:spcPct val="100000"/>
                        </a:lnSpc>
                        <a:spcBef>
                          <a:spcPts val="0"/>
                        </a:spcBef>
                        <a:spcAft>
                          <a:spcPts val="0"/>
                        </a:spcAft>
                        <a:buClrTx/>
                        <a:buSzTx/>
                        <a:buFontTx/>
                        <a:buNone/>
                        <a:tabLst/>
                        <a:defRPr/>
                      </a:pPr>
                      <a:r>
                        <a:rPr lang="en-US" sz="2000" i="1" smtClean="0">
                          <a:latin typeface="Arial (Body)"/>
                        </a:rPr>
                        <a:t>i++; </a:t>
                      </a:r>
                    </a:p>
                    <a:p>
                      <a:pPr lvl="2" fontAlgn="base"/>
                      <a:endParaRPr lang="en-US" sz="1600" b="1" smtClean="0"/>
                    </a:p>
                    <a:p>
                      <a:endParaRPr lang="vi-VN" sz="1600" b="1"/>
                    </a:p>
                  </a:txBody>
                  <a:tcPr/>
                </a:tc>
              </a:tr>
            </a:tbl>
          </a:graphicData>
        </a:graphic>
      </p:graphicFrame>
      <p:sp>
        <p:nvSpPr>
          <p:cNvPr id="7" name="Rectangle 6"/>
          <p:cNvSpPr/>
          <p:nvPr/>
        </p:nvSpPr>
        <p:spPr>
          <a:xfrm>
            <a:off x="6096000" y="2420202"/>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8" name="Rectangle 7"/>
          <p:cNvSpPr/>
          <p:nvPr/>
        </p:nvSpPr>
        <p:spPr>
          <a:xfrm>
            <a:off x="995930" y="2438399"/>
            <a:ext cx="289027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sp>
        <p:nvSpPr>
          <p:cNvPr id="9" name="Date Placeholder 8"/>
          <p:cNvSpPr>
            <a:spLocks noGrp="1"/>
          </p:cNvSpPr>
          <p:nvPr>
            <p:ph type="dt" sz="half" idx="10"/>
          </p:nvPr>
        </p:nvSpPr>
        <p:spPr/>
        <p:txBody>
          <a:bodyPr/>
          <a:lstStyle/>
          <a:p>
            <a:fld id="{319CBB8F-F3A7-4BDF-AFE0-9EB7FD8F0F2B}" type="datetime1">
              <a:rPr lang="vi-VN" smtClean="0"/>
              <a:t>24/07/2016</a:t>
            </a:fld>
            <a:endParaRPr lang="en-US"/>
          </a:p>
        </p:txBody>
      </p:sp>
      <p:sp>
        <p:nvSpPr>
          <p:cNvPr id="10" name="Footer Placeholder 9"/>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470886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81628"/>
            <a:ext cx="8229600" cy="4461972"/>
          </a:xfrm>
          <a:solidFill>
            <a:schemeClr val="bg1"/>
          </a:solidFill>
        </p:spPr>
        <p:txBody>
          <a:bodyPr>
            <a:normAutofit/>
          </a:bodyPr>
          <a:lstStyle/>
          <a:p>
            <a:r>
              <a:rPr lang="vi-VN" sz="2400" u="sng">
                <a:solidFill>
                  <a:srgbClr val="0070C0"/>
                </a:solidFill>
                <a:latin typeface="Arial (Body)"/>
              </a:rPr>
              <a:t>Khai báo biến cục bộ trong phạm vi gần nhất: </a:t>
            </a:r>
            <a:endParaRPr lang="en-US" sz="2400" u="sng">
              <a:solidFill>
                <a:srgbClr val="0070C0"/>
              </a:solidFill>
              <a:latin typeface="Arial (Body)"/>
            </a:endParaRPr>
          </a:p>
          <a:p>
            <a:r>
              <a:rPr lang="en-US" sz="2000" b="0" smtClean="0"/>
              <a:t>	</a:t>
            </a:r>
            <a:r>
              <a:rPr lang="en-US" sz="2400" b="0" smtClean="0">
                <a:latin typeface="Arial (Body)"/>
              </a:rPr>
              <a:t>Đ</a:t>
            </a:r>
            <a:r>
              <a:rPr lang="vi-VN" sz="2400" b="0" smtClean="0"/>
              <a:t>úng </a:t>
            </a:r>
            <a:r>
              <a:rPr lang="vi-VN" sz="2400" b="0"/>
              <a:t>như tên gọi là biến cục bộ do đó khi sử dụng nên khai báo gần với điểm sử dụng nhất. Việc khai báo ở phạm vị rộng hơn chỉ làm lãng phí và khó kiểm soát.</a:t>
            </a:r>
          </a:p>
          <a:p>
            <a:endParaRPr lang="en-US" smtClean="0"/>
          </a:p>
          <a:p>
            <a:r>
              <a:rPr lang="vi-VN" sz="2400" u="sng">
                <a:solidFill>
                  <a:srgbClr val="0070C0"/>
                </a:solidFill>
                <a:latin typeface="Arial (Body)"/>
              </a:rPr>
              <a:t>Sử dụng macro: </a:t>
            </a:r>
            <a:endParaRPr lang="en-US" sz="2400" u="sng">
              <a:solidFill>
                <a:srgbClr val="0070C0"/>
              </a:solidFill>
              <a:latin typeface="Arial (Body)"/>
            </a:endParaRPr>
          </a:p>
          <a:p>
            <a:r>
              <a:rPr lang="en-US" sz="2000" b="0" smtClean="0"/>
              <a:t>	</a:t>
            </a:r>
            <a:r>
              <a:rPr lang="en-US" sz="2400" b="0" smtClean="0">
                <a:latin typeface="Arial (Body)"/>
              </a:rPr>
              <a:t>M</a:t>
            </a:r>
            <a:r>
              <a:rPr lang="vi-VN" sz="2400" b="0" smtClean="0">
                <a:latin typeface="Arial (Body)"/>
              </a:rPr>
              <a:t>ột </a:t>
            </a:r>
            <a:r>
              <a:rPr lang="vi-VN" sz="2400" b="0">
                <a:latin typeface="Arial (Body)"/>
              </a:rPr>
              <a:t>số hàm đơn giản và thường sử dụng có thể chuyển thành macro để tăng tốc độ thực thi của chương trình. Do mỗi lần gọi hàm sẽ tốn chi phí cho việc gọi và trả về từ hàm</a:t>
            </a:r>
            <a:r>
              <a:rPr lang="vi-VN" sz="2000" b="0">
                <a:latin typeface="Arial (Body)"/>
              </a:rPr>
              <a:t>.</a:t>
            </a:r>
          </a:p>
          <a:p>
            <a:endParaRPr lang="en-US"/>
          </a:p>
        </p:txBody>
      </p:sp>
      <p:sp>
        <p:nvSpPr>
          <p:cNvPr id="5" name="Title 1"/>
          <p:cNvSpPr>
            <a:spLocks noGrp="1"/>
          </p:cNvSpPr>
          <p:nvPr>
            <p:ph type="title"/>
          </p:nvPr>
        </p:nvSpPr>
        <p:spPr>
          <a:xfrm>
            <a:off x="822960" y="36576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b="1" smtClean="0">
                <a:solidFill>
                  <a:srgbClr val="FF0000"/>
                </a:solidFill>
                <a:latin typeface="Arial" pitchFamily="34" charset="0"/>
                <a:cs typeface="Arial" pitchFamily="34" charset="0"/>
              </a:rPr>
              <a:t>3. PHONG </a:t>
            </a:r>
            <a:r>
              <a:rPr lang="en-US" b="1" smtClean="0">
                <a:solidFill>
                  <a:srgbClr val="FF0000"/>
                </a:solidFill>
                <a:latin typeface="Arial" pitchFamily="34" charset="0"/>
                <a:cs typeface="Arial" pitchFamily="34" charset="0"/>
              </a:rPr>
              <a:t>CÁCH </a:t>
            </a:r>
            <a:r>
              <a:rPr lang="en-US" b="1" smtClean="0">
                <a:solidFill>
                  <a:srgbClr val="FF0000"/>
                </a:solidFill>
                <a:latin typeface="Arial" pitchFamily="34" charset="0"/>
                <a:cs typeface="Arial" pitchFamily="34" charset="0"/>
              </a:rPr>
              <a:t>VIẾT CHƯƠNG </a:t>
            </a:r>
            <a:r>
              <a:rPr lang="en-US" b="1" err="1" smtClean="0">
                <a:solidFill>
                  <a:srgbClr val="FF0000"/>
                </a:solidFill>
                <a:latin typeface="Arial" pitchFamily="34" charset="0"/>
                <a:cs typeface="Arial" pitchFamily="34" charset="0"/>
              </a:rPr>
              <a:t>TRÌNh</a:t>
            </a:r>
            <a:endParaRPr lang="en-US" b="1">
              <a:solidFill>
                <a:srgbClr val="FF0000"/>
              </a:solidFill>
              <a:latin typeface="Arial" pitchFamily="34" charset="0"/>
              <a:cs typeface="Arial" pitchFamily="34" charset="0"/>
            </a:endParaRPr>
          </a:p>
        </p:txBody>
      </p:sp>
      <p:sp>
        <p:nvSpPr>
          <p:cNvPr id="6" name="Date Placeholder 5"/>
          <p:cNvSpPr>
            <a:spLocks noGrp="1"/>
          </p:cNvSpPr>
          <p:nvPr>
            <p:ph type="dt" sz="half" idx="10"/>
          </p:nvPr>
        </p:nvSpPr>
        <p:spPr/>
        <p:txBody>
          <a:bodyPr/>
          <a:lstStyle/>
          <a:p>
            <a:fld id="{21D37063-FBD3-400B-8134-2D68468D8C86}" type="datetime1">
              <a:rPr lang="vi-VN" smtClean="0"/>
              <a:t>24/07/2016</a:t>
            </a:fld>
            <a:endParaRPr lang="en-US"/>
          </a:p>
        </p:txBody>
      </p:sp>
      <p:sp>
        <p:nvSpPr>
          <p:cNvPr id="7" name="Footer Placeholder 6"/>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215733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630" y="1219200"/>
            <a:ext cx="8229600" cy="4800600"/>
          </a:xfrm>
          <a:solidFill>
            <a:schemeClr val="bg1"/>
          </a:solidFill>
        </p:spPr>
        <p:txBody>
          <a:bodyPr/>
          <a:lstStyle/>
          <a:p>
            <a:r>
              <a:rPr lang="vi-VN" sz="2400" u="sng">
                <a:solidFill>
                  <a:srgbClr val="0070C0"/>
                </a:solidFill>
                <a:latin typeface="Arial (Body)"/>
              </a:rPr>
              <a:t>Lưu tạm giá trị thường sử dụng</a:t>
            </a:r>
            <a:r>
              <a:rPr lang="vi-VN" sz="2400">
                <a:solidFill>
                  <a:srgbClr val="0070C0"/>
                </a:solidFill>
                <a:latin typeface="Arial (Body)"/>
              </a:rPr>
              <a:t>: </a:t>
            </a:r>
            <a:endParaRPr lang="en-US" sz="2400">
              <a:solidFill>
                <a:srgbClr val="0070C0"/>
              </a:solidFill>
              <a:latin typeface="Arial (Body)"/>
            </a:endParaRPr>
          </a:p>
          <a:p>
            <a:r>
              <a:rPr lang="en-US" sz="2400" b="0" smtClean="0"/>
              <a:t>T</a:t>
            </a:r>
            <a:r>
              <a:rPr lang="vi-VN" sz="2400" b="0" smtClean="0"/>
              <a:t>rong </a:t>
            </a:r>
            <a:r>
              <a:rPr lang="vi-VN" sz="2400" b="0"/>
              <a:t>chương trình đôi khi một giá trị được tính toán một lần nhưng lại thường được sử dụng mà ít có thay đổi giá trị. Khi đó ta có thể dùng biến lưu trữ giá trị của biểu thức này, khi nào cần thì có thể sử dụng biến đó thay vì phải tính toán lại.</a:t>
            </a:r>
          </a:p>
          <a:p>
            <a:r>
              <a:rPr lang="en-US" sz="2000" b="0" err="1">
                <a:latin typeface="Arial (Body)"/>
              </a:rPr>
              <a:t>Vd</a:t>
            </a:r>
            <a:r>
              <a:rPr lang="en-US" sz="2000" b="0">
                <a:latin typeface="Arial (Body)"/>
              </a:rPr>
              <a:t> : </a:t>
            </a:r>
            <a:r>
              <a:rPr lang="en-US" sz="2000" b="0" err="1">
                <a:latin typeface="Arial (Body)"/>
              </a:rPr>
              <a:t>int</a:t>
            </a:r>
            <a:r>
              <a:rPr lang="en-US" sz="2000" b="0">
                <a:latin typeface="Arial (Body)"/>
              </a:rPr>
              <a:t> a = 127;</a:t>
            </a:r>
          </a:p>
          <a:p>
            <a:r>
              <a:rPr lang="en-US" sz="2000" b="0">
                <a:latin typeface="Arial (Body)"/>
              </a:rPr>
              <a:t>	</a:t>
            </a:r>
            <a:r>
              <a:rPr lang="en-US" sz="2000" b="0" err="1">
                <a:latin typeface="Arial (Body)"/>
              </a:rPr>
              <a:t>int</a:t>
            </a:r>
            <a:r>
              <a:rPr lang="en-US" sz="2000" b="0">
                <a:latin typeface="Arial (Body)"/>
              </a:rPr>
              <a:t> temp = a;</a:t>
            </a:r>
          </a:p>
          <a:p>
            <a:r>
              <a:rPr lang="en-US" sz="2000" b="0">
                <a:latin typeface="Arial (Body)"/>
              </a:rPr>
              <a:t>	</a:t>
            </a:r>
            <a:r>
              <a:rPr lang="en-US" sz="2000" b="0" smtClean="0">
                <a:latin typeface="Arial (Body)"/>
              </a:rPr>
              <a:t>// Sau </a:t>
            </a:r>
            <a:r>
              <a:rPr lang="en-US" sz="2000" b="0">
                <a:latin typeface="Arial (Body)"/>
              </a:rPr>
              <a:t>20 </a:t>
            </a:r>
            <a:r>
              <a:rPr lang="en-US" sz="2000" b="0" err="1">
                <a:latin typeface="Arial (Body)"/>
              </a:rPr>
              <a:t>dòng</a:t>
            </a:r>
            <a:r>
              <a:rPr lang="en-US" sz="2000" b="0">
                <a:latin typeface="Arial (Body)"/>
              </a:rPr>
              <a:t> </a:t>
            </a:r>
            <a:r>
              <a:rPr lang="en-US" sz="2000" b="0" err="1">
                <a:latin typeface="Arial (Body)"/>
              </a:rPr>
              <a:t>lệnh</a:t>
            </a:r>
            <a:r>
              <a:rPr lang="en-US" sz="2000" b="0">
                <a:latin typeface="Arial (Body)"/>
              </a:rPr>
              <a:t> . Ta </a:t>
            </a:r>
            <a:r>
              <a:rPr lang="en-US" sz="2000" b="0" err="1">
                <a:latin typeface="Arial (Body)"/>
              </a:rPr>
              <a:t>lại</a:t>
            </a:r>
            <a:r>
              <a:rPr lang="en-US" sz="2000" b="0">
                <a:latin typeface="Arial (Body)"/>
              </a:rPr>
              <a:t> </a:t>
            </a:r>
            <a:r>
              <a:rPr lang="en-US" sz="2000" b="0" err="1">
                <a:latin typeface="Arial (Body)"/>
              </a:rPr>
              <a:t>sử</a:t>
            </a:r>
            <a:r>
              <a:rPr lang="en-US" sz="2000" b="0">
                <a:latin typeface="Arial (Body)"/>
              </a:rPr>
              <a:t> </a:t>
            </a:r>
            <a:r>
              <a:rPr lang="en-US" sz="2000" b="0" err="1">
                <a:latin typeface="Arial (Body)"/>
              </a:rPr>
              <a:t>dụng</a:t>
            </a:r>
            <a:r>
              <a:rPr lang="en-US" sz="2000" b="0">
                <a:latin typeface="Arial (Body)"/>
              </a:rPr>
              <a:t> </a:t>
            </a:r>
            <a:r>
              <a:rPr lang="en-US" sz="2000" b="0" err="1">
                <a:latin typeface="Arial (Body)"/>
              </a:rPr>
              <a:t>biến</a:t>
            </a:r>
            <a:r>
              <a:rPr lang="en-US" sz="2000" b="0">
                <a:latin typeface="Arial (Body)"/>
              </a:rPr>
              <a:t> </a:t>
            </a:r>
            <a:r>
              <a:rPr lang="en-US" sz="2000" b="0" smtClean="0">
                <a:latin typeface="Arial (Body)"/>
              </a:rPr>
              <a:t>thì </a:t>
            </a:r>
            <a:r>
              <a:rPr lang="en-US" sz="2000" b="0" err="1">
                <a:latin typeface="Arial (Body)"/>
              </a:rPr>
              <a:t>biến</a:t>
            </a:r>
            <a:r>
              <a:rPr lang="en-US" sz="2000" b="0">
                <a:latin typeface="Arial (Body)"/>
              </a:rPr>
              <a:t> </a:t>
            </a:r>
            <a:r>
              <a:rPr lang="en-US" sz="2000" b="0" err="1">
                <a:latin typeface="Arial (Body)"/>
              </a:rPr>
              <a:t>đã</a:t>
            </a:r>
            <a:r>
              <a:rPr lang="en-US" sz="2000" b="0">
                <a:latin typeface="Arial (Body)"/>
              </a:rPr>
              <a:t> </a:t>
            </a:r>
            <a:r>
              <a:rPr lang="en-US" sz="2000" b="0" err="1">
                <a:latin typeface="Arial (Body)"/>
              </a:rPr>
              <a:t>bị</a:t>
            </a:r>
            <a:r>
              <a:rPr lang="en-US" sz="2000" b="0">
                <a:latin typeface="Arial (Body)"/>
              </a:rPr>
              <a:t> </a:t>
            </a:r>
            <a:r>
              <a:rPr lang="en-US" sz="2000" b="0" err="1">
                <a:latin typeface="Arial (Body)"/>
              </a:rPr>
              <a:t>sữa</a:t>
            </a:r>
            <a:r>
              <a:rPr lang="en-US" sz="2000" b="0">
                <a:latin typeface="Arial (Body)"/>
              </a:rPr>
              <a:t> </a:t>
            </a:r>
            <a:r>
              <a:rPr lang="en-US" sz="2000" b="0" err="1">
                <a:latin typeface="Arial (Body)"/>
              </a:rPr>
              <a:t>đổi</a:t>
            </a:r>
            <a:r>
              <a:rPr lang="en-US" sz="2000" b="0">
                <a:latin typeface="Arial (Body)"/>
              </a:rPr>
              <a:t> . </a:t>
            </a:r>
            <a:r>
              <a:rPr lang="en-US" sz="2000" b="0" err="1">
                <a:latin typeface="Arial (Body)"/>
              </a:rPr>
              <a:t>Nên</a:t>
            </a:r>
            <a:r>
              <a:rPr lang="en-US" sz="2000" b="0">
                <a:latin typeface="Arial (Body)"/>
              </a:rPr>
              <a:t> </a:t>
            </a:r>
            <a:r>
              <a:rPr lang="en-US" sz="2000" b="0" err="1">
                <a:latin typeface="Arial (Body)"/>
              </a:rPr>
              <a:t>giờ</a:t>
            </a:r>
            <a:r>
              <a:rPr lang="en-US" sz="2000" b="0">
                <a:latin typeface="Arial (Body)"/>
              </a:rPr>
              <a:t> </a:t>
            </a:r>
            <a:r>
              <a:rPr lang="en-US" sz="2000" b="0" err="1">
                <a:latin typeface="Arial (Body)"/>
              </a:rPr>
              <a:t>thì</a:t>
            </a:r>
            <a:r>
              <a:rPr lang="en-US" sz="2000" b="0">
                <a:latin typeface="Arial (Body)"/>
              </a:rPr>
              <a:t> </a:t>
            </a:r>
            <a:r>
              <a:rPr lang="en-US" sz="2000" b="0">
                <a:latin typeface="Arial (Body)"/>
              </a:rPr>
              <a:t>ta </a:t>
            </a:r>
            <a:r>
              <a:rPr lang="en-US" sz="2000" b="0" smtClean="0">
                <a:latin typeface="Arial (Body)"/>
              </a:rPr>
              <a:t>sử </a:t>
            </a:r>
            <a:r>
              <a:rPr lang="en-US" sz="2000" b="0" err="1">
                <a:latin typeface="Arial (Body)"/>
              </a:rPr>
              <a:t>dụng</a:t>
            </a:r>
            <a:r>
              <a:rPr lang="en-US" sz="2000" b="0">
                <a:latin typeface="Arial (Body)"/>
              </a:rPr>
              <a:t> </a:t>
            </a:r>
            <a:r>
              <a:rPr lang="en-US" sz="2000" b="0" err="1">
                <a:latin typeface="Arial (Body)"/>
              </a:rPr>
              <a:t>biến</a:t>
            </a:r>
            <a:r>
              <a:rPr lang="en-US" sz="2000" b="0">
                <a:latin typeface="Arial (Body)"/>
              </a:rPr>
              <a:t> </a:t>
            </a:r>
            <a:r>
              <a:rPr lang="en-US" sz="2000" b="0" smtClean="0">
                <a:latin typeface="Arial (Body)"/>
              </a:rPr>
              <a:t>temp.</a:t>
            </a:r>
            <a:endParaRPr lang="en-US" sz="2000" b="0">
              <a:latin typeface="Arial (Body)"/>
            </a:endParaRPr>
          </a:p>
        </p:txBody>
      </p:sp>
      <p:sp>
        <p:nvSpPr>
          <p:cNvPr id="4" name="Title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lstStyle/>
          <a:p>
            <a:pPr algn="ctr"/>
            <a:r>
              <a:rPr lang="en-US" b="1" smtClean="0">
                <a:solidFill>
                  <a:srgbClr val="FF0000"/>
                </a:solidFill>
                <a:latin typeface="Arial" pitchFamily="34" charset="0"/>
                <a:cs typeface="Arial" pitchFamily="34" charset="0"/>
              </a:rPr>
              <a:t>3. PHONG </a:t>
            </a:r>
            <a:r>
              <a:rPr lang="en-US" b="1" smtClean="0">
                <a:solidFill>
                  <a:srgbClr val="FF0000"/>
                </a:solidFill>
                <a:latin typeface="Arial" pitchFamily="34" charset="0"/>
                <a:cs typeface="Arial" pitchFamily="34" charset="0"/>
              </a:rPr>
              <a:t>CÁCH </a:t>
            </a:r>
            <a:r>
              <a:rPr lang="en-US" b="1" smtClean="0">
                <a:solidFill>
                  <a:srgbClr val="FF0000"/>
                </a:solidFill>
                <a:latin typeface="Arial" pitchFamily="34" charset="0"/>
                <a:cs typeface="Arial" pitchFamily="34" charset="0"/>
              </a:rPr>
              <a:t>VIẾT CHƯƠNG </a:t>
            </a:r>
            <a:r>
              <a:rPr lang="en-US" b="1" err="1" smtClean="0">
                <a:solidFill>
                  <a:srgbClr val="FF0000"/>
                </a:solidFill>
                <a:latin typeface="Arial" pitchFamily="34" charset="0"/>
                <a:cs typeface="Arial" pitchFamily="34" charset="0"/>
              </a:rPr>
              <a:t>TRÌNh</a:t>
            </a:r>
            <a:endParaRPr lang="en-US" b="1">
              <a:solidFill>
                <a:srgbClr val="FF0000"/>
              </a:solidFill>
              <a:latin typeface="Arial" pitchFamily="34" charset="0"/>
              <a:cs typeface="Arial" pitchFamily="34" charset="0"/>
            </a:endParaRPr>
          </a:p>
        </p:txBody>
      </p:sp>
      <p:sp>
        <p:nvSpPr>
          <p:cNvPr id="2" name="Date Placeholder 1"/>
          <p:cNvSpPr>
            <a:spLocks noGrp="1"/>
          </p:cNvSpPr>
          <p:nvPr>
            <p:ph type="dt" sz="half" idx="10"/>
          </p:nvPr>
        </p:nvSpPr>
        <p:spPr/>
        <p:txBody>
          <a:bodyPr/>
          <a:lstStyle/>
          <a:p>
            <a:fld id="{91CD065F-95ED-467F-96CC-00A7CA96C058}" type="datetime1">
              <a:rPr lang="vi-VN" smtClean="0"/>
              <a:t>24/07/2016</a:t>
            </a:fld>
            <a:endParaRPr lang="en-US"/>
          </a:p>
        </p:txBody>
      </p:sp>
      <p:sp>
        <p:nvSpPr>
          <p:cNvPr id="5" name="Footer Placeholder 4"/>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266518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00628"/>
            <a:ext cx="8382000" cy="5528772"/>
          </a:xfrm>
          <a:solidFill>
            <a:schemeClr val="bg1"/>
          </a:solidFill>
        </p:spPr>
        <p:txBody>
          <a:bodyPr>
            <a:normAutofit/>
          </a:bodyPr>
          <a:lstStyle/>
          <a:p>
            <a:r>
              <a:rPr lang="vi-VN" sz="2400" u="sng">
                <a:solidFill>
                  <a:srgbClr val="0070C0"/>
                </a:solidFill>
                <a:latin typeface="Arial (Body)"/>
              </a:rPr>
              <a:t>Tránh lãng phí bộ nhớ: </a:t>
            </a:r>
            <a:endParaRPr lang="en-US" sz="2400" u="sng">
              <a:solidFill>
                <a:srgbClr val="0070C0"/>
              </a:solidFill>
              <a:latin typeface="Arial (Body)"/>
            </a:endParaRPr>
          </a:p>
          <a:p>
            <a:r>
              <a:rPr lang="en-US" sz="2000" b="0" smtClean="0"/>
              <a:t>	</a:t>
            </a:r>
            <a:r>
              <a:rPr lang="en-US" sz="2400" b="0" smtClean="0">
                <a:latin typeface="Arial (Body)"/>
              </a:rPr>
              <a:t>B</a:t>
            </a:r>
            <a:r>
              <a:rPr lang="vi-VN" sz="2400" b="0" smtClean="0"/>
              <a:t>ằng </a:t>
            </a:r>
            <a:r>
              <a:rPr lang="vi-VN" sz="2400" b="0"/>
              <a:t>cách sử dụng kiểu dữ liệu nhỏ nhất có thể được để lưu trữ: không gian bộ nhớ hiện tại có thể không còn eo hẹp như trước, nhưng không vì thế mà người lập trình có thể tự do phung phí cấp cho chương trình. </a:t>
            </a:r>
            <a:endParaRPr lang="en-US" sz="2400" b="0" smtClean="0"/>
          </a:p>
          <a:p>
            <a:r>
              <a:rPr lang="en-US" sz="2400" b="0"/>
              <a:t>	</a:t>
            </a:r>
            <a:r>
              <a:rPr lang="vi-VN" sz="2400" b="0" smtClean="0"/>
              <a:t>Việc </a:t>
            </a:r>
            <a:r>
              <a:rPr lang="vi-VN" sz="2400" b="0"/>
              <a:t>sử dụng quá nhiều tài nguyên hơn mức đòi hỏi của chương trình là thói quen xấu mà người lập trình hay mắc phải. Hơn nữa tốc độ chương trình sẽ nhanh hơn khi sử dụng </a:t>
            </a:r>
            <a:r>
              <a:rPr lang="vi-VN" sz="2400" b="0" smtClean="0"/>
              <a:t>kiểu </a:t>
            </a:r>
            <a:r>
              <a:rPr lang="vi-VN" sz="2400" b="0"/>
              <a:t>dữ liệu nhỏ hơn</a:t>
            </a:r>
            <a:r>
              <a:rPr lang="vi-VN" sz="1800" b="0" smtClean="0"/>
              <a:t>.</a:t>
            </a:r>
            <a:endParaRPr lang="en-US" sz="1800" b="0" smtClean="0"/>
          </a:p>
          <a:p>
            <a:endParaRPr lang="en-US" b="0"/>
          </a:p>
          <a:p>
            <a:endParaRPr lang="en-US" b="0" smtClean="0"/>
          </a:p>
          <a:p>
            <a:endParaRPr lang="en-US" b="0"/>
          </a:p>
          <a:p>
            <a:endParaRPr lang="en-US" b="0" smtClean="0"/>
          </a:p>
          <a:p>
            <a:endParaRPr lang="en-US" b="0"/>
          </a:p>
          <a:p>
            <a:endParaRPr lang="en-US" b="0" smtClean="0"/>
          </a:p>
        </p:txBody>
      </p:sp>
      <p:sp>
        <p:nvSpPr>
          <p:cNvPr id="5" name="Title 1"/>
          <p:cNvSpPr>
            <a:spLocks noGrp="1"/>
          </p:cNvSpPr>
          <p:nvPr>
            <p:ph type="title"/>
          </p:nvPr>
        </p:nvSpPr>
        <p:spPr>
          <a:xfrm>
            <a:off x="822960" y="36576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b="1" smtClean="0">
                <a:solidFill>
                  <a:srgbClr val="FF0000"/>
                </a:solidFill>
                <a:latin typeface="Arial" pitchFamily="34" charset="0"/>
                <a:cs typeface="Arial" pitchFamily="34" charset="0"/>
              </a:rPr>
              <a:t>3. PHONG </a:t>
            </a:r>
            <a:r>
              <a:rPr lang="en-US" b="1" smtClean="0">
                <a:solidFill>
                  <a:srgbClr val="FF0000"/>
                </a:solidFill>
                <a:latin typeface="Arial" pitchFamily="34" charset="0"/>
                <a:cs typeface="Arial" pitchFamily="34" charset="0"/>
              </a:rPr>
              <a:t>CÁCH </a:t>
            </a:r>
            <a:r>
              <a:rPr lang="en-US" b="1" smtClean="0">
                <a:solidFill>
                  <a:srgbClr val="FF0000"/>
                </a:solidFill>
                <a:latin typeface="Arial" pitchFamily="34" charset="0"/>
                <a:cs typeface="Arial" pitchFamily="34" charset="0"/>
              </a:rPr>
              <a:t>VIẾT CHƯƠNG </a:t>
            </a:r>
            <a:r>
              <a:rPr lang="en-US" b="1" err="1" smtClean="0">
                <a:solidFill>
                  <a:srgbClr val="FF0000"/>
                </a:solidFill>
                <a:latin typeface="Arial" pitchFamily="34" charset="0"/>
                <a:cs typeface="Arial" pitchFamily="34" charset="0"/>
              </a:rPr>
              <a:t>TRÌNh</a:t>
            </a:r>
            <a:endParaRPr lang="en-US" b="1">
              <a:solidFill>
                <a:srgbClr val="FF00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82798388"/>
              </p:ext>
            </p:extLst>
          </p:nvPr>
        </p:nvGraphicFramePr>
        <p:xfrm>
          <a:off x="381000" y="4876800"/>
          <a:ext cx="8382000" cy="1676400"/>
        </p:xfrm>
        <a:graphic>
          <a:graphicData uri="http://schemas.openxmlformats.org/drawingml/2006/table">
            <a:tbl>
              <a:tblPr firstRow="1" bandRow="1">
                <a:tableStyleId>{8799B23B-EC83-4686-B30A-512413B5E67A}</a:tableStyleId>
              </a:tblPr>
              <a:tblGrid>
                <a:gridCol w="4227444"/>
                <a:gridCol w="4154556"/>
              </a:tblGrid>
              <a:tr h="801757">
                <a:tc>
                  <a:txBody>
                    <a:bodyPr/>
                    <a:lstStyle/>
                    <a:p>
                      <a:endParaRPr lang="en-US" smtClean="0"/>
                    </a:p>
                    <a:p>
                      <a:endParaRPr lang="en-US"/>
                    </a:p>
                  </a:txBody>
                  <a:tcPr/>
                </a:tc>
                <a:tc>
                  <a:txBody>
                    <a:bodyPr/>
                    <a:lstStyle/>
                    <a:p>
                      <a:endParaRPr lang="en-US"/>
                    </a:p>
                  </a:txBody>
                  <a:tcPr/>
                </a:tc>
              </a:tr>
              <a:tr h="874643">
                <a:tc>
                  <a:txBody>
                    <a:bodyPr/>
                    <a:lstStyle/>
                    <a:p>
                      <a:pPr marL="0" lvl="2" algn="l" fontAlgn="base"/>
                      <a:r>
                        <a:rPr lang="en-US" sz="2400" b="0" smtClean="0"/>
                        <a:t>double a = 2.0;</a:t>
                      </a:r>
                      <a:endParaRPr lang="en-US" sz="2400" i="1">
                        <a:latin typeface="Arial (Body)"/>
                      </a:endParaRPr>
                    </a:p>
                  </a:txBody>
                  <a:tcPr/>
                </a:tc>
                <a:tc>
                  <a:txBody>
                    <a:bodyPr/>
                    <a:lstStyle/>
                    <a:p>
                      <a:pPr marL="0" lvl="2" fontAlgn="base"/>
                      <a:r>
                        <a:rPr lang="en-US" sz="2400" b="0" smtClean="0"/>
                        <a:t> int a = 2; </a:t>
                      </a:r>
                      <a:endParaRPr lang="vi-VN" sz="1600" b="1"/>
                    </a:p>
                  </a:txBody>
                  <a:tcPr/>
                </a:tc>
              </a:tr>
            </a:tbl>
          </a:graphicData>
        </a:graphic>
      </p:graphicFrame>
      <p:sp>
        <p:nvSpPr>
          <p:cNvPr id="7" name="Rectangle 6"/>
          <p:cNvSpPr/>
          <p:nvPr/>
        </p:nvSpPr>
        <p:spPr>
          <a:xfrm>
            <a:off x="6096000" y="4953000"/>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8" name="Rectangle 7"/>
          <p:cNvSpPr/>
          <p:nvPr/>
        </p:nvSpPr>
        <p:spPr>
          <a:xfrm>
            <a:off x="995930" y="4953000"/>
            <a:ext cx="289027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sp>
        <p:nvSpPr>
          <p:cNvPr id="9" name="Date Placeholder 8"/>
          <p:cNvSpPr>
            <a:spLocks noGrp="1"/>
          </p:cNvSpPr>
          <p:nvPr>
            <p:ph type="dt" sz="half" idx="10"/>
          </p:nvPr>
        </p:nvSpPr>
        <p:spPr/>
        <p:txBody>
          <a:bodyPr/>
          <a:lstStyle/>
          <a:p>
            <a:fld id="{EE4C5636-84EF-4767-B311-913B7C1A5A5C}" type="datetime1">
              <a:rPr lang="vi-VN" smtClean="0"/>
              <a:t>24/07/2016</a:t>
            </a:fld>
            <a:endParaRPr lang="en-US"/>
          </a:p>
        </p:txBody>
      </p:sp>
      <p:sp>
        <p:nvSpPr>
          <p:cNvPr id="10" name="Footer Placeholder 9"/>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940335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sz="2400" u="sng">
                <a:solidFill>
                  <a:srgbClr val="0070C0"/>
                </a:solidFill>
                <a:latin typeface="Arial (Body)"/>
              </a:rPr>
              <a:t>Giảm số lượng tham số truyền vào hàm: </a:t>
            </a:r>
            <a:endParaRPr lang="en-US" sz="2400" u="sng">
              <a:solidFill>
                <a:srgbClr val="0070C0"/>
              </a:solidFill>
              <a:latin typeface="Arial (Body)"/>
            </a:endParaRPr>
          </a:p>
          <a:p>
            <a:r>
              <a:rPr lang="en-US" sz="2000" b="0"/>
              <a:t>	</a:t>
            </a:r>
            <a:r>
              <a:rPr lang="en-US" sz="2400" b="0" smtClean="0">
                <a:latin typeface="Arial (Body)"/>
              </a:rPr>
              <a:t>V</a:t>
            </a:r>
            <a:r>
              <a:rPr lang="vi-VN" sz="2400" b="0" smtClean="0">
                <a:latin typeface="Arial (Body)"/>
              </a:rPr>
              <a:t>iệc </a:t>
            </a:r>
            <a:r>
              <a:rPr lang="vi-VN" sz="2400" b="0">
                <a:latin typeface="Arial (Body)"/>
              </a:rPr>
              <a:t>sử dụng hàm có quá nhiều tham số được truyền vào có thể làm ảnh hưởng đến ngăn xếp dành cho việc gọi hàm. Nhất là trường hợp tham số là kiểu dữ liệu cấu trúc. Sử dụng con trỏ hay tham chiếu trong trường hợp này để đơn giản hoá.</a:t>
            </a:r>
          </a:p>
          <a:p>
            <a:endParaRPr lang="en-US"/>
          </a:p>
        </p:txBody>
      </p:sp>
      <p:sp>
        <p:nvSpPr>
          <p:cNvPr id="5" name="Title 1"/>
          <p:cNvSpPr>
            <a:spLocks noGrp="1"/>
          </p:cNvSpPr>
          <p:nvPr>
            <p:ph type="title"/>
          </p:nvPr>
        </p:nvSpPr>
        <p:spPr>
          <a:xfrm>
            <a:off x="822960" y="36576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b="1" smtClean="0">
                <a:solidFill>
                  <a:srgbClr val="FF0000"/>
                </a:solidFill>
                <a:latin typeface="Arial" pitchFamily="34" charset="0"/>
                <a:cs typeface="Arial" pitchFamily="34" charset="0"/>
              </a:rPr>
              <a:t>3. PHONG </a:t>
            </a:r>
            <a:r>
              <a:rPr lang="en-US" b="1" smtClean="0">
                <a:solidFill>
                  <a:srgbClr val="FF0000"/>
                </a:solidFill>
                <a:latin typeface="Arial" pitchFamily="34" charset="0"/>
                <a:cs typeface="Arial" pitchFamily="34" charset="0"/>
              </a:rPr>
              <a:t>CÁCH </a:t>
            </a:r>
            <a:r>
              <a:rPr lang="en-US" b="1" smtClean="0">
                <a:solidFill>
                  <a:srgbClr val="FF0000"/>
                </a:solidFill>
                <a:latin typeface="Arial" pitchFamily="34" charset="0"/>
                <a:cs typeface="Arial" pitchFamily="34" charset="0"/>
              </a:rPr>
              <a:t>VIẾT CHƯƠNG </a:t>
            </a:r>
            <a:r>
              <a:rPr lang="en-US" b="1" err="1" smtClean="0">
                <a:solidFill>
                  <a:srgbClr val="FF0000"/>
                </a:solidFill>
                <a:latin typeface="Arial" pitchFamily="34" charset="0"/>
                <a:cs typeface="Arial" pitchFamily="34" charset="0"/>
              </a:rPr>
              <a:t>TRÌNh</a:t>
            </a:r>
            <a:endParaRPr lang="en-US" b="1">
              <a:solidFill>
                <a:srgbClr val="FF0000"/>
              </a:solidFill>
              <a:latin typeface="Arial" pitchFamily="34" charset="0"/>
              <a:cs typeface="Arial" pitchFamily="34" charset="0"/>
            </a:endParaRPr>
          </a:p>
        </p:txBody>
      </p:sp>
      <p:sp>
        <p:nvSpPr>
          <p:cNvPr id="6" name="Date Placeholder 5"/>
          <p:cNvSpPr>
            <a:spLocks noGrp="1"/>
          </p:cNvSpPr>
          <p:nvPr>
            <p:ph type="dt" sz="half" idx="10"/>
          </p:nvPr>
        </p:nvSpPr>
        <p:spPr/>
        <p:txBody>
          <a:bodyPr/>
          <a:lstStyle/>
          <a:p>
            <a:fld id="{C52DF20F-A165-43FD-AC89-8EE49C614448}" type="datetime1">
              <a:rPr lang="vi-VN" smtClean="0"/>
              <a:t>24/07/2016</a:t>
            </a:fld>
            <a:endParaRPr lang="en-US"/>
          </a:p>
        </p:txBody>
      </p:sp>
      <p:sp>
        <p:nvSpPr>
          <p:cNvPr id="7" name="Footer Placeholder 6"/>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4247126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544" y="1295425"/>
            <a:ext cx="7520940" cy="3579849"/>
          </a:xfrm>
        </p:spPr>
        <p:txBody>
          <a:bodyPr>
            <a:normAutofit/>
          </a:bodyPr>
          <a:lstStyle/>
          <a:p>
            <a:r>
              <a:rPr lang="en-US" sz="2000" smtClean="0">
                <a:solidFill>
                  <a:srgbClr val="0070C0"/>
                </a:solidFill>
                <a:latin typeface="Arial (Body)"/>
              </a:rPr>
              <a:t>1. Kỹ năng &amp; phong cách lập trình chuyên nghiệp :</a:t>
            </a:r>
          </a:p>
          <a:p>
            <a:r>
              <a:rPr lang="en-US" sz="2000" smtClean="0">
                <a:latin typeface="Arial (Body)"/>
                <a:hlinkClick r:id="rId2"/>
              </a:rPr>
              <a:t>https</a:t>
            </a:r>
            <a:r>
              <a:rPr lang="en-US" sz="2000">
                <a:latin typeface="Arial (Body)"/>
                <a:hlinkClick r:id="rId2"/>
              </a:rPr>
              <a:t>://</a:t>
            </a:r>
            <a:r>
              <a:rPr lang="en-US" sz="2000" smtClean="0">
                <a:latin typeface="Arial (Body)"/>
                <a:hlinkClick r:id="rId2"/>
              </a:rPr>
              <a:t>docs.google.com/presentation/d/1C6LaW_tO7S_Q9mCPZrGICLxjgQY_kFruoONjcYgdAGA/edit#slide=id.i0</a:t>
            </a:r>
            <a:endParaRPr lang="en-US" sz="2000" smtClean="0">
              <a:latin typeface="Arial (Body)"/>
            </a:endParaRPr>
          </a:p>
          <a:p>
            <a:r>
              <a:rPr lang="en-US" sz="2000" smtClean="0">
                <a:solidFill>
                  <a:srgbClr val="0070C0"/>
                </a:solidFill>
                <a:latin typeface="Arial (Body)"/>
              </a:rPr>
              <a:t>2. </a:t>
            </a:r>
            <a:r>
              <a:rPr lang="en-US" sz="2000">
                <a:solidFill>
                  <a:srgbClr val="0070C0"/>
                </a:solidFill>
                <a:latin typeface="Arial (Body)"/>
              </a:rPr>
              <a:t>Java Programming </a:t>
            </a:r>
            <a:r>
              <a:rPr lang="en-US" sz="2000">
                <a:solidFill>
                  <a:srgbClr val="0070C0"/>
                </a:solidFill>
                <a:latin typeface="Arial (Body)"/>
              </a:rPr>
              <a:t>Style </a:t>
            </a:r>
            <a:r>
              <a:rPr lang="en-US" sz="2000" smtClean="0">
                <a:solidFill>
                  <a:srgbClr val="0070C0"/>
                </a:solidFill>
                <a:latin typeface="Arial (Body)"/>
              </a:rPr>
              <a:t>Guide:</a:t>
            </a:r>
          </a:p>
          <a:p>
            <a:r>
              <a:rPr lang="en-US" sz="2000">
                <a:latin typeface="Arial (Body)"/>
                <a:hlinkClick r:id="rId3"/>
              </a:rPr>
              <a:t>http</a:t>
            </a:r>
            <a:r>
              <a:rPr lang="en-US" sz="2000">
                <a:latin typeface="Arial (Body)"/>
                <a:hlinkClick r:id="rId3"/>
              </a:rPr>
              <a:t>://</a:t>
            </a:r>
            <a:r>
              <a:rPr lang="en-US" sz="2000" smtClean="0">
                <a:latin typeface="Arial (Body)"/>
                <a:hlinkClick r:id="rId3"/>
              </a:rPr>
              <a:t>www.javaranch.com/styleLong.jsp#do</a:t>
            </a:r>
            <a:endParaRPr lang="en-US" sz="2000" smtClean="0">
              <a:latin typeface="Arial (Body)"/>
            </a:endParaRPr>
          </a:p>
          <a:p>
            <a:r>
              <a:rPr lang="en-US" sz="2000">
                <a:solidFill>
                  <a:srgbClr val="0070C0"/>
                </a:solidFill>
                <a:latin typeface="Arial (Body)"/>
              </a:rPr>
              <a:t>3. </a:t>
            </a:r>
            <a:r>
              <a:rPr lang="en-US" sz="2000">
                <a:solidFill>
                  <a:srgbClr val="0070C0"/>
                </a:solidFill>
                <a:latin typeface="Arial (Body)"/>
              </a:rPr>
              <a:t>Một số kĩ thuật – Phong cách </a:t>
            </a:r>
            <a:r>
              <a:rPr lang="en-US" sz="2000">
                <a:solidFill>
                  <a:srgbClr val="0070C0"/>
                </a:solidFill>
                <a:latin typeface="Arial (Body)"/>
              </a:rPr>
              <a:t>lập </a:t>
            </a:r>
            <a:r>
              <a:rPr lang="en-US" sz="2000" smtClean="0">
                <a:solidFill>
                  <a:srgbClr val="0070C0"/>
                </a:solidFill>
                <a:latin typeface="Arial (Body)"/>
              </a:rPr>
              <a:t>trinh:</a:t>
            </a:r>
            <a:endParaRPr lang="en-US" sz="2000">
              <a:solidFill>
                <a:srgbClr val="0070C0"/>
              </a:solidFill>
              <a:latin typeface="Arial (Body)"/>
            </a:endParaRPr>
          </a:p>
          <a:p>
            <a:r>
              <a:rPr lang="en-US" sz="2000">
                <a:latin typeface="Arial (Body)"/>
                <a:hlinkClick r:id="rId4"/>
              </a:rPr>
              <a:t>http://</a:t>
            </a:r>
            <a:r>
              <a:rPr lang="en-US" sz="2000">
                <a:latin typeface="Arial (Body)"/>
                <a:hlinkClick r:id="rId4"/>
              </a:rPr>
              <a:t>windybook.com/mot-ky-thuat-phong-cach-lap-trinh</a:t>
            </a:r>
            <a:r>
              <a:rPr lang="en-US" sz="2000" smtClean="0">
                <a:latin typeface="Arial (Body)"/>
                <a:hlinkClick r:id="rId4"/>
              </a:rPr>
              <a:t>/</a:t>
            </a:r>
            <a:endParaRPr lang="en-US" sz="2000" smtClean="0">
              <a:latin typeface="Arial (Body)"/>
            </a:endParaRPr>
          </a:p>
          <a:p>
            <a:r>
              <a:rPr lang="en-US" sz="2000">
                <a:solidFill>
                  <a:srgbClr val="0070C0"/>
                </a:solidFill>
                <a:latin typeface="Arial (Body)"/>
              </a:rPr>
              <a:t>4. Phong cách lập trình: </a:t>
            </a:r>
          </a:p>
          <a:p>
            <a:r>
              <a:rPr lang="vi-VN" sz="2000" smtClean="0">
                <a:solidFill>
                  <a:srgbClr val="0070C0"/>
                </a:solidFill>
                <a:hlinkClick r:id="rId5"/>
              </a:rPr>
              <a:t>http</a:t>
            </a:r>
            <a:r>
              <a:rPr lang="vi-VN" sz="2000">
                <a:solidFill>
                  <a:srgbClr val="0070C0"/>
                </a:solidFill>
                <a:hlinkClick r:id="rId5"/>
              </a:rPr>
              <a:t>://123doc.org/document/19840-phong-cach-lap-trinh.htm</a:t>
            </a:r>
            <a:endParaRPr lang="en-US" sz="2000">
              <a:solidFill>
                <a:srgbClr val="0070C0"/>
              </a:solidFill>
            </a:endParaRPr>
          </a:p>
          <a:p>
            <a:endParaRPr lang="en-US" sz="2000" smtClean="0">
              <a:latin typeface="Arial (Body)"/>
            </a:endParaRPr>
          </a:p>
          <a:p>
            <a:endParaRPr lang="en-US" sz="2000">
              <a:latin typeface="Arial (Body)"/>
            </a:endParaRPr>
          </a:p>
          <a:p>
            <a:endParaRPr lang="en-US" sz="2000">
              <a:latin typeface="Arial (Body)"/>
            </a:endParaRPr>
          </a:p>
        </p:txBody>
      </p:sp>
      <p:sp>
        <p:nvSpPr>
          <p:cNvPr id="4" name="Title 1"/>
          <p:cNvSpPr>
            <a:spLocks noGrp="1"/>
          </p:cNvSpPr>
          <p:nvPr>
            <p:ph type="title"/>
          </p:nvPr>
        </p:nvSpPr>
        <p:spPr>
          <a:xfrm>
            <a:off x="822960" y="36576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b="1" smtClean="0">
                <a:solidFill>
                  <a:srgbClr val="FF0000"/>
                </a:solidFill>
                <a:latin typeface="Arial" pitchFamily="34" charset="0"/>
                <a:cs typeface="Arial" pitchFamily="34" charset="0"/>
              </a:rPr>
              <a:t>3. TÀI LIỆU THAM KHẢO</a:t>
            </a:r>
            <a:endParaRPr lang="en-US" b="1">
              <a:solidFill>
                <a:srgbClr val="FF0000"/>
              </a:solidFill>
              <a:latin typeface="Arial" pitchFamily="34" charset="0"/>
              <a:cs typeface="Arial" pitchFamily="34" charset="0"/>
            </a:endParaRPr>
          </a:p>
        </p:txBody>
      </p:sp>
      <p:sp>
        <p:nvSpPr>
          <p:cNvPr id="5" name="Date Placeholder 4"/>
          <p:cNvSpPr>
            <a:spLocks noGrp="1"/>
          </p:cNvSpPr>
          <p:nvPr>
            <p:ph type="dt" sz="half" idx="10"/>
          </p:nvPr>
        </p:nvSpPr>
        <p:spPr/>
        <p:txBody>
          <a:bodyPr/>
          <a:lstStyle/>
          <a:p>
            <a:fld id="{67F2ACED-B1C9-4E56-AAE2-B4659EE2A944}" type="datetime1">
              <a:rPr lang="vi-VN" smtClean="0"/>
              <a:t>24/07/2016</a:t>
            </a:fld>
            <a:endParaRPr lang="en-US"/>
          </a:p>
        </p:txBody>
      </p:sp>
      <p:sp>
        <p:nvSpPr>
          <p:cNvPr id="6" name="Footer Placeholder 5"/>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01697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4800600"/>
          </a:xfrm>
          <a:solidFill>
            <a:schemeClr val="bg1"/>
          </a:solidFill>
        </p:spPr>
        <p:txBody>
          <a:bodyPr>
            <a:normAutofit/>
          </a:bodyPr>
          <a:lstStyle/>
          <a:p>
            <a:r>
              <a:rPr lang="en-US" sz="2400" u="sng" err="1" smtClean="0">
                <a:solidFill>
                  <a:srgbClr val="0070C0"/>
                </a:solidFill>
                <a:latin typeface="Arial" panose="020B0604020202020204" pitchFamily="34" charset="0"/>
                <a:cs typeface="Arial" panose="020B0604020202020204" pitchFamily="34" charset="0"/>
              </a:rPr>
              <a:t>Tên</a:t>
            </a:r>
            <a:r>
              <a:rPr lang="en-US" sz="2400" u="sng" smtClean="0">
                <a:solidFill>
                  <a:srgbClr val="0070C0"/>
                </a:solidFill>
                <a:latin typeface="Arial" panose="020B0604020202020204" pitchFamily="34" charset="0"/>
                <a:cs typeface="Arial" panose="020B0604020202020204" pitchFamily="34" charset="0"/>
              </a:rPr>
              <a:t> class </a:t>
            </a:r>
            <a:r>
              <a:rPr lang="en-US" sz="2400" u="sng" err="1" smtClean="0">
                <a:solidFill>
                  <a:srgbClr val="0070C0"/>
                </a:solidFill>
                <a:latin typeface="Arial" panose="020B0604020202020204" pitchFamily="34" charset="0"/>
                <a:cs typeface="Arial" panose="020B0604020202020204" pitchFamily="34" charset="0"/>
              </a:rPr>
              <a:t>và</a:t>
            </a:r>
            <a:r>
              <a:rPr lang="en-US" sz="2400" u="sng" smtClean="0">
                <a:solidFill>
                  <a:srgbClr val="0070C0"/>
                </a:solidFill>
                <a:latin typeface="Arial" panose="020B0604020202020204" pitchFamily="34" charset="0"/>
                <a:cs typeface="Arial" panose="020B0604020202020204" pitchFamily="34" charset="0"/>
              </a:rPr>
              <a:t> </a:t>
            </a:r>
            <a:r>
              <a:rPr lang="en-US" sz="2400" u="sng" smtClean="0">
                <a:solidFill>
                  <a:srgbClr val="0070C0"/>
                </a:solidFill>
                <a:latin typeface="Arial" panose="020B0604020202020204" pitchFamily="34" charset="0"/>
                <a:cs typeface="Arial" panose="020B0604020202020204" pitchFamily="34" charset="0"/>
              </a:rPr>
              <a:t>interface: </a:t>
            </a:r>
          </a:p>
          <a:p>
            <a:r>
              <a:rPr lang="en-US" sz="2400" b="0" smtClean="0"/>
              <a:t>	</a:t>
            </a:r>
            <a:r>
              <a:rPr lang="en-US" sz="2400" b="0" err="1">
                <a:latin typeface="Arial" panose="020B0604020202020204" pitchFamily="34" charset="0"/>
                <a:cs typeface="Arial" panose="020B0604020202020204" pitchFamily="34" charset="0"/>
              </a:rPr>
              <a:t>Nên</a:t>
            </a:r>
            <a:r>
              <a:rPr lang="en-US" sz="2400" b="0">
                <a:latin typeface="Arial" panose="020B0604020202020204" pitchFamily="34" charset="0"/>
                <a:cs typeface="Arial" panose="020B0604020202020204" pitchFamily="34" charset="0"/>
              </a:rPr>
              <a:t> </a:t>
            </a:r>
            <a:r>
              <a:rPr lang="en-US" sz="2400" b="0" err="1">
                <a:latin typeface="Arial" panose="020B0604020202020204" pitchFamily="34" charset="0"/>
                <a:cs typeface="Arial" panose="020B0604020202020204" pitchFamily="34" charset="0"/>
              </a:rPr>
              <a:t>viết</a:t>
            </a:r>
            <a:r>
              <a:rPr lang="en-US" sz="2400" b="0">
                <a:latin typeface="Arial" panose="020B0604020202020204" pitchFamily="34" charset="0"/>
                <a:cs typeface="Arial" panose="020B0604020202020204" pitchFamily="34" charset="0"/>
              </a:rPr>
              <a:t> </a:t>
            </a:r>
            <a:r>
              <a:rPr lang="en-US" sz="2400" b="0" err="1">
                <a:latin typeface="Arial" panose="020B0604020202020204" pitchFamily="34" charset="0"/>
                <a:cs typeface="Arial" panose="020B0604020202020204" pitchFamily="34" charset="0"/>
              </a:rPr>
              <a:t>hoa</a:t>
            </a:r>
            <a:r>
              <a:rPr lang="en-US" sz="2400" b="0">
                <a:latin typeface="Arial" panose="020B0604020202020204" pitchFamily="34" charset="0"/>
                <a:cs typeface="Arial" panose="020B0604020202020204" pitchFamily="34" charset="0"/>
              </a:rPr>
              <a:t> </a:t>
            </a:r>
            <a:r>
              <a:rPr lang="en-US" sz="2400" b="0" err="1">
                <a:latin typeface="Arial" panose="020B0604020202020204" pitchFamily="34" charset="0"/>
                <a:cs typeface="Arial" panose="020B0604020202020204" pitchFamily="34" charset="0"/>
              </a:rPr>
              <a:t>toàn</a:t>
            </a:r>
            <a:r>
              <a:rPr lang="en-US" sz="2400" b="0">
                <a:latin typeface="Arial" panose="020B0604020202020204" pitchFamily="34" charset="0"/>
                <a:cs typeface="Arial" panose="020B0604020202020204" pitchFamily="34" charset="0"/>
              </a:rPr>
              <a:t> </a:t>
            </a:r>
            <a:r>
              <a:rPr lang="en-US" sz="2400" b="0" err="1">
                <a:latin typeface="Arial" panose="020B0604020202020204" pitchFamily="34" charset="0"/>
                <a:cs typeface="Arial" panose="020B0604020202020204" pitchFamily="34" charset="0"/>
              </a:rPr>
              <a:t>bộ</a:t>
            </a:r>
            <a:r>
              <a:rPr lang="en-US" sz="2400" b="0">
                <a:latin typeface="Arial" panose="020B0604020202020204" pitchFamily="34" charset="0"/>
                <a:cs typeface="Arial" panose="020B0604020202020204" pitchFamily="34" charset="0"/>
              </a:rPr>
              <a:t> </a:t>
            </a:r>
            <a:r>
              <a:rPr lang="en-US" sz="2400" b="0" err="1">
                <a:latin typeface="Arial" panose="020B0604020202020204" pitchFamily="34" charset="0"/>
                <a:cs typeface="Arial" panose="020B0604020202020204" pitchFamily="34" charset="0"/>
              </a:rPr>
              <a:t>chữ</a:t>
            </a:r>
            <a:r>
              <a:rPr lang="en-US" sz="2400" b="0">
                <a:latin typeface="Arial" panose="020B0604020202020204" pitchFamily="34" charset="0"/>
                <a:cs typeface="Arial" panose="020B0604020202020204" pitchFamily="34" charset="0"/>
              </a:rPr>
              <a:t> </a:t>
            </a:r>
            <a:r>
              <a:rPr lang="en-US" sz="2400" b="0" err="1">
                <a:latin typeface="Arial" panose="020B0604020202020204" pitchFamily="34" charset="0"/>
                <a:cs typeface="Arial" panose="020B0604020202020204" pitchFamily="34" charset="0"/>
              </a:rPr>
              <a:t>cái</a:t>
            </a:r>
            <a:r>
              <a:rPr lang="en-US" sz="2400" b="0">
                <a:latin typeface="Arial" panose="020B0604020202020204" pitchFamily="34" charset="0"/>
                <a:cs typeface="Arial" panose="020B0604020202020204" pitchFamily="34" charset="0"/>
              </a:rPr>
              <a:t> </a:t>
            </a:r>
            <a:r>
              <a:rPr lang="en-US" sz="2400" b="0" err="1">
                <a:latin typeface="Arial" panose="020B0604020202020204" pitchFamily="34" charset="0"/>
                <a:cs typeface="Arial" panose="020B0604020202020204" pitchFamily="34" charset="0"/>
              </a:rPr>
              <a:t>đầu</a:t>
            </a:r>
            <a:r>
              <a:rPr lang="en-US" sz="2400" b="0">
                <a:latin typeface="Arial" panose="020B0604020202020204" pitchFamily="34" charset="0"/>
                <a:cs typeface="Arial" panose="020B0604020202020204" pitchFamily="34" charset="0"/>
              </a:rPr>
              <a:t> </a:t>
            </a:r>
            <a:r>
              <a:rPr lang="en-US" sz="2400" b="0" err="1">
                <a:latin typeface="Arial" panose="020B0604020202020204" pitchFamily="34" charset="0"/>
                <a:cs typeface="Arial" panose="020B0604020202020204" pitchFamily="34" charset="0"/>
              </a:rPr>
              <a:t>tiên</a:t>
            </a:r>
            <a:r>
              <a:rPr lang="en-US" sz="2400" b="0">
                <a:latin typeface="Arial" panose="020B0604020202020204" pitchFamily="34" charset="0"/>
                <a:cs typeface="Arial" panose="020B0604020202020204" pitchFamily="34" charset="0"/>
              </a:rPr>
              <a:t> </a:t>
            </a:r>
          </a:p>
          <a:p>
            <a:endParaRPr lang="en-US" sz="1800" b="0"/>
          </a:p>
          <a:p>
            <a:endParaRPr lang="en-US" sz="1800" b="0" smtClean="0"/>
          </a:p>
          <a:p>
            <a:endParaRPr lang="en-US" sz="1800" b="0" smtClean="0"/>
          </a:p>
          <a:p>
            <a:endParaRPr lang="en-US" sz="1800" b="0"/>
          </a:p>
          <a:p>
            <a:endParaRPr lang="en-US" sz="1800" b="0" smtClean="0"/>
          </a:p>
        </p:txBody>
      </p:sp>
      <p:sp>
        <p:nvSpPr>
          <p:cNvPr id="6" name="Title 1"/>
          <p:cNvSpPr>
            <a:spLocks noGrp="1"/>
          </p:cNvSpPr>
          <p:nvPr>
            <p:ph type="title"/>
          </p:nvPr>
        </p:nvSpPr>
        <p:spPr>
          <a:xfrm>
            <a:off x="838200" y="38100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b="1" smtClean="0">
                <a:solidFill>
                  <a:srgbClr val="FF0000"/>
                </a:solidFill>
                <a:latin typeface="Arial" pitchFamily="34" charset="0"/>
                <a:cs typeface="Arial" pitchFamily="34" charset="0"/>
              </a:rPr>
              <a:t>1. </a:t>
            </a:r>
            <a:r>
              <a:rPr lang="en-US" b="1" err="1" smtClean="0">
                <a:solidFill>
                  <a:srgbClr val="FF0000"/>
                </a:solidFill>
                <a:latin typeface="Arial" pitchFamily="34" charset="0"/>
                <a:cs typeface="Arial" pitchFamily="34" charset="0"/>
              </a:rPr>
              <a:t>Phong</a:t>
            </a:r>
            <a:r>
              <a:rPr lang="en-US" b="1" smtClean="0">
                <a:solidFill>
                  <a:srgbClr val="FF0000"/>
                </a:solidFill>
                <a:latin typeface="Arial" pitchFamily="34" charset="0"/>
                <a:cs typeface="Arial" pitchFamily="34" charset="0"/>
              </a:rPr>
              <a:t> </a:t>
            </a:r>
            <a:r>
              <a:rPr lang="en-US" b="1" err="1" smtClean="0">
                <a:solidFill>
                  <a:srgbClr val="FF0000"/>
                </a:solidFill>
                <a:latin typeface="Arial" pitchFamily="34" charset="0"/>
                <a:cs typeface="Arial" pitchFamily="34" charset="0"/>
              </a:rPr>
              <a:t>Cách</a:t>
            </a:r>
            <a:r>
              <a:rPr lang="en-US" b="1" smtClean="0">
                <a:solidFill>
                  <a:srgbClr val="FF0000"/>
                </a:solidFill>
                <a:latin typeface="Arial" pitchFamily="34" charset="0"/>
                <a:cs typeface="Arial" pitchFamily="34" charset="0"/>
              </a:rPr>
              <a:t> </a:t>
            </a:r>
            <a:r>
              <a:rPr lang="en-US" b="1" err="1" smtClean="0">
                <a:solidFill>
                  <a:srgbClr val="FF0000"/>
                </a:solidFill>
                <a:latin typeface="Arial" pitchFamily="34" charset="0"/>
                <a:cs typeface="Arial" pitchFamily="34" charset="0"/>
              </a:rPr>
              <a:t>Đặt</a:t>
            </a:r>
            <a:r>
              <a:rPr lang="en-US" b="1" smtClean="0">
                <a:solidFill>
                  <a:srgbClr val="FF0000"/>
                </a:solidFill>
                <a:latin typeface="Arial" pitchFamily="34" charset="0"/>
                <a:cs typeface="Arial" pitchFamily="34" charset="0"/>
              </a:rPr>
              <a:t> </a:t>
            </a:r>
            <a:r>
              <a:rPr lang="en-US" b="1" err="1" smtClean="0">
                <a:solidFill>
                  <a:srgbClr val="FF0000"/>
                </a:solidFill>
                <a:latin typeface="Arial" pitchFamily="34" charset="0"/>
                <a:cs typeface="Arial" pitchFamily="34" charset="0"/>
              </a:rPr>
              <a:t>tên</a:t>
            </a:r>
            <a:endParaRPr lang="en-US" b="1">
              <a:solidFill>
                <a:srgbClr val="FF0000"/>
              </a:solidFill>
              <a:latin typeface="Arial" pitchFamily="34" charset="0"/>
              <a:cs typeface="Arial" pitchFamily="34" charset="0"/>
            </a:endParaRPr>
          </a:p>
        </p:txBody>
      </p:sp>
      <p:sp>
        <p:nvSpPr>
          <p:cNvPr id="7" name="Rectangle 6"/>
          <p:cNvSpPr/>
          <p:nvPr/>
        </p:nvSpPr>
        <p:spPr>
          <a:xfrm>
            <a:off x="6400800" y="2915365"/>
            <a:ext cx="1066800" cy="688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8" name="Rectangle 7"/>
          <p:cNvSpPr/>
          <p:nvPr/>
        </p:nvSpPr>
        <p:spPr>
          <a:xfrm>
            <a:off x="1219200" y="2941093"/>
            <a:ext cx="289027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592702450"/>
              </p:ext>
            </p:extLst>
          </p:nvPr>
        </p:nvGraphicFramePr>
        <p:xfrm>
          <a:off x="228600" y="2819400"/>
          <a:ext cx="8610600" cy="1905000"/>
        </p:xfrm>
        <a:graphic>
          <a:graphicData uri="http://schemas.openxmlformats.org/drawingml/2006/table">
            <a:tbl>
              <a:tblPr firstRow="1" bandRow="1">
                <a:tableStyleId>{8799B23B-EC83-4686-B30A-512413B5E67A}</a:tableStyleId>
              </a:tblPr>
              <a:tblGrid>
                <a:gridCol w="4470889"/>
                <a:gridCol w="4139711"/>
              </a:tblGrid>
              <a:tr h="911087">
                <a:tc>
                  <a:txBody>
                    <a:bodyPr/>
                    <a:lstStyle/>
                    <a:p>
                      <a:endParaRPr lang="en-US"/>
                    </a:p>
                  </a:txBody>
                  <a:tcPr/>
                </a:tc>
                <a:tc>
                  <a:txBody>
                    <a:bodyPr/>
                    <a:lstStyle/>
                    <a:p>
                      <a:endParaRPr lang="en-US"/>
                    </a:p>
                  </a:txBody>
                  <a:tcPr/>
                </a:tc>
              </a:tr>
              <a:tr h="993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b="1" err="1" smtClean="0">
                          <a:sym typeface="Wingdings" pitchFamily="2" charset="2"/>
                        </a:rPr>
                        <a:t>hinhhoc</a:t>
                      </a:r>
                      <a:r>
                        <a:rPr lang="en-US" sz="1800" b="1" smtClean="0">
                          <a:sym typeface="Wingdings" pitchFamily="2" charset="2"/>
                        </a:rPr>
                        <a:t> </a:t>
                      </a:r>
                      <a:r>
                        <a:rPr lang="en-US" sz="1800" b="1" err="1" smtClean="0">
                          <a:sym typeface="Wingdings" pitchFamily="2" charset="2"/>
                        </a:rPr>
                        <a:t>hinhHoc</a:t>
                      </a:r>
                      <a:r>
                        <a:rPr lang="en-US" sz="1800" b="1" smtClean="0">
                          <a:sym typeface="Wingdings" pitchFamily="2" charset="2"/>
                        </a:rPr>
                        <a:t> = </a:t>
                      </a:r>
                      <a:r>
                        <a:rPr lang="en-US" sz="1800" b="1" err="1" smtClean="0">
                          <a:sym typeface="Wingdings" pitchFamily="2" charset="2"/>
                        </a:rPr>
                        <a:t>newn</a:t>
                      </a:r>
                      <a:r>
                        <a:rPr lang="en-US" sz="1800" b="1" smtClean="0">
                          <a:sym typeface="Wingdings" pitchFamily="2" charset="2"/>
                        </a:rPr>
                        <a:t> </a:t>
                      </a:r>
                      <a:r>
                        <a:rPr lang="en-US" sz="1800" b="1" err="1" smtClean="0">
                          <a:sym typeface="Wingdings" pitchFamily="2" charset="2"/>
                        </a:rPr>
                        <a:t>hinhhoc</a:t>
                      </a:r>
                      <a:r>
                        <a:rPr lang="en-US" sz="1800" b="1" smtClean="0">
                          <a:sym typeface="Wingdings" pitchFamily="2" charset="2"/>
                        </a:rPr>
                        <a:t>(); </a:t>
                      </a:r>
                      <a:endParaRPr lang="en-US" b="1" smtClean="0"/>
                    </a:p>
                    <a:p>
                      <a:endParaRPr lang="en-US" b="1"/>
                    </a:p>
                  </a:txBody>
                  <a:tcPr anchor="ctr"/>
                </a:tc>
                <a:tc>
                  <a:txBody>
                    <a:bodyPr/>
                    <a:lstStyle/>
                    <a:p>
                      <a:r>
                        <a:rPr lang="en-US" sz="1800" b="1" err="1" smtClean="0"/>
                        <a:t>HinhHoc</a:t>
                      </a:r>
                      <a:r>
                        <a:rPr lang="en-US" sz="1800" b="1" smtClean="0"/>
                        <a:t> </a:t>
                      </a:r>
                      <a:r>
                        <a:rPr lang="en-US" sz="1800" b="1" err="1" smtClean="0"/>
                        <a:t>hinhHoc</a:t>
                      </a:r>
                      <a:r>
                        <a:rPr lang="en-US" sz="1800" b="1" smtClean="0"/>
                        <a:t> = new </a:t>
                      </a:r>
                      <a:r>
                        <a:rPr lang="en-US" sz="1800" b="1" err="1" smtClean="0"/>
                        <a:t>HinhHoc</a:t>
                      </a:r>
                      <a:r>
                        <a:rPr lang="en-US" sz="1800" b="1" smtClean="0"/>
                        <a:t>(); </a:t>
                      </a:r>
                      <a:endParaRPr lang="en-US" b="1"/>
                    </a:p>
                  </a:txBody>
                  <a:tcPr anchor="ctr"/>
                </a:tc>
              </a:tr>
            </a:tbl>
          </a:graphicData>
        </a:graphic>
      </p:graphicFrame>
      <p:sp>
        <p:nvSpPr>
          <p:cNvPr id="2" name="Date Placeholder 1"/>
          <p:cNvSpPr>
            <a:spLocks noGrp="1"/>
          </p:cNvSpPr>
          <p:nvPr>
            <p:ph type="dt" sz="half" idx="10"/>
          </p:nvPr>
        </p:nvSpPr>
        <p:spPr/>
        <p:txBody>
          <a:bodyPr/>
          <a:lstStyle/>
          <a:p>
            <a:fld id="{4E85FFB6-05A2-4031-B91C-865D6913771B}" type="datetime1">
              <a:rPr lang="vi-VN" smtClean="0"/>
              <a:t>24/07/2016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10" name="Footer Placeholder 4"/>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Tree>
    <p:extLst>
      <p:ext uri="{BB962C8B-B14F-4D97-AF65-F5344CB8AC3E}">
        <p14:creationId xmlns:p14="http://schemas.microsoft.com/office/powerpoint/2010/main" val="466880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8991600" cy="4953000"/>
          </a:xfrm>
          <a:solidFill>
            <a:schemeClr val="bg1"/>
          </a:solidFill>
        </p:spPr>
        <p:txBody>
          <a:bodyPr>
            <a:normAutofit/>
          </a:bodyPr>
          <a:lstStyle/>
          <a:p>
            <a:r>
              <a:rPr lang="en-US" sz="2400" u="sng">
                <a:solidFill>
                  <a:srgbClr val="0070C0"/>
                </a:solidFill>
              </a:rPr>
              <a:t>C</a:t>
            </a:r>
            <a:r>
              <a:rPr lang="vi-VN" sz="2400" u="sng" smtClean="0">
                <a:solidFill>
                  <a:srgbClr val="0070C0"/>
                </a:solidFill>
              </a:rPr>
              <a:t>ách </a:t>
            </a:r>
            <a:r>
              <a:rPr lang="vi-VN" sz="2400" u="sng">
                <a:solidFill>
                  <a:srgbClr val="0070C0"/>
                </a:solidFill>
              </a:rPr>
              <a:t>đặt tên hàm:</a:t>
            </a:r>
            <a:r>
              <a:rPr lang="vi-VN" sz="2400">
                <a:solidFill>
                  <a:srgbClr val="0070C0"/>
                </a:solidFill>
              </a:rPr>
              <a:t> </a:t>
            </a:r>
            <a:endParaRPr lang="en-US" sz="2400" smtClean="0">
              <a:solidFill>
                <a:srgbClr val="0070C0"/>
              </a:solidFill>
            </a:endParaRPr>
          </a:p>
          <a:p>
            <a:r>
              <a:rPr lang="en-US" sz="2400" b="0" smtClean="0"/>
              <a:t>	</a:t>
            </a:r>
            <a:r>
              <a:rPr lang="en-US" sz="2400" b="0" smtClean="0"/>
              <a:t>H</a:t>
            </a:r>
            <a:r>
              <a:rPr lang="vi-VN" sz="2400" b="0" smtClean="0"/>
              <a:t>àm </a:t>
            </a:r>
            <a:r>
              <a:rPr lang="vi-VN" sz="2400" b="0"/>
              <a:t>bắt đầu bằng ký tự in hoa và không có tiền tố. Tuy nhiên, điều này không bắt buộc. Nói chung là hàm có chức năng thực hiện theo một chức năng nào đó, cho nên chúng ta thường bắt đầu bằng động từ: </a:t>
            </a:r>
            <a:r>
              <a:rPr lang="vi-VN" sz="2400" b="0" i="1"/>
              <a:t>do, set, get….</a:t>
            </a:r>
            <a:endParaRPr lang="vi-VN" sz="2400" b="0"/>
          </a:p>
          <a:p>
            <a:pPr>
              <a:buFont typeface="Wingdings" pitchFamily="2" charset="2"/>
              <a:buChar char="v"/>
            </a:pPr>
            <a:endParaRPr lang="en-US" smtClean="0">
              <a:latin typeface="Tahoma" pitchFamily="34" charset="0"/>
              <a:ea typeface="Tahoma" pitchFamily="34" charset="0"/>
              <a:cs typeface="Tahoma" pitchFamily="34" charset="0"/>
            </a:endParaRPr>
          </a:p>
          <a:p>
            <a:pPr>
              <a:buFont typeface="Wingdings" pitchFamily="2" charset="2"/>
              <a:buChar char="v"/>
            </a:pPr>
            <a:endParaRPr lang="en-US">
              <a:latin typeface="Tahoma" pitchFamily="34" charset="0"/>
              <a:ea typeface="Tahoma" pitchFamily="34" charset="0"/>
              <a:cs typeface="Tahoma" pitchFamily="34" charset="0"/>
            </a:endParaRPr>
          </a:p>
        </p:txBody>
      </p:sp>
      <p:sp>
        <p:nvSpPr>
          <p:cNvPr id="4" name="Title 1"/>
          <p:cNvSpPr>
            <a:spLocks noGrp="1"/>
          </p:cNvSpPr>
          <p:nvPr>
            <p:ph type="title"/>
          </p:nvPr>
        </p:nvSpPr>
        <p:spPr>
          <a:xfrm>
            <a:off x="838200" y="38100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b="1" smtClean="0">
                <a:solidFill>
                  <a:srgbClr val="FF0000"/>
                </a:solidFill>
                <a:latin typeface="Arial" pitchFamily="34" charset="0"/>
                <a:cs typeface="Arial" pitchFamily="34" charset="0"/>
              </a:rPr>
              <a:t>1. </a:t>
            </a:r>
            <a:r>
              <a:rPr lang="en-US" b="1" err="1" smtClean="0">
                <a:solidFill>
                  <a:srgbClr val="FF0000"/>
                </a:solidFill>
                <a:latin typeface="Arial" pitchFamily="34" charset="0"/>
                <a:cs typeface="Arial" pitchFamily="34" charset="0"/>
              </a:rPr>
              <a:t>Phong</a:t>
            </a:r>
            <a:r>
              <a:rPr lang="en-US" b="1" smtClean="0">
                <a:solidFill>
                  <a:srgbClr val="FF0000"/>
                </a:solidFill>
                <a:latin typeface="Arial" pitchFamily="34" charset="0"/>
                <a:cs typeface="Arial" pitchFamily="34" charset="0"/>
              </a:rPr>
              <a:t> </a:t>
            </a:r>
            <a:r>
              <a:rPr lang="en-US" b="1" err="1" smtClean="0">
                <a:solidFill>
                  <a:srgbClr val="FF0000"/>
                </a:solidFill>
                <a:latin typeface="Arial" pitchFamily="34" charset="0"/>
                <a:cs typeface="Arial" pitchFamily="34" charset="0"/>
              </a:rPr>
              <a:t>Cách</a:t>
            </a:r>
            <a:r>
              <a:rPr lang="en-US" b="1" smtClean="0">
                <a:solidFill>
                  <a:srgbClr val="FF0000"/>
                </a:solidFill>
                <a:latin typeface="Arial" pitchFamily="34" charset="0"/>
                <a:cs typeface="Arial" pitchFamily="34" charset="0"/>
              </a:rPr>
              <a:t> </a:t>
            </a:r>
            <a:r>
              <a:rPr lang="en-US" b="1" err="1" smtClean="0">
                <a:solidFill>
                  <a:srgbClr val="FF0000"/>
                </a:solidFill>
                <a:latin typeface="Arial" pitchFamily="34" charset="0"/>
                <a:cs typeface="Arial" pitchFamily="34" charset="0"/>
              </a:rPr>
              <a:t>Đặt</a:t>
            </a:r>
            <a:r>
              <a:rPr lang="en-US" b="1" smtClean="0">
                <a:solidFill>
                  <a:srgbClr val="FF0000"/>
                </a:solidFill>
                <a:latin typeface="Arial" pitchFamily="34" charset="0"/>
                <a:cs typeface="Arial" pitchFamily="34" charset="0"/>
              </a:rPr>
              <a:t> </a:t>
            </a:r>
            <a:r>
              <a:rPr lang="en-US" b="1" err="1" smtClean="0">
                <a:solidFill>
                  <a:srgbClr val="FF0000"/>
                </a:solidFill>
                <a:latin typeface="Arial" pitchFamily="34" charset="0"/>
                <a:cs typeface="Arial" pitchFamily="34" charset="0"/>
              </a:rPr>
              <a:t>tên</a:t>
            </a:r>
            <a:endParaRPr lang="en-US" b="1">
              <a:solidFill>
                <a:srgbClr val="FF00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35920710"/>
              </p:ext>
            </p:extLst>
          </p:nvPr>
        </p:nvGraphicFramePr>
        <p:xfrm>
          <a:off x="228600" y="3810000"/>
          <a:ext cx="8610600" cy="1844040"/>
        </p:xfrm>
        <a:graphic>
          <a:graphicData uri="http://schemas.openxmlformats.org/drawingml/2006/table">
            <a:tbl>
              <a:tblPr firstRow="1" bandRow="1">
                <a:tableStyleId>{8799B23B-EC83-4686-B30A-512413B5E67A}</a:tableStyleId>
              </a:tblPr>
              <a:tblGrid>
                <a:gridCol w="4419600"/>
                <a:gridCol w="4191000"/>
              </a:tblGrid>
              <a:tr h="838200">
                <a:tc>
                  <a:txBody>
                    <a:bodyPr/>
                    <a:lstStyle/>
                    <a:p>
                      <a:endParaRPr lang="en-US"/>
                    </a:p>
                  </a:txBody>
                  <a:tcPr/>
                </a:tc>
                <a:tc>
                  <a:txBody>
                    <a:bodyPr/>
                    <a:lstStyle/>
                    <a:p>
                      <a:endParaRPr lang="en-US"/>
                    </a:p>
                  </a:txBody>
                  <a:tcPr/>
                </a:tc>
              </a:tr>
              <a:tr h="838200">
                <a:tc>
                  <a:txBody>
                    <a:bodyPr/>
                    <a:lstStyle/>
                    <a:p>
                      <a:pPr marL="0" indent="0"/>
                      <a:r>
                        <a:rPr lang="en-US" sz="2000" smtClean="0">
                          <a:latin typeface="Tahoma" pitchFamily="34" charset="0"/>
                          <a:ea typeface="Tahoma" pitchFamily="34" charset="0"/>
                          <a:cs typeface="Tahoma" pitchFamily="34" charset="0"/>
                        </a:rPr>
                        <a:t>Name (String name) {</a:t>
                      </a:r>
                    </a:p>
                    <a:p>
                      <a:pPr marL="0" indent="0"/>
                      <a:r>
                        <a:rPr lang="en-US" sz="2000" smtClean="0">
                          <a:latin typeface="Tahoma" pitchFamily="34" charset="0"/>
                          <a:ea typeface="Tahoma" pitchFamily="34" charset="0"/>
                          <a:cs typeface="Tahoma" pitchFamily="34" charset="0"/>
                        </a:rPr>
                        <a:t>		this.name = name;</a:t>
                      </a:r>
                    </a:p>
                    <a:p>
                      <a:pPr marL="0" indent="0"/>
                      <a:r>
                        <a:rPr lang="en-US" sz="2000" smtClean="0">
                          <a:latin typeface="Tahoma" pitchFamily="34" charset="0"/>
                          <a:ea typeface="Tahoma" pitchFamily="34" charset="0"/>
                          <a:cs typeface="Tahoma" pitchFamily="34" charset="0"/>
                        </a:rPr>
                        <a:t>	}</a:t>
                      </a:r>
                    </a:p>
                  </a:txBody>
                  <a:tcPr/>
                </a:tc>
                <a:tc>
                  <a:txBody>
                    <a:bodyPr/>
                    <a:lstStyle/>
                    <a:p>
                      <a:pPr marL="0" indent="0"/>
                      <a:r>
                        <a:rPr lang="en-US" sz="2000" err="1" smtClean="0">
                          <a:latin typeface="Tahoma" pitchFamily="34" charset="0"/>
                          <a:ea typeface="Tahoma" pitchFamily="34" charset="0"/>
                          <a:cs typeface="Tahoma" pitchFamily="34" charset="0"/>
                        </a:rPr>
                        <a:t>setName</a:t>
                      </a:r>
                      <a:r>
                        <a:rPr lang="en-US" sz="2000" smtClean="0">
                          <a:latin typeface="Tahoma" pitchFamily="34" charset="0"/>
                          <a:ea typeface="Tahoma" pitchFamily="34" charset="0"/>
                          <a:cs typeface="Tahoma" pitchFamily="34" charset="0"/>
                        </a:rPr>
                        <a:t> (String name) {</a:t>
                      </a:r>
                    </a:p>
                    <a:p>
                      <a:pPr marL="0" indent="0"/>
                      <a:r>
                        <a:rPr lang="en-US" sz="2000" smtClean="0">
                          <a:latin typeface="Tahoma" pitchFamily="34" charset="0"/>
                          <a:ea typeface="Tahoma" pitchFamily="34" charset="0"/>
                          <a:cs typeface="Tahoma" pitchFamily="34" charset="0"/>
                        </a:rPr>
                        <a:t>		this.name = name;</a:t>
                      </a:r>
                    </a:p>
                    <a:p>
                      <a:pPr marL="0" indent="0"/>
                      <a:r>
                        <a:rPr lang="en-US" sz="2000" smtClean="0">
                          <a:latin typeface="Tahoma" pitchFamily="34" charset="0"/>
                          <a:ea typeface="Tahoma" pitchFamily="34" charset="0"/>
                          <a:cs typeface="Tahoma" pitchFamily="34" charset="0"/>
                        </a:rPr>
                        <a:t>	}</a:t>
                      </a:r>
                    </a:p>
                  </a:txBody>
                  <a:tcPr/>
                </a:tc>
              </a:tr>
            </a:tbl>
          </a:graphicData>
        </a:graphic>
      </p:graphicFrame>
      <p:sp>
        <p:nvSpPr>
          <p:cNvPr id="6" name="Rectangle 5"/>
          <p:cNvSpPr/>
          <p:nvPr/>
        </p:nvSpPr>
        <p:spPr>
          <a:xfrm>
            <a:off x="6324600" y="3886200"/>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7" name="Rectangle 6"/>
          <p:cNvSpPr/>
          <p:nvPr/>
        </p:nvSpPr>
        <p:spPr>
          <a:xfrm>
            <a:off x="1066800" y="3886200"/>
            <a:ext cx="289027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sp>
        <p:nvSpPr>
          <p:cNvPr id="2" name="Date Placeholder 1"/>
          <p:cNvSpPr>
            <a:spLocks noGrp="1"/>
          </p:cNvSpPr>
          <p:nvPr>
            <p:ph type="dt" sz="half" idx="10"/>
          </p:nvPr>
        </p:nvSpPr>
        <p:spPr/>
        <p:txBody>
          <a:bodyPr/>
          <a:lstStyle/>
          <a:p>
            <a:fld id="{01D6E114-16A9-40B5-81A3-F92A81336D03}" type="datetime1">
              <a:rPr lang="vi-VN" smtClean="0"/>
              <a:t>24/07/2016</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5</a:t>
            </a:fld>
            <a:endParaRPr lang="en-US"/>
          </a:p>
        </p:txBody>
      </p:sp>
      <p:sp>
        <p:nvSpPr>
          <p:cNvPr id="10" name="Footer Placeholder 4"/>
          <p:cNvSpPr>
            <a:spLocks noGrp="1"/>
          </p:cNvSpPr>
          <p:nvPr>
            <p:ph type="ftr" sz="quarter" idx="11"/>
          </p:nvPr>
        </p:nvSpPr>
        <p:spPr>
          <a:xfrm>
            <a:off x="3517514" y="6507480"/>
            <a:ext cx="4724400" cy="274320"/>
          </a:xfrm>
        </p:spPr>
        <p:txBody>
          <a:bodyPr/>
          <a:lstStyle/>
          <a:p>
            <a:r>
              <a:rPr lang="vi-VN" smtClean="0"/>
              <a:t>Nguyễn Hoàng Phú Tiên - Trương Ngọc Tinh Anh</a:t>
            </a:r>
            <a:endParaRPr lang="en-US"/>
          </a:p>
        </p:txBody>
      </p:sp>
    </p:spTree>
    <p:extLst>
      <p:ext uri="{BB962C8B-B14F-4D97-AF65-F5344CB8AC3E}">
        <p14:creationId xmlns:p14="http://schemas.microsoft.com/office/powerpoint/2010/main" val="3896781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00628"/>
            <a:ext cx="8610600" cy="5147772"/>
          </a:xfrm>
          <a:solidFill>
            <a:schemeClr val="bg1"/>
          </a:solidFill>
        </p:spPr>
        <p:txBody>
          <a:bodyPr>
            <a:normAutofit/>
          </a:bodyPr>
          <a:lstStyle/>
          <a:p>
            <a:r>
              <a:rPr lang="en-US" sz="2400" u="sng">
                <a:solidFill>
                  <a:srgbClr val="0070C0"/>
                </a:solidFill>
              </a:rPr>
              <a:t>C</a:t>
            </a:r>
            <a:r>
              <a:rPr lang="vi-VN" sz="2400" u="sng">
                <a:solidFill>
                  <a:srgbClr val="0070C0"/>
                </a:solidFill>
              </a:rPr>
              <a:t>ách đặt </a:t>
            </a:r>
            <a:r>
              <a:rPr lang="vi-VN" sz="2400" u="sng" smtClean="0">
                <a:solidFill>
                  <a:srgbClr val="0070C0"/>
                </a:solidFill>
                <a:latin typeface="+mj-lt"/>
              </a:rPr>
              <a:t>tên</a:t>
            </a:r>
            <a:r>
              <a:rPr lang="en-US" sz="2400" u="sng" smtClean="0">
                <a:solidFill>
                  <a:srgbClr val="0070C0"/>
                </a:solidFill>
                <a:latin typeface="+mj-lt"/>
              </a:rPr>
              <a:t> </a:t>
            </a:r>
            <a:r>
              <a:rPr lang="en-US" sz="2400" u="sng" err="1" smtClean="0">
                <a:solidFill>
                  <a:srgbClr val="0070C0"/>
                </a:solidFill>
                <a:latin typeface="Arial (Body)"/>
              </a:rPr>
              <a:t>biến</a:t>
            </a:r>
            <a:r>
              <a:rPr lang="vi-VN" sz="2400" smtClean="0">
                <a:solidFill>
                  <a:srgbClr val="0070C0"/>
                </a:solidFill>
                <a:latin typeface="+mj-lt"/>
              </a:rPr>
              <a:t>:</a:t>
            </a:r>
            <a:r>
              <a:rPr lang="vi-VN" sz="2400">
                <a:solidFill>
                  <a:srgbClr val="0070C0"/>
                </a:solidFill>
              </a:rPr>
              <a:t> </a:t>
            </a:r>
            <a:endParaRPr lang="en-US" sz="2400">
              <a:solidFill>
                <a:srgbClr val="0070C0"/>
              </a:solidFill>
            </a:endParaRPr>
          </a:p>
          <a:p>
            <a:r>
              <a:rPr lang="vi-VN" sz="2400" smtClean="0"/>
              <a:t>Tên của định danh phải thể hiện được ý nghĩa: </a:t>
            </a:r>
          </a:p>
          <a:p>
            <a:r>
              <a:rPr lang="en-US" sz="2000" b="0" smtClean="0"/>
              <a:t>	T</a:t>
            </a:r>
            <a:r>
              <a:rPr lang="vi-VN" sz="2000" b="0" smtClean="0"/>
              <a:t>hông thường các biến i,</a:t>
            </a:r>
            <a:r>
              <a:rPr lang="en-US" sz="2000" b="0" smtClean="0"/>
              <a:t> </a:t>
            </a:r>
            <a:r>
              <a:rPr lang="vi-VN" sz="2000" b="0" smtClean="0"/>
              <a:t>j,</a:t>
            </a:r>
            <a:r>
              <a:rPr lang="en-US" sz="2000" b="0" smtClean="0"/>
              <a:t> </a:t>
            </a:r>
            <a:r>
              <a:rPr lang="vi-VN" sz="2000" b="0" smtClean="0"/>
              <a:t>k thường được dùng làm biến lập và các biến x, y, z… dùng làm tọa độ… </a:t>
            </a:r>
            <a:endParaRPr lang="en-US" sz="2000" b="0" smtClean="0"/>
          </a:p>
          <a:p>
            <a:r>
              <a:rPr lang="en-US" sz="2000" b="0" smtClean="0"/>
              <a:t>	N</a:t>
            </a:r>
            <a:r>
              <a:rPr lang="vi-VN" sz="2000" b="0" smtClean="0"/>
              <a:t>hững biến lưu trữ khác thì nên đặt tên gợi nhớ: biến đếm số lần thì là “count” hay So_luong, biến trọng lượng là “weight”, chieu cao là “height”…. Nếu đặt quá ngắn gọn như “c” là biến đếm, hay “w” là biến khối lượng thì sau này nhìn vào chương trình sẽ rất khó hiểu.</a:t>
            </a:r>
          </a:p>
          <a:p>
            <a:r>
              <a:rPr lang="en-US" sz="2000" b="0" smtClean="0"/>
              <a:t>	</a:t>
            </a:r>
            <a:endParaRPr lang="en-US" sz="2000">
              <a:latin typeface="Tahoma" pitchFamily="34" charset="0"/>
              <a:ea typeface="Tahoma" pitchFamily="34" charset="0"/>
              <a:cs typeface="Tahoma" pitchFamily="34" charset="0"/>
            </a:endParaRPr>
          </a:p>
        </p:txBody>
      </p:sp>
      <p:sp>
        <p:nvSpPr>
          <p:cNvPr id="4" name="Title 1"/>
          <p:cNvSpPr>
            <a:spLocks noGrp="1"/>
          </p:cNvSpPr>
          <p:nvPr>
            <p:ph type="title"/>
          </p:nvPr>
        </p:nvSpPr>
        <p:spPr>
          <a:xfrm>
            <a:off x="838200" y="38100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b="1" smtClean="0">
                <a:solidFill>
                  <a:srgbClr val="FF0000"/>
                </a:solidFill>
                <a:latin typeface="Arial" pitchFamily="34" charset="0"/>
                <a:cs typeface="Arial" pitchFamily="34" charset="0"/>
              </a:rPr>
              <a:t>1. </a:t>
            </a:r>
            <a:r>
              <a:rPr lang="en-US" b="1" err="1" smtClean="0">
                <a:solidFill>
                  <a:srgbClr val="FF0000"/>
                </a:solidFill>
                <a:latin typeface="Arial" pitchFamily="34" charset="0"/>
                <a:cs typeface="Arial" pitchFamily="34" charset="0"/>
              </a:rPr>
              <a:t>Phong</a:t>
            </a:r>
            <a:r>
              <a:rPr lang="en-US" b="1" smtClean="0">
                <a:solidFill>
                  <a:srgbClr val="FF0000"/>
                </a:solidFill>
                <a:latin typeface="Arial" pitchFamily="34" charset="0"/>
                <a:cs typeface="Arial" pitchFamily="34" charset="0"/>
              </a:rPr>
              <a:t> </a:t>
            </a:r>
            <a:r>
              <a:rPr lang="en-US" b="1" err="1" smtClean="0">
                <a:solidFill>
                  <a:srgbClr val="FF0000"/>
                </a:solidFill>
                <a:latin typeface="Arial" pitchFamily="34" charset="0"/>
                <a:cs typeface="Arial" pitchFamily="34" charset="0"/>
              </a:rPr>
              <a:t>Cách</a:t>
            </a:r>
            <a:r>
              <a:rPr lang="en-US" b="1" smtClean="0">
                <a:solidFill>
                  <a:srgbClr val="FF0000"/>
                </a:solidFill>
                <a:latin typeface="Arial" pitchFamily="34" charset="0"/>
                <a:cs typeface="Arial" pitchFamily="34" charset="0"/>
              </a:rPr>
              <a:t> </a:t>
            </a:r>
            <a:r>
              <a:rPr lang="en-US" b="1" err="1" smtClean="0">
                <a:solidFill>
                  <a:srgbClr val="FF0000"/>
                </a:solidFill>
                <a:latin typeface="Arial" pitchFamily="34" charset="0"/>
                <a:cs typeface="Arial" pitchFamily="34" charset="0"/>
              </a:rPr>
              <a:t>Đặt</a:t>
            </a:r>
            <a:r>
              <a:rPr lang="en-US" b="1" smtClean="0">
                <a:solidFill>
                  <a:srgbClr val="FF0000"/>
                </a:solidFill>
                <a:latin typeface="Arial" pitchFamily="34" charset="0"/>
                <a:cs typeface="Arial" pitchFamily="34" charset="0"/>
              </a:rPr>
              <a:t> </a:t>
            </a:r>
            <a:r>
              <a:rPr lang="en-US" b="1" err="1" smtClean="0">
                <a:solidFill>
                  <a:srgbClr val="FF0000"/>
                </a:solidFill>
                <a:latin typeface="Arial" pitchFamily="34" charset="0"/>
                <a:cs typeface="Arial" pitchFamily="34" charset="0"/>
              </a:rPr>
              <a:t>tên</a:t>
            </a:r>
            <a:endParaRPr lang="en-US" b="1">
              <a:solidFill>
                <a:srgbClr val="FF00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191193117"/>
              </p:ext>
            </p:extLst>
          </p:nvPr>
        </p:nvGraphicFramePr>
        <p:xfrm>
          <a:off x="609600" y="4191000"/>
          <a:ext cx="7924800" cy="2003786"/>
        </p:xfrm>
        <a:graphic>
          <a:graphicData uri="http://schemas.openxmlformats.org/drawingml/2006/table">
            <a:tbl>
              <a:tblPr firstRow="1" bandRow="1">
                <a:tableStyleId>{8799B23B-EC83-4686-B30A-512413B5E67A}</a:tableStyleId>
              </a:tblPr>
              <a:tblGrid>
                <a:gridCol w="3429000"/>
                <a:gridCol w="4495800"/>
              </a:tblGrid>
              <a:tr h="723626">
                <a:tc>
                  <a:txBody>
                    <a:bodyPr/>
                    <a:lstStyle/>
                    <a:p>
                      <a:endParaRPr lang="en-US"/>
                    </a:p>
                  </a:txBody>
                  <a:tcPr/>
                </a:tc>
                <a:tc>
                  <a:txBody>
                    <a:bodyPr/>
                    <a:lstStyle/>
                    <a:p>
                      <a:endParaRPr lang="en-US"/>
                    </a:p>
                  </a:txBody>
                  <a:tcPr/>
                </a:tc>
              </a:tr>
              <a:tr h="1105174">
                <a:tc>
                  <a:txBody>
                    <a:bodyPr/>
                    <a:lstStyle/>
                    <a:p>
                      <a:r>
                        <a:rPr lang="en-US" sz="2000" b="1" err="1" smtClean="0"/>
                        <a:t>Biến</a:t>
                      </a:r>
                      <a:r>
                        <a:rPr lang="en-US" sz="2000" b="1" baseline="0" smtClean="0"/>
                        <a:t> </a:t>
                      </a:r>
                      <a:r>
                        <a:rPr lang="en-US" sz="2000" b="1" baseline="0" err="1" smtClean="0"/>
                        <a:t>đếm</a:t>
                      </a:r>
                      <a:r>
                        <a:rPr lang="en-US" sz="2000" b="1" baseline="0" smtClean="0"/>
                        <a:t>: c, </a:t>
                      </a:r>
                      <a:r>
                        <a:rPr lang="en-US" sz="2000" b="1" baseline="0" err="1" smtClean="0"/>
                        <a:t>sl</a:t>
                      </a:r>
                      <a:endParaRPr lang="en-US" sz="2000" b="1"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smtClean="0"/>
                        <a:t>B</a:t>
                      </a:r>
                      <a:r>
                        <a:rPr lang="vi-VN" sz="2000" b="1" smtClean="0"/>
                        <a:t>iến trọng lượng</a:t>
                      </a:r>
                      <a:r>
                        <a:rPr lang="en-US" sz="2000" b="1" smtClean="0"/>
                        <a:t>:</a:t>
                      </a:r>
                      <a:r>
                        <a:rPr lang="en-US" sz="2000" b="1" baseline="0" smtClean="0"/>
                        <a:t> w, </a:t>
                      </a:r>
                      <a:r>
                        <a:rPr lang="en-US" sz="2000" b="1" baseline="0" err="1" smtClean="0"/>
                        <a:t>tl</a:t>
                      </a:r>
                      <a:endParaRPr lang="en-US" sz="2000" b="1" smtClean="0"/>
                    </a:p>
                    <a:p>
                      <a:r>
                        <a:rPr lang="en-US" sz="2000" b="1" baseline="0" err="1" smtClean="0"/>
                        <a:t>Biến</a:t>
                      </a:r>
                      <a:r>
                        <a:rPr lang="en-US" sz="2000" b="1" baseline="0" smtClean="0"/>
                        <a:t> </a:t>
                      </a:r>
                      <a:r>
                        <a:rPr lang="en-US" sz="2000" b="1" baseline="0" err="1" smtClean="0"/>
                        <a:t>chiều</a:t>
                      </a:r>
                      <a:r>
                        <a:rPr lang="en-US" sz="2000" b="1" baseline="0" smtClean="0"/>
                        <a:t> </a:t>
                      </a:r>
                      <a:r>
                        <a:rPr lang="en-US" sz="2000" b="1" baseline="0" err="1" smtClean="0"/>
                        <a:t>cao</a:t>
                      </a:r>
                      <a:r>
                        <a:rPr lang="en-US" sz="2000" b="1" baseline="0" smtClean="0"/>
                        <a:t>: h, cc</a:t>
                      </a:r>
                      <a:endParaRPr lang="en-US" sz="2000" smtClean="0"/>
                    </a:p>
                    <a:p>
                      <a:endParaRPr lang="en-US" b="1"/>
                    </a:p>
                  </a:txBody>
                  <a:tcPr/>
                </a:tc>
                <a:tc>
                  <a:txBody>
                    <a:bodyPr/>
                    <a:lstStyle/>
                    <a:p>
                      <a:r>
                        <a:rPr lang="en-US" smtClean="0"/>
                        <a:t> </a:t>
                      </a:r>
                      <a:r>
                        <a:rPr lang="en-US" sz="2000" b="1" err="1" smtClean="0"/>
                        <a:t>Biến</a:t>
                      </a:r>
                      <a:r>
                        <a:rPr lang="en-US" sz="2000" b="1" baseline="0" smtClean="0"/>
                        <a:t> </a:t>
                      </a:r>
                      <a:r>
                        <a:rPr lang="en-US" sz="2000" b="1" baseline="0" err="1" smtClean="0"/>
                        <a:t>đếm</a:t>
                      </a:r>
                      <a:r>
                        <a:rPr lang="en-US" sz="2000" b="1" baseline="0" smtClean="0"/>
                        <a:t>: </a:t>
                      </a:r>
                      <a:r>
                        <a:rPr lang="vi-VN" sz="2000" b="1" smtClean="0"/>
                        <a:t>count</a:t>
                      </a:r>
                      <a:r>
                        <a:rPr lang="en-US" sz="2000" b="1" smtClean="0"/>
                        <a:t>,</a:t>
                      </a:r>
                      <a:r>
                        <a:rPr lang="en-US" sz="2000" b="1" baseline="0" smtClean="0"/>
                        <a:t> s</a:t>
                      </a:r>
                      <a:r>
                        <a:rPr lang="vi-VN" sz="2000" b="1" smtClean="0"/>
                        <a:t>o</a:t>
                      </a:r>
                      <a:r>
                        <a:rPr lang="en-US" sz="2000" b="1" smtClean="0"/>
                        <a:t>L</a:t>
                      </a:r>
                      <a:r>
                        <a:rPr lang="vi-VN" sz="2000" b="1" smtClean="0"/>
                        <a:t>uong</a:t>
                      </a:r>
                      <a:endParaRPr lang="en-US" sz="2000" b="1" smtClean="0"/>
                    </a:p>
                    <a:p>
                      <a:r>
                        <a:rPr lang="en-US" sz="2000" b="1" smtClean="0"/>
                        <a:t> B</a:t>
                      </a:r>
                      <a:r>
                        <a:rPr lang="vi-VN" sz="2000" b="1" smtClean="0"/>
                        <a:t>iến trọng lượng</a:t>
                      </a:r>
                      <a:r>
                        <a:rPr lang="en-US" sz="2000" b="1" smtClean="0"/>
                        <a:t>:</a:t>
                      </a:r>
                      <a:r>
                        <a:rPr lang="en-US" sz="2000" b="1" baseline="0" smtClean="0"/>
                        <a:t> weight, </a:t>
                      </a:r>
                      <a:r>
                        <a:rPr lang="en-US" sz="2000" b="1" baseline="0" err="1" smtClean="0"/>
                        <a:t>trongLuong</a:t>
                      </a:r>
                      <a:endParaRPr lang="en-US" sz="2000" b="1" baseline="0" smtClean="0"/>
                    </a:p>
                    <a:p>
                      <a:r>
                        <a:rPr lang="en-US" sz="2000" b="1" baseline="0" smtClean="0"/>
                        <a:t> </a:t>
                      </a:r>
                      <a:r>
                        <a:rPr lang="en-US" sz="2000" b="1" baseline="0" err="1" smtClean="0"/>
                        <a:t>Biến</a:t>
                      </a:r>
                      <a:r>
                        <a:rPr lang="en-US" sz="2000" b="1" baseline="0" smtClean="0"/>
                        <a:t> </a:t>
                      </a:r>
                      <a:r>
                        <a:rPr lang="en-US" sz="2000" b="1" baseline="0" err="1" smtClean="0"/>
                        <a:t>chiều</a:t>
                      </a:r>
                      <a:r>
                        <a:rPr lang="en-US" sz="2000" b="1" baseline="0" smtClean="0"/>
                        <a:t> </a:t>
                      </a:r>
                      <a:r>
                        <a:rPr lang="en-US" sz="2000" b="1" baseline="0" err="1" smtClean="0"/>
                        <a:t>cao</a:t>
                      </a:r>
                      <a:r>
                        <a:rPr lang="en-US" sz="2000" b="1" baseline="0" smtClean="0"/>
                        <a:t>: </a:t>
                      </a:r>
                      <a:r>
                        <a:rPr lang="vi-VN" sz="2000" b="1" smtClean="0"/>
                        <a:t>height</a:t>
                      </a:r>
                      <a:r>
                        <a:rPr lang="en-US" sz="2000" b="1" smtClean="0"/>
                        <a:t>, </a:t>
                      </a:r>
                      <a:r>
                        <a:rPr lang="en-US" sz="2000" b="1" err="1" smtClean="0"/>
                        <a:t>chieuCao</a:t>
                      </a:r>
                      <a:endParaRPr lang="en-US" sz="2000" b="1" smtClean="0"/>
                    </a:p>
                    <a:p>
                      <a:endParaRPr lang="en-US"/>
                    </a:p>
                  </a:txBody>
                  <a:tcPr/>
                </a:tc>
              </a:tr>
            </a:tbl>
          </a:graphicData>
        </a:graphic>
      </p:graphicFrame>
      <p:sp>
        <p:nvSpPr>
          <p:cNvPr id="5" name="Rectangle 4"/>
          <p:cNvSpPr/>
          <p:nvPr/>
        </p:nvSpPr>
        <p:spPr>
          <a:xfrm>
            <a:off x="5785691" y="4191000"/>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6" name="Rectangle 5"/>
          <p:cNvSpPr/>
          <p:nvPr/>
        </p:nvSpPr>
        <p:spPr>
          <a:xfrm>
            <a:off x="832513" y="4191000"/>
            <a:ext cx="289027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sp>
        <p:nvSpPr>
          <p:cNvPr id="7" name="Date Placeholder 6"/>
          <p:cNvSpPr>
            <a:spLocks noGrp="1"/>
          </p:cNvSpPr>
          <p:nvPr>
            <p:ph type="dt" sz="half" idx="10"/>
          </p:nvPr>
        </p:nvSpPr>
        <p:spPr/>
        <p:txBody>
          <a:bodyPr/>
          <a:lstStyle/>
          <a:p>
            <a:fld id="{A1CCAA34-E762-4970-B3A3-3FF011F0B81E}" type="datetime1">
              <a:rPr lang="vi-VN" smtClean="0"/>
              <a:t>24/07/2016</a:t>
            </a:fld>
            <a:endParaRPr lang="en-US"/>
          </a:p>
        </p:txBody>
      </p:sp>
      <p:sp>
        <p:nvSpPr>
          <p:cNvPr id="9" name="Slide Number Placeholder 8"/>
          <p:cNvSpPr>
            <a:spLocks noGrp="1"/>
          </p:cNvSpPr>
          <p:nvPr>
            <p:ph type="sldNum" sz="quarter" idx="12"/>
          </p:nvPr>
        </p:nvSpPr>
        <p:spPr>
          <a:xfrm>
            <a:off x="8641080" y="6355080"/>
            <a:ext cx="502920" cy="502920"/>
          </a:xfrm>
        </p:spPr>
        <p:txBody>
          <a:bodyPr/>
          <a:lstStyle/>
          <a:p>
            <a:fld id="{B6F15528-21DE-4FAA-801E-634DDDAF4B2B}" type="slidenum">
              <a:rPr lang="en-US" smtClean="0"/>
              <a:pPr/>
              <a:t>6</a:t>
            </a:fld>
            <a:endParaRPr lang="en-US"/>
          </a:p>
        </p:txBody>
      </p:sp>
      <p:sp>
        <p:nvSpPr>
          <p:cNvPr id="10" name="Footer Placeholder 4"/>
          <p:cNvSpPr>
            <a:spLocks noGrp="1"/>
          </p:cNvSpPr>
          <p:nvPr>
            <p:ph type="ftr" sz="quarter" idx="11"/>
          </p:nvPr>
        </p:nvSpPr>
        <p:spPr>
          <a:xfrm>
            <a:off x="3517514" y="6507480"/>
            <a:ext cx="4724400" cy="274320"/>
          </a:xfrm>
        </p:spPr>
        <p:txBody>
          <a:bodyPr/>
          <a:lstStyle/>
          <a:p>
            <a:r>
              <a:rPr lang="vi-VN" smtClean="0"/>
              <a:t>Nguyễn Hoàng Phú Tiên - Trương Ngọc Tinh Anh</a:t>
            </a:r>
            <a:endParaRPr lang="en-US"/>
          </a:p>
        </p:txBody>
      </p:sp>
    </p:spTree>
    <p:extLst>
      <p:ext uri="{BB962C8B-B14F-4D97-AF65-F5344CB8AC3E}">
        <p14:creationId xmlns:p14="http://schemas.microsoft.com/office/powerpoint/2010/main" val="683980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00628"/>
            <a:ext cx="8229600" cy="4919172"/>
          </a:xfrm>
          <a:solidFill>
            <a:schemeClr val="bg1"/>
          </a:solidFill>
        </p:spPr>
        <p:txBody>
          <a:bodyPr>
            <a:normAutofit/>
          </a:bodyPr>
          <a:lstStyle/>
          <a:p>
            <a:r>
              <a:rPr lang="vi-VN" sz="2400" smtClean="0"/>
              <a:t>Tên</a:t>
            </a:r>
            <a:r>
              <a:rPr lang="en-US" sz="2400"/>
              <a:t> </a:t>
            </a:r>
            <a:r>
              <a:rPr lang="en-US" sz="2400" err="1" smtClean="0">
                <a:latin typeface="Arial" panose="020B0604020202020204" pitchFamily="34" charset="0"/>
                <a:cs typeface="Arial" panose="020B0604020202020204" pitchFamily="34" charset="0"/>
              </a:rPr>
              <a:t>biến</a:t>
            </a:r>
            <a:r>
              <a:rPr lang="en-US" sz="2400" smtClean="0">
                <a:latin typeface="Arial" panose="020B0604020202020204" pitchFamily="34" charset="0"/>
                <a:cs typeface="Arial" panose="020B0604020202020204" pitchFamily="34" charset="0"/>
              </a:rPr>
              <a:t> p</a:t>
            </a:r>
            <a:r>
              <a:rPr lang="vi-VN" sz="2400" smtClean="0"/>
              <a:t>hải </a:t>
            </a:r>
            <a:r>
              <a:rPr lang="vi-VN" sz="2400"/>
              <a:t>xác định được kiểu dữ liệu lưu trữ: </a:t>
            </a:r>
            <a:endParaRPr lang="en-US" sz="2400" smtClean="0"/>
          </a:p>
          <a:p>
            <a:r>
              <a:rPr lang="en-US" sz="2000" b="0" smtClean="0"/>
              <a:t>	</a:t>
            </a:r>
            <a:r>
              <a:rPr lang="en-US" sz="2400" b="0" smtClean="0"/>
              <a:t>P</a:t>
            </a:r>
            <a:r>
              <a:rPr lang="vi-VN" sz="2400" b="0" smtClean="0"/>
              <a:t>hong </a:t>
            </a:r>
            <a:r>
              <a:rPr lang="vi-VN" sz="2400" b="0"/>
              <a:t>cách lập trình tốt là phong cách mà người đọc nhìn vào sẽ </a:t>
            </a:r>
            <a:r>
              <a:rPr lang="vi-VN" sz="2400" b="0" smtClean="0"/>
              <a:t>biết biến </a:t>
            </a:r>
            <a:r>
              <a:rPr lang="vi-VN" sz="2400" b="0"/>
              <a:t>nào đó được định dạng ở kiểu dữ liệu nào mà không cần phải tìm đến chỗ khai báo. </a:t>
            </a:r>
            <a:endParaRPr lang="en-US" sz="2400" b="0" smtClean="0"/>
          </a:p>
          <a:p>
            <a:r>
              <a:rPr lang="en-US" sz="2000" b="0"/>
              <a:t>		</a:t>
            </a:r>
            <a:endParaRPr lang="en-US" sz="2000">
              <a:latin typeface="Tahoma" pitchFamily="34" charset="0"/>
              <a:ea typeface="Tahoma" pitchFamily="34" charset="0"/>
              <a:cs typeface="Tahoma" pitchFamily="34" charset="0"/>
            </a:endParaRPr>
          </a:p>
        </p:txBody>
      </p:sp>
      <p:sp>
        <p:nvSpPr>
          <p:cNvPr id="4" name="Title 1"/>
          <p:cNvSpPr>
            <a:spLocks noGrp="1"/>
          </p:cNvSpPr>
          <p:nvPr>
            <p:ph type="title"/>
          </p:nvPr>
        </p:nvSpPr>
        <p:spPr>
          <a:xfrm>
            <a:off x="838200" y="38100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b="1" smtClean="0">
                <a:solidFill>
                  <a:srgbClr val="FF0000"/>
                </a:solidFill>
                <a:latin typeface="Arial" pitchFamily="34" charset="0"/>
                <a:cs typeface="Arial" pitchFamily="34" charset="0"/>
              </a:rPr>
              <a:t>1. </a:t>
            </a:r>
            <a:r>
              <a:rPr lang="en-US" b="1" err="1" smtClean="0">
                <a:solidFill>
                  <a:srgbClr val="FF0000"/>
                </a:solidFill>
                <a:latin typeface="Arial" pitchFamily="34" charset="0"/>
                <a:cs typeface="Arial" pitchFamily="34" charset="0"/>
              </a:rPr>
              <a:t>Phong</a:t>
            </a:r>
            <a:r>
              <a:rPr lang="en-US" b="1" smtClean="0">
                <a:solidFill>
                  <a:srgbClr val="FF0000"/>
                </a:solidFill>
                <a:latin typeface="Arial" pitchFamily="34" charset="0"/>
                <a:cs typeface="Arial" pitchFamily="34" charset="0"/>
              </a:rPr>
              <a:t> </a:t>
            </a:r>
            <a:r>
              <a:rPr lang="en-US" b="1" err="1" smtClean="0">
                <a:solidFill>
                  <a:srgbClr val="FF0000"/>
                </a:solidFill>
                <a:latin typeface="Arial" pitchFamily="34" charset="0"/>
                <a:cs typeface="Arial" pitchFamily="34" charset="0"/>
              </a:rPr>
              <a:t>Cách</a:t>
            </a:r>
            <a:r>
              <a:rPr lang="en-US" b="1" smtClean="0">
                <a:solidFill>
                  <a:srgbClr val="FF0000"/>
                </a:solidFill>
                <a:latin typeface="Arial" pitchFamily="34" charset="0"/>
                <a:cs typeface="Arial" pitchFamily="34" charset="0"/>
              </a:rPr>
              <a:t> </a:t>
            </a:r>
            <a:r>
              <a:rPr lang="en-US" b="1" err="1" smtClean="0">
                <a:solidFill>
                  <a:srgbClr val="FF0000"/>
                </a:solidFill>
                <a:latin typeface="Arial" pitchFamily="34" charset="0"/>
                <a:cs typeface="Arial" pitchFamily="34" charset="0"/>
              </a:rPr>
              <a:t>Đặt</a:t>
            </a:r>
            <a:r>
              <a:rPr lang="en-US" b="1" smtClean="0">
                <a:solidFill>
                  <a:srgbClr val="FF0000"/>
                </a:solidFill>
                <a:latin typeface="Arial" pitchFamily="34" charset="0"/>
                <a:cs typeface="Arial" pitchFamily="34" charset="0"/>
              </a:rPr>
              <a:t> </a:t>
            </a:r>
            <a:r>
              <a:rPr lang="en-US" b="1" err="1" smtClean="0">
                <a:solidFill>
                  <a:srgbClr val="FF0000"/>
                </a:solidFill>
                <a:latin typeface="Arial" pitchFamily="34" charset="0"/>
                <a:cs typeface="Arial" pitchFamily="34" charset="0"/>
              </a:rPr>
              <a:t>tên</a:t>
            </a:r>
            <a:endParaRPr lang="en-US" b="1">
              <a:solidFill>
                <a:srgbClr val="FF00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99728455"/>
              </p:ext>
            </p:extLst>
          </p:nvPr>
        </p:nvGraphicFramePr>
        <p:xfrm>
          <a:off x="609600" y="3810000"/>
          <a:ext cx="7924800" cy="1676400"/>
        </p:xfrm>
        <a:graphic>
          <a:graphicData uri="http://schemas.openxmlformats.org/drawingml/2006/table">
            <a:tbl>
              <a:tblPr firstRow="1" bandRow="1">
                <a:tableStyleId>{8799B23B-EC83-4686-B30A-512413B5E67A}</a:tableStyleId>
              </a:tblPr>
              <a:tblGrid>
                <a:gridCol w="4038600"/>
                <a:gridCol w="3886200"/>
              </a:tblGrid>
              <a:tr h="838200">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t> </a:t>
                      </a:r>
                      <a:endParaRPr lang="en-US"/>
                    </a:p>
                  </a:txBody>
                  <a:tcPr/>
                </a:tc>
              </a:tr>
              <a:tr h="838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err="1" smtClean="0"/>
                        <a:t>Biến</a:t>
                      </a:r>
                      <a:r>
                        <a:rPr lang="en-US" sz="2400" b="1" baseline="0" smtClean="0"/>
                        <a:t> </a:t>
                      </a:r>
                      <a:r>
                        <a:rPr lang="en-US" sz="2400" b="1" baseline="0" err="1" smtClean="0"/>
                        <a:t>đếm</a:t>
                      </a:r>
                      <a:r>
                        <a:rPr lang="en-US" sz="2400" b="1" baseline="0" smtClean="0"/>
                        <a:t>: count</a:t>
                      </a:r>
                    </a:p>
                    <a:p>
                      <a:endParaRPr lang="en-US" sz="2400" b="1" baseline="0" smtClean="0"/>
                    </a:p>
                  </a:txBody>
                  <a:tcPr/>
                </a:tc>
                <a:tc>
                  <a:txBody>
                    <a:bodyPr/>
                    <a:lstStyle/>
                    <a:p>
                      <a:r>
                        <a:rPr lang="en-US" sz="2400" b="1" baseline="0" err="1" smtClean="0"/>
                        <a:t>Biến</a:t>
                      </a:r>
                      <a:r>
                        <a:rPr lang="en-US" sz="2400" b="1" baseline="0" smtClean="0"/>
                        <a:t> </a:t>
                      </a:r>
                      <a:r>
                        <a:rPr lang="en-US" sz="2400" b="1" baseline="0" err="1" smtClean="0"/>
                        <a:t>đếm</a:t>
                      </a:r>
                      <a:r>
                        <a:rPr lang="en-US" sz="2400" b="1" baseline="0" smtClean="0"/>
                        <a:t>: </a:t>
                      </a:r>
                      <a:r>
                        <a:rPr lang="en-US" sz="2400" b="1" baseline="0" err="1" smtClean="0"/>
                        <a:t>iCount</a:t>
                      </a:r>
                      <a:r>
                        <a:rPr lang="en-US" sz="2400" b="1" baseline="0" smtClean="0"/>
                        <a:t>, </a:t>
                      </a:r>
                    </a:p>
                    <a:p>
                      <a:endParaRPr lang="en-US" sz="2400" b="1" baseline="0" smtClean="0"/>
                    </a:p>
                  </a:txBody>
                  <a:tcPr/>
                </a:tc>
              </a:tr>
            </a:tbl>
          </a:graphicData>
        </a:graphic>
      </p:graphicFrame>
      <p:sp>
        <p:nvSpPr>
          <p:cNvPr id="6" name="Rectangle 5"/>
          <p:cNvSpPr/>
          <p:nvPr/>
        </p:nvSpPr>
        <p:spPr>
          <a:xfrm>
            <a:off x="6096000" y="3886200"/>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7" name="Rectangle 6"/>
          <p:cNvSpPr/>
          <p:nvPr/>
        </p:nvSpPr>
        <p:spPr>
          <a:xfrm>
            <a:off x="1143000" y="3886200"/>
            <a:ext cx="289027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sp>
        <p:nvSpPr>
          <p:cNvPr id="2" name="Date Placeholder 1"/>
          <p:cNvSpPr>
            <a:spLocks noGrp="1"/>
          </p:cNvSpPr>
          <p:nvPr>
            <p:ph type="dt" sz="half" idx="10"/>
          </p:nvPr>
        </p:nvSpPr>
        <p:spPr/>
        <p:txBody>
          <a:bodyPr/>
          <a:lstStyle/>
          <a:p>
            <a:fld id="{12E588D2-890C-4646-A84B-1BFA581ABF58}" type="datetime1">
              <a:rPr lang="vi-VN" smtClean="0"/>
              <a:t>24/07/2016</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7</a:t>
            </a:fld>
            <a:endParaRPr lang="en-US"/>
          </a:p>
        </p:txBody>
      </p:sp>
      <p:sp>
        <p:nvSpPr>
          <p:cNvPr id="10" name="Footer Placeholder 4"/>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Tree>
    <p:extLst>
      <p:ext uri="{BB962C8B-B14F-4D97-AF65-F5344CB8AC3E}">
        <p14:creationId xmlns:p14="http://schemas.microsoft.com/office/powerpoint/2010/main" val="2136582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205" y="1143000"/>
            <a:ext cx="6066929"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838200" y="38100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b="1" smtClean="0">
                <a:solidFill>
                  <a:srgbClr val="FF0000"/>
                </a:solidFill>
                <a:latin typeface="Arial" pitchFamily="34" charset="0"/>
                <a:cs typeface="Arial" pitchFamily="34" charset="0"/>
              </a:rPr>
              <a:t>1. </a:t>
            </a:r>
            <a:r>
              <a:rPr lang="en-US" b="1" err="1" smtClean="0">
                <a:solidFill>
                  <a:srgbClr val="FF0000"/>
                </a:solidFill>
                <a:latin typeface="Arial" pitchFamily="34" charset="0"/>
                <a:cs typeface="Arial" pitchFamily="34" charset="0"/>
              </a:rPr>
              <a:t>Phong</a:t>
            </a:r>
            <a:r>
              <a:rPr lang="en-US" b="1" smtClean="0">
                <a:solidFill>
                  <a:srgbClr val="FF0000"/>
                </a:solidFill>
                <a:latin typeface="Arial" pitchFamily="34" charset="0"/>
                <a:cs typeface="Arial" pitchFamily="34" charset="0"/>
              </a:rPr>
              <a:t> </a:t>
            </a:r>
            <a:r>
              <a:rPr lang="en-US" b="1" err="1" smtClean="0">
                <a:solidFill>
                  <a:srgbClr val="FF0000"/>
                </a:solidFill>
                <a:latin typeface="Arial" pitchFamily="34" charset="0"/>
                <a:cs typeface="Arial" pitchFamily="34" charset="0"/>
              </a:rPr>
              <a:t>Cách</a:t>
            </a:r>
            <a:r>
              <a:rPr lang="en-US" b="1" smtClean="0">
                <a:solidFill>
                  <a:srgbClr val="FF0000"/>
                </a:solidFill>
                <a:latin typeface="Arial" pitchFamily="34" charset="0"/>
                <a:cs typeface="Arial" pitchFamily="34" charset="0"/>
              </a:rPr>
              <a:t> </a:t>
            </a:r>
            <a:r>
              <a:rPr lang="en-US" b="1" err="1" smtClean="0">
                <a:solidFill>
                  <a:srgbClr val="FF0000"/>
                </a:solidFill>
                <a:latin typeface="Arial" pitchFamily="34" charset="0"/>
                <a:cs typeface="Arial" pitchFamily="34" charset="0"/>
              </a:rPr>
              <a:t>Đặt</a:t>
            </a:r>
            <a:r>
              <a:rPr lang="en-US" b="1" smtClean="0">
                <a:solidFill>
                  <a:srgbClr val="FF0000"/>
                </a:solidFill>
                <a:latin typeface="Arial" pitchFamily="34" charset="0"/>
                <a:cs typeface="Arial" pitchFamily="34" charset="0"/>
              </a:rPr>
              <a:t> </a:t>
            </a:r>
            <a:r>
              <a:rPr lang="en-US" b="1" err="1" smtClean="0">
                <a:solidFill>
                  <a:srgbClr val="FF0000"/>
                </a:solidFill>
                <a:latin typeface="Arial" pitchFamily="34" charset="0"/>
                <a:cs typeface="Arial" pitchFamily="34" charset="0"/>
              </a:rPr>
              <a:t>tên</a:t>
            </a:r>
            <a:endParaRPr lang="en-US" b="1">
              <a:solidFill>
                <a:srgbClr val="FF0000"/>
              </a:solidFill>
              <a:latin typeface="Arial" pitchFamily="34" charset="0"/>
              <a:cs typeface="Arial" pitchFamily="34" charset="0"/>
            </a:endParaRPr>
          </a:p>
        </p:txBody>
      </p:sp>
      <p:sp>
        <p:nvSpPr>
          <p:cNvPr id="2" name="Date Placeholder 1"/>
          <p:cNvSpPr>
            <a:spLocks noGrp="1"/>
          </p:cNvSpPr>
          <p:nvPr>
            <p:ph type="dt" sz="half" idx="10"/>
          </p:nvPr>
        </p:nvSpPr>
        <p:spPr/>
        <p:txBody>
          <a:bodyPr/>
          <a:lstStyle/>
          <a:p>
            <a:fld id="{110A88C9-2328-4F5A-BED3-20A8D132F3C2}" type="datetime1">
              <a:rPr lang="vi-VN" smtClean="0"/>
              <a:t>24/07/2016</a:t>
            </a:fld>
            <a:endParaRPr lang="en-US"/>
          </a:p>
        </p:txBody>
      </p:sp>
      <p:sp>
        <p:nvSpPr>
          <p:cNvPr id="4" name="Footer Placeholder 3"/>
          <p:cNvSpPr>
            <a:spLocks noGrp="1"/>
          </p:cNvSpPr>
          <p:nvPr>
            <p:ph type="ftr" sz="quarter" idx="11"/>
          </p:nvPr>
        </p:nvSpPr>
        <p:spPr>
          <a:xfrm>
            <a:off x="3517514" y="6583680"/>
            <a:ext cx="4724400" cy="274320"/>
          </a:xfrm>
        </p:spPr>
        <p:txBody>
          <a:bodyPr/>
          <a:lstStyle/>
          <a:p>
            <a:r>
              <a:rPr lang="vi-VN" smtClean="0"/>
              <a:t>Nguyễn Hoàng Phú Tiên - Trương Ngọc Tinh Anh</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440515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78914"/>
            <a:ext cx="8763000" cy="5300172"/>
          </a:xfrm>
          <a:solidFill>
            <a:schemeClr val="bg1"/>
          </a:solidFill>
        </p:spPr>
        <p:txBody>
          <a:bodyPr>
            <a:normAutofit/>
          </a:bodyPr>
          <a:lstStyle/>
          <a:p>
            <a:r>
              <a:rPr lang="en-US" b="0"/>
              <a:t>	</a:t>
            </a:r>
            <a:r>
              <a:rPr lang="en-US" b="0" smtClean="0"/>
              <a:t>	</a:t>
            </a:r>
            <a:endParaRPr lang="vi-VN" b="0"/>
          </a:p>
          <a:p>
            <a:r>
              <a:rPr lang="en-US" sz="2400" u="sng">
                <a:solidFill>
                  <a:srgbClr val="0070C0"/>
                </a:solidFill>
              </a:rPr>
              <a:t>C</a:t>
            </a:r>
            <a:r>
              <a:rPr lang="vi-VN" sz="2400" u="sng">
                <a:solidFill>
                  <a:srgbClr val="0070C0"/>
                </a:solidFill>
              </a:rPr>
              <a:t>ách đặt </a:t>
            </a:r>
            <a:r>
              <a:rPr lang="vi-VN" sz="2400" u="sng" smtClean="0">
                <a:solidFill>
                  <a:srgbClr val="0070C0"/>
                </a:solidFill>
                <a:latin typeface="Arial (Body)"/>
              </a:rPr>
              <a:t>tê</a:t>
            </a:r>
            <a:r>
              <a:rPr lang="en-US" sz="2400" u="sng" smtClean="0">
                <a:solidFill>
                  <a:srgbClr val="0070C0"/>
                </a:solidFill>
                <a:latin typeface="Arial (Body)"/>
              </a:rPr>
              <a:t>n </a:t>
            </a:r>
            <a:r>
              <a:rPr lang="en-US" sz="2400" u="sng" err="1" smtClean="0">
                <a:solidFill>
                  <a:srgbClr val="0070C0"/>
                </a:solidFill>
                <a:latin typeface="Arial (Body)"/>
              </a:rPr>
              <a:t>hằng</a:t>
            </a:r>
            <a:r>
              <a:rPr lang="en-US" sz="2400" u="sng" smtClean="0">
                <a:solidFill>
                  <a:srgbClr val="0070C0"/>
                </a:solidFill>
                <a:latin typeface="Arial (Body)"/>
              </a:rPr>
              <a:t> </a:t>
            </a:r>
            <a:r>
              <a:rPr lang="en-US" sz="2400" u="sng" err="1" smtClean="0">
                <a:solidFill>
                  <a:srgbClr val="0070C0"/>
                </a:solidFill>
                <a:latin typeface="Arial (Body)"/>
              </a:rPr>
              <a:t>số</a:t>
            </a:r>
            <a:r>
              <a:rPr lang="vi-VN" sz="2400" smtClean="0">
                <a:solidFill>
                  <a:srgbClr val="0070C0"/>
                </a:solidFill>
              </a:rPr>
              <a:t>:</a:t>
            </a:r>
            <a:r>
              <a:rPr lang="vi-VN" sz="2400">
                <a:solidFill>
                  <a:srgbClr val="0070C0"/>
                </a:solidFill>
              </a:rPr>
              <a:t> </a:t>
            </a:r>
            <a:endParaRPr lang="en-US" sz="2400">
              <a:solidFill>
                <a:srgbClr val="0070C0"/>
              </a:solidFill>
            </a:endParaRPr>
          </a:p>
          <a:p>
            <a:r>
              <a:rPr lang="en-US" sz="2400" b="0"/>
              <a:t>N</a:t>
            </a:r>
            <a:r>
              <a:rPr lang="vi-VN" sz="2400" b="0" smtClean="0"/>
              <a:t>ên </a:t>
            </a:r>
            <a:r>
              <a:rPr lang="vi-VN" sz="2400" b="0"/>
              <a:t>viết hoa tất cả các chữ cái</a:t>
            </a:r>
            <a:r>
              <a:rPr lang="vi-VN" sz="2400" b="0" smtClean="0"/>
              <a:t>.</a:t>
            </a:r>
            <a:endParaRPr lang="en-US" sz="2400" b="0" smtClean="0"/>
          </a:p>
          <a:p>
            <a:r>
              <a:rPr lang="en-US" sz="2400" b="0"/>
              <a:t>	</a:t>
            </a:r>
            <a:endParaRPr lang="vi-VN" sz="2400" b="0" smtClean="0"/>
          </a:p>
          <a:p>
            <a:pPr>
              <a:buFont typeface="Wingdings" pitchFamily="2" charset="2"/>
              <a:buChar char="v"/>
            </a:pPr>
            <a:endParaRPr lang="en-US" smtClean="0">
              <a:latin typeface="Tahoma" pitchFamily="34" charset="0"/>
              <a:ea typeface="Tahoma" pitchFamily="34" charset="0"/>
              <a:cs typeface="Tahoma" pitchFamily="34" charset="0"/>
            </a:endParaRPr>
          </a:p>
          <a:p>
            <a:pPr>
              <a:buFont typeface="Wingdings" pitchFamily="2" charset="2"/>
              <a:buChar char="v"/>
            </a:pPr>
            <a:endParaRPr lang="en-US">
              <a:latin typeface="Tahoma" pitchFamily="34" charset="0"/>
              <a:ea typeface="Tahoma" pitchFamily="34" charset="0"/>
              <a:cs typeface="Tahoma" pitchFamily="34" charset="0"/>
            </a:endParaRPr>
          </a:p>
        </p:txBody>
      </p:sp>
      <p:sp>
        <p:nvSpPr>
          <p:cNvPr id="4" name="Title 1"/>
          <p:cNvSpPr>
            <a:spLocks noGrp="1"/>
          </p:cNvSpPr>
          <p:nvPr>
            <p:ph type="title"/>
          </p:nvPr>
        </p:nvSpPr>
        <p:spPr>
          <a:xfrm>
            <a:off x="838200" y="381000"/>
            <a:ext cx="7520940" cy="548640"/>
          </a:xfrm>
        </p:spPr>
        <p:style>
          <a:lnRef idx="2">
            <a:schemeClr val="accent3"/>
          </a:lnRef>
          <a:fillRef idx="1">
            <a:schemeClr val="lt1"/>
          </a:fillRef>
          <a:effectRef idx="0">
            <a:schemeClr val="accent3"/>
          </a:effectRef>
          <a:fontRef idx="minor">
            <a:schemeClr val="dk1"/>
          </a:fontRef>
        </p:style>
        <p:txBody>
          <a:bodyPr/>
          <a:lstStyle/>
          <a:p>
            <a:pPr algn="ctr"/>
            <a:r>
              <a:rPr lang="en-US" b="1" smtClean="0">
                <a:solidFill>
                  <a:srgbClr val="FF0000"/>
                </a:solidFill>
                <a:latin typeface="Arial" pitchFamily="34" charset="0"/>
                <a:cs typeface="Arial" pitchFamily="34" charset="0"/>
              </a:rPr>
              <a:t>1. </a:t>
            </a:r>
            <a:r>
              <a:rPr lang="en-US" b="1" err="1" smtClean="0">
                <a:solidFill>
                  <a:srgbClr val="FF0000"/>
                </a:solidFill>
                <a:latin typeface="Arial" pitchFamily="34" charset="0"/>
                <a:cs typeface="Arial" pitchFamily="34" charset="0"/>
              </a:rPr>
              <a:t>Phong</a:t>
            </a:r>
            <a:r>
              <a:rPr lang="en-US" b="1" smtClean="0">
                <a:solidFill>
                  <a:srgbClr val="FF0000"/>
                </a:solidFill>
                <a:latin typeface="Arial" pitchFamily="34" charset="0"/>
                <a:cs typeface="Arial" pitchFamily="34" charset="0"/>
              </a:rPr>
              <a:t> </a:t>
            </a:r>
            <a:r>
              <a:rPr lang="en-US" b="1" err="1" smtClean="0">
                <a:solidFill>
                  <a:srgbClr val="FF0000"/>
                </a:solidFill>
                <a:latin typeface="Arial" pitchFamily="34" charset="0"/>
                <a:cs typeface="Arial" pitchFamily="34" charset="0"/>
              </a:rPr>
              <a:t>Cách</a:t>
            </a:r>
            <a:r>
              <a:rPr lang="en-US" b="1" smtClean="0">
                <a:solidFill>
                  <a:srgbClr val="FF0000"/>
                </a:solidFill>
                <a:latin typeface="Arial" pitchFamily="34" charset="0"/>
                <a:cs typeface="Arial" pitchFamily="34" charset="0"/>
              </a:rPr>
              <a:t> </a:t>
            </a:r>
            <a:r>
              <a:rPr lang="en-US" b="1" err="1" smtClean="0">
                <a:solidFill>
                  <a:srgbClr val="FF0000"/>
                </a:solidFill>
                <a:latin typeface="Arial" pitchFamily="34" charset="0"/>
                <a:cs typeface="Arial" pitchFamily="34" charset="0"/>
              </a:rPr>
              <a:t>Đặt</a:t>
            </a:r>
            <a:r>
              <a:rPr lang="en-US" b="1" smtClean="0">
                <a:solidFill>
                  <a:srgbClr val="FF0000"/>
                </a:solidFill>
                <a:latin typeface="Arial" pitchFamily="34" charset="0"/>
                <a:cs typeface="Arial" pitchFamily="34" charset="0"/>
              </a:rPr>
              <a:t> </a:t>
            </a:r>
            <a:r>
              <a:rPr lang="en-US" b="1" err="1" smtClean="0">
                <a:solidFill>
                  <a:srgbClr val="FF0000"/>
                </a:solidFill>
                <a:latin typeface="Arial" pitchFamily="34" charset="0"/>
                <a:cs typeface="Arial" pitchFamily="34" charset="0"/>
              </a:rPr>
              <a:t>tên</a:t>
            </a:r>
            <a:endParaRPr lang="en-US" b="1">
              <a:solidFill>
                <a:srgbClr val="FF00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08152933"/>
              </p:ext>
            </p:extLst>
          </p:nvPr>
        </p:nvGraphicFramePr>
        <p:xfrm>
          <a:off x="336645" y="2667000"/>
          <a:ext cx="8426355" cy="1676400"/>
        </p:xfrm>
        <a:graphic>
          <a:graphicData uri="http://schemas.openxmlformats.org/drawingml/2006/table">
            <a:tbl>
              <a:tblPr firstRow="1" bandRow="1">
                <a:tableStyleId>{8799B23B-EC83-4686-B30A-512413B5E67A}</a:tableStyleId>
              </a:tblPr>
              <a:tblGrid>
                <a:gridCol w="4387755"/>
                <a:gridCol w="4038600"/>
              </a:tblGrid>
              <a:tr h="838200">
                <a:tc>
                  <a:txBody>
                    <a:bodyPr/>
                    <a:lstStyle/>
                    <a:p>
                      <a:endParaRPr lang="en-US"/>
                    </a:p>
                  </a:txBody>
                  <a:tcPr/>
                </a:tc>
                <a:tc>
                  <a:txBody>
                    <a:bodyPr/>
                    <a:lstStyle/>
                    <a:p>
                      <a:endParaRPr lang="en-US"/>
                    </a:p>
                  </a:txBody>
                  <a:tcPr/>
                </a:tc>
              </a:tr>
              <a:tr h="838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smtClean="0"/>
                        <a:t> </a:t>
                      </a:r>
                      <a:r>
                        <a:rPr lang="en-US" sz="2400" b="1" smtClean="0"/>
                        <a:t>final String </a:t>
                      </a:r>
                      <a:r>
                        <a:rPr lang="en-US" sz="2400" b="1" err="1" smtClean="0"/>
                        <a:t>tenTruong</a:t>
                      </a:r>
                      <a:r>
                        <a:rPr lang="en-US" sz="2400" b="1" smtClean="0"/>
                        <a:t> =  </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smtClean="0"/>
                        <a:t>“</a:t>
                      </a:r>
                      <a:r>
                        <a:rPr lang="en-US" sz="2400" b="1" err="1" smtClean="0"/>
                        <a:t>Đại</a:t>
                      </a:r>
                      <a:r>
                        <a:rPr lang="en-US" sz="2400" b="1" smtClean="0"/>
                        <a:t> </a:t>
                      </a:r>
                      <a:r>
                        <a:rPr lang="en-US" sz="2400" b="1" err="1" smtClean="0"/>
                        <a:t>học</a:t>
                      </a:r>
                      <a:r>
                        <a:rPr lang="en-US" sz="2400" b="1" smtClean="0"/>
                        <a:t> </a:t>
                      </a:r>
                      <a:r>
                        <a:rPr lang="en-US" sz="2400" b="1" err="1" smtClean="0"/>
                        <a:t>khoa</a:t>
                      </a:r>
                      <a:r>
                        <a:rPr lang="en-US" sz="2400" b="1" smtClean="0"/>
                        <a:t> </a:t>
                      </a:r>
                      <a:r>
                        <a:rPr lang="en-US" sz="2400" b="1" err="1" smtClean="0"/>
                        <a:t>học</a:t>
                      </a:r>
                      <a:r>
                        <a:rPr lang="en-US" sz="2400" b="1" smtClean="0"/>
                        <a:t> </a:t>
                      </a:r>
                      <a:r>
                        <a:rPr lang="en-US" sz="2400" b="1" err="1" smtClean="0"/>
                        <a:t>tự</a:t>
                      </a:r>
                      <a:r>
                        <a:rPr lang="en-US" sz="2400" b="1" smtClean="0"/>
                        <a:t> </a:t>
                      </a:r>
                      <a:r>
                        <a:rPr lang="en-US" sz="2400" b="1" err="1" smtClean="0"/>
                        <a:t>nhiên</a:t>
                      </a:r>
                      <a:r>
                        <a:rPr lang="en-US" sz="2400" b="1" smtClean="0"/>
                        <a:t>”; </a:t>
                      </a:r>
                      <a:endParaRPr lang="en-US" sz="2400" b="1" baseline="0" smtClean="0"/>
                    </a:p>
                  </a:txBody>
                  <a:tcPr/>
                </a:tc>
                <a:tc>
                  <a:txBody>
                    <a:bodyPr/>
                    <a:lstStyle/>
                    <a:p>
                      <a:r>
                        <a:rPr lang="en-US" sz="2400" b="1" baseline="0" smtClean="0"/>
                        <a:t>final String TENTRUONG = “</a:t>
                      </a:r>
                      <a:r>
                        <a:rPr lang="en-US" sz="2400" b="1" baseline="0" err="1" smtClean="0"/>
                        <a:t>Đại</a:t>
                      </a:r>
                      <a:r>
                        <a:rPr lang="en-US" sz="2400" b="1" baseline="0" smtClean="0"/>
                        <a:t> </a:t>
                      </a:r>
                      <a:r>
                        <a:rPr lang="en-US" sz="2400" b="1" baseline="0" err="1" smtClean="0"/>
                        <a:t>học</a:t>
                      </a:r>
                      <a:r>
                        <a:rPr lang="en-US" sz="2400" b="1" baseline="0" smtClean="0"/>
                        <a:t> </a:t>
                      </a:r>
                      <a:r>
                        <a:rPr lang="en-US" sz="2400" b="1" baseline="0" err="1" smtClean="0"/>
                        <a:t>khoa</a:t>
                      </a:r>
                      <a:r>
                        <a:rPr lang="en-US" sz="2400" b="1" baseline="0" smtClean="0"/>
                        <a:t> </a:t>
                      </a:r>
                      <a:r>
                        <a:rPr lang="en-US" sz="2400" b="1" baseline="0" err="1" smtClean="0"/>
                        <a:t>học</a:t>
                      </a:r>
                      <a:r>
                        <a:rPr lang="en-US" sz="2400" b="1" baseline="0" smtClean="0"/>
                        <a:t> </a:t>
                      </a:r>
                      <a:r>
                        <a:rPr lang="en-US" sz="2400" b="1" baseline="0" err="1" smtClean="0"/>
                        <a:t>tự</a:t>
                      </a:r>
                      <a:r>
                        <a:rPr lang="en-US" sz="2400" b="1" baseline="0" smtClean="0"/>
                        <a:t> </a:t>
                      </a:r>
                      <a:r>
                        <a:rPr lang="en-US" sz="2400" b="1" baseline="0" err="1" smtClean="0"/>
                        <a:t>nhiên</a:t>
                      </a:r>
                      <a:r>
                        <a:rPr lang="en-US" sz="2400" b="1" baseline="0" smtClean="0"/>
                        <a:t>”; </a:t>
                      </a:r>
                      <a:endParaRPr lang="en-US" sz="2400" b="1" baseline="0" smtClean="0"/>
                    </a:p>
                  </a:txBody>
                  <a:tcPr/>
                </a:tc>
              </a:tr>
            </a:tbl>
          </a:graphicData>
        </a:graphic>
      </p:graphicFrame>
      <p:sp>
        <p:nvSpPr>
          <p:cNvPr id="6" name="Rectangle 5"/>
          <p:cNvSpPr/>
          <p:nvPr/>
        </p:nvSpPr>
        <p:spPr>
          <a:xfrm>
            <a:off x="6324600" y="2743200"/>
            <a:ext cx="1066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00B050"/>
                </a:solidFill>
              </a:rPr>
              <a:t>NÊN</a:t>
            </a:r>
            <a:endParaRPr lang="en-US" sz="2800" b="1">
              <a:solidFill>
                <a:srgbClr val="00B050"/>
              </a:solidFill>
            </a:endParaRPr>
          </a:p>
        </p:txBody>
      </p:sp>
      <p:sp>
        <p:nvSpPr>
          <p:cNvPr id="7" name="Rectangle 6"/>
          <p:cNvSpPr/>
          <p:nvPr/>
        </p:nvSpPr>
        <p:spPr>
          <a:xfrm>
            <a:off x="1066800" y="2743200"/>
            <a:ext cx="289027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FF0000"/>
                </a:solidFill>
              </a:rPr>
              <a:t>KHÔNG NÊN</a:t>
            </a:r>
            <a:endParaRPr lang="en-US" sz="2800" b="1">
              <a:solidFill>
                <a:srgbClr val="FF0000"/>
              </a:solidFill>
            </a:endParaRPr>
          </a:p>
        </p:txBody>
      </p:sp>
      <p:sp>
        <p:nvSpPr>
          <p:cNvPr id="2" name="Date Placeholder 1"/>
          <p:cNvSpPr>
            <a:spLocks noGrp="1"/>
          </p:cNvSpPr>
          <p:nvPr>
            <p:ph type="dt" sz="half" idx="10"/>
          </p:nvPr>
        </p:nvSpPr>
        <p:spPr/>
        <p:txBody>
          <a:bodyPr/>
          <a:lstStyle/>
          <a:p>
            <a:fld id="{5BD5058B-5161-472E-8E45-AF9D2B0C066B}" type="datetime1">
              <a:rPr lang="vi-VN" smtClean="0"/>
              <a:t>24/07/2016</a:t>
            </a:fld>
            <a:endParaRPr lang="en-US"/>
          </a:p>
        </p:txBody>
      </p:sp>
      <p:sp>
        <p:nvSpPr>
          <p:cNvPr id="8" name="Footer Placeholder 7"/>
          <p:cNvSpPr>
            <a:spLocks noGrp="1"/>
          </p:cNvSpPr>
          <p:nvPr>
            <p:ph type="ftr" sz="quarter" idx="11"/>
          </p:nvPr>
        </p:nvSpPr>
        <p:spPr>
          <a:xfrm>
            <a:off x="3517514" y="6285122"/>
            <a:ext cx="4724400" cy="274320"/>
          </a:xfrm>
        </p:spPr>
        <p:txBody>
          <a:bodyPr/>
          <a:lstStyle/>
          <a:p>
            <a:r>
              <a:rPr lang="vi-VN" smtClean="0"/>
              <a:t>Nguyễn Hoàng Phú Tiên - Trương Ngọc Tinh Anh</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0480682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542</TotalTime>
  <Words>2065</Words>
  <Application>Microsoft Office PowerPoint</Application>
  <PresentationFormat>On-screen Show (4:3)</PresentationFormat>
  <Paragraphs>480</Paragraphs>
  <Slides>36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Arial (Body)</vt:lpstr>
      <vt:lpstr>Calibri</vt:lpstr>
      <vt:lpstr>Franklin Gothic Book</vt:lpstr>
      <vt:lpstr>Franklin Gothic Medium</vt:lpstr>
      <vt:lpstr>Tahoma</vt:lpstr>
      <vt:lpstr>Tunga</vt:lpstr>
      <vt:lpstr>Wingdings</vt:lpstr>
      <vt:lpstr>Angles</vt:lpstr>
      <vt:lpstr>PROGRAMMING STYPES</vt:lpstr>
      <vt:lpstr>PHONG CÁCH LẬP TRÌNH LÀ GÌ?</vt:lpstr>
      <vt:lpstr>PHONG CÁCH LẬP TRÌNH BAO GỒM?</vt:lpstr>
      <vt:lpstr>1. Phong Cách Đặt tên</vt:lpstr>
      <vt:lpstr>1. Phong Cách Đặt tên</vt:lpstr>
      <vt:lpstr>1. Phong Cách Đặt tên</vt:lpstr>
      <vt:lpstr>1. Phong Cách Đặt tên</vt:lpstr>
      <vt:lpstr>1. Phong Cách Đặt tên</vt:lpstr>
      <vt:lpstr>1. Phong Cách Đặt tên</vt:lpstr>
      <vt:lpstr>PowerPoint Presentation</vt:lpstr>
      <vt:lpstr>PowerPoint Presentation</vt:lpstr>
      <vt:lpstr>PowerPoint Presentation</vt:lpstr>
      <vt:lpstr>2. Phong cách viết CÚ PHÁP, CÂU LỆNH</vt:lpstr>
      <vt:lpstr>PowerPoint Presentation</vt:lpstr>
      <vt:lpstr>PowerPoint Presentation</vt:lpstr>
      <vt:lpstr>PowerPoint Presentation</vt:lpstr>
      <vt:lpstr>PowerPoint Presentation</vt:lpstr>
      <vt:lpstr>2. Phong cách viết CÚ PHÁP, CÂU LỆNH</vt:lpstr>
      <vt:lpstr>PowerPoint Presentation</vt:lpstr>
      <vt:lpstr>2. Phong cách viết CÚ PHÁP, CÂU LỆNH</vt:lpstr>
      <vt:lpstr>2. Phong cách viết CÚ PHÁP, CÂU LỆNH</vt:lpstr>
      <vt:lpstr>2. Phong cách viết CÚ PHÁP, CÂU LỆNH</vt:lpstr>
      <vt:lpstr>PowerPoint Presentation</vt:lpstr>
      <vt:lpstr>2. Phong cách viết CÚ PHÁP, CÂU LỆNH</vt:lpstr>
      <vt:lpstr>2. Phong cách viết CÚ PHÁP, CÂU LỆNH</vt:lpstr>
      <vt:lpstr>2. Phong cách viết CÚ PHÁP, CÂU LỆNH</vt:lpstr>
      <vt:lpstr>2. Phong cách viết CÚ PHÁP, CÂU LỆNH</vt:lpstr>
      <vt:lpstr>2. Phong cách viết CÚ PHÁP, CÂU LỆNH</vt:lpstr>
      <vt:lpstr>3. PHONG CÁCH VIẾT CHƯƠNG TRÌNh</vt:lpstr>
      <vt:lpstr>3. PHONG CÁCH VIẾT CHƯƠNG TRÌNh</vt:lpstr>
      <vt:lpstr>3. PHONG CÁCH VIẾT CHƯƠNG TRÌNh</vt:lpstr>
      <vt:lpstr>3. PHONG CÁCH VIẾT CHƯƠNG TRÌNh</vt:lpstr>
      <vt:lpstr>3. PHONG CÁCH VIẾT CHƯƠNG TRÌNh</vt:lpstr>
      <vt:lpstr>3. PHONG CÁCH VIẾT CHƯƠNG TRÌNh</vt:lpstr>
      <vt:lpstr>3. PHONG CÁCH VIẾT CHƯƠNG TRÌNh</vt:lpstr>
      <vt:lpstr>3. TÀI LIỆU THAM KHẢO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STYPES</dc:title>
  <dc:creator>hv</dc:creator>
  <cp:lastModifiedBy>anh truong</cp:lastModifiedBy>
  <cp:revision>58</cp:revision>
  <dcterms:created xsi:type="dcterms:W3CDTF">2006-08-16T00:00:00Z</dcterms:created>
  <dcterms:modified xsi:type="dcterms:W3CDTF">2016-07-24T08:19:42Z</dcterms:modified>
</cp:coreProperties>
</file>