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5"/>
  </p:notesMasterIdLst>
  <p:sldIdLst>
    <p:sldId id="256" r:id="rId2"/>
    <p:sldId id="257" r:id="rId3"/>
    <p:sldId id="259" r:id="rId4"/>
    <p:sldId id="260" r:id="rId5"/>
    <p:sldId id="261" r:id="rId6"/>
    <p:sldId id="296" r:id="rId7"/>
    <p:sldId id="309" r:id="rId8"/>
    <p:sldId id="310" r:id="rId9"/>
    <p:sldId id="264" r:id="rId10"/>
    <p:sldId id="297" r:id="rId11"/>
    <p:sldId id="298" r:id="rId12"/>
    <p:sldId id="299" r:id="rId13"/>
    <p:sldId id="282" r:id="rId14"/>
    <p:sldId id="301" r:id="rId15"/>
    <p:sldId id="302" r:id="rId16"/>
    <p:sldId id="303" r:id="rId17"/>
    <p:sldId id="304" r:id="rId18"/>
    <p:sldId id="306" r:id="rId19"/>
    <p:sldId id="307" r:id="rId20"/>
    <p:sldId id="312" r:id="rId21"/>
    <p:sldId id="314" r:id="rId22"/>
    <p:sldId id="315" r:id="rId23"/>
    <p:sldId id="274" r:id="rId24"/>
  </p:sldIdLst>
  <p:sldSz cx="9144000" cy="5143500" type="screen16x9"/>
  <p:notesSz cx="6858000" cy="9144000"/>
  <p:embeddedFontLst>
    <p:embeddedFont>
      <p:font typeface="Lora" pitchFamily="2" charset="0"/>
      <p:regular r:id="rId26"/>
      <p:bold r:id="rId27"/>
      <p:italic r:id="rId28"/>
      <p:boldItalic r:id="rId29"/>
    </p:embeddedFont>
    <p:embeddedFont>
      <p:font typeface="Quattrocento Sans" panose="020B0502050000020003" pitchFamily="3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A5B2040-0373-4AB5-8C16-54180E59C3D7}">
  <a:tblStyle styleId="{DA5B2040-0373-4AB5-8C16-54180E59C3D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D83C8C0-4F54-423C-8FE9-BE38F65F230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940675A-B579-460E-94D1-54222C63F5DA}" styleName="Không có Kiểu, Lưới Bảng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d5a3b4cb5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d5a3b4cb5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d5a3b4cb5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d5a3b4cb5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34683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chemeClr val="accent1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9pPr>
          </a:lstStyle>
          <a:p>
            <a:endParaRPr/>
          </a:p>
        </p:txBody>
      </p:sp>
      <p:cxnSp>
        <p:nvCxnSpPr>
          <p:cNvPr id="15" name="Google Shape;15;p3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Google Shape;16;p3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cxnSp>
        <p:nvCxnSpPr>
          <p:cNvPr id="18" name="Google Shape;18;p3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Lora"/>
              <a:buChar char="◉"/>
              <a:defRPr sz="2400" i="1">
                <a:latin typeface="Lora"/>
                <a:ea typeface="Lora"/>
                <a:cs typeface="Lora"/>
                <a:sym typeface="Lora"/>
              </a:defRPr>
            </a:lvl1pPr>
            <a:lvl2pPr marL="914400" lvl="1" indent="-355600" algn="ctr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marL="1371600" lvl="2" indent="-355600" algn="ctr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sz="2400" i="1">
                <a:latin typeface="Lora"/>
                <a:ea typeface="Lora"/>
                <a:cs typeface="Lora"/>
                <a:sym typeface="Lora"/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sz="2400" i="1">
                <a:latin typeface="Lora"/>
                <a:ea typeface="Lora"/>
                <a:cs typeface="Lora"/>
                <a:sym typeface="Lora"/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sz="2400" i="1">
                <a:latin typeface="Lora"/>
                <a:ea typeface="Lora"/>
                <a:cs typeface="Lora"/>
                <a:sym typeface="Lora"/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sz="2400" i="1">
                <a:latin typeface="Lora"/>
                <a:ea typeface="Lora"/>
                <a:cs typeface="Lora"/>
                <a:sym typeface="Lora"/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sz="2400" i="1">
                <a:latin typeface="Lora"/>
                <a:ea typeface="Lora"/>
                <a:cs typeface="Lora"/>
                <a:sym typeface="Lora"/>
              </a:defRPr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sz="2400" i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cxnSp>
        <p:nvCxnSpPr>
          <p:cNvPr id="22" name="Google Shape;22;p4"/>
          <p:cNvCxnSpPr/>
          <p:nvPr/>
        </p:nvCxnSpPr>
        <p:spPr>
          <a:xfrm>
            <a:off x="4584075" y="3676500"/>
            <a:ext cx="0" cy="14805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23;p4"/>
          <p:cNvSpPr/>
          <p:nvPr/>
        </p:nvSpPr>
        <p:spPr>
          <a:xfrm>
            <a:off x="4288500" y="339300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 txBox="1"/>
          <p:nvPr/>
        </p:nvSpPr>
        <p:spPr>
          <a:xfrm>
            <a:off x="3593400" y="3412652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Lora"/>
                <a:ea typeface="Lora"/>
                <a:cs typeface="Lora"/>
                <a:sym typeface="Lora"/>
              </a:rPr>
              <a:t>“</a:t>
            </a:r>
            <a:endParaRPr sz="3600" b="1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4297650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28;p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cxnSp>
        <p:nvCxnSpPr>
          <p:cNvPr id="31" name="Google Shape;31;p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cxnSp>
        <p:nvCxnSpPr>
          <p:cNvPr id="37" name="Google Shape;37;p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Google Shape;38;p6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9" name="Google Shape;39;p6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2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3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cxnSp>
        <p:nvCxnSpPr>
          <p:cNvPr id="46" name="Google Shape;46;p7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" name="Google Shape;47;p7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" name="Google Shape;48;p7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1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Char char="◉"/>
              <a:def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○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381250" y="896549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7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1057276" y="617702"/>
            <a:ext cx="7465219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 dirty="0"/>
              <a:t>TIME-DOMAIN PITCH ESTIMATION USING AMDF</a:t>
            </a:r>
            <a:endParaRPr sz="4300" dirty="0"/>
          </a:p>
        </p:txBody>
      </p:sp>
      <p:grpSp>
        <p:nvGrpSpPr>
          <p:cNvPr id="72" name="Google Shape;72;p12"/>
          <p:cNvGrpSpPr/>
          <p:nvPr/>
        </p:nvGrpSpPr>
        <p:grpSpPr>
          <a:xfrm>
            <a:off x="1299165" y="3511424"/>
            <a:ext cx="215966" cy="342399"/>
            <a:chOff x="6718575" y="2318625"/>
            <a:chExt cx="256950" cy="407375"/>
          </a:xfrm>
        </p:grpSpPr>
        <p:sp>
          <p:nvSpPr>
            <p:cNvPr id="73" name="Google Shape;73;p1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A65D4863-74CC-405B-6369-AD204217F738}"/>
              </a:ext>
            </a:extLst>
          </p:cNvPr>
          <p:cNvSpPr txBox="1"/>
          <p:nvPr/>
        </p:nvSpPr>
        <p:spPr>
          <a:xfrm>
            <a:off x="1143000" y="2243906"/>
            <a:ext cx="6858000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800" dirty="0"/>
              <a:t>Instructor: Dr. </a:t>
            </a:r>
            <a:r>
              <a:rPr lang="en-US" sz="3800" dirty="0" err="1"/>
              <a:t>Ninh</a:t>
            </a:r>
            <a:r>
              <a:rPr lang="en-US" sz="3800" dirty="0"/>
              <a:t> </a:t>
            </a:r>
            <a:r>
              <a:rPr lang="en-US" sz="3800" dirty="0" err="1"/>
              <a:t>Khanh</a:t>
            </a:r>
            <a:r>
              <a:rPr lang="en-US" sz="3800" dirty="0"/>
              <a:t> </a:t>
            </a:r>
            <a:r>
              <a:rPr lang="en-US" sz="3800" dirty="0" err="1"/>
              <a:t>Duy</a:t>
            </a:r>
            <a:endParaRPr lang="en-US" sz="3800" dirty="0"/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681191B6-1554-A059-98CF-8EF441AACD27}"/>
              </a:ext>
            </a:extLst>
          </p:cNvPr>
          <p:cNvSpPr txBox="1"/>
          <p:nvPr/>
        </p:nvSpPr>
        <p:spPr>
          <a:xfrm>
            <a:off x="101150" y="3690895"/>
            <a:ext cx="9178582" cy="1338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700" dirty="0"/>
              <a:t>Nguyen Phi Truong</a:t>
            </a:r>
          </a:p>
          <a:p>
            <a:pPr algn="ctr"/>
            <a:r>
              <a:rPr lang="en-US" sz="2700" dirty="0"/>
              <a:t>Student ID: 102210082</a:t>
            </a:r>
          </a:p>
          <a:p>
            <a:pPr algn="ctr"/>
            <a:r>
              <a:rPr lang="en-US" sz="2700" dirty="0"/>
              <a:t>Class: 21TCLC_DT1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D0FB68ED-F0DF-F260-8FB3-8251134BDC7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B3A55BBC-1E91-58D9-8090-7FA56FB37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6" y="89296"/>
            <a:ext cx="9091927" cy="5054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518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E2EB4CC8-8513-365F-BE7B-89378FA99202}"/>
              </a:ext>
            </a:extLst>
          </p:cNvPr>
          <p:cNvSpPr txBox="1"/>
          <p:nvPr/>
        </p:nvSpPr>
        <p:spPr>
          <a:xfrm>
            <a:off x="471488" y="821532"/>
            <a:ext cx="43505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Threshold must be between highest dip of voiced and lowest dip of unvoiced  </a:t>
            </a:r>
          </a:p>
        </p:txBody>
      </p:sp>
      <p:pic>
        <p:nvPicPr>
          <p:cNvPr id="5" name="Đồ họa 4" descr="Chevron arrows outline">
            <a:extLst>
              <a:ext uri="{FF2B5EF4-FFF2-40B4-BE49-F238E27FC236}">
                <a16:creationId xmlns:a16="http://schemas.microsoft.com/office/drawing/2014/main" id="{A5EB3EE5-67A4-F84B-C67C-7418BAF8DB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00" y="1126659"/>
            <a:ext cx="914400" cy="914400"/>
          </a:xfrm>
          <a:prstGeom prst="rect">
            <a:avLst/>
          </a:prstGeom>
        </p:spPr>
      </p:pic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0A5ADB60-23CD-0B61-3558-11160A1A62A7}"/>
              </a:ext>
            </a:extLst>
          </p:cNvPr>
          <p:cNvSpPr txBox="1"/>
          <p:nvPr/>
        </p:nvSpPr>
        <p:spPr>
          <a:xfrm>
            <a:off x="5840016" y="664190"/>
            <a:ext cx="273605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Threshold = avg(highest dip of voiced, lowest dip of unvoiced</a:t>
            </a:r>
          </a:p>
        </p:txBody>
      </p:sp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2762C489-27BE-C20C-5B54-74BE0FCD846C}"/>
              </a:ext>
            </a:extLst>
          </p:cNvPr>
          <p:cNvSpPr txBox="1"/>
          <p:nvPr/>
        </p:nvSpPr>
        <p:spPr>
          <a:xfrm>
            <a:off x="2007395" y="3424565"/>
            <a:ext cx="575786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Quattrocento Sans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CD00"/>
                </a:highlight>
                <a:uLnTx/>
                <a:uFillTx/>
                <a:latin typeface="Quattrocento Sans"/>
                <a:sym typeface="Quattrocento Sans"/>
              </a:rPr>
              <a:t>Taking average of all audio training input threshold, we have the final threshold to discriminate VU</a:t>
            </a:r>
          </a:p>
        </p:txBody>
      </p:sp>
      <p:pic>
        <p:nvPicPr>
          <p:cNvPr id="12" name="Đồ họa 11" descr="Arrow Right with solid fill">
            <a:extLst>
              <a:ext uri="{FF2B5EF4-FFF2-40B4-BE49-F238E27FC236}">
                <a16:creationId xmlns:a16="http://schemas.microsoft.com/office/drawing/2014/main" id="{13AC2B56-B07F-85AD-9DB5-2680F383AA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2963" y="365986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331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70049383-F905-046C-5C68-13F73B0CBF6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graphicFrame>
        <p:nvGraphicFramePr>
          <p:cNvPr id="11" name="Bảng 10">
            <a:extLst>
              <a:ext uri="{FF2B5EF4-FFF2-40B4-BE49-F238E27FC236}">
                <a16:creationId xmlns:a16="http://schemas.microsoft.com/office/drawing/2014/main" id="{932BF658-CBDC-8C3E-874B-3EC7365B0E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3270973"/>
              </p:ext>
            </p:extLst>
          </p:nvPr>
        </p:nvGraphicFramePr>
        <p:xfrm>
          <a:off x="0" y="0"/>
          <a:ext cx="9144000" cy="5143452"/>
        </p:xfrm>
        <a:graphic>
          <a:graphicData uri="http://schemas.openxmlformats.org/drawingml/2006/table">
            <a:tbl>
              <a:tblPr>
                <a:tableStyleId>{DA5B2040-0373-4AB5-8C16-54180E59C3D7}</a:tableStyleId>
              </a:tblPr>
              <a:tblGrid>
                <a:gridCol w="1407319">
                  <a:extLst>
                    <a:ext uri="{9D8B030D-6E8A-4147-A177-3AD203B41FA5}">
                      <a16:colId xmlns:a16="http://schemas.microsoft.com/office/drawing/2014/main" val="3538216264"/>
                    </a:ext>
                  </a:extLst>
                </a:gridCol>
                <a:gridCol w="1508273">
                  <a:extLst>
                    <a:ext uri="{9D8B030D-6E8A-4147-A177-3AD203B41FA5}">
                      <a16:colId xmlns:a16="http://schemas.microsoft.com/office/drawing/2014/main" val="4052853575"/>
                    </a:ext>
                  </a:extLst>
                </a:gridCol>
                <a:gridCol w="1557102">
                  <a:extLst>
                    <a:ext uri="{9D8B030D-6E8A-4147-A177-3AD203B41FA5}">
                      <a16:colId xmlns:a16="http://schemas.microsoft.com/office/drawing/2014/main" val="2144595382"/>
                    </a:ext>
                  </a:extLst>
                </a:gridCol>
                <a:gridCol w="1557102">
                  <a:extLst>
                    <a:ext uri="{9D8B030D-6E8A-4147-A177-3AD203B41FA5}">
                      <a16:colId xmlns:a16="http://schemas.microsoft.com/office/drawing/2014/main" val="4111989338"/>
                    </a:ext>
                  </a:extLst>
                </a:gridCol>
                <a:gridCol w="1557102">
                  <a:extLst>
                    <a:ext uri="{9D8B030D-6E8A-4147-A177-3AD203B41FA5}">
                      <a16:colId xmlns:a16="http://schemas.microsoft.com/office/drawing/2014/main" val="940818390"/>
                    </a:ext>
                  </a:extLst>
                </a:gridCol>
                <a:gridCol w="1557102">
                  <a:extLst>
                    <a:ext uri="{9D8B030D-6E8A-4147-A177-3AD203B41FA5}">
                      <a16:colId xmlns:a16="http://schemas.microsoft.com/office/drawing/2014/main" val="36606540"/>
                    </a:ext>
                  </a:extLst>
                </a:gridCol>
              </a:tblGrid>
              <a:tr h="158874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Quattrocento Sans"/>
                        </a:rPr>
                        <a:t>File</a:t>
                      </a:r>
                      <a:endParaRPr sz="17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Quattrocento Sans"/>
                        <a:cs typeface="Times New Roman" panose="02020603050405020304" pitchFamily="18" charset="0"/>
                        <a:sym typeface="Quattrocento Sans"/>
                      </a:endParaRPr>
                    </a:p>
                  </a:txBody>
                  <a:tcPr marL="91425" marR="91425" marT="91425" marB="914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Quattrocento Sans"/>
                        </a:rPr>
                        <a:t>MeanVoiced</a:t>
                      </a:r>
                      <a:endParaRPr sz="17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Quattrocento Sans"/>
                        <a:cs typeface="Times New Roman" panose="02020603050405020304" pitchFamily="18" charset="0"/>
                        <a:sym typeface="Quattrocento Sans"/>
                      </a:endParaRPr>
                    </a:p>
                  </a:txBody>
                  <a:tcPr marL="91425" marR="91425" marT="91425" marB="914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Quattrocento Sans"/>
                        </a:rPr>
                        <a:t>StdVoiced</a:t>
                      </a:r>
                      <a:endParaRPr sz="17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Quattrocento Sans"/>
                        <a:cs typeface="Times New Roman" panose="02020603050405020304" pitchFamily="18" charset="0"/>
                        <a:sym typeface="Quattrocento Sans"/>
                      </a:endParaRPr>
                    </a:p>
                  </a:txBody>
                  <a:tcPr marL="91425" marR="91425" marT="91425" marB="914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Quattrocento Sans"/>
                        </a:rPr>
                        <a:t>MeanUnvoiced</a:t>
                      </a:r>
                      <a:endParaRPr sz="17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Quattrocento Sans"/>
                        <a:cs typeface="Times New Roman" panose="02020603050405020304" pitchFamily="18" charset="0"/>
                        <a:sym typeface="Quattrocento Sans"/>
                      </a:endParaRPr>
                    </a:p>
                  </a:txBody>
                  <a:tcPr marL="91425" marR="91425" marT="91425" marB="914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Quattrocento Sans"/>
                        </a:rPr>
                        <a:t>StdUnvoiced</a:t>
                      </a:r>
                      <a:endParaRPr sz="17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Quattrocento Sans"/>
                        <a:cs typeface="Times New Roman" panose="02020603050405020304" pitchFamily="18" charset="0"/>
                        <a:sym typeface="Quattrocento Sans"/>
                      </a:endParaRPr>
                    </a:p>
                  </a:txBody>
                  <a:tcPr marL="91425" marR="91425" marT="91425" marB="914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Quattrocento Sans"/>
                        </a:rPr>
                        <a:t>(</a:t>
                      </a:r>
                      <a:r>
                        <a:rPr lang="en-US" sz="1700" b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Quattrocento Sans"/>
                        </a:rPr>
                        <a:t>meanVoice</a:t>
                      </a:r>
                      <a:r>
                        <a:rPr lang="en-US" sz="17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Quattrocento Sans"/>
                        </a:rPr>
                        <a:t> + </a:t>
                      </a:r>
                      <a:r>
                        <a:rPr lang="en-US" sz="1700" b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Quattrocento Sans"/>
                        </a:rPr>
                        <a:t>stdVoice</a:t>
                      </a:r>
                      <a:r>
                        <a:rPr lang="en-US" sz="17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Quattrocento Sans"/>
                        </a:rPr>
                        <a:t> + </a:t>
                      </a:r>
                      <a:r>
                        <a:rPr lang="en-US" sz="1700" b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Quattrocento Sans"/>
                        </a:rPr>
                        <a:t>meanSilent</a:t>
                      </a:r>
                      <a:r>
                        <a:rPr lang="en-US" sz="17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Quattrocento Sans"/>
                        </a:rPr>
                        <a:t> - </a:t>
                      </a:r>
                      <a:r>
                        <a:rPr lang="en-US" sz="1700" b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Quattrocento Sans"/>
                        </a:rPr>
                        <a:t>stdSilent</a:t>
                      </a:r>
                      <a:r>
                        <a:rPr lang="en-US" sz="17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Quattrocento Sans"/>
                        </a:rPr>
                        <a:t>) / 2</a:t>
                      </a:r>
                      <a:endParaRPr sz="17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Quattrocento Sans"/>
                        <a:cs typeface="Times New Roman" panose="02020603050405020304" pitchFamily="18" charset="0"/>
                        <a:sym typeface="Quattrocento Sans"/>
                      </a:endParaRPr>
                    </a:p>
                  </a:txBody>
                  <a:tcPr marL="91425" marR="91425" marT="91425" marB="91425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3667436"/>
                  </a:ext>
                </a:extLst>
              </a:tr>
              <a:tr h="57589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Quattrocento Sans"/>
                        </a:rPr>
                        <a:t>Phone_M2</a:t>
                      </a:r>
                      <a:endParaRPr sz="17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Quattrocento Sans"/>
                        <a:cs typeface="Times New Roman" panose="02020603050405020304" pitchFamily="18" charset="0"/>
                        <a:sym typeface="Quattrocento Sans"/>
                      </a:endParaRPr>
                    </a:p>
                  </a:txBody>
                  <a:tcPr marL="91425" marR="91425" marT="91425" marB="91425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Quattrocento Sans"/>
                        </a:rPr>
                        <a:t>0.263</a:t>
                      </a:r>
                      <a:endParaRPr sz="17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Quattrocento Sans"/>
                        <a:cs typeface="Times New Roman" panose="02020603050405020304" pitchFamily="18" charset="0"/>
                        <a:sym typeface="Quattrocento Sans"/>
                      </a:endParaRPr>
                    </a:p>
                  </a:txBody>
                  <a:tcPr marL="91425" marR="91425" marT="91425" marB="91425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Quattrocento Sans"/>
                        </a:rPr>
                        <a:t>0.152</a:t>
                      </a:r>
                      <a:endParaRPr sz="17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Quattrocento Sans"/>
                        <a:cs typeface="Times New Roman" panose="02020603050405020304" pitchFamily="18" charset="0"/>
                        <a:sym typeface="Quattrocento Sans"/>
                      </a:endParaRPr>
                    </a:p>
                  </a:txBody>
                  <a:tcPr marL="91425" marR="91425" marT="91425" marB="91425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Quattrocento Sans"/>
                        </a:rPr>
                        <a:t>0.616</a:t>
                      </a:r>
                      <a:endParaRPr sz="17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Quattrocento Sans"/>
                        <a:cs typeface="Times New Roman" panose="02020603050405020304" pitchFamily="18" charset="0"/>
                        <a:sym typeface="Quattrocento Sans"/>
                      </a:endParaRPr>
                    </a:p>
                  </a:txBody>
                  <a:tcPr marL="91425" marR="91425" marT="91425" marB="91425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Quattrocento Sans"/>
                        </a:rPr>
                        <a:t>0.697</a:t>
                      </a:r>
                      <a:endParaRPr sz="17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Quattrocento Sans"/>
                        <a:cs typeface="Times New Roman" panose="02020603050405020304" pitchFamily="18" charset="0"/>
                        <a:sym typeface="Quattrocento Sans"/>
                      </a:endParaRPr>
                    </a:p>
                  </a:txBody>
                  <a:tcPr marL="91425" marR="91425" marT="91425" marB="91425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Quattrocento Sans"/>
                        </a:rPr>
                        <a:t>0.467</a:t>
                      </a:r>
                      <a:endParaRPr sz="17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Quattrocento Sans"/>
                        <a:cs typeface="Times New Roman" panose="02020603050405020304" pitchFamily="18" charset="0"/>
                        <a:sym typeface="Quattrocento Sans"/>
                      </a:endParaRPr>
                    </a:p>
                  </a:txBody>
                  <a:tcPr marL="91425" marR="91425" marT="91425" marB="91425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7002101"/>
                  </a:ext>
                </a:extLst>
              </a:tr>
              <a:tr h="57589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Quattrocento Sans"/>
                        </a:rPr>
                        <a:t>Phone_F2</a:t>
                      </a:r>
                      <a:endParaRPr lang="en-US" sz="17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Quattrocento Sans"/>
                        <a:cs typeface="Times New Roman" panose="02020603050405020304" pitchFamily="18" charset="0"/>
                        <a:sym typeface="Quattrocento Sans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Quattrocento Sans"/>
                        </a:rPr>
                        <a:t>0.272</a:t>
                      </a:r>
                      <a:endParaRPr sz="17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Quattrocento Sans"/>
                        <a:cs typeface="Times New Roman" panose="02020603050405020304" pitchFamily="18" charset="0"/>
                        <a:sym typeface="Quattrocento Sans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Quattrocento Sans"/>
                        </a:rPr>
                        <a:t>0.150</a:t>
                      </a:r>
                      <a:endParaRPr sz="17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Quattrocento Sans"/>
                        <a:cs typeface="Times New Roman" panose="02020603050405020304" pitchFamily="18" charset="0"/>
                        <a:sym typeface="Quattrocento Sans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Quattrocento Sans"/>
                        </a:rPr>
                        <a:t>0.554</a:t>
                      </a:r>
                      <a:endParaRPr sz="17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Quattrocento Sans"/>
                        <a:cs typeface="Times New Roman" panose="02020603050405020304" pitchFamily="18" charset="0"/>
                        <a:sym typeface="Quattrocento Sans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Quattrocento Sans"/>
                        </a:rPr>
                        <a:t>0.114</a:t>
                      </a:r>
                      <a:endParaRPr sz="17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Quattrocento Sans"/>
                        <a:cs typeface="Times New Roman" panose="02020603050405020304" pitchFamily="18" charset="0"/>
                        <a:sym typeface="Quattrocento Sans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Quattrocento Sans"/>
                        </a:rPr>
                        <a:t>0.431</a:t>
                      </a:r>
                      <a:endParaRPr sz="17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Quattrocento Sans"/>
                        <a:cs typeface="Times New Roman" panose="02020603050405020304" pitchFamily="18" charset="0"/>
                        <a:sym typeface="Quattrocento Sans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2002223882"/>
                  </a:ext>
                </a:extLst>
              </a:tr>
              <a:tr h="57589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Quattrocento Sans"/>
                        </a:rPr>
                        <a:t>S</a:t>
                      </a:r>
                      <a:r>
                        <a:rPr lang="en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Quattrocento Sans"/>
                        </a:rPr>
                        <a:t>tudio_M2</a:t>
                      </a:r>
                      <a:endParaRPr sz="17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Quattrocento Sans"/>
                        <a:cs typeface="Times New Roman" panose="02020603050405020304" pitchFamily="18" charset="0"/>
                        <a:sym typeface="Quattrocento Sans"/>
                      </a:endParaRPr>
                    </a:p>
                  </a:txBody>
                  <a:tcPr marL="91425" marR="91425" marT="91425" marB="91425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Quattrocento Sans"/>
                        </a:rPr>
                        <a:t>0.245</a:t>
                      </a:r>
                      <a:endParaRPr sz="17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Quattrocento Sans"/>
                        <a:cs typeface="Times New Roman" panose="02020603050405020304" pitchFamily="18" charset="0"/>
                        <a:sym typeface="Quattrocento Sans"/>
                      </a:endParaRPr>
                    </a:p>
                  </a:txBody>
                  <a:tcPr marL="91425" marR="91425" marT="91425" marB="91425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Quattrocento Sans"/>
                        </a:rPr>
                        <a:t>0.165</a:t>
                      </a:r>
                      <a:endParaRPr sz="17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Quattrocento Sans"/>
                        <a:cs typeface="Times New Roman" panose="02020603050405020304" pitchFamily="18" charset="0"/>
                        <a:sym typeface="Quattrocento Sans"/>
                      </a:endParaRPr>
                    </a:p>
                  </a:txBody>
                  <a:tcPr marL="91425" marR="91425" marT="91425" marB="91425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Quattrocento Sans"/>
                        </a:rPr>
                        <a:t>0.553</a:t>
                      </a:r>
                      <a:endParaRPr sz="17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Quattrocento Sans"/>
                        <a:cs typeface="Times New Roman" panose="02020603050405020304" pitchFamily="18" charset="0"/>
                        <a:sym typeface="Quattrocento Sans"/>
                      </a:endParaRPr>
                    </a:p>
                  </a:txBody>
                  <a:tcPr marL="91425" marR="91425" marT="91425" marB="91425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Quattrocento Sans"/>
                        </a:rPr>
                        <a:t>0.090</a:t>
                      </a:r>
                      <a:endParaRPr sz="17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Quattrocento Sans"/>
                        <a:cs typeface="Times New Roman" panose="02020603050405020304" pitchFamily="18" charset="0"/>
                        <a:sym typeface="Quattrocento Sans"/>
                      </a:endParaRPr>
                    </a:p>
                  </a:txBody>
                  <a:tcPr marL="91425" marR="91425" marT="91425" marB="91425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Quattrocento Sans"/>
                        </a:rPr>
                        <a:t>0.436</a:t>
                      </a:r>
                      <a:endParaRPr sz="17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Quattrocento Sans"/>
                        <a:cs typeface="Times New Roman" panose="02020603050405020304" pitchFamily="18" charset="0"/>
                        <a:sym typeface="Quattrocento Sans"/>
                      </a:endParaRPr>
                    </a:p>
                  </a:txBody>
                  <a:tcPr marL="91425" marR="91425" marT="91425" marB="91425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4379782"/>
                  </a:ext>
                </a:extLst>
              </a:tr>
              <a:tr h="57589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Quattrocento Sans"/>
                        </a:rPr>
                        <a:t>Studio_F2</a:t>
                      </a:r>
                      <a:endParaRPr sz="17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Quattrocento Sans"/>
                        <a:cs typeface="Times New Roman" panose="02020603050405020304" pitchFamily="18" charset="0"/>
                        <a:sym typeface="Quattrocento Sans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Quattrocento Sans"/>
                        </a:rPr>
                        <a:t>0.217</a:t>
                      </a:r>
                      <a:endParaRPr sz="17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Quattrocento Sans"/>
                        <a:cs typeface="Times New Roman" panose="02020603050405020304" pitchFamily="18" charset="0"/>
                        <a:sym typeface="Quattrocento Sans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Quattrocento Sans"/>
                        </a:rPr>
                        <a:t>0.166</a:t>
                      </a:r>
                      <a:endParaRPr sz="17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Quattrocento Sans"/>
                        <a:cs typeface="Times New Roman" panose="02020603050405020304" pitchFamily="18" charset="0"/>
                        <a:sym typeface="Quattrocento Sans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Quattrocento Sans"/>
                        </a:rPr>
                        <a:t>0.558</a:t>
                      </a:r>
                      <a:endParaRPr sz="17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Quattrocento Sans"/>
                        <a:cs typeface="Times New Roman" panose="02020603050405020304" pitchFamily="18" charset="0"/>
                        <a:sym typeface="Quattrocento Sans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Quattrocento Sans"/>
                        </a:rPr>
                        <a:t>0.150</a:t>
                      </a:r>
                      <a:endParaRPr sz="17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Quattrocento Sans"/>
                        <a:cs typeface="Times New Roman" panose="02020603050405020304" pitchFamily="18" charset="0"/>
                        <a:sym typeface="Quattrocento Sans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Quattrocento Sans"/>
                        </a:rPr>
                        <a:t>0.395</a:t>
                      </a:r>
                      <a:endParaRPr sz="17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Quattrocento Sans"/>
                        <a:cs typeface="Times New Roman" panose="02020603050405020304" pitchFamily="18" charset="0"/>
                        <a:sym typeface="Quattrocento Sans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3925593897"/>
                  </a:ext>
                </a:extLst>
              </a:tr>
              <a:tr h="125112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Quattrocento Sans"/>
                        </a:rPr>
                        <a:t>Threshold = AVG(COLUMN(6))</a:t>
                      </a:r>
                      <a:endParaRPr sz="17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Quattrocento Sans"/>
                        <a:cs typeface="Times New Roman" panose="02020603050405020304" pitchFamily="18" charset="0"/>
                        <a:sym typeface="Quattrocento Sans"/>
                      </a:endParaRPr>
                    </a:p>
                  </a:txBody>
                  <a:tcPr marL="91425" marR="91425" marT="91425" marB="91425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7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Quattrocento Sans"/>
                        <a:cs typeface="Times New Roman" panose="02020603050405020304" pitchFamily="18" charset="0"/>
                        <a:sym typeface="Quattrocento Sans"/>
                      </a:endParaRPr>
                    </a:p>
                  </a:txBody>
                  <a:tcPr marL="91425" marR="91425" marT="91425" marB="91425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Quattrocento Sans"/>
                        <a:cs typeface="Times New Roman" panose="02020603050405020304" pitchFamily="18" charset="0"/>
                        <a:sym typeface="Quattrocento Sans"/>
                      </a:endParaRPr>
                    </a:p>
                  </a:txBody>
                  <a:tcPr marL="91425" marR="91425" marT="91425" marB="91425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Quattrocento Sans"/>
                        <a:cs typeface="Times New Roman" panose="02020603050405020304" pitchFamily="18" charset="0"/>
                        <a:sym typeface="Quattrocento Sans"/>
                      </a:endParaRPr>
                    </a:p>
                  </a:txBody>
                  <a:tcPr marL="91425" marR="91425" marT="91425" marB="91425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Quattrocento Sans"/>
                        <a:cs typeface="Times New Roman" panose="02020603050405020304" pitchFamily="18" charset="0"/>
                        <a:sym typeface="Quattrocento Sans"/>
                      </a:endParaRPr>
                    </a:p>
                  </a:txBody>
                  <a:tcPr marL="91425" marR="91425" marT="91425" marB="91425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Quattrocento Sans"/>
                        </a:rPr>
                        <a:t>0.4325</a:t>
                      </a:r>
                      <a:endParaRPr sz="17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Quattrocento Sans"/>
                        <a:cs typeface="Times New Roman" panose="02020603050405020304" pitchFamily="18" charset="0"/>
                        <a:sym typeface="Quattrocento Sans"/>
                      </a:endParaRPr>
                    </a:p>
                  </a:txBody>
                  <a:tcPr marL="91425" marR="91425" marT="91425" marB="91425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35273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7431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38"/>
          <p:cNvSpPr txBox="1">
            <a:spLocks noGrp="1"/>
          </p:cNvSpPr>
          <p:nvPr>
            <p:ph type="ctrTitle"/>
          </p:nvPr>
        </p:nvSpPr>
        <p:spPr>
          <a:xfrm>
            <a:off x="2050799" y="2291150"/>
            <a:ext cx="4907213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Quattrocento Sans"/>
              <a:buNone/>
              <a:tabLst/>
              <a:defRPr/>
            </a:pPr>
            <a:br>
              <a:rPr lang="en-US" sz="3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sz="3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CD00"/>
                </a:highlight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Quattrocento Sans"/>
              </a:rPr>
              <a:t>Experimental results</a:t>
            </a:r>
            <a:br>
              <a:rPr kumimoji="0" lang="en-US" sz="3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CD00"/>
                </a:highlight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Quattrocento Sans"/>
              </a:rPr>
            </a:br>
            <a:endParaRPr lang="en-US" sz="3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2" name="Google Shape;452;p38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3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8767818F-AA75-F4C8-F81D-C3662AA9145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pic>
        <p:nvPicPr>
          <p:cNvPr id="4" name="Hình ảnh 3" descr="Ảnh có chứa văn bản, bầu trời, ảnh chụp màn hình, bó">
            <a:extLst>
              <a:ext uri="{FF2B5EF4-FFF2-40B4-BE49-F238E27FC236}">
                <a16:creationId xmlns:a16="http://schemas.microsoft.com/office/drawing/2014/main" id="{2A727129-8256-A070-A998-D8765106D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5297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3E5E2842-75F1-D68D-CF8D-1BEC50D1906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CFD1F1AA-06ED-E58F-C4E6-B5C7E436B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3641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EBA85D28-0AE4-132D-5830-44C8B455F65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pic>
        <p:nvPicPr>
          <p:cNvPr id="4" name="Hình ảnh 3" descr="Ảnh có chứa văn bản, bầu trời, ảnh chụp màn hình">
            <a:extLst>
              <a:ext uri="{FF2B5EF4-FFF2-40B4-BE49-F238E27FC236}">
                <a16:creationId xmlns:a16="http://schemas.microsoft.com/office/drawing/2014/main" id="{39323F00-F5FF-E0F1-579E-25FC04B87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006"/>
            <a:ext cx="9144000" cy="503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0041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E412DAF8-171B-956D-6B29-A2F7BF723C4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3954D8DD-90D7-7D52-05AE-404EEB7CC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013"/>
            <a:ext cx="9144000" cy="504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4424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70049383-F905-046C-5C68-13F73B0CBF6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graphicFrame>
        <p:nvGraphicFramePr>
          <p:cNvPr id="11" name="Bảng 10">
            <a:extLst>
              <a:ext uri="{FF2B5EF4-FFF2-40B4-BE49-F238E27FC236}">
                <a16:creationId xmlns:a16="http://schemas.microsoft.com/office/drawing/2014/main" id="{932BF658-CBDC-8C3E-874B-3EC7365B0E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361863"/>
              </p:ext>
            </p:extLst>
          </p:nvPr>
        </p:nvGraphicFramePr>
        <p:xfrm>
          <a:off x="0" y="0"/>
          <a:ext cx="9144000" cy="5124184"/>
        </p:xfrm>
        <a:graphic>
          <a:graphicData uri="http://schemas.openxmlformats.org/drawingml/2006/table">
            <a:tbl>
              <a:tblPr firstCol="1">
                <a:tableStyleId>{FD83C8C0-4F54-423C-8FE9-BE38F65F2308}</a:tableStyleId>
              </a:tblPr>
              <a:tblGrid>
                <a:gridCol w="1696151">
                  <a:extLst>
                    <a:ext uri="{9D8B030D-6E8A-4147-A177-3AD203B41FA5}">
                      <a16:colId xmlns:a16="http://schemas.microsoft.com/office/drawing/2014/main" val="3538216264"/>
                    </a:ext>
                  </a:extLst>
                </a:gridCol>
                <a:gridCol w="1817824">
                  <a:extLst>
                    <a:ext uri="{9D8B030D-6E8A-4147-A177-3AD203B41FA5}">
                      <a16:colId xmlns:a16="http://schemas.microsoft.com/office/drawing/2014/main" val="4052853575"/>
                    </a:ext>
                  </a:extLst>
                </a:gridCol>
                <a:gridCol w="1876675">
                  <a:extLst>
                    <a:ext uri="{9D8B030D-6E8A-4147-A177-3AD203B41FA5}">
                      <a16:colId xmlns:a16="http://schemas.microsoft.com/office/drawing/2014/main" val="2144595382"/>
                    </a:ext>
                  </a:extLst>
                </a:gridCol>
                <a:gridCol w="1876675">
                  <a:extLst>
                    <a:ext uri="{9D8B030D-6E8A-4147-A177-3AD203B41FA5}">
                      <a16:colId xmlns:a16="http://schemas.microsoft.com/office/drawing/2014/main" val="4111989338"/>
                    </a:ext>
                  </a:extLst>
                </a:gridCol>
                <a:gridCol w="1876675">
                  <a:extLst>
                    <a:ext uri="{9D8B030D-6E8A-4147-A177-3AD203B41FA5}">
                      <a16:colId xmlns:a16="http://schemas.microsoft.com/office/drawing/2014/main" val="940818390"/>
                    </a:ext>
                  </a:extLst>
                </a:gridCol>
              </a:tblGrid>
              <a:tr h="158874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Quattrocento Sans"/>
                        </a:rPr>
                        <a:t>File</a:t>
                      </a:r>
                      <a:endParaRPr sz="17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Quattrocento Sans"/>
                        <a:cs typeface="Times New Roman" panose="02020603050405020304" pitchFamily="18" charset="0"/>
                        <a:sym typeface="Quattrocento Sans"/>
                      </a:endParaRPr>
                    </a:p>
                  </a:txBody>
                  <a:tcPr marL="91425" marR="91425" marT="91425" marB="914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Quattrocento Sans"/>
                        </a:rPr>
                        <a:t>Type</a:t>
                      </a:r>
                      <a:endParaRPr sz="17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Quattrocento Sans"/>
                        <a:cs typeface="Times New Roman" panose="02020603050405020304" pitchFamily="18" charset="0"/>
                        <a:sym typeface="Quattrocento Sans"/>
                      </a:endParaRPr>
                    </a:p>
                  </a:txBody>
                  <a:tcPr marL="91425" marR="91425" marT="91425" marB="914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Quattrocento Sans"/>
                        </a:rPr>
                        <a:t>AMDF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Quattrocento Sans"/>
                        </a:rPr>
                        <a:t>(Hz)</a:t>
                      </a:r>
                      <a:endParaRPr sz="17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Quattrocento Sans"/>
                        <a:cs typeface="Times New Roman" panose="02020603050405020304" pitchFamily="18" charset="0"/>
                        <a:sym typeface="Quattrocento Sans"/>
                      </a:endParaRPr>
                    </a:p>
                  </a:txBody>
                  <a:tcPr marL="91425" marR="91425" marT="91425" marB="914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Quattrocento Sans"/>
                        </a:rPr>
                        <a:t>Lab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Quattrocento Sans"/>
                        </a:rPr>
                        <a:t>(Hz)</a:t>
                      </a:r>
                      <a:endParaRPr sz="17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Quattrocento Sans"/>
                        <a:cs typeface="Times New Roman" panose="02020603050405020304" pitchFamily="18" charset="0"/>
                        <a:sym typeface="Quattrocento Sans"/>
                      </a:endParaRPr>
                    </a:p>
                  </a:txBody>
                  <a:tcPr marL="91425" marR="91425" marT="91425" marB="914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Quattrocento Sans"/>
                        </a:rPr>
                        <a:t>Relative error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Quattrocento Sans"/>
                        </a:rPr>
                        <a:t>(%)</a:t>
                      </a:r>
                      <a:endParaRPr sz="17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Quattrocento Sans"/>
                        <a:cs typeface="Times New Roman" panose="02020603050405020304" pitchFamily="18" charset="0"/>
                        <a:sym typeface="Quattrocento Sans"/>
                      </a:endParaRPr>
                    </a:p>
                  </a:txBody>
                  <a:tcPr marL="91425" marR="91425" marT="91425" marB="91425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3667436"/>
                  </a:ext>
                </a:extLst>
              </a:tr>
              <a:tr h="287948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Quattrocento Sans"/>
                        </a:rPr>
                        <a:t>Phone_F1</a:t>
                      </a:r>
                      <a:endParaRPr sz="17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Quattrocento Sans"/>
                        <a:cs typeface="Times New Roman" panose="02020603050405020304" pitchFamily="18" charset="0"/>
                        <a:sym typeface="Quattrocento Sans"/>
                      </a:endParaRPr>
                    </a:p>
                  </a:txBody>
                  <a:tcPr marL="91425" marR="91425" marT="91425" marB="91425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Quattrocento Sans"/>
                        </a:rPr>
                        <a:t>F0 mean</a:t>
                      </a:r>
                      <a:endParaRPr sz="17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Quattrocento Sans"/>
                        <a:cs typeface="Times New Roman" panose="02020603050405020304" pitchFamily="18" charset="0"/>
                        <a:sym typeface="Quattrocento Sans"/>
                      </a:endParaRPr>
                    </a:p>
                  </a:txBody>
                  <a:tcPr marL="91425" marR="91425" marT="91425" marB="91425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Quattrocento Sans"/>
                        </a:rPr>
                        <a:t>186</a:t>
                      </a:r>
                      <a:endParaRPr sz="17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Quattrocento Sans"/>
                        <a:cs typeface="Times New Roman" panose="02020603050405020304" pitchFamily="18" charset="0"/>
                        <a:sym typeface="Quattrocento Sans"/>
                      </a:endParaRPr>
                    </a:p>
                  </a:txBody>
                  <a:tcPr marL="91425" marR="91425" marT="91425" marB="91425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Quattrocento Sans"/>
                        </a:rPr>
                        <a:t>217</a:t>
                      </a:r>
                      <a:endParaRPr sz="17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Quattrocento Sans"/>
                        <a:cs typeface="Times New Roman" panose="02020603050405020304" pitchFamily="18" charset="0"/>
                        <a:sym typeface="Quattrocento Sans"/>
                      </a:endParaRPr>
                    </a:p>
                  </a:txBody>
                  <a:tcPr marL="91425" marR="91425" marT="91425" marB="91425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Quattrocento Sans"/>
                        </a:rPr>
                        <a:t>14.29</a:t>
                      </a:r>
                      <a:endParaRPr sz="17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Quattrocento Sans"/>
                        <a:cs typeface="Times New Roman" panose="02020603050405020304" pitchFamily="18" charset="0"/>
                        <a:sym typeface="Quattrocento Sans"/>
                      </a:endParaRPr>
                    </a:p>
                  </a:txBody>
                  <a:tcPr marL="91425" marR="91425" marT="91425" marB="91425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7002101"/>
                  </a:ext>
                </a:extLst>
              </a:tr>
              <a:tr h="28794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Quattrocento Sans"/>
                        </a:rPr>
                        <a:t>F0 std</a:t>
                      </a:r>
                      <a:endParaRPr sz="17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Quattrocento Sans"/>
                        <a:cs typeface="Times New Roman" panose="02020603050405020304" pitchFamily="18" charset="0"/>
                        <a:sym typeface="Quattrocento Sans"/>
                      </a:endParaRPr>
                    </a:p>
                  </a:txBody>
                  <a:tcPr marL="91425" marR="91425" marT="91425" marB="91425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Quattrocento Sans"/>
                        </a:rPr>
                        <a:t>52</a:t>
                      </a:r>
                      <a:endParaRPr sz="17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Quattrocento Sans"/>
                        <a:cs typeface="Times New Roman" panose="02020603050405020304" pitchFamily="18" charset="0"/>
                        <a:sym typeface="Quattrocento Sans"/>
                      </a:endParaRPr>
                    </a:p>
                  </a:txBody>
                  <a:tcPr marL="91425" marR="91425" marT="91425" marB="91425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Quattrocento Sans"/>
                        </a:rPr>
                        <a:t>23</a:t>
                      </a:r>
                      <a:endParaRPr sz="17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Quattrocento Sans"/>
                        <a:cs typeface="Times New Roman" panose="02020603050405020304" pitchFamily="18" charset="0"/>
                        <a:sym typeface="Quattrocento Sans"/>
                      </a:endParaRPr>
                    </a:p>
                  </a:txBody>
                  <a:tcPr marL="91425" marR="91425" marT="91425" marB="91425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Quattrocento Sans"/>
                        </a:rPr>
                        <a:t>126.09</a:t>
                      </a:r>
                      <a:endParaRPr sz="17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Quattrocento Sans"/>
                        <a:cs typeface="Times New Roman" panose="02020603050405020304" pitchFamily="18" charset="0"/>
                        <a:sym typeface="Quattrocento Sans"/>
                      </a:endParaRPr>
                    </a:p>
                  </a:txBody>
                  <a:tcPr marL="91425" marR="91425" marT="91425" marB="91425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552530"/>
                  </a:ext>
                </a:extLst>
              </a:tr>
              <a:tr h="287948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Quattrocento Sans"/>
                        </a:rPr>
                        <a:t>Phone_M1</a:t>
                      </a:r>
                      <a:endParaRPr lang="en-US" sz="17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Quattrocento Sans"/>
                        <a:cs typeface="Times New Roman" panose="02020603050405020304" pitchFamily="18" charset="0"/>
                        <a:sym typeface="Quattrocento Sans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Quattrocento Sans"/>
                        </a:rPr>
                        <a:t>F0 mean</a:t>
                      </a:r>
                      <a:endParaRPr sz="17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Quattrocento Sans"/>
                        <a:cs typeface="Times New Roman" panose="02020603050405020304" pitchFamily="18" charset="0"/>
                        <a:sym typeface="Quattrocento Sans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Quattrocento Sans"/>
                        </a:rPr>
                        <a:t>122</a:t>
                      </a:r>
                      <a:endParaRPr sz="17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Quattrocento Sans"/>
                        <a:cs typeface="Times New Roman" panose="02020603050405020304" pitchFamily="18" charset="0"/>
                        <a:sym typeface="Quattrocento Sans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Quattrocento Sans"/>
                        </a:rPr>
                        <a:t>122</a:t>
                      </a:r>
                      <a:endParaRPr sz="17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Quattrocento Sans"/>
                        <a:cs typeface="Times New Roman" panose="02020603050405020304" pitchFamily="18" charset="0"/>
                        <a:sym typeface="Quattrocento Sans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Quattrocento Sans"/>
                        </a:rPr>
                        <a:t>0</a:t>
                      </a:r>
                      <a:endParaRPr sz="17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Quattrocento Sans"/>
                        <a:cs typeface="Times New Roman" panose="02020603050405020304" pitchFamily="18" charset="0"/>
                        <a:sym typeface="Quattrocento Sans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2002223882"/>
                  </a:ext>
                </a:extLst>
              </a:tr>
              <a:tr h="28794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Quattrocento Sans"/>
                        </a:rPr>
                        <a:t>F0 std</a:t>
                      </a:r>
                      <a:endParaRPr sz="17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Quattrocento Sans"/>
                        <a:cs typeface="Times New Roman" panose="02020603050405020304" pitchFamily="18" charset="0"/>
                        <a:sym typeface="Quattrocento Sans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Quattrocento Sans"/>
                        </a:rPr>
                        <a:t>13</a:t>
                      </a:r>
                      <a:endParaRPr sz="17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Quattrocento Sans"/>
                        <a:cs typeface="Times New Roman" panose="02020603050405020304" pitchFamily="18" charset="0"/>
                        <a:sym typeface="Quattrocento Sans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Quattrocento Sans"/>
                        </a:rPr>
                        <a:t>18</a:t>
                      </a:r>
                      <a:endParaRPr sz="17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Quattrocento Sans"/>
                        <a:cs typeface="Times New Roman" panose="02020603050405020304" pitchFamily="18" charset="0"/>
                        <a:sym typeface="Quattrocento Sans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Quattrocento Sans"/>
                        </a:rPr>
                        <a:t>27.78</a:t>
                      </a:r>
                      <a:endParaRPr sz="17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Quattrocento Sans"/>
                        <a:cs typeface="Times New Roman" panose="02020603050405020304" pitchFamily="18" charset="0"/>
                        <a:sym typeface="Quattrocento Sans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38733457"/>
                  </a:ext>
                </a:extLst>
              </a:tr>
              <a:tr h="287948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Quattrocento Sans"/>
                        </a:rPr>
                        <a:t>S</a:t>
                      </a:r>
                      <a:r>
                        <a:rPr lang="en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Quattrocento Sans"/>
                        </a:rPr>
                        <a:t>tudio_F1</a:t>
                      </a:r>
                      <a:endParaRPr sz="17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Quattrocento Sans"/>
                        <a:cs typeface="Times New Roman" panose="02020603050405020304" pitchFamily="18" charset="0"/>
                        <a:sym typeface="Quattrocento Sans"/>
                      </a:endParaRPr>
                    </a:p>
                  </a:txBody>
                  <a:tcPr marL="91425" marR="91425" marT="91425" marB="91425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Quattrocento Sans"/>
                        </a:rPr>
                        <a:t>F0 mean</a:t>
                      </a:r>
                      <a:endParaRPr sz="17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Quattrocento Sans"/>
                        <a:cs typeface="Times New Roman" panose="02020603050405020304" pitchFamily="18" charset="0"/>
                        <a:sym typeface="Quattrocento Sans"/>
                      </a:endParaRPr>
                    </a:p>
                  </a:txBody>
                  <a:tcPr marL="91425" marR="91425" marT="91425" marB="91425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Quattrocento Sans"/>
                          <a:cs typeface="Times New Roman" panose="02020603050405020304" pitchFamily="18" charset="0"/>
                          <a:sym typeface="Quattrocento Sans"/>
                        </a:rPr>
                        <a:t>229</a:t>
                      </a:r>
                      <a:endParaRPr sz="17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Quattrocento Sans"/>
                        <a:cs typeface="Times New Roman" panose="02020603050405020304" pitchFamily="18" charset="0"/>
                        <a:sym typeface="Quattrocento Sans"/>
                      </a:endParaRPr>
                    </a:p>
                  </a:txBody>
                  <a:tcPr marL="91425" marR="91425" marT="91425" marB="91425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Quattrocento Sans"/>
                          <a:cs typeface="Times New Roman" panose="02020603050405020304" pitchFamily="18" charset="0"/>
                          <a:sym typeface="Quattrocento Sans"/>
                        </a:rPr>
                        <a:t>232</a:t>
                      </a:r>
                      <a:endParaRPr sz="17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Quattrocento Sans"/>
                        <a:cs typeface="Times New Roman" panose="02020603050405020304" pitchFamily="18" charset="0"/>
                        <a:sym typeface="Quattrocento Sans"/>
                      </a:endParaRPr>
                    </a:p>
                  </a:txBody>
                  <a:tcPr marL="91425" marR="91425" marT="91425" marB="91425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Quattrocento Sans"/>
                          <a:cs typeface="Times New Roman" panose="02020603050405020304" pitchFamily="18" charset="0"/>
                          <a:sym typeface="Quattrocento Sans"/>
                        </a:rPr>
                        <a:t>1.29</a:t>
                      </a:r>
                      <a:endParaRPr sz="17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Quattrocento Sans"/>
                        <a:cs typeface="Times New Roman" panose="02020603050405020304" pitchFamily="18" charset="0"/>
                        <a:sym typeface="Quattrocento Sans"/>
                      </a:endParaRPr>
                    </a:p>
                  </a:txBody>
                  <a:tcPr marL="91425" marR="91425" marT="91425" marB="91425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4379782"/>
                  </a:ext>
                </a:extLst>
              </a:tr>
              <a:tr h="28794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Quattrocento Sans"/>
                        </a:rPr>
                        <a:t>F0 std</a:t>
                      </a:r>
                      <a:endParaRPr lang="en-US" sz="17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Quattrocento Sans"/>
                        <a:cs typeface="Times New Roman" panose="02020603050405020304" pitchFamily="18" charset="0"/>
                        <a:sym typeface="Quattrocento Sans"/>
                      </a:endParaRPr>
                    </a:p>
                  </a:txBody>
                  <a:tcPr marL="91425" marR="91425" marT="91425" marB="91425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Quattrocento Sans"/>
                        </a:rPr>
                        <a:t>41</a:t>
                      </a:r>
                      <a:endParaRPr sz="17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Quattrocento Sans"/>
                        <a:cs typeface="Times New Roman" panose="02020603050405020304" pitchFamily="18" charset="0"/>
                        <a:sym typeface="Quattrocento Sans"/>
                      </a:endParaRPr>
                    </a:p>
                  </a:txBody>
                  <a:tcPr marL="91425" marR="91425" marT="91425" marB="91425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Quattrocento Sans"/>
                        </a:rPr>
                        <a:t>40</a:t>
                      </a:r>
                      <a:endParaRPr sz="17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Quattrocento Sans"/>
                        <a:cs typeface="Times New Roman" panose="02020603050405020304" pitchFamily="18" charset="0"/>
                        <a:sym typeface="Quattrocento Sans"/>
                      </a:endParaRPr>
                    </a:p>
                  </a:txBody>
                  <a:tcPr marL="91425" marR="91425" marT="91425" marB="91425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Quattrocento Sans"/>
                        </a:rPr>
                        <a:t>2.5</a:t>
                      </a:r>
                      <a:endParaRPr sz="17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Quattrocento Sans"/>
                        <a:cs typeface="Times New Roman" panose="02020603050405020304" pitchFamily="18" charset="0"/>
                        <a:sym typeface="Quattrocento Sans"/>
                      </a:endParaRPr>
                    </a:p>
                  </a:txBody>
                  <a:tcPr marL="91425" marR="91425" marT="91425" marB="91425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6013486"/>
                  </a:ext>
                </a:extLst>
              </a:tr>
              <a:tr h="287948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Quattrocento Sans"/>
                        </a:rPr>
                        <a:t>Studio_M1</a:t>
                      </a:r>
                      <a:endParaRPr sz="17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Quattrocento Sans"/>
                        <a:cs typeface="Times New Roman" panose="02020603050405020304" pitchFamily="18" charset="0"/>
                        <a:sym typeface="Quattrocento Sans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Quattrocento Sans"/>
                        </a:rPr>
                        <a:t>F0 mean</a:t>
                      </a:r>
                      <a:endParaRPr sz="17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Quattrocento Sans"/>
                        <a:cs typeface="Times New Roman" panose="02020603050405020304" pitchFamily="18" charset="0"/>
                        <a:sym typeface="Quattrocento Sans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Quattrocento Sans"/>
                        </a:rPr>
                        <a:t>91</a:t>
                      </a:r>
                      <a:endParaRPr sz="17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Quattrocento Sans"/>
                        <a:cs typeface="Times New Roman" panose="02020603050405020304" pitchFamily="18" charset="0"/>
                        <a:sym typeface="Quattrocento Sans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Quattrocento Sans"/>
                        </a:rPr>
                        <a:t>113</a:t>
                      </a:r>
                      <a:endParaRPr sz="17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Quattrocento Sans"/>
                        <a:cs typeface="Times New Roman" panose="02020603050405020304" pitchFamily="18" charset="0"/>
                        <a:sym typeface="Quattrocento Sans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Quattrocento Sans"/>
                        </a:rPr>
                        <a:t>19.47</a:t>
                      </a:r>
                      <a:endParaRPr sz="17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Quattrocento Sans"/>
                        <a:cs typeface="Times New Roman" panose="02020603050405020304" pitchFamily="18" charset="0"/>
                        <a:sym typeface="Quattrocento Sans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3925593897"/>
                  </a:ext>
                </a:extLst>
              </a:tr>
              <a:tr h="28794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Quattrocento Sans"/>
                        </a:rPr>
                        <a:t>F0 std</a:t>
                      </a:r>
                      <a:endParaRPr sz="17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Quattrocento Sans"/>
                        <a:cs typeface="Times New Roman" panose="02020603050405020304" pitchFamily="18" charset="0"/>
                        <a:sym typeface="Quattrocento Sans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Quattrocento Sans"/>
                        </a:rPr>
                        <a:t>12</a:t>
                      </a:r>
                      <a:endParaRPr sz="17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Quattrocento Sans"/>
                        <a:cs typeface="Times New Roman" panose="02020603050405020304" pitchFamily="18" charset="0"/>
                        <a:sym typeface="Quattrocento Sans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Quattrocento Sans"/>
                        </a:rPr>
                        <a:t>26</a:t>
                      </a:r>
                      <a:endParaRPr sz="17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Quattrocento Sans"/>
                        <a:cs typeface="Times New Roman" panose="02020603050405020304" pitchFamily="18" charset="0"/>
                        <a:sym typeface="Quattrocento Sans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Quattrocento Sans"/>
                        </a:rPr>
                        <a:t>53.85</a:t>
                      </a:r>
                      <a:endParaRPr sz="17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Quattrocento Sans"/>
                        <a:cs typeface="Times New Roman" panose="02020603050405020304" pitchFamily="18" charset="0"/>
                        <a:sym typeface="Quattrocento Sans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31279858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2001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D37624D2-9CFA-CBA5-65A3-4D27DCACC29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85ADAA64-0F82-8865-8B92-237322ED1C4D}"/>
              </a:ext>
            </a:extLst>
          </p:cNvPr>
          <p:cNvSpPr txBox="1"/>
          <p:nvPr/>
        </p:nvSpPr>
        <p:spPr>
          <a:xfrm>
            <a:off x="230667" y="71438"/>
            <a:ext cx="9320527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Lowest </a:t>
            </a:r>
            <a:r>
              <a:rPr lang="en-US" sz="3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F0</a:t>
            </a:r>
            <a:r>
              <a:rPr lang="en-US" sz="30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mean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relative error: </a:t>
            </a:r>
            <a:r>
              <a:rPr lang="en-US" sz="3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Phone_M1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(0%)</a:t>
            </a:r>
          </a:p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Lowest </a:t>
            </a:r>
            <a:r>
              <a:rPr lang="en-US" sz="3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F0</a:t>
            </a:r>
            <a:r>
              <a:rPr lang="en-US" sz="30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relative error: </a:t>
            </a:r>
            <a:r>
              <a:rPr lang="en-US" sz="3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Studio_F1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(2.5%)</a:t>
            </a:r>
          </a:p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Highest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F0 mean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relative error: </a:t>
            </a:r>
            <a:r>
              <a:rPr lang="en-US" sz="3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Studio_M1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(19.47%)</a:t>
            </a:r>
          </a:p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Highest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F0 std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relative error: </a:t>
            </a:r>
            <a:r>
              <a:rPr lang="en-US" sz="3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Phone_F1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(126.09%)</a:t>
            </a:r>
          </a:p>
          <a:p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Studio_F1 has the best result: </a:t>
            </a:r>
            <a:r>
              <a:rPr lang="en-US" sz="3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F0 mean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relative error (1.29%) and </a:t>
            </a:r>
            <a:r>
              <a:rPr lang="en-US" sz="3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F0</a:t>
            </a:r>
            <a:r>
              <a:rPr lang="en-US" sz="30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relative error (2.5%)</a:t>
            </a:r>
          </a:p>
          <a:p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Phone_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 has the worst result: </a:t>
            </a:r>
            <a:r>
              <a:rPr lang="en-US" sz="3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F0 mean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relative error (14.29%) and </a:t>
            </a:r>
            <a:r>
              <a:rPr lang="en-US" sz="3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F0</a:t>
            </a:r>
            <a:r>
              <a:rPr lang="en-US" sz="30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relative error (126.09%)</a:t>
            </a:r>
          </a:p>
          <a:p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3749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xfrm>
            <a:off x="1381249" y="896112"/>
            <a:ext cx="5669631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dirty="0"/>
              <a:t>Table of content</a:t>
            </a:r>
            <a:endParaRPr sz="3800" dirty="0"/>
          </a:p>
        </p:txBody>
      </p:sp>
      <p:grpSp>
        <p:nvGrpSpPr>
          <p:cNvPr id="87" name="Google Shape;87;p13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88" name="Google Shape;88;p1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" name="Google Shape;92;p13"/>
          <p:cNvSpPr txBox="1"/>
          <p:nvPr/>
        </p:nvSpPr>
        <p:spPr>
          <a:xfrm>
            <a:off x="832876" y="1347793"/>
            <a:ext cx="4176588" cy="22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400" b="1" dirty="0">
                <a:highlight>
                  <a:schemeClr val="accen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1. Problem</a:t>
            </a:r>
            <a:endParaRPr sz="3400" dirty="0">
              <a:highlight>
                <a:schemeClr val="accent1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34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832876" y="2045056"/>
            <a:ext cx="3367500" cy="22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400" b="1" dirty="0">
                <a:highlight>
                  <a:schemeClr val="accen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2. Algorithm</a:t>
            </a:r>
            <a:endParaRPr lang="en-US" sz="3400" dirty="0">
              <a:highlight>
                <a:schemeClr val="accent1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34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5" name="Google Shape;95;p1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2FC339AB-3869-D4CB-9960-5DF0E026F814}"/>
              </a:ext>
            </a:extLst>
          </p:cNvPr>
          <p:cNvSpPr txBox="1"/>
          <p:nvPr/>
        </p:nvSpPr>
        <p:spPr>
          <a:xfrm>
            <a:off x="832876" y="2942320"/>
            <a:ext cx="4575572" cy="17389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400" b="1" dirty="0">
                <a:highlight>
                  <a:schemeClr val="accen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3. Experimental results</a:t>
            </a:r>
            <a:endParaRPr lang="en-US" sz="3400" dirty="0">
              <a:highlight>
                <a:schemeClr val="accent1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3400" dirty="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r>
              <a:rPr lang="en-US" sz="34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endParaRPr lang="en-US" sz="3400" dirty="0"/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BB593A48-54C5-58B5-2122-D3D4E417BEDA}"/>
              </a:ext>
            </a:extLst>
          </p:cNvPr>
          <p:cNvSpPr txBox="1"/>
          <p:nvPr/>
        </p:nvSpPr>
        <p:spPr>
          <a:xfrm>
            <a:off x="842046" y="3797013"/>
            <a:ext cx="4575572" cy="17389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400" b="1" dirty="0">
                <a:highlight>
                  <a:schemeClr val="accen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4. Conclusions</a:t>
            </a:r>
            <a:endParaRPr lang="en-US" sz="3400" dirty="0">
              <a:highlight>
                <a:schemeClr val="accent1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3400" dirty="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r>
              <a:rPr lang="en-US" sz="34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endParaRPr lang="en-US" sz="3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38"/>
          <p:cNvSpPr txBox="1">
            <a:spLocks noGrp="1"/>
          </p:cNvSpPr>
          <p:nvPr>
            <p:ph type="ctrTitle"/>
          </p:nvPr>
        </p:nvSpPr>
        <p:spPr>
          <a:xfrm>
            <a:off x="2729455" y="2291150"/>
            <a:ext cx="4907213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Quattrocento Sans"/>
              <a:buNone/>
              <a:tabLst/>
              <a:defRPr/>
            </a:pPr>
            <a:br>
              <a:rPr lang="en-US" sz="3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sz="3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CD00"/>
                </a:highlight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Quattrocento Sans"/>
              </a:rPr>
              <a:t>Conclusions</a:t>
            </a:r>
            <a:br>
              <a:rPr kumimoji="0" lang="en-US" sz="3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CD00"/>
                </a:highlight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Quattrocento Sans"/>
              </a:rPr>
            </a:br>
            <a:endParaRPr lang="en-US" sz="3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2" name="Google Shape;452;p38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ora"/>
                <a:ea typeface="Lora"/>
                <a:cs typeface="Lora"/>
                <a:sym typeface="Lora"/>
              </a:rPr>
              <a:t>3</a:t>
            </a:r>
            <a:endParaRPr kumimoji="0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41619958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4CC6777B-BDB8-143C-86EA-960BD44D1DA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5D788831-61DC-9A75-88C5-6A6FFBE7EE3E}"/>
              </a:ext>
            </a:extLst>
          </p:cNvPr>
          <p:cNvSpPr txBox="1"/>
          <p:nvPr/>
        </p:nvSpPr>
        <p:spPr>
          <a:xfrm>
            <a:off x="474376" y="535781"/>
            <a:ext cx="834320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median filter is only efficient when filling out the isolated pitch, when there are multiple neighboring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pitchs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function became less efficient thus it can not filter out all virtual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pitchs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Find a way to handle multiple neighboring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pitchs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60719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0859ADCD-1CB3-60DB-03C9-FCDC36C6AB4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768905FB-25C0-91B0-1530-2CB1EE7FFCDE}"/>
              </a:ext>
            </a:extLst>
          </p:cNvPr>
          <p:cNvSpPr txBox="1"/>
          <p:nvPr/>
        </p:nvSpPr>
        <p:spPr>
          <a:xfrm>
            <a:off x="573690" y="676245"/>
            <a:ext cx="824388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discrimination threshold is not accurate with all audio input</a:t>
            </a:r>
          </a:p>
          <a:p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=&gt;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way to automate the finding threshold process (maybe using statistic distribution …)</a:t>
            </a:r>
          </a:p>
        </p:txBody>
      </p:sp>
    </p:spTree>
    <p:extLst>
      <p:ext uri="{BB962C8B-B14F-4D97-AF65-F5344CB8AC3E}">
        <p14:creationId xmlns:p14="http://schemas.microsoft.com/office/powerpoint/2010/main" val="10937376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0"/>
          <p:cNvSpPr txBox="1">
            <a:spLocks noGrp="1"/>
          </p:cNvSpPr>
          <p:nvPr>
            <p:ph type="subTitle" idx="4294967295"/>
          </p:nvPr>
        </p:nvSpPr>
        <p:spPr>
          <a:xfrm>
            <a:off x="2371500" y="2093775"/>
            <a:ext cx="502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b="1" dirty="0"/>
          </a:p>
        </p:txBody>
      </p:sp>
      <p:cxnSp>
        <p:nvCxnSpPr>
          <p:cNvPr id="323" name="Google Shape;323;p30"/>
          <p:cNvCxnSpPr/>
          <p:nvPr/>
        </p:nvCxnSpPr>
        <p:spPr>
          <a:xfrm>
            <a:off x="6450" y="1428750"/>
            <a:ext cx="23973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4" name="Google Shape;324;p30"/>
          <p:cNvSpPr txBox="1">
            <a:spLocks noGrp="1"/>
          </p:cNvSpPr>
          <p:nvPr>
            <p:ph type="ctrTitle" idx="4294967295"/>
          </p:nvPr>
        </p:nvSpPr>
        <p:spPr>
          <a:xfrm>
            <a:off x="2371625" y="816550"/>
            <a:ext cx="4908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cxnSp>
        <p:nvCxnSpPr>
          <p:cNvPr id="325" name="Google Shape;325;p30"/>
          <p:cNvCxnSpPr/>
          <p:nvPr/>
        </p:nvCxnSpPr>
        <p:spPr>
          <a:xfrm>
            <a:off x="5589800" y="1428750"/>
            <a:ext cx="3554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6" name="Google Shape;326;p30"/>
          <p:cNvSpPr/>
          <p:nvPr/>
        </p:nvSpPr>
        <p:spPr>
          <a:xfrm>
            <a:off x="831925" y="859175"/>
            <a:ext cx="1139100" cy="11391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7" name="Google Shape;327;p30"/>
          <p:cNvGrpSpPr/>
          <p:nvPr/>
        </p:nvGrpSpPr>
        <p:grpSpPr>
          <a:xfrm>
            <a:off x="1148888" y="1190759"/>
            <a:ext cx="505722" cy="475767"/>
            <a:chOff x="5972700" y="2330200"/>
            <a:chExt cx="411625" cy="387275"/>
          </a:xfrm>
        </p:grpSpPr>
        <p:sp>
          <p:nvSpPr>
            <p:cNvPr id="328" name="Google Shape;328;p30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0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0" name="Google Shape;330;p30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ctrTitle"/>
          </p:nvPr>
        </p:nvSpPr>
        <p:spPr>
          <a:xfrm>
            <a:off x="2965274" y="1747677"/>
            <a:ext cx="5735813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kumimoji="0" lang="en" sz="3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CD00"/>
                </a:highlight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Lora"/>
              </a:rPr>
              <a:t>Problem</a:t>
            </a:r>
            <a:endParaRPr sz="3800" dirty="0"/>
          </a:p>
        </p:txBody>
      </p:sp>
      <p:sp>
        <p:nvSpPr>
          <p:cNvPr id="112" name="Google Shape;112;p15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1</a:t>
            </a:r>
            <a:endParaRPr sz="24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>
            <a:spLocks noGrp="1"/>
          </p:cNvSpPr>
          <p:nvPr>
            <p:ph type="body" idx="1"/>
          </p:nvPr>
        </p:nvSpPr>
        <p:spPr>
          <a:xfrm>
            <a:off x="219328" y="576922"/>
            <a:ext cx="9175461" cy="133387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800" i="0" dirty="0">
                <a:highlight>
                  <a:schemeClr val="accent1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Input:</a:t>
            </a:r>
            <a:r>
              <a:rPr lang="en" sz="2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Random audio of voice contains voiced,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unvoiced, silent signal</a:t>
            </a:r>
            <a:endParaRPr sz="2800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" name="Google Shape;119;p16"/>
          <p:cNvSpPr txBox="1">
            <a:spLocks noGrp="1"/>
          </p:cNvSpPr>
          <p:nvPr>
            <p:ph type="sldNum" idx="12"/>
          </p:nvPr>
        </p:nvSpPr>
        <p:spPr>
          <a:xfrm>
            <a:off x="4297650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FC1E7272-05AA-DE79-5002-D31D0E216114}"/>
              </a:ext>
            </a:extLst>
          </p:cNvPr>
          <p:cNvSpPr txBox="1"/>
          <p:nvPr/>
        </p:nvSpPr>
        <p:spPr>
          <a:xfrm>
            <a:off x="219328" y="1910799"/>
            <a:ext cx="9254043" cy="1538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800" dirty="0">
                <a:highlight>
                  <a:schemeClr val="accent1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Estimate fundamental pitch 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F0 mean and F0 std, plot the F0 contour and 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AMDF of voiced, unvoiced frame</a:t>
            </a:r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1FA8A93A-527A-AEB4-7338-30EFE3A423EB}"/>
              </a:ext>
            </a:extLst>
          </p:cNvPr>
          <p:cNvSpPr txBox="1"/>
          <p:nvPr/>
        </p:nvSpPr>
        <p:spPr>
          <a:xfrm>
            <a:off x="219328" y="3868301"/>
            <a:ext cx="9254043" cy="1031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800" dirty="0">
                <a:highlight>
                  <a:schemeClr val="accent1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Constraint: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variability of </a:t>
            </a:r>
            <a:r>
              <a:rPr lang="en-US" sz="2800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people’s </a:t>
            </a:r>
            <a:r>
              <a:rPr lang="en-US" sz="2800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fundamental frequency 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800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 70 – 400 Hz</a:t>
            </a:r>
            <a:endParaRPr lang="en-US" sz="2800" dirty="0">
              <a:highlight>
                <a:srgbClr val="C0C0C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2145631" y="896111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dirty="0">
                <a:highlight>
                  <a:schemeClr val="accent1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Algorithm	</a:t>
            </a:r>
            <a:endParaRPr sz="3800" dirty="0">
              <a:highlight>
                <a:schemeClr val="accent1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371475" y="1723626"/>
            <a:ext cx="9422606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 F0: </a:t>
            </a:r>
            <a:r>
              <a:rPr lang="en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3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short-term average magnitude difference function (</a:t>
            </a:r>
            <a:r>
              <a:rPr lang="en-US" sz="30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AMDF</a:t>
            </a:r>
            <a:r>
              <a:rPr lang="en-US" sz="3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Smoothing F0 contour: using median filter</a:t>
            </a:r>
            <a:endParaRPr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 local minimum dips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 VU </a:t>
            </a:r>
            <a:r>
              <a:rPr lang="en-US" sz="30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discrimination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threshold</a:t>
            </a:r>
            <a:endParaRPr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FA9AD495-8333-7763-9DAB-7EEE6253116D}"/>
              </a:ext>
            </a:extLst>
          </p:cNvPr>
          <p:cNvSpPr txBox="1"/>
          <p:nvPr/>
        </p:nvSpPr>
        <p:spPr>
          <a:xfrm>
            <a:off x="874043" y="960023"/>
            <a:ext cx="5072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E1F81C8-C847-6EA7-F979-F223692DD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C08E0C82-8B26-CF17-FFFF-950879F39B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26A1CC47-7200-1310-834C-60480746AE7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8" name="Hình ảnh 7">
            <a:extLst>
              <a:ext uri="{FF2B5EF4-FFF2-40B4-BE49-F238E27FC236}">
                <a16:creationId xmlns:a16="http://schemas.microsoft.com/office/drawing/2014/main" id="{DDE15D43-0FBC-7671-A0D9-B2EC8D61A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308" y="-49"/>
            <a:ext cx="737364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588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699696C-8ECF-6D47-C1DE-EC628CBA1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Median filter</a:t>
            </a: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C3FA5E9F-C91E-23AD-B485-33E91AADDB1D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14300" indent="0">
              <a:buNone/>
            </a:pPr>
            <a:endParaRPr lang="en-US" dirty="0"/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CD9B490C-BF37-E424-2DEC-C5BBADCBC010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114300" indent="0">
              <a:buNone/>
            </a:pPr>
            <a:endParaRPr lang="en-US" dirty="0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2F285373-FBBC-05B9-AB5B-B8917699B51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8C6DA633-1C65-3913-50E2-579ECFD29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58712"/>
            <a:ext cx="9091927" cy="343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474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699696C-8ECF-6D47-C1DE-EC628CBA1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Median filter</a:t>
            </a: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C3FA5E9F-C91E-23AD-B485-33E91AADDB1D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242887" y="3102787"/>
            <a:ext cx="3715640" cy="3122400"/>
          </a:xfrm>
        </p:spPr>
        <p:txBody>
          <a:bodyPr/>
          <a:lstStyle/>
          <a:p>
            <a:pPr marL="11430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Observation: The neighborhood pitch won’t shift too much from each other</a:t>
            </a:r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CD9B490C-BF37-E424-2DEC-C5BBADCBC010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5493543" y="3102787"/>
            <a:ext cx="3514725" cy="2401624"/>
          </a:xfrm>
        </p:spPr>
        <p:txBody>
          <a:bodyPr/>
          <a:lstStyle/>
          <a:p>
            <a:pPr marL="11430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pitch which has too much shift from its neighborhood pitch is virtual pitch</a:t>
            </a:r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2F285373-FBBC-05B9-AB5B-B8917699B51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8" name="Hình ảnh 7">
            <a:extLst>
              <a:ext uri="{FF2B5EF4-FFF2-40B4-BE49-F238E27FC236}">
                <a16:creationId xmlns:a16="http://schemas.microsoft.com/office/drawing/2014/main" id="{E60E3285-09A9-B783-8F3F-5C37806AD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6177" y="175739"/>
            <a:ext cx="5657823" cy="2903424"/>
          </a:xfrm>
          <a:prstGeom prst="rect">
            <a:avLst/>
          </a:prstGeom>
        </p:spPr>
      </p:pic>
      <p:pic>
        <p:nvPicPr>
          <p:cNvPr id="7" name="Đồ họa 6" descr="Arrow Right with solid fill">
            <a:extLst>
              <a:ext uri="{FF2B5EF4-FFF2-40B4-BE49-F238E27FC236}">
                <a16:creationId xmlns:a16="http://schemas.microsoft.com/office/drawing/2014/main" id="{6A38C486-ECB2-DB9C-DFB4-ED270FAD22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14800" y="354541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971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>
            <a:spLocks noGrp="1"/>
          </p:cNvSpPr>
          <p:nvPr>
            <p:ph type="title"/>
          </p:nvPr>
        </p:nvSpPr>
        <p:spPr>
          <a:xfrm>
            <a:off x="1381250" y="1126763"/>
            <a:ext cx="787705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 VU </a:t>
            </a:r>
            <a:r>
              <a:rPr lang="en-US" sz="380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discrimination</a:t>
            </a:r>
            <a:r>
              <a:rPr lang="en-US" sz="38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threshold</a:t>
            </a:r>
            <a:b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sz="3800" dirty="0"/>
          </a:p>
        </p:txBody>
      </p:sp>
      <p:sp>
        <p:nvSpPr>
          <p:cNvPr id="171" name="Google Shape;171;p20"/>
          <p:cNvSpPr txBox="1">
            <a:spLocks noGrp="1"/>
          </p:cNvSpPr>
          <p:nvPr>
            <p:ph type="body" idx="1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2" name="Google Shape;172;p20"/>
          <p:cNvSpPr txBox="1">
            <a:spLocks noGrp="1"/>
          </p:cNvSpPr>
          <p:nvPr>
            <p:ph type="body" idx="2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3" name="Google Shape;173;p20"/>
          <p:cNvSpPr txBox="1">
            <a:spLocks noGrp="1"/>
          </p:cNvSpPr>
          <p:nvPr>
            <p:ph type="body" idx="3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74" name="Google Shape;174;p20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75" name="Google Shape;175;p20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0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0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0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9" name="Google Shape;179;p20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5" name="Hình ảnh 4" descr="Ảnh có chứa văn bản, ngoài trời">
            <a:extLst>
              <a:ext uri="{FF2B5EF4-FFF2-40B4-BE49-F238E27FC236}">
                <a16:creationId xmlns:a16="http://schemas.microsoft.com/office/drawing/2014/main" id="{69E0746F-9E5B-0D80-EB20-0D9979D285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62887"/>
            <a:ext cx="9144000" cy="340917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8A8682"/>
      </a:dk2>
      <a:lt2>
        <a:srgbClr val="F0EEE9"/>
      </a:lt2>
      <a:accent1>
        <a:srgbClr val="FFCD00"/>
      </a:accent1>
      <a:accent2>
        <a:srgbClr val="F6921D"/>
      </a:accent2>
      <a:accent3>
        <a:srgbClr val="A7693A"/>
      </a:accent3>
      <a:accent4>
        <a:srgbClr val="D8D6D2"/>
      </a:accent4>
      <a:accent5>
        <a:srgbClr val="979593"/>
      </a:accent5>
      <a:accent6>
        <a:srgbClr val="6F6868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516</Words>
  <Application>Microsoft Office PowerPoint</Application>
  <PresentationFormat>Trình chiếu Trên màn hình (16:9)</PresentationFormat>
  <Paragraphs>154</Paragraphs>
  <Slides>23</Slides>
  <Notes>9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5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23</vt:i4>
      </vt:variant>
    </vt:vector>
  </HeadingPairs>
  <TitlesOfParts>
    <vt:vector size="29" baseType="lpstr">
      <vt:lpstr>Lora</vt:lpstr>
      <vt:lpstr>Quattrocento Sans</vt:lpstr>
      <vt:lpstr>arial</vt:lpstr>
      <vt:lpstr>arial</vt:lpstr>
      <vt:lpstr>Times New Roman</vt:lpstr>
      <vt:lpstr>Viola template</vt:lpstr>
      <vt:lpstr>TIME-DOMAIN PITCH ESTIMATION USING AMDF</vt:lpstr>
      <vt:lpstr>Table of content</vt:lpstr>
      <vt:lpstr>Problem</vt:lpstr>
      <vt:lpstr>Bản trình bày PowerPoint</vt:lpstr>
      <vt:lpstr>Algorithm </vt:lpstr>
      <vt:lpstr>Bản trình bày PowerPoint</vt:lpstr>
      <vt:lpstr>Median filter</vt:lpstr>
      <vt:lpstr>Median filter</vt:lpstr>
      <vt:lpstr>Finding VU discrimination threshold </vt:lpstr>
      <vt:lpstr>Bản trình bày PowerPoint</vt:lpstr>
      <vt:lpstr>Bản trình bày PowerPoint</vt:lpstr>
      <vt:lpstr>Bản trình bày PowerPoint</vt:lpstr>
      <vt:lpstr> Experimental results 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 Conclusions </vt:lpstr>
      <vt:lpstr>Bản trình bày PowerPoint</vt:lpstr>
      <vt:lpstr>Bản trình bày PowerPoint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TIME-DOMAIN PITCH ESTIMATION USING AMDF</dc:title>
  <cp:lastModifiedBy>Nguyễn Phi Trường</cp:lastModifiedBy>
  <cp:revision>7</cp:revision>
  <dcterms:modified xsi:type="dcterms:W3CDTF">2022-10-21T08:26:36Z</dcterms:modified>
</cp:coreProperties>
</file>