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mg2L0iyoWUj1US/NbMXFBojfZ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d30f8c6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fd30f8c6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4d5fcef6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14d5fcef6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d59a6e8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fd59a6e8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d59a6e8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fd59a6e8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d59a6e84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fd59a6e84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d59a6e8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fd59a6e8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g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60947" y="1056600"/>
            <a:ext cx="3836400" cy="31779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44550" y="974700"/>
            <a:ext cx="4069200" cy="3341700"/>
          </a:xfrm>
          <a:prstGeom prst="rect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>
            <p:ph type="ctrTitle"/>
          </p:nvPr>
        </p:nvSpPr>
        <p:spPr>
          <a:xfrm>
            <a:off x="262300" y="1361725"/>
            <a:ext cx="38337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9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Overlapping Chromosome Segmentation</a:t>
            </a:r>
            <a:endParaRPr sz="329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9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262300" y="3214500"/>
            <a:ext cx="3833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R&amp;D Team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11/03/2023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400" y="686337"/>
            <a:ext cx="3956701" cy="377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d30f8c62b_0_4"/>
          <p:cNvSpPr/>
          <p:nvPr/>
        </p:nvSpPr>
        <p:spPr>
          <a:xfrm>
            <a:off x="260950" y="0"/>
            <a:ext cx="3836400" cy="5143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fd30f8c62b_0_4"/>
          <p:cNvSpPr txBox="1"/>
          <p:nvPr>
            <p:ph type="ctrTitle"/>
          </p:nvPr>
        </p:nvSpPr>
        <p:spPr>
          <a:xfrm>
            <a:off x="262100" y="1438125"/>
            <a:ext cx="38337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agenda</a:t>
            </a:r>
            <a:endParaRPr sz="4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g1fd30f8c62b_0_4"/>
          <p:cNvSpPr txBox="1"/>
          <p:nvPr>
            <p:ph idx="1" type="subTitle"/>
          </p:nvPr>
        </p:nvSpPr>
        <p:spPr>
          <a:xfrm>
            <a:off x="8098550" y="4793325"/>
            <a:ext cx="1045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4000"/>
              <a:buNone/>
            </a:pPr>
            <a:r>
              <a:rPr lang="en" sz="2000">
                <a:solidFill>
                  <a:srgbClr val="9900FF"/>
                </a:solidFill>
              </a:rPr>
              <a:t>R&amp;D Team</a:t>
            </a:r>
            <a:endParaRPr sz="2000">
              <a:solidFill>
                <a:srgbClr val="9900FF"/>
              </a:solidFill>
            </a:endParaRPr>
          </a:p>
        </p:txBody>
      </p:sp>
      <p:sp>
        <p:nvSpPr>
          <p:cNvPr id="66" name="Google Shape;66;g1fd30f8c62b_0_4"/>
          <p:cNvSpPr txBox="1"/>
          <p:nvPr/>
        </p:nvSpPr>
        <p:spPr>
          <a:xfrm>
            <a:off x="4724400" y="411825"/>
            <a:ext cx="4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Overall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g1fd30f8c62b_0_4"/>
          <p:cNvSpPr txBox="1"/>
          <p:nvPr/>
        </p:nvSpPr>
        <p:spPr>
          <a:xfrm>
            <a:off x="4724400" y="1037915"/>
            <a:ext cx="4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sas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g1fd30f8c62b_0_4"/>
          <p:cNvSpPr txBox="1"/>
          <p:nvPr/>
        </p:nvSpPr>
        <p:spPr>
          <a:xfrm>
            <a:off x="4724400" y="1664005"/>
            <a:ext cx="4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as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g1fd30f8c62b_0_4"/>
          <p:cNvSpPr/>
          <p:nvPr/>
        </p:nvSpPr>
        <p:spPr>
          <a:xfrm>
            <a:off x="4193400" y="436875"/>
            <a:ext cx="350100" cy="350100"/>
          </a:xfrm>
          <a:prstGeom prst="ellipse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g1fd30f8c62b_0_4"/>
          <p:cNvSpPr/>
          <p:nvPr/>
        </p:nvSpPr>
        <p:spPr>
          <a:xfrm>
            <a:off x="4193400" y="1062960"/>
            <a:ext cx="350100" cy="350100"/>
          </a:xfrm>
          <a:prstGeom prst="ellipse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g1fd30f8c62b_0_4"/>
          <p:cNvSpPr/>
          <p:nvPr/>
        </p:nvSpPr>
        <p:spPr>
          <a:xfrm>
            <a:off x="4193400" y="1689045"/>
            <a:ext cx="350100" cy="350100"/>
          </a:xfrm>
          <a:prstGeom prst="ellipse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g1fd30f8c62b_0_4"/>
          <p:cNvSpPr txBox="1"/>
          <p:nvPr/>
        </p:nvSpPr>
        <p:spPr>
          <a:xfrm>
            <a:off x="260950" y="4814475"/>
            <a:ext cx="377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" sz="8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*proposal version</a:t>
            </a:r>
            <a:endParaRPr b="0" i="1" sz="8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3" name="Google Shape;73;g1fd30f8c62b_0_4"/>
          <p:cNvCxnSpPr/>
          <p:nvPr/>
        </p:nvCxnSpPr>
        <p:spPr>
          <a:xfrm>
            <a:off x="4176000" y="1554900"/>
            <a:ext cx="4763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4d5fcef6e_3_1"/>
          <p:cNvSpPr/>
          <p:nvPr/>
        </p:nvSpPr>
        <p:spPr>
          <a:xfrm>
            <a:off x="72075" y="69750"/>
            <a:ext cx="8989800" cy="350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14d5fcef6e_3_1"/>
          <p:cNvSpPr txBox="1"/>
          <p:nvPr/>
        </p:nvSpPr>
        <p:spPr>
          <a:xfrm>
            <a:off x="124500" y="44700"/>
            <a:ext cx="8604000" cy="40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Overall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g214d5fcef6e_3_1"/>
          <p:cNvSpPr/>
          <p:nvPr/>
        </p:nvSpPr>
        <p:spPr>
          <a:xfrm>
            <a:off x="7718525" y="4855875"/>
            <a:ext cx="1290900" cy="2250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14d5fcef6e_3_1"/>
          <p:cNvSpPr/>
          <p:nvPr/>
        </p:nvSpPr>
        <p:spPr>
          <a:xfrm>
            <a:off x="8793900" y="4793300"/>
            <a:ext cx="350100" cy="3501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14d5fcef6e_3_1"/>
          <p:cNvSpPr txBox="1"/>
          <p:nvPr/>
        </p:nvSpPr>
        <p:spPr>
          <a:xfrm>
            <a:off x="7834650" y="4793338"/>
            <a:ext cx="1045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R&amp;D Team</a:t>
            </a:r>
            <a:endParaRPr b="1" i="0" sz="105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g214d5fcef6e_3_1"/>
          <p:cNvSpPr txBox="1"/>
          <p:nvPr/>
        </p:nvSpPr>
        <p:spPr>
          <a:xfrm>
            <a:off x="8793900" y="4807088"/>
            <a:ext cx="3501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g214d5fcef6e_3_1"/>
          <p:cNvSpPr txBox="1"/>
          <p:nvPr/>
        </p:nvSpPr>
        <p:spPr>
          <a:xfrm>
            <a:off x="484350" y="475675"/>
            <a:ext cx="6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diagram below illustrates the processing flow in brief: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5" name="Google Shape;85;g214d5fcef6e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8275"/>
            <a:ext cx="3657599" cy="29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14d5fcef6e_3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271" y="1019125"/>
            <a:ext cx="3657599" cy="29535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g214d5fcef6e_3_1"/>
          <p:cNvCxnSpPr>
            <a:stCxn id="85" idx="3"/>
            <a:endCxn id="86" idx="1"/>
          </p:cNvCxnSpPr>
          <p:nvPr/>
        </p:nvCxnSpPr>
        <p:spPr>
          <a:xfrm>
            <a:off x="3809999" y="2495887"/>
            <a:ext cx="159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d59a6e847_0_40"/>
          <p:cNvSpPr/>
          <p:nvPr/>
        </p:nvSpPr>
        <p:spPr>
          <a:xfrm>
            <a:off x="72075" y="69750"/>
            <a:ext cx="8989800" cy="350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fd59a6e847_0_40"/>
          <p:cNvSpPr txBox="1"/>
          <p:nvPr/>
        </p:nvSpPr>
        <p:spPr>
          <a:xfrm>
            <a:off x="124500" y="44700"/>
            <a:ext cx="8604000" cy="40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Overall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g1fd59a6e847_0_40"/>
          <p:cNvSpPr/>
          <p:nvPr/>
        </p:nvSpPr>
        <p:spPr>
          <a:xfrm>
            <a:off x="7718525" y="4855875"/>
            <a:ext cx="1290900" cy="2250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fd59a6e847_0_40"/>
          <p:cNvSpPr/>
          <p:nvPr/>
        </p:nvSpPr>
        <p:spPr>
          <a:xfrm>
            <a:off x="8793900" y="4793300"/>
            <a:ext cx="350100" cy="3501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fd59a6e847_0_40"/>
          <p:cNvSpPr txBox="1"/>
          <p:nvPr/>
        </p:nvSpPr>
        <p:spPr>
          <a:xfrm>
            <a:off x="7834650" y="4793338"/>
            <a:ext cx="1045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R&amp;D Team</a:t>
            </a:r>
            <a:endParaRPr b="1" i="0" sz="105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g1fd59a6e847_0_40"/>
          <p:cNvSpPr txBox="1"/>
          <p:nvPr/>
        </p:nvSpPr>
        <p:spPr>
          <a:xfrm>
            <a:off x="8793900" y="4807088"/>
            <a:ext cx="3501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g1fd59a6e847_0_40"/>
          <p:cNvSpPr txBox="1"/>
          <p:nvPr/>
        </p:nvSpPr>
        <p:spPr>
          <a:xfrm>
            <a:off x="484350" y="475675"/>
            <a:ext cx="6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diagram below illustrates the processing flow in brief: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g1fd59a6e84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8275"/>
            <a:ext cx="3657599" cy="29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fd59a6e847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831" y="1028275"/>
            <a:ext cx="3657599" cy="2935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g1fd59a6e847_0_40"/>
          <p:cNvCxnSpPr>
            <a:stCxn id="99" idx="3"/>
            <a:endCxn id="100" idx="1"/>
          </p:cNvCxnSpPr>
          <p:nvPr/>
        </p:nvCxnSpPr>
        <p:spPr>
          <a:xfrm>
            <a:off x="3809999" y="2495887"/>
            <a:ext cx="154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d59a6e847_0_55"/>
          <p:cNvSpPr/>
          <p:nvPr/>
        </p:nvSpPr>
        <p:spPr>
          <a:xfrm>
            <a:off x="72075" y="69750"/>
            <a:ext cx="8989800" cy="350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fd59a6e847_0_55"/>
          <p:cNvSpPr txBox="1"/>
          <p:nvPr/>
        </p:nvSpPr>
        <p:spPr>
          <a:xfrm>
            <a:off x="124500" y="44700"/>
            <a:ext cx="8604000" cy="40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Overall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g1fd59a6e847_0_55"/>
          <p:cNvSpPr/>
          <p:nvPr/>
        </p:nvSpPr>
        <p:spPr>
          <a:xfrm>
            <a:off x="7718525" y="4855875"/>
            <a:ext cx="1290900" cy="2250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fd59a6e847_0_55"/>
          <p:cNvSpPr/>
          <p:nvPr/>
        </p:nvSpPr>
        <p:spPr>
          <a:xfrm>
            <a:off x="8793900" y="4793300"/>
            <a:ext cx="350100" cy="3501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fd59a6e847_0_55"/>
          <p:cNvSpPr txBox="1"/>
          <p:nvPr/>
        </p:nvSpPr>
        <p:spPr>
          <a:xfrm>
            <a:off x="7834650" y="4793338"/>
            <a:ext cx="1045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R&amp;D Team</a:t>
            </a:r>
            <a:endParaRPr b="1" i="0" sz="105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g1fd59a6e847_0_55"/>
          <p:cNvSpPr txBox="1"/>
          <p:nvPr/>
        </p:nvSpPr>
        <p:spPr>
          <a:xfrm>
            <a:off x="8793900" y="4807088"/>
            <a:ext cx="3501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g1fd59a6e847_0_55"/>
          <p:cNvSpPr txBox="1"/>
          <p:nvPr/>
        </p:nvSpPr>
        <p:spPr>
          <a:xfrm>
            <a:off x="484350" y="475675"/>
            <a:ext cx="62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diagram below illustrates the processing flow in brief: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g1fd59a6e847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8275"/>
            <a:ext cx="3657599" cy="29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fd59a6e847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831" y="1028275"/>
            <a:ext cx="3657599" cy="2935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g1fd59a6e847_0_55"/>
          <p:cNvCxnSpPr>
            <a:stCxn id="113" idx="3"/>
            <a:endCxn id="114" idx="1"/>
          </p:cNvCxnSpPr>
          <p:nvPr/>
        </p:nvCxnSpPr>
        <p:spPr>
          <a:xfrm>
            <a:off x="3809999" y="2495887"/>
            <a:ext cx="154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d59a6e847_0_23"/>
          <p:cNvSpPr/>
          <p:nvPr/>
        </p:nvSpPr>
        <p:spPr>
          <a:xfrm>
            <a:off x="72075" y="69750"/>
            <a:ext cx="8989800" cy="350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fd59a6e847_0_23"/>
          <p:cNvSpPr txBox="1"/>
          <p:nvPr/>
        </p:nvSpPr>
        <p:spPr>
          <a:xfrm>
            <a:off x="124500" y="44700"/>
            <a:ext cx="8604000" cy="40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Overall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g1fd59a6e847_0_23"/>
          <p:cNvSpPr/>
          <p:nvPr/>
        </p:nvSpPr>
        <p:spPr>
          <a:xfrm>
            <a:off x="7718525" y="4855875"/>
            <a:ext cx="1290900" cy="2250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fd59a6e847_0_23"/>
          <p:cNvSpPr/>
          <p:nvPr/>
        </p:nvSpPr>
        <p:spPr>
          <a:xfrm>
            <a:off x="8793900" y="4793300"/>
            <a:ext cx="350100" cy="3501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fd59a6e847_0_23"/>
          <p:cNvSpPr txBox="1"/>
          <p:nvPr/>
        </p:nvSpPr>
        <p:spPr>
          <a:xfrm>
            <a:off x="7834650" y="4793338"/>
            <a:ext cx="1045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R&amp;D Team</a:t>
            </a:r>
            <a:endParaRPr b="1" i="0" sz="105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g1fd59a6e847_0_23"/>
          <p:cNvSpPr txBox="1"/>
          <p:nvPr/>
        </p:nvSpPr>
        <p:spPr>
          <a:xfrm>
            <a:off x="8793900" y="4807088"/>
            <a:ext cx="3501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6" name="Google Shape;126;g1fd59a6e847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00" y="521025"/>
            <a:ext cx="5646867" cy="43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d59a6e847_0_7"/>
          <p:cNvSpPr/>
          <p:nvPr/>
        </p:nvSpPr>
        <p:spPr>
          <a:xfrm>
            <a:off x="72075" y="69750"/>
            <a:ext cx="8989800" cy="350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fd59a6e847_0_7"/>
          <p:cNvSpPr txBox="1"/>
          <p:nvPr/>
        </p:nvSpPr>
        <p:spPr>
          <a:xfrm>
            <a:off x="124500" y="44700"/>
            <a:ext cx="8604000" cy="4002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AutoNum type="arabicPeriod"/>
            </a:pPr>
            <a:r>
              <a:rPr b="0" i="0" lang="en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Overall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g1fd59a6e847_0_7"/>
          <p:cNvSpPr/>
          <p:nvPr/>
        </p:nvSpPr>
        <p:spPr>
          <a:xfrm>
            <a:off x="7718525" y="4855875"/>
            <a:ext cx="1290900" cy="2250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fd59a6e847_0_7"/>
          <p:cNvSpPr/>
          <p:nvPr/>
        </p:nvSpPr>
        <p:spPr>
          <a:xfrm>
            <a:off x="8793900" y="4793300"/>
            <a:ext cx="350100" cy="3501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fd59a6e847_0_7"/>
          <p:cNvSpPr txBox="1"/>
          <p:nvPr/>
        </p:nvSpPr>
        <p:spPr>
          <a:xfrm>
            <a:off x="7834650" y="4793338"/>
            <a:ext cx="1045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R&amp;D Team</a:t>
            </a:r>
            <a:endParaRPr b="1" i="0" sz="105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g1fd59a6e847_0_7"/>
          <p:cNvSpPr txBox="1"/>
          <p:nvPr/>
        </p:nvSpPr>
        <p:spPr>
          <a:xfrm>
            <a:off x="8793900" y="4807088"/>
            <a:ext cx="3501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g1fd59a6e84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00" y="2816796"/>
            <a:ext cx="2316349" cy="18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fd59a6e847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263" y="2816788"/>
            <a:ext cx="2316349" cy="18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fd59a6e847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99" y="499225"/>
            <a:ext cx="2483901" cy="199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fd59a6e847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525" y="2578275"/>
            <a:ext cx="2908900" cy="2341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1fd59a6e847_0_7"/>
          <p:cNvCxnSpPr>
            <a:stCxn id="139" idx="3"/>
            <a:endCxn id="138" idx="0"/>
          </p:cNvCxnSpPr>
          <p:nvPr/>
        </p:nvCxnSpPr>
        <p:spPr>
          <a:xfrm>
            <a:off x="2703900" y="1499043"/>
            <a:ext cx="1614600" cy="131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1fd59a6e847_0_7"/>
          <p:cNvCxnSpPr>
            <a:stCxn id="137" idx="3"/>
            <a:endCxn id="138" idx="1"/>
          </p:cNvCxnSpPr>
          <p:nvPr/>
        </p:nvCxnSpPr>
        <p:spPr>
          <a:xfrm>
            <a:off x="2536349" y="3749159"/>
            <a:ext cx="6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g1fd59a6e847_0_7"/>
          <p:cNvCxnSpPr>
            <a:stCxn id="138" idx="3"/>
            <a:endCxn id="140" idx="1"/>
          </p:cNvCxnSpPr>
          <p:nvPr/>
        </p:nvCxnSpPr>
        <p:spPr>
          <a:xfrm>
            <a:off x="5476612" y="3749158"/>
            <a:ext cx="6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