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Distill: chat loc, </a:t>
            </a:r>
            <a:r>
              <a:rPr lang="en-US" dirty="0" err="1" smtClean="0"/>
              <a:t>chung</a:t>
            </a:r>
            <a:r>
              <a:rPr lang="en-US" dirty="0" smtClean="0"/>
              <a:t> cat</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56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9/26/2013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9/26/2013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9/26/2013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FFC000"/>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9/26/2013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9/26/2013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9/26/2013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9/26/2013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9/26/2013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9/26/2013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9/26/2013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9/26/2013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9/26/2013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Office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t>
            </a:r>
            <a:r>
              <a:rPr lang="en-US" dirty="0" smtClean="0">
                <a:solidFill>
                  <a:srgbClr val="FFC000"/>
                </a:solidFill>
              </a:rPr>
              <a:t>after four hours of training</a:t>
            </a:r>
            <a:r>
              <a:rPr lang="en-US" dirty="0" smtClean="0"/>
              <a:t>.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237877" y="1484784"/>
          <a:ext cx="8510587" cy="4824576"/>
        </p:xfrm>
        <a:graphic>
          <a:graphicData uri="http://schemas.openxmlformats.org/drawingml/2006/table">
            <a:tbl>
              <a:tblPr/>
              <a:tblGrid>
                <a:gridCol w="2045814"/>
                <a:gridCol w="6464773"/>
              </a:tblGrid>
              <a:tr h="4266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8768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1742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579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24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charset="0"/>
                          <a:cs typeface="Times New Roman" charset="0"/>
                        </a:rPr>
                        <a:t>User requirements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definition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8768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a:t>
            </a:r>
            <a:r>
              <a:rPr lang="en-GB" b="1" dirty="0">
                <a:solidFill>
                  <a:schemeClr val="accent6">
                    <a:lumMod val="75000"/>
                  </a:schemeClr>
                </a:solidFill>
              </a:rPr>
              <a:t>shall</a:t>
            </a:r>
            <a:r>
              <a:rPr lang="en-GB" dirty="0"/>
              <a:t> for </a:t>
            </a:r>
            <a:r>
              <a:rPr lang="en-GB" b="1" dirty="0">
                <a:solidFill>
                  <a:schemeClr val="accent6">
                    <a:lumMod val="75000"/>
                  </a:schemeClr>
                </a:solidFill>
              </a:rPr>
              <a:t>mandatory</a:t>
            </a:r>
            <a:r>
              <a:rPr lang="en-GB" dirty="0"/>
              <a:t> requirements, </a:t>
            </a:r>
            <a:r>
              <a:rPr lang="en-GB" b="1" dirty="0">
                <a:solidFill>
                  <a:schemeClr val="accent2">
                    <a:lumMod val="50000"/>
                  </a:schemeClr>
                </a:solidFill>
              </a:rPr>
              <a:t>should</a:t>
            </a:r>
            <a:r>
              <a:rPr lang="en-GB" dirty="0"/>
              <a:t> for </a:t>
            </a:r>
            <a:r>
              <a:rPr lang="en-GB" b="1" dirty="0">
                <a:solidFill>
                  <a:schemeClr val="accent2">
                    <a:lumMod val="50000"/>
                  </a:schemeClr>
                </a:solidFill>
              </a:rPr>
              <a:t>desirable </a:t>
            </a:r>
            <a:r>
              <a:rPr lang="en-GB" dirty="0"/>
              <a:t>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31074" name="Document" r:id="rId3" imgW="5943381" imgH="3314578"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0050" name="Document" r:id="rId3" imgW="5943381" imgH="4444836"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2"/>
            <a:ext cx="8305800" cy="4154984"/>
          </a:xfrm>
          <a:prstGeom prst="rect">
            <a:avLst/>
          </a:prstGeom>
        </p:spPr>
        <p:txBody>
          <a:bodyPr wrap="square">
            <a:spAutoFit/>
          </a:bodyPr>
          <a:lstStyle/>
          <a:p>
            <a:r>
              <a:rPr lang="en-US"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rgbClr val="FFC000"/>
                </a:solidFill>
              </a:rPr>
              <a:t>process of gathering information </a:t>
            </a:r>
            <a:r>
              <a:rPr lang="en-US" dirty="0" smtClean="0"/>
              <a:t>about the required and existing systems and </a:t>
            </a:r>
            <a:r>
              <a:rPr lang="en-US" dirty="0" smtClean="0">
                <a:solidFill>
                  <a:srgbClr val="FFC000"/>
                </a:solidFill>
              </a:rPr>
              <a:t>distilling t</a:t>
            </a:r>
            <a:r>
              <a:rPr lang="en-US" dirty="0" smtClean="0"/>
              <a: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Patients</a:t>
            </a:r>
            <a:r>
              <a:rPr lang="en-US" i="1" dirty="0" smtClean="0"/>
              <a:t> </a:t>
            </a:r>
            <a:r>
              <a:rPr lang="en-US" dirty="0" smtClean="0"/>
              <a:t>whose information is recorded in the system.</a:t>
            </a:r>
            <a:endParaRPr lang="en-GB" dirty="0" smtClean="0"/>
          </a:p>
          <a:p>
            <a:r>
              <a:rPr lang="en-US" dirty="0" smtClean="0">
                <a:solidFill>
                  <a:srgbClr val="FF0000"/>
                </a:solidFill>
              </a:rPr>
              <a:t>Doctors</a:t>
            </a:r>
            <a:r>
              <a:rPr lang="en-US" i="1" dirty="0" smtClean="0"/>
              <a:t> </a:t>
            </a:r>
            <a:r>
              <a:rPr lang="en-US" dirty="0" smtClean="0"/>
              <a:t>who are responsible for assessing and treating patients.</a:t>
            </a:r>
            <a:endParaRPr lang="en-GB" dirty="0" smtClean="0"/>
          </a:p>
          <a:p>
            <a:r>
              <a:rPr lang="en-US" dirty="0" smtClean="0">
                <a:solidFill>
                  <a:srgbClr val="FF0000"/>
                </a:solidFill>
              </a:rPr>
              <a:t>Nurses</a:t>
            </a:r>
            <a:r>
              <a:rPr lang="en-US" dirty="0" smtClean="0"/>
              <a:t> who coordinate the consultations with doctors and administer some treatments.</a:t>
            </a:r>
            <a:endParaRPr lang="en-GB" dirty="0" smtClean="0"/>
          </a:p>
          <a:p>
            <a:r>
              <a:rPr lang="en-US" dirty="0" smtClean="0">
                <a:solidFill>
                  <a:srgbClr val="FF0000"/>
                </a:solidFill>
              </a:rPr>
              <a:t>Medical receptionists</a:t>
            </a:r>
            <a:r>
              <a:rPr lang="en-US" i="1" dirty="0" smtClean="0"/>
              <a:t> </a:t>
            </a:r>
            <a:r>
              <a:rPr lang="en-US" dirty="0" smtClean="0"/>
              <a:t>who manage patients’ appointments.</a:t>
            </a:r>
            <a:endParaRPr lang="en-GB" dirty="0" smtClean="0"/>
          </a:p>
          <a:p>
            <a:r>
              <a:rPr lang="en-US" dirty="0" smtClean="0">
                <a:solidFill>
                  <a:srgbClr val="FF0000"/>
                </a:solidFill>
              </a:rPr>
              <a:t>IT staff </a:t>
            </a:r>
            <a:r>
              <a:rPr lang="en-US" dirty="0" smtClean="0"/>
              <a:t>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medical ethics manager </a:t>
            </a:r>
            <a:r>
              <a:rPr lang="en-US" dirty="0" smtClean="0"/>
              <a:t>who must ensure that the system meets current ethical guidelines for patient care.</a:t>
            </a:r>
            <a:endParaRPr lang="en-GB" dirty="0" smtClean="0"/>
          </a:p>
          <a:p>
            <a:r>
              <a:rPr lang="en-US" dirty="0" smtClean="0">
                <a:solidFill>
                  <a:srgbClr val="FF0000"/>
                </a:solidFill>
              </a:rPr>
              <a:t>Health care managers</a:t>
            </a:r>
            <a:r>
              <a:rPr lang="en-US" i="1" dirty="0" smtClean="0">
                <a:solidFill>
                  <a:srgbClr val="FF0000"/>
                </a:solidFill>
              </a:rPr>
              <a:t> </a:t>
            </a:r>
            <a:r>
              <a:rPr lang="en-US" dirty="0" smtClean="0"/>
              <a:t>who obtain management information from the system.</a:t>
            </a:r>
            <a:endParaRPr lang="en-GB" dirty="0" smtClean="0"/>
          </a:p>
          <a:p>
            <a:r>
              <a:rPr lang="en-US" dirty="0" smtClean="0">
                <a:solidFill>
                  <a:srgbClr val="FF0000"/>
                </a:solidFill>
              </a:rPr>
              <a:t>Medical records staff</a:t>
            </a:r>
            <a:r>
              <a:rPr lang="en-US" i="1" dirty="0" smtClean="0">
                <a:solidFill>
                  <a:srgbClr val="FF0000"/>
                </a:solidFill>
              </a:rPr>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b="1" dirty="0" smtClean="0">
                <a:solidFill>
                  <a:srgbClr val="FFC000"/>
                </a:solidFill>
              </a:rPr>
              <a:t>Closed interviews </a:t>
            </a:r>
            <a:r>
              <a:rPr lang="en-US" dirty="0" smtClean="0"/>
              <a:t>based on pre-determined list of questions</a:t>
            </a:r>
          </a:p>
          <a:p>
            <a:pPr lvl="1"/>
            <a:r>
              <a:rPr lang="en-US" b="1" dirty="0" smtClean="0">
                <a:solidFill>
                  <a:srgbClr val="FFC000"/>
                </a:solidFill>
              </a:rPr>
              <a:t>Open interviews </a:t>
            </a:r>
            <a:r>
              <a:rPr lang="en-US" dirty="0" smtClean="0"/>
              <a:t>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65138" y="1583134"/>
          <a:ext cx="8427342" cy="5302250"/>
        </p:xfrm>
        <a:graphic>
          <a:graphicData uri="http://schemas.openxmlformats.org/presentationml/2006/ole">
            <p:oleObj spid="_x0000_s97282" name="Document" r:id="rId3" imgW="5927699" imgH="4419111"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p:oleObj spid="_x0000_s31746" name="Document" r:id="rId3" imgW="5943381" imgH="3936855"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C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C000"/>
                </a:solidFill>
              </a:rPr>
              <a:t>Consistency</a:t>
            </a:r>
            <a:r>
              <a:rPr lang="en-GB" sz="2400" dirty="0" smtClean="0"/>
              <a:t>. </a:t>
            </a:r>
            <a:r>
              <a:rPr lang="en-GB" sz="2400" dirty="0"/>
              <a:t>Are there any requirements conflicts?</a:t>
            </a:r>
          </a:p>
          <a:p>
            <a:r>
              <a:rPr lang="en-GB" sz="2400" dirty="0" smtClean="0">
                <a:solidFill>
                  <a:srgbClr val="FFC000"/>
                </a:solidFill>
              </a:rPr>
              <a:t>Completeness</a:t>
            </a:r>
            <a:r>
              <a:rPr lang="en-GB" sz="2400" dirty="0" smtClean="0"/>
              <a:t>. Are </a:t>
            </a:r>
            <a:r>
              <a:rPr lang="en-GB" sz="2400" dirty="0"/>
              <a:t>all functions required by the customer included?</a:t>
            </a:r>
          </a:p>
          <a:p>
            <a:r>
              <a:rPr lang="en-GB" sz="2400" dirty="0" smtClean="0">
                <a:solidFill>
                  <a:srgbClr val="FFC000"/>
                </a:solidFill>
              </a:rPr>
              <a:t>Realism</a:t>
            </a:r>
            <a:r>
              <a:rPr lang="en-GB" sz="2400" dirty="0" smtClean="0"/>
              <a:t>. Can </a:t>
            </a:r>
            <a:r>
              <a:rPr lang="en-GB" sz="2400" dirty="0"/>
              <a:t>the requirements be implemented given available budget and technology</a:t>
            </a:r>
          </a:p>
          <a:p>
            <a:r>
              <a:rPr lang="en-GB" sz="2400" dirty="0">
                <a:solidFill>
                  <a:srgbClr val="FFC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a:t>
            </a:r>
            <a:r>
              <a:rPr lang="en-US" dirty="0" smtClean="0">
                <a:solidFill>
                  <a:srgbClr val="FFC000"/>
                </a:solidFill>
              </a:rPr>
              <a:t>keep track of individual requirements </a:t>
            </a:r>
            <a:r>
              <a:rPr lang="en-US" dirty="0" smtClean="0"/>
              <a:t>and </a:t>
            </a:r>
            <a:r>
              <a:rPr lang="en-US" dirty="0" smtClean="0">
                <a:solidFill>
                  <a:srgbClr val="FFC000"/>
                </a:solidFill>
              </a:rPr>
              <a:t>maintain links between dependent requirements </a:t>
            </a:r>
            <a:r>
              <a:rPr lang="en-US" dirty="0" smtClean="0"/>
              <a:t>so that you can </a:t>
            </a:r>
            <a:r>
              <a:rPr lang="en-US" dirty="0" smtClean="0">
                <a:solidFill>
                  <a:srgbClr val="FFC000"/>
                </a:solidFill>
              </a:rPr>
              <a:t>assess the impact of requirements changes</a:t>
            </a:r>
            <a:r>
              <a:rPr lang="en-US" dirty="0" smtClean="0"/>
              <a:t>.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10760</TotalTime>
  <Words>5223</Words>
  <Application>Microsoft Office PowerPoint</Application>
  <PresentationFormat>On-screen Show (4:3)</PresentationFormat>
  <Paragraphs>579</Paragraphs>
  <Slides>82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SE9</vt:lpstr>
      <vt:lpstr>Document</vt:lpstr>
      <vt:lpstr>Microsoft Office Word 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sangnv</cp:lastModifiedBy>
  <cp:revision>332</cp:revision>
  <cp:lastPrinted>2010-01-11T10:54:43Z</cp:lastPrinted>
  <dcterms:created xsi:type="dcterms:W3CDTF">2010-01-08T19:43:52Z</dcterms:created>
  <dcterms:modified xsi:type="dcterms:W3CDTF">2013-09-30T13:54:25Z</dcterms:modified>
</cp:coreProperties>
</file>