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10/6/2013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10/6/2013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Profound: </a:t>
            </a:r>
            <a:r>
              <a:rPr lang="en-US" dirty="0" err="1" smtClean="0"/>
              <a:t>sâu</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Detention: can </a:t>
            </a:r>
            <a:r>
              <a:rPr lang="en-US" dirty="0" err="1" smtClean="0"/>
              <a:t>ngan</a:t>
            </a:r>
            <a:r>
              <a:rPr lang="en-US" dirty="0" smtClean="0"/>
              <a:t>, tam </a:t>
            </a:r>
            <a:r>
              <a:rPr lang="en-US" dirty="0" err="1" smtClean="0"/>
              <a:t>giam</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pPr>
                <a:defRPr/>
              </a:pPr>
              <a:t>10/6/2013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pPr>
                <a:defRPr/>
              </a:pPr>
              <a:t>10/6/2013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pPr>
                <a:defRPr/>
              </a:pPr>
              <a:t>10/6/2013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pPr>
                <a:defRPr/>
              </a:pPr>
              <a:t>10/6/2013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pPr>
                <a:defRPr/>
              </a:pPr>
              <a:t>10/6/2013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pPr>
                <a:defRPr/>
              </a:pPr>
              <a:t>10/6/2013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pPr>
                <a:defRPr/>
              </a:pPr>
              <a:t>10/6/2013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pPr>
                <a:defRPr/>
              </a:pPr>
              <a:t>10/6/2013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pPr>
                <a:defRPr/>
              </a:pPr>
              <a:t>10/6/2013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pPr>
                <a:defRPr/>
              </a:pPr>
              <a:t>10/6/2013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pPr>
                <a:defRPr/>
              </a:pPr>
              <a:t>10/6/2013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pPr>
                <a:defRPr/>
              </a:pPr>
              <a:t>10/6/2013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1</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solidFill>
                  <a:srgbClr val="FFC000"/>
                </a:solidFill>
              </a:rPr>
              <a:t>Process models </a:t>
            </a:r>
            <a:r>
              <a:rPr lang="en-US" dirty="0" smtClean="0"/>
              <a:t>reveal how the system being developed </a:t>
            </a:r>
            <a:r>
              <a:rPr lang="en-US" dirty="0" smtClean="0">
                <a:solidFill>
                  <a:srgbClr val="FFC000"/>
                </a:solidFill>
              </a:rPr>
              <a:t>is used in broader business processes</a:t>
            </a:r>
            <a:r>
              <a:rPr lang="en-US" dirty="0" smtClean="0"/>
              <a:t>.</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smtClean="0"/>
              <a:t>modelling.</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sz="2800" dirty="0" smtClean="0"/>
              <a:t>Context models</a:t>
            </a:r>
            <a:endParaRPr lang="en-GB" sz="2800" dirty="0" smtClean="0"/>
          </a:p>
          <a:p>
            <a:r>
              <a:rPr lang="en-US" sz="2800" dirty="0" smtClean="0"/>
              <a:t>Interaction models</a:t>
            </a:r>
            <a:endParaRPr lang="en-GB" sz="2800" dirty="0" smtClean="0"/>
          </a:p>
          <a:p>
            <a:r>
              <a:rPr lang="en-US" sz="2800" dirty="0" smtClean="0"/>
              <a:t>Structural models</a:t>
            </a:r>
            <a:endParaRPr lang="en-GB" sz="2800" dirty="0" smtClean="0"/>
          </a:p>
          <a:p>
            <a:r>
              <a:rPr lang="en-US" sz="2800" dirty="0" smtClean="0"/>
              <a:t>Behavioral models</a:t>
            </a:r>
            <a:endParaRPr lang="en-GB" sz="2800" dirty="0" smtClean="0"/>
          </a:p>
          <a:p>
            <a:r>
              <a:rPr lang="en-US" sz="2800" dirty="0" smtClean="0"/>
              <a:t>Model-driven engineering</a:t>
            </a:r>
            <a:r>
              <a:rPr lang="en-GB" sz="2800" dirty="0" smtClean="0"/>
              <a:t> </a:t>
            </a:r>
            <a:endParaRPr lang="en-US" sz="28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1" y="1231900"/>
            <a:ext cx="7744264"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a:t>
            </a:r>
            <a:r>
              <a:rPr lang="en-GB" sz="2000" dirty="0" smtClean="0">
                <a:solidFill>
                  <a:srgbClr val="FFC000"/>
                </a:solidFill>
              </a:rPr>
              <a:t>system’s context</a:t>
            </a:r>
            <a:r>
              <a:rPr lang="en-GB" sz="2000" dirty="0" smtClean="0"/>
              <a:t>, </a:t>
            </a:r>
            <a:r>
              <a:rPr lang="en-GB" sz="2000" dirty="0" smtClean="0">
                <a:solidFill>
                  <a:srgbClr val="FFC000"/>
                </a:solidFill>
              </a:rPr>
              <a:t>interactions</a:t>
            </a:r>
            <a:r>
              <a:rPr lang="en-GB" sz="2000" dirty="0" smtClean="0"/>
              <a:t>, </a:t>
            </a:r>
            <a:r>
              <a:rPr lang="en-GB" sz="2000" dirty="0" smtClean="0">
                <a:solidFill>
                  <a:srgbClr val="FFC000"/>
                </a:solidFill>
              </a:rPr>
              <a:t>structure</a:t>
            </a:r>
            <a:r>
              <a:rPr lang="en-GB" sz="2000" dirty="0" smtClean="0"/>
              <a:t> and </a:t>
            </a:r>
            <a:r>
              <a:rPr lang="en-GB" sz="2000" dirty="0" err="1" smtClean="0">
                <a:solidFill>
                  <a:srgbClr val="FFC000"/>
                </a:solidFill>
              </a:rPr>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solidFill>
                  <a:srgbClr val="FFC000"/>
                </a:solidFill>
              </a:rPr>
              <a:t>Use case diagrams </a:t>
            </a:r>
            <a:r>
              <a:rPr lang="en-US" sz="2000" dirty="0" smtClean="0"/>
              <a:t>and </a:t>
            </a:r>
            <a:r>
              <a:rPr lang="en-US" sz="2000" dirty="0" smtClean="0">
                <a:solidFill>
                  <a:srgbClr val="FFC000"/>
                </a:solidFill>
              </a:rPr>
              <a:t>sequence diagrams </a:t>
            </a:r>
            <a:r>
              <a:rPr lang="en-US" sz="2000" dirty="0" smtClean="0"/>
              <a:t>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solidFill>
                  <a:srgbClr val="FFC000"/>
                </a:solidFill>
              </a:rPr>
              <a:t>Structural models </a:t>
            </a:r>
            <a:r>
              <a:rPr lang="en-US" sz="2000" dirty="0" smtClean="0"/>
              <a:t>show the organization and architecture of a system. </a:t>
            </a:r>
            <a:r>
              <a:rPr lang="en-US" sz="2000" dirty="0" smtClean="0">
                <a:solidFill>
                  <a:srgbClr val="FFC000"/>
                </a:solidFill>
              </a:rPr>
              <a:t>Class diagrams</a:t>
            </a:r>
            <a:r>
              <a:rPr lang="en-US" sz="2000" dirty="0" smtClean="0"/>
              <a:t>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2</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solidFill>
                  <a:srgbClr val="FFC000"/>
                </a:solidFill>
              </a:rPr>
              <a:t>System modeling </a:t>
            </a:r>
            <a:r>
              <a:rPr lang="en-US" dirty="0" smtClean="0"/>
              <a:t>is the process of developing abstract models of a system, with each model presenting a </a:t>
            </a:r>
            <a:r>
              <a:rPr lang="en-US" dirty="0" smtClean="0">
                <a:solidFill>
                  <a:srgbClr val="FFC000"/>
                </a:solidFill>
              </a:rPr>
              <a:t>different view </a:t>
            </a:r>
            <a:r>
              <a:rPr lang="en-US" dirty="0" smtClean="0"/>
              <a:t>or </a:t>
            </a:r>
            <a:r>
              <a:rPr lang="en-US" dirty="0" smtClean="0">
                <a:solidFill>
                  <a:srgbClr val="FFC000"/>
                </a:solidFill>
              </a:rPr>
              <a:t>perspective of that system</a:t>
            </a:r>
            <a:r>
              <a:rPr lang="en-US" dirty="0" smtClean="0"/>
              <a:t>.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solidFill>
                  <a:srgbClr val="FFC000"/>
                </a:solidFill>
              </a:rPr>
              <a:t>Models of the existing system </a:t>
            </a:r>
            <a:r>
              <a:rPr lang="en-US" sz="2200" dirty="0" smtClean="0"/>
              <a:t>are used during requirements engineering. They help </a:t>
            </a:r>
            <a:r>
              <a:rPr lang="en-US" sz="2200" dirty="0" smtClean="0">
                <a:solidFill>
                  <a:srgbClr val="FFC000"/>
                </a:solidFill>
              </a:rPr>
              <a:t>clarify what the existing system </a:t>
            </a:r>
            <a:r>
              <a:rPr lang="en-US" sz="2200" dirty="0" smtClean="0"/>
              <a:t>does and can be used as a basis for discussing its strengths and weaknesses. These then lead to requirements for the new system.</a:t>
            </a:r>
            <a:endParaRPr lang="en-GB" sz="2200" dirty="0" smtClean="0"/>
          </a:p>
          <a:p>
            <a:r>
              <a:rPr lang="en-US" sz="2200" dirty="0" smtClean="0">
                <a:solidFill>
                  <a:srgbClr val="FFC000"/>
                </a:solidFill>
              </a:rPr>
              <a:t>Models of the new system </a:t>
            </a:r>
            <a:r>
              <a:rPr lang="en-US" sz="2200" dirty="0" smtClean="0"/>
              <a:t>are used during requirements engineering </a:t>
            </a:r>
            <a:r>
              <a:rPr lang="en-US" sz="2200" dirty="0" smtClean="0">
                <a:solidFill>
                  <a:srgbClr val="FFC000"/>
                </a:solidFill>
              </a:rPr>
              <a:t>to help explain the proposed requirements to other system stakeholders</a:t>
            </a:r>
            <a:r>
              <a:rPr lang="en-US" sz="2200" dirty="0" smtClean="0"/>
              <a:t>.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abstraction and 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solidFill>
                  <a:srgbClr val="FFC000"/>
                </a:solidFill>
              </a:rPr>
              <a:t>An external perspective</a:t>
            </a:r>
            <a:r>
              <a:rPr lang="en-US" dirty="0" smtClean="0"/>
              <a:t>, where you model the context or environment of the system.</a:t>
            </a:r>
            <a:endParaRPr lang="en-GB" dirty="0" smtClean="0"/>
          </a:p>
          <a:p>
            <a:r>
              <a:rPr lang="en-US" dirty="0" smtClean="0">
                <a:solidFill>
                  <a:srgbClr val="FFC000"/>
                </a:solidFill>
              </a:rPr>
              <a:t>An interaction perspective</a:t>
            </a:r>
            <a:r>
              <a:rPr lang="en-US" dirty="0" smtClean="0"/>
              <a:t>, where you model the interactions between a system and its environment, or between the components of a system.</a:t>
            </a:r>
            <a:endParaRPr lang="en-GB" dirty="0" smtClean="0"/>
          </a:p>
          <a:p>
            <a:r>
              <a:rPr lang="en-US" dirty="0" smtClean="0">
                <a:solidFill>
                  <a:srgbClr val="FFC000"/>
                </a:solidFill>
              </a:rPr>
              <a:t>A structural perspective</a:t>
            </a:r>
            <a:r>
              <a:rPr lang="en-US" dirty="0" smtClean="0"/>
              <a:t>, where you model the organization of a system or the structure of the data that is processed by the system.</a:t>
            </a:r>
            <a:endParaRPr lang="en-GB" dirty="0" smtClean="0"/>
          </a:p>
          <a:p>
            <a:r>
              <a:rPr lang="en-US" dirty="0" smtClean="0">
                <a:solidFill>
                  <a:srgbClr val="FFC000"/>
                </a:solidFill>
              </a:rPr>
              <a:t>A behavioral perspective</a:t>
            </a:r>
            <a:r>
              <a:rPr lang="en-US" dirty="0" smtClean="0"/>
              <a:t>,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solidFill>
                  <a:srgbClr val="FFC000"/>
                </a:solidFill>
              </a:rPr>
              <a:t>Activity diagrams</a:t>
            </a:r>
            <a:r>
              <a:rPr lang="en-US" dirty="0" smtClean="0"/>
              <a:t>, which show the activities involved in a process or in data processing .</a:t>
            </a:r>
            <a:endParaRPr lang="en-GB" dirty="0" smtClean="0"/>
          </a:p>
          <a:p>
            <a:r>
              <a:rPr lang="en-US" dirty="0" smtClean="0">
                <a:solidFill>
                  <a:srgbClr val="FFC000"/>
                </a:solidFill>
              </a:rPr>
              <a:t>Use case diagrams</a:t>
            </a:r>
            <a:r>
              <a:rPr lang="en-US" dirty="0" smtClean="0"/>
              <a:t>, which show the interactions between a system and its environment. </a:t>
            </a:r>
            <a:endParaRPr lang="en-GB" dirty="0" smtClean="0"/>
          </a:p>
          <a:p>
            <a:r>
              <a:rPr lang="en-US" dirty="0" smtClean="0">
                <a:solidFill>
                  <a:srgbClr val="FFC000"/>
                </a:solidFill>
              </a:rPr>
              <a:t>Sequence diagrams</a:t>
            </a:r>
            <a:r>
              <a:rPr lang="en-US" dirty="0" smtClean="0"/>
              <a:t>, which show interactions between actors and the system and between system components.</a:t>
            </a:r>
            <a:endParaRPr lang="en-GB" dirty="0" smtClean="0"/>
          </a:p>
          <a:p>
            <a:r>
              <a:rPr lang="en-US" dirty="0" smtClean="0">
                <a:solidFill>
                  <a:srgbClr val="FFC000"/>
                </a:solidFill>
              </a:rPr>
              <a:t>Class diagrams</a:t>
            </a:r>
            <a:r>
              <a:rPr lang="en-US" dirty="0" smtClean="0"/>
              <a:t>, which show the object classes in the system and the associations between these classes.</a:t>
            </a:r>
            <a:endParaRPr lang="en-GB" dirty="0" smtClean="0"/>
          </a:p>
          <a:p>
            <a:r>
              <a:rPr lang="en-US" dirty="0" smtClean="0">
                <a:solidFill>
                  <a:srgbClr val="FFC000"/>
                </a:solidFill>
              </a:rPr>
              <a:t>State diagrams</a:t>
            </a:r>
            <a:r>
              <a:rPr lang="en-US" dirty="0" smtClean="0"/>
              <a:t>,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a:t>
            </a:r>
            <a:r>
              <a:rPr lang="en-US" dirty="0" smtClean="0">
                <a:solidFill>
                  <a:srgbClr val="FFC000"/>
                </a:solidFill>
              </a:rPr>
              <a:t>means of facilitating discussion </a:t>
            </a:r>
            <a:r>
              <a:rPr lang="en-US" dirty="0" smtClean="0"/>
              <a:t>about an existing or proposed system</a:t>
            </a:r>
          </a:p>
          <a:p>
            <a:pPr lvl="1"/>
            <a:r>
              <a:rPr lang="en-US" dirty="0" smtClean="0"/>
              <a:t>Incomplete and incorrect models are OK as their role is to support discussion.</a:t>
            </a:r>
            <a:endParaRPr lang="en-GB" dirty="0" smtClean="0"/>
          </a:p>
          <a:p>
            <a:r>
              <a:rPr lang="en-US" dirty="0" smtClean="0"/>
              <a:t>As a </a:t>
            </a:r>
            <a:r>
              <a:rPr lang="en-US" dirty="0" smtClean="0">
                <a:solidFill>
                  <a:srgbClr val="FFC000"/>
                </a:solidFill>
              </a:rPr>
              <a:t>way of documenting an </a:t>
            </a:r>
            <a:r>
              <a:rPr lang="en-US" dirty="0" smtClean="0"/>
              <a:t>existing system</a:t>
            </a:r>
          </a:p>
          <a:p>
            <a:pPr lvl="1"/>
            <a:r>
              <a:rPr lang="en-US" dirty="0" smtClean="0"/>
              <a:t>Models should be an accurate representation of the system but need not be complete.</a:t>
            </a:r>
            <a:endParaRPr lang="en-GB" dirty="0" smtClean="0"/>
          </a:p>
          <a:p>
            <a:r>
              <a:rPr lang="en-US" dirty="0" smtClean="0"/>
              <a:t>As a </a:t>
            </a:r>
            <a:r>
              <a:rPr lang="en-US" dirty="0" smtClean="0">
                <a:solidFill>
                  <a:srgbClr val="FFC000"/>
                </a:solidFill>
              </a:rPr>
              <a:t>detailed system description </a:t>
            </a:r>
            <a:r>
              <a:rPr lang="en-US" dirty="0" smtClean="0"/>
              <a:t>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dirty="0">
                <a:solidFill>
                  <a:srgbClr val="FFC000"/>
                </a:solidFill>
              </a:rPr>
              <a:t>Context models </a:t>
            </a:r>
            <a:r>
              <a:rPr lang="en-GB" dirty="0"/>
              <a:t>are used to illustrate the operational context of a system - they show what lies outside the system boundaries.</a:t>
            </a:r>
          </a:p>
          <a:p>
            <a:r>
              <a:rPr lang="en-GB" dirty="0"/>
              <a:t>Social and organisational concerns may affect the decision on where to position system boundaries.</a:t>
            </a:r>
          </a:p>
          <a:p>
            <a:r>
              <a:rPr lang="en-GB" dirty="0">
                <a:solidFill>
                  <a:srgbClr val="FFC000"/>
                </a:solidFill>
              </a:rPr>
              <a:t>Architectural models </a:t>
            </a:r>
            <a:r>
              <a:rPr lang="en-GB" dirty="0"/>
              <a:t>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solidFill>
                  <a:srgbClr val="FFC000"/>
                </a:solidFill>
              </a:rPr>
              <a:t>System boundaries </a:t>
            </a:r>
            <a:r>
              <a:rPr lang="en-US" dirty="0" smtClean="0"/>
              <a:t>are established to define what is inside and what is outside the system.</a:t>
            </a:r>
          </a:p>
          <a:p>
            <a:pPr lvl="1"/>
            <a:r>
              <a:rPr lang="en-US" dirty="0" smtClean="0"/>
              <a:t>They show other systems that are used or depend on the system being developed.</a:t>
            </a:r>
          </a:p>
          <a:p>
            <a:r>
              <a:rPr lang="en-US" dirty="0" smtClean="0"/>
              <a:t>The </a:t>
            </a:r>
            <a:r>
              <a:rPr lang="en-US" dirty="0" smtClean="0">
                <a:solidFill>
                  <a:srgbClr val="FFC000"/>
                </a:solidFill>
              </a:rPr>
              <a:t>position of the system boundary </a:t>
            </a:r>
            <a:r>
              <a:rPr lang="en-US" dirty="0" smtClean="0"/>
              <a:t>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3561</TotalTime>
  <Words>3147</Words>
  <Application>Microsoft Office PowerPoint</Application>
  <PresentationFormat>On-screen Show (4:3)</PresentationFormat>
  <Paragraphs>329</Paragraphs>
  <Slides>53</Slides>
  <Notes>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sangnv</cp:lastModifiedBy>
  <cp:revision>38</cp:revision>
  <dcterms:created xsi:type="dcterms:W3CDTF">2010-01-15T13:50:47Z</dcterms:created>
  <dcterms:modified xsi:type="dcterms:W3CDTF">2013-10-06T13:42:45Z</dcterms:modified>
</cp:coreProperties>
</file>