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Default Extension="pdf" ContentType="application/pdf"/>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6"/>
  </p:notesMasterIdLst>
  <p:handoutMasterIdLst>
    <p:handoutMasterId r:id="rId57"/>
  </p:handoutMasterIdLst>
  <p:sldIdLst>
    <p:sldId id="256" r:id="rId2"/>
    <p:sldId id="277" r:id="rId3"/>
    <p:sldId id="278" r:id="rId4"/>
    <p:sldId id="279" r:id="rId5"/>
    <p:sldId id="257" r:id="rId6"/>
    <p:sldId id="308" r:id="rId7"/>
    <p:sldId id="280" r:id="rId8"/>
    <p:sldId id="309" r:id="rId9"/>
    <p:sldId id="284" r:id="rId10"/>
    <p:sldId id="310" r:id="rId11"/>
    <p:sldId id="285" r:id="rId12"/>
    <p:sldId id="286" r:id="rId13"/>
    <p:sldId id="287" r:id="rId14"/>
    <p:sldId id="311" r:id="rId15"/>
    <p:sldId id="298" r:id="rId16"/>
    <p:sldId id="312" r:id="rId17"/>
    <p:sldId id="299" r:id="rId18"/>
    <p:sldId id="258" r:id="rId19"/>
    <p:sldId id="259" r:id="rId20"/>
    <p:sldId id="260" r:id="rId21"/>
    <p:sldId id="288" r:id="rId22"/>
    <p:sldId id="261" r:id="rId23"/>
    <p:sldId id="262" r:id="rId24"/>
    <p:sldId id="263" r:id="rId25"/>
    <p:sldId id="317" r:id="rId26"/>
    <p:sldId id="318" r:id="rId27"/>
    <p:sldId id="292" r:id="rId28"/>
    <p:sldId id="264" r:id="rId29"/>
    <p:sldId id="265" r:id="rId30"/>
    <p:sldId id="295" r:id="rId31"/>
    <p:sldId id="266" r:id="rId32"/>
    <p:sldId id="267" r:id="rId33"/>
    <p:sldId id="289" r:id="rId34"/>
    <p:sldId id="268" r:id="rId35"/>
    <p:sldId id="269" r:id="rId36"/>
    <p:sldId id="300" r:id="rId37"/>
    <p:sldId id="301" r:id="rId38"/>
    <p:sldId id="302" r:id="rId39"/>
    <p:sldId id="303" r:id="rId40"/>
    <p:sldId id="304" r:id="rId41"/>
    <p:sldId id="270" r:id="rId42"/>
    <p:sldId id="271" r:id="rId43"/>
    <p:sldId id="305" r:id="rId44"/>
    <p:sldId id="272" r:id="rId45"/>
    <p:sldId id="273" r:id="rId46"/>
    <p:sldId id="313" r:id="rId47"/>
    <p:sldId id="314" r:id="rId48"/>
    <p:sldId id="306" r:id="rId49"/>
    <p:sldId id="274" r:id="rId50"/>
    <p:sldId id="315" r:id="rId51"/>
    <p:sldId id="316" r:id="rId52"/>
    <p:sldId id="275" r:id="rId53"/>
    <p:sldId id="276" r:id="rId54"/>
    <p:sldId id="307"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82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10/11/2013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10/11/2013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49217A13-8541-BA4E-9FC7-62BA6FA2AB68}" type="datetime1">
              <a:rPr lang="en-US" smtClean="0"/>
              <a:pPr/>
              <a:t>10/11/2013</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27CFDB78-C1D5-3D42-B90E-0A3CE7B29FF7}" type="datetime1">
              <a:rPr lang="en-US" smtClean="0"/>
              <a:pPr/>
              <a:t>10/11/2013</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8FAFCA8-D331-5045-8DFF-65F34F24F754}" type="datetime1">
              <a:rPr lang="en-US" smtClean="0"/>
              <a:pPr/>
              <a:t>10/11/2013</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5D312FD5-DDAA-944B-BEB2-DEE80D21E975}" type="datetime1">
              <a:rPr lang="en-US" smtClean="0"/>
              <a:pPr/>
              <a:t>10/11/2013</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D8B89362-A6FE-B648-87DF-A4175DAA694E}" type="datetime1">
              <a:rPr lang="en-US" smtClean="0"/>
              <a:pPr/>
              <a:t>10/11/2013</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DD663B98-6F6E-1747-A617-94472A9A1C1A}" type="datetime1">
              <a:rPr lang="en-US" smtClean="0"/>
              <a:pPr/>
              <a:t>10/11/2013</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976E1879-43D4-E643-953F-9B2E0A41F5FE}" type="datetime1">
              <a:rPr lang="en-US" smtClean="0"/>
              <a:pPr/>
              <a:t>10/11/2013</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38F607FF-2096-B149-8341-73A9536A7A09}" type="datetime1">
              <a:rPr lang="en-US" smtClean="0"/>
              <a:pPr/>
              <a:t>10/11/2013</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1BC4FD6-2458-FF46-8DA3-167153C6C762}" type="datetime1">
              <a:rPr lang="en-US" smtClean="0"/>
              <a:pPr/>
              <a:t>10/11/2013</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E17D1C2D-0785-1E4D-909A-8C797CA18639}" type="datetime1">
              <a:rPr lang="en-US" smtClean="0"/>
              <a:pPr/>
              <a:t>10/11/2013</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D494BBA1-4CF6-384D-A728-BECE54AB728D}" type="datetime1">
              <a:rPr lang="en-US" smtClean="0"/>
              <a:pPr/>
              <a:t>10/11/2013</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2FDD6090-0B40-3E4E-9459-5F58D30273C3}" type="datetime1">
              <a:rPr lang="en-US" smtClean="0"/>
              <a:pPr/>
              <a:t>10/11/2013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6 Architectural design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d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d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6.pd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8.pd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0.pd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6 – Architectural Design</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 of architectural models</a:t>
            </a:r>
            <a:endParaRPr lang="en-US" dirty="0"/>
          </a:p>
        </p:txBody>
      </p:sp>
      <p:sp>
        <p:nvSpPr>
          <p:cNvPr id="3" name="Content Placeholder 2"/>
          <p:cNvSpPr>
            <a:spLocks noGrp="1"/>
          </p:cNvSpPr>
          <p:nvPr>
            <p:ph idx="1"/>
          </p:nvPr>
        </p:nvSpPr>
        <p:spPr/>
        <p:txBody>
          <a:bodyPr/>
          <a:lstStyle/>
          <a:p>
            <a:r>
              <a:rPr lang="en-US" dirty="0" smtClean="0">
                <a:solidFill>
                  <a:srgbClr val="FFC000"/>
                </a:solidFill>
              </a:rPr>
              <a:t>As a way of facilitating discussion about the system design </a:t>
            </a:r>
          </a:p>
          <a:p>
            <a:pPr lvl="1"/>
            <a:r>
              <a:rPr lang="en-US" dirty="0" smtClean="0"/>
              <a:t>A high-level architectural view of a system is useful for communication with system stakeholders and project planning because it is not cluttered with detail. Stakeholders can relate to it and understand an abstract view of the system. They can then discuss the system as a whole without being confused by detail. </a:t>
            </a:r>
            <a:endParaRPr lang="en-GB" dirty="0" smtClean="0"/>
          </a:p>
          <a:p>
            <a:r>
              <a:rPr lang="en-US" dirty="0" smtClean="0">
                <a:solidFill>
                  <a:srgbClr val="FFC000"/>
                </a:solidFill>
              </a:rPr>
              <a:t>As a way of documenting an architecture that has been designed </a:t>
            </a:r>
          </a:p>
          <a:p>
            <a:pPr lvl="1"/>
            <a:r>
              <a:rPr lang="en-US" dirty="0" smtClean="0"/>
              <a:t>The aim here is to produce a complete system model that shows the different components in a system, their interfaces and their connections. </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Architectural design decisions</a:t>
            </a:r>
          </a:p>
        </p:txBody>
      </p:sp>
      <p:sp>
        <p:nvSpPr>
          <p:cNvPr id="58371" name="Rectangle 3"/>
          <p:cNvSpPr>
            <a:spLocks noGrp="1" noChangeArrowheads="1"/>
          </p:cNvSpPr>
          <p:nvPr>
            <p:ph idx="1"/>
          </p:nvPr>
        </p:nvSpPr>
        <p:spPr/>
        <p:txBody>
          <a:bodyPr/>
          <a:lstStyle/>
          <a:p>
            <a:r>
              <a:rPr lang="en-US" dirty="0">
                <a:solidFill>
                  <a:srgbClr val="FFC000"/>
                </a:solidFill>
              </a:rPr>
              <a:t>Architectural design </a:t>
            </a:r>
            <a:r>
              <a:rPr lang="en-US" dirty="0"/>
              <a:t>is a creative process so the process differs depending on the type of system being developed.</a:t>
            </a:r>
          </a:p>
          <a:p>
            <a:r>
              <a:rPr lang="en-US" dirty="0"/>
              <a:t>However, a number of common decisions span all design </a:t>
            </a:r>
            <a:r>
              <a:rPr lang="en-US" dirty="0" smtClean="0"/>
              <a:t>processes and these decisions affect the non-functional characteristics of the system.</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Architectural design decisions</a:t>
            </a:r>
          </a:p>
        </p:txBody>
      </p:sp>
      <p:sp>
        <p:nvSpPr>
          <p:cNvPr id="59395" name="Rectangle 3"/>
          <p:cNvSpPr>
            <a:spLocks noGrp="1" noChangeArrowheads="1"/>
          </p:cNvSpPr>
          <p:nvPr>
            <p:ph idx="1"/>
          </p:nvPr>
        </p:nvSpPr>
        <p:spPr/>
        <p:txBody>
          <a:bodyPr/>
          <a:lstStyle/>
          <a:p>
            <a:r>
              <a:rPr lang="en-US" sz="2400" dirty="0"/>
              <a:t>Is there a generic application architecture that can be used?</a:t>
            </a:r>
          </a:p>
          <a:p>
            <a:r>
              <a:rPr lang="en-US" sz="2400" dirty="0"/>
              <a:t>How will the system be distributed?</a:t>
            </a:r>
          </a:p>
          <a:p>
            <a:r>
              <a:rPr lang="en-US" sz="2400" dirty="0"/>
              <a:t>What architectural styles are appropriate?</a:t>
            </a:r>
          </a:p>
          <a:p>
            <a:r>
              <a:rPr lang="en-US" sz="2400" dirty="0"/>
              <a:t>What approach will be used to structure the system?</a:t>
            </a:r>
          </a:p>
          <a:p>
            <a:r>
              <a:rPr lang="en-US" sz="2400" dirty="0"/>
              <a:t>How will the system be decomposed into modules?</a:t>
            </a:r>
          </a:p>
          <a:p>
            <a:r>
              <a:rPr lang="en-US" sz="2400" dirty="0"/>
              <a:t>What control strategy should be used?</a:t>
            </a:r>
          </a:p>
          <a:p>
            <a:r>
              <a:rPr lang="en-US" sz="2400" dirty="0"/>
              <a:t>How will the architectural design be evaluated?</a:t>
            </a:r>
          </a:p>
          <a:p>
            <a:r>
              <a:rPr lang="en-US" sz="2400" dirty="0"/>
              <a:t>How should the architecture be documented?</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Architecture reuse</a:t>
            </a:r>
          </a:p>
        </p:txBody>
      </p:sp>
      <p:sp>
        <p:nvSpPr>
          <p:cNvPr id="60419" name="Rectangle 3"/>
          <p:cNvSpPr>
            <a:spLocks noGrp="1" noChangeArrowheads="1"/>
          </p:cNvSpPr>
          <p:nvPr>
            <p:ph idx="1"/>
          </p:nvPr>
        </p:nvSpPr>
        <p:spPr/>
        <p:txBody>
          <a:bodyPr/>
          <a:lstStyle/>
          <a:p>
            <a:r>
              <a:rPr lang="en-US" dirty="0"/>
              <a:t>Systems in the same domain often have similar architectures that reflect domain concepts.</a:t>
            </a:r>
          </a:p>
          <a:p>
            <a:r>
              <a:rPr lang="en-US" dirty="0"/>
              <a:t>Application product lines are built around a core architecture with variants that satisfy particular customer requirements</a:t>
            </a:r>
            <a:r>
              <a:rPr lang="en-US" dirty="0" smtClean="0"/>
              <a:t>.</a:t>
            </a:r>
          </a:p>
          <a:p>
            <a:r>
              <a:rPr lang="en-US" dirty="0" smtClean="0"/>
              <a:t>The architecture of a system may be designed around one of more architectural patterns or ‘styles’. </a:t>
            </a:r>
          </a:p>
          <a:p>
            <a:pPr lvl="1"/>
            <a:r>
              <a:rPr lang="en-US" dirty="0" smtClean="0"/>
              <a:t>These capture the essence of an architecture and can be instantiated in different ways.</a:t>
            </a:r>
          </a:p>
          <a:p>
            <a:pPr lvl="1"/>
            <a:r>
              <a:rPr lang="en-US" dirty="0" smtClean="0"/>
              <a:t>Discussed later in this lecture.</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dirty="0"/>
              <a:t>Architecture and system characteristics</a:t>
            </a:r>
          </a:p>
        </p:txBody>
      </p:sp>
      <p:sp>
        <p:nvSpPr>
          <p:cNvPr id="50179" name="Rectangle 3"/>
          <p:cNvSpPr>
            <a:spLocks noGrp="1" noChangeArrowheads="1"/>
          </p:cNvSpPr>
          <p:nvPr>
            <p:ph idx="1"/>
          </p:nvPr>
        </p:nvSpPr>
        <p:spPr>
          <a:xfrm>
            <a:off x="533400" y="1600200"/>
            <a:ext cx="8229600" cy="4130675"/>
          </a:xfrm>
        </p:spPr>
        <p:txBody>
          <a:bodyPr/>
          <a:lstStyle/>
          <a:p>
            <a:pPr>
              <a:lnSpc>
                <a:spcPct val="90000"/>
              </a:lnSpc>
            </a:pPr>
            <a:r>
              <a:rPr lang="en-US" sz="2400" dirty="0"/>
              <a:t>Performance</a:t>
            </a:r>
          </a:p>
          <a:p>
            <a:pPr lvl="1">
              <a:lnSpc>
                <a:spcPct val="90000"/>
              </a:lnSpc>
            </a:pPr>
            <a:r>
              <a:rPr lang="en-US" sz="2000" dirty="0" err="1"/>
              <a:t>Localise</a:t>
            </a:r>
            <a:r>
              <a:rPr lang="en-US" sz="2000" dirty="0"/>
              <a:t> critical operations and </a:t>
            </a:r>
            <a:r>
              <a:rPr lang="en-US" sz="2000" dirty="0" err="1"/>
              <a:t>minimise</a:t>
            </a:r>
            <a:r>
              <a:rPr lang="en-US" sz="2000" dirty="0"/>
              <a:t> communications. Use large rather than fine-grain components.</a:t>
            </a:r>
          </a:p>
          <a:p>
            <a:pPr>
              <a:lnSpc>
                <a:spcPct val="90000"/>
              </a:lnSpc>
            </a:pPr>
            <a:r>
              <a:rPr lang="en-US" sz="2400" dirty="0"/>
              <a:t>Security</a:t>
            </a:r>
          </a:p>
          <a:p>
            <a:pPr lvl="1">
              <a:lnSpc>
                <a:spcPct val="90000"/>
              </a:lnSpc>
            </a:pPr>
            <a:r>
              <a:rPr lang="en-US" sz="2000" dirty="0"/>
              <a:t>Use a layered architecture with critical assets in the inner layers.</a:t>
            </a:r>
          </a:p>
          <a:p>
            <a:pPr>
              <a:lnSpc>
                <a:spcPct val="90000"/>
              </a:lnSpc>
            </a:pPr>
            <a:r>
              <a:rPr lang="en-US" sz="2400" dirty="0"/>
              <a:t>Safety</a:t>
            </a:r>
          </a:p>
          <a:p>
            <a:pPr lvl="1">
              <a:lnSpc>
                <a:spcPct val="90000"/>
              </a:lnSpc>
            </a:pPr>
            <a:r>
              <a:rPr lang="en-US" sz="2000" dirty="0" err="1"/>
              <a:t>Localise</a:t>
            </a:r>
            <a:r>
              <a:rPr lang="en-US" sz="2000" dirty="0"/>
              <a:t> safety-critical features in a small number of sub-systems.</a:t>
            </a:r>
          </a:p>
          <a:p>
            <a:pPr>
              <a:lnSpc>
                <a:spcPct val="90000"/>
              </a:lnSpc>
            </a:pPr>
            <a:r>
              <a:rPr lang="en-US" sz="2400" dirty="0"/>
              <a:t>Availability</a:t>
            </a:r>
          </a:p>
          <a:p>
            <a:pPr lvl="1">
              <a:lnSpc>
                <a:spcPct val="90000"/>
              </a:lnSpc>
            </a:pPr>
            <a:r>
              <a:rPr lang="en-US" sz="2000" dirty="0"/>
              <a:t>Include redundant components and mechanisms for fault tolerance.</a:t>
            </a:r>
          </a:p>
          <a:p>
            <a:pPr>
              <a:lnSpc>
                <a:spcPct val="90000"/>
              </a:lnSpc>
            </a:pPr>
            <a:r>
              <a:rPr lang="en-US" sz="2400" dirty="0"/>
              <a:t>Maintainability</a:t>
            </a:r>
          </a:p>
          <a:p>
            <a:pPr lvl="1">
              <a:lnSpc>
                <a:spcPct val="90000"/>
              </a:lnSpc>
            </a:pPr>
            <a:r>
              <a:rPr lang="en-US" sz="2000" dirty="0"/>
              <a:t>Use fine-grain, replaceable components.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views</a:t>
            </a:r>
            <a:endParaRPr lang="en-US" dirty="0"/>
          </a:p>
        </p:txBody>
      </p:sp>
      <p:sp>
        <p:nvSpPr>
          <p:cNvPr id="3" name="Content Placeholder 2"/>
          <p:cNvSpPr>
            <a:spLocks noGrp="1"/>
          </p:cNvSpPr>
          <p:nvPr>
            <p:ph idx="1"/>
          </p:nvPr>
        </p:nvSpPr>
        <p:spPr/>
        <p:txBody>
          <a:bodyPr/>
          <a:lstStyle/>
          <a:p>
            <a:r>
              <a:rPr lang="en-US" dirty="0" smtClean="0"/>
              <a:t>What views or perspectives are useful when designing and documenting a system’s architecture?</a:t>
            </a:r>
            <a:endParaRPr lang="en-GB" dirty="0" smtClean="0"/>
          </a:p>
          <a:p>
            <a:r>
              <a:rPr lang="en-US" dirty="0" smtClean="0"/>
              <a:t>What notations should be used for describing architectural models?</a:t>
            </a:r>
          </a:p>
          <a:p>
            <a:r>
              <a:rPr lang="en-US" dirty="0" smtClean="0"/>
              <a:t>Each architectural model only shows one view or perspective of the system. </a:t>
            </a:r>
          </a:p>
          <a:p>
            <a:pPr lvl="1"/>
            <a:r>
              <a:rPr lang="en-US" dirty="0" smtClean="0"/>
              <a:t>It might show how a system is decomposed into modules, how the run-time processes interact or the different ways in which system components are distributed across a network. For both design and documentation, you usually need to present multiple views of the software architecture.</a:t>
            </a:r>
            <a:r>
              <a:rPr lang="en-GB" dirty="0" smtClean="0"/>
              <a:t> </a:t>
            </a:r>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+ 1 view model of software architecture</a:t>
            </a:r>
            <a:endParaRPr lang="en-US" dirty="0"/>
          </a:p>
        </p:txBody>
      </p:sp>
      <p:sp>
        <p:nvSpPr>
          <p:cNvPr id="3" name="Content Placeholder 2"/>
          <p:cNvSpPr>
            <a:spLocks noGrp="1"/>
          </p:cNvSpPr>
          <p:nvPr>
            <p:ph idx="1"/>
          </p:nvPr>
        </p:nvSpPr>
        <p:spPr/>
        <p:txBody>
          <a:bodyPr/>
          <a:lstStyle/>
          <a:p>
            <a:r>
              <a:rPr lang="en-US" b="1" dirty="0" smtClean="0">
                <a:solidFill>
                  <a:srgbClr val="FFC000"/>
                </a:solidFill>
              </a:rPr>
              <a:t>A logical view</a:t>
            </a:r>
            <a:r>
              <a:rPr lang="en-US" dirty="0" smtClean="0"/>
              <a:t>, which shows the key abstractions in the system as objects or object classes. </a:t>
            </a:r>
            <a:endParaRPr lang="en-GB" dirty="0" smtClean="0"/>
          </a:p>
          <a:p>
            <a:r>
              <a:rPr lang="en-US" b="1" dirty="0" smtClean="0">
                <a:solidFill>
                  <a:srgbClr val="FFC000"/>
                </a:solidFill>
              </a:rPr>
              <a:t>A process view</a:t>
            </a:r>
            <a:r>
              <a:rPr lang="en-US" dirty="0" smtClean="0"/>
              <a:t>, which shows how, at run-time, the system is composed of interacting processes. </a:t>
            </a:r>
            <a:endParaRPr lang="en-GB" dirty="0" smtClean="0"/>
          </a:p>
          <a:p>
            <a:r>
              <a:rPr lang="en-US" b="1" dirty="0" smtClean="0">
                <a:solidFill>
                  <a:srgbClr val="FFC000"/>
                </a:solidFill>
              </a:rPr>
              <a:t>A development view</a:t>
            </a:r>
            <a:r>
              <a:rPr lang="en-US" dirty="0" smtClean="0"/>
              <a:t>, which shows how the software is decomposed for development.</a:t>
            </a:r>
            <a:endParaRPr lang="en-GB" dirty="0" smtClean="0"/>
          </a:p>
          <a:p>
            <a:r>
              <a:rPr lang="en-US" b="1" dirty="0" smtClean="0">
                <a:solidFill>
                  <a:srgbClr val="FFC000"/>
                </a:solidFill>
              </a:rPr>
              <a:t>A physical view</a:t>
            </a:r>
            <a:r>
              <a:rPr lang="en-US" dirty="0" smtClean="0"/>
              <a:t>, which shows the system hardware and how software components are distributed across the processors in the system.</a:t>
            </a:r>
          </a:p>
          <a:p>
            <a:r>
              <a:rPr lang="en-US" dirty="0" smtClean="0"/>
              <a:t>Related using use cases or scenarios (+1) </a:t>
            </a:r>
            <a:endParaRPr lang="en-GB" dirty="0" smtClean="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a:t>
            </a:r>
            <a:endParaRPr lang="en-US" dirty="0"/>
          </a:p>
        </p:txBody>
      </p:sp>
      <p:sp>
        <p:nvSpPr>
          <p:cNvPr id="3" name="Content Placeholder 2"/>
          <p:cNvSpPr>
            <a:spLocks noGrp="1"/>
          </p:cNvSpPr>
          <p:nvPr>
            <p:ph idx="1"/>
          </p:nvPr>
        </p:nvSpPr>
        <p:spPr/>
        <p:txBody>
          <a:bodyPr/>
          <a:lstStyle/>
          <a:p>
            <a:r>
              <a:rPr lang="en-US" b="1" dirty="0" smtClean="0">
                <a:solidFill>
                  <a:srgbClr val="FFC000"/>
                </a:solidFill>
              </a:rPr>
              <a:t>Patterns</a:t>
            </a:r>
            <a:r>
              <a:rPr lang="en-US" dirty="0" smtClean="0"/>
              <a:t> are a means of representing, sharing and reusing knowledge.</a:t>
            </a:r>
          </a:p>
          <a:p>
            <a:r>
              <a:rPr lang="en-US" b="1" dirty="0" smtClean="0">
                <a:solidFill>
                  <a:srgbClr val="FFC000"/>
                </a:solidFill>
              </a:rPr>
              <a:t>An architectural pattern </a:t>
            </a:r>
            <a:r>
              <a:rPr lang="en-US" dirty="0" smtClean="0"/>
              <a:t>is a stylized description of good design practice, which has been tried and tested in different environments.</a:t>
            </a:r>
          </a:p>
          <a:p>
            <a:r>
              <a:rPr lang="en-US" dirty="0" smtClean="0"/>
              <a:t>Patterns should include information about when they are and when the are not useful.</a:t>
            </a:r>
          </a:p>
          <a:p>
            <a:r>
              <a:rPr lang="en-US" dirty="0" smtClean="0"/>
              <a:t>Patterns may be represented using tabular and graphical descriptions.</a:t>
            </a:r>
          </a:p>
          <a:p>
            <a:pPr>
              <a:buNone/>
            </a:pP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Model-View-Controller (MVC)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253218" y="1431706"/>
          <a:ext cx="8433582" cy="4938713"/>
        </p:xfrm>
        <a:graphic>
          <a:graphicData uri="http://schemas.openxmlformats.org/drawingml/2006/table">
            <a:tbl>
              <a:tblPr firstRow="1" bandRow="1">
                <a:tableStyleId>{5C22544A-7EE6-4342-B048-85BDC9FD1C3A}</a:tableStyleId>
              </a:tblPr>
              <a:tblGrid>
                <a:gridCol w="2051537"/>
                <a:gridCol w="6382045"/>
              </a:tblGrid>
              <a:tr h="503316">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r>
                        <a:rPr lang="en-GB" sz="1400" b="1" dirty="0" smtClean="0">
                          <a:solidFill>
                            <a:srgbClr val="000000"/>
                          </a:solidFill>
                          <a:latin typeface="Helvetica"/>
                          <a:ea typeface="Times New Roman"/>
                          <a:cs typeface="Helvetica"/>
                        </a:rPr>
                        <a:t>)</a:t>
                      </a:r>
                      <a:endParaRPr lang="en-GB" sz="1400" b="1" dirty="0">
                        <a:solidFill>
                          <a:srgbClr val="000000"/>
                        </a:solidFill>
                        <a:latin typeface="Helvetica"/>
                        <a:ea typeface="Times New Roman"/>
                        <a:cs typeface="Helvetica"/>
                      </a:endParaRPr>
                    </a:p>
                  </a:txBody>
                  <a:tcPr marL="68580" marR="68580" marT="0" marB="0"/>
                </a:tc>
              </a:tr>
              <a:tr h="1820389">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tr>
              <a:tr h="527336">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tr>
              <a:tr h="780168">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tr>
              <a:tr h="780168">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tr>
              <a:tr h="527336">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involve additional code and code complexity when the data model and interactions are simple</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organization of the Model-View-Controller</a:t>
            </a:r>
            <a:r>
              <a:rPr lang="en-GB" dirty="0" smtClean="0"/>
              <a:t> </a:t>
            </a:r>
            <a:endParaRPr lang="en-US" dirty="0"/>
          </a:p>
        </p:txBody>
      </p:sp>
      <p:pic>
        <p:nvPicPr>
          <p:cNvPr id="16386" name="Picture 2" descr="6"/>
          <p:cNvPicPr>
            <a:picLocks noChangeAspect="1" noChangeArrowheads="1"/>
          </p:cNvPicPr>
          <p:nvPr/>
        </p:nvPicPr>
        <mc:AlternateContent xmlns:mc="http://schemas.openxmlformats.org/markup-compatibility/2006">
          <mc:Choice xmlns="" xmlns:mv="urn:schemas-microsoft-com:mac:vml" xmlns:ma="http://schemas.microsoft.com/office/mac/drawingml/2008/main" Requires="ma">
            <p:blipFill>
              <a:blip r:embed="rId2"/>
              <a:srcRect t="-10443" b="-8620"/>
              <a:stretch>
                <a:fillRect/>
              </a:stretch>
            </p:blipFill>
          </mc:Choice>
          <mc:Fallback>
            <p:blipFill>
              <a:blip r:embed="rId3"/>
              <a:srcRect t="-10443" b="-8620"/>
              <a:stretch>
                <a:fillRect/>
              </a:stretch>
            </p:blipFill>
          </mc:Fallback>
        </mc:AlternateContent>
        <p:spPr bwMode="auto">
          <a:xfrm>
            <a:off x="2063367" y="1952625"/>
            <a:ext cx="4819650" cy="3759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Architectural design decisions</a:t>
            </a:r>
            <a:endParaRPr lang="en-GB" dirty="0" smtClean="0"/>
          </a:p>
          <a:p>
            <a:r>
              <a:rPr lang="en-US" dirty="0" smtClean="0"/>
              <a:t>Architectural views</a:t>
            </a:r>
            <a:endParaRPr lang="en-GB" dirty="0" smtClean="0"/>
          </a:p>
          <a:p>
            <a:r>
              <a:rPr lang="en-US" dirty="0" smtClean="0"/>
              <a:t>Architectural patterns</a:t>
            </a:r>
            <a:endParaRPr lang="en-GB" dirty="0" smtClean="0"/>
          </a:p>
          <a:p>
            <a:r>
              <a:rPr lang="en-US" dirty="0" smtClean="0"/>
              <a:t>Application architectures</a:t>
            </a:r>
            <a:endParaRPr lang="en-GB" dirty="0" smtClean="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architecture using the MVC pattern</a:t>
            </a:r>
            <a:r>
              <a:rPr lang="en-GB" dirty="0" smtClean="0"/>
              <a:t> </a:t>
            </a:r>
            <a:endParaRPr lang="en-US" dirty="0"/>
          </a:p>
        </p:txBody>
      </p:sp>
      <p:pic>
        <p:nvPicPr>
          <p:cNvPr id="17410" name="Picture 2" descr="6"/>
          <p:cNvPicPr>
            <a:picLocks noChangeAspect="1" noChangeArrowheads="1"/>
          </p:cNvPicPr>
          <p:nvPr/>
        </p:nvPicPr>
        <mc:AlternateContent xmlns:mc="http://schemas.openxmlformats.org/markup-compatibility/2006">
          <mc:Choice xmlns="" xmlns:mv="urn:schemas-microsoft-com:mac:vml" xmlns:ma="http://schemas.microsoft.com/office/mac/drawingml/2008/main" Requires="ma">
            <p:blipFill>
              <a:blip r:embed="rId2"/>
              <a:srcRect b="-8466"/>
              <a:stretch>
                <a:fillRect/>
              </a:stretch>
            </p:blipFill>
          </mc:Choice>
          <mc:Fallback>
            <p:blipFill>
              <a:blip r:embed="rId3"/>
              <a:srcRect b="-8466"/>
              <a:stretch>
                <a:fillRect/>
              </a:stretch>
            </p:blipFill>
          </mc:Fallback>
        </mc:AlternateContent>
        <p:spPr bwMode="auto">
          <a:xfrm>
            <a:off x="2166591" y="1828800"/>
            <a:ext cx="4565650" cy="41941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dirty="0" smtClean="0"/>
              <a:t>Layered architecture</a:t>
            </a:r>
            <a:endParaRPr lang="en-GB" dirty="0"/>
          </a:p>
        </p:txBody>
      </p:sp>
      <p:sp>
        <p:nvSpPr>
          <p:cNvPr id="19459" name="Rectangle 3"/>
          <p:cNvSpPr>
            <a:spLocks noGrp="1" noChangeArrowheads="1"/>
          </p:cNvSpPr>
          <p:nvPr>
            <p:ph idx="1"/>
          </p:nvPr>
        </p:nvSpPr>
        <p:spPr>
          <a:noFill/>
          <a:ln/>
        </p:spPr>
        <p:txBody>
          <a:bodyPr lIns="90487" tIns="44450" rIns="90487" bIns="44450"/>
          <a:lstStyle/>
          <a:p>
            <a:r>
              <a:rPr lang="en-GB" sz="2400"/>
              <a:t>Used to model the interfacing of sub-systems.</a:t>
            </a:r>
          </a:p>
          <a:p>
            <a:r>
              <a:rPr lang="en-GB" sz="2400"/>
              <a:t>Organises the system into a set of layers (or abstract machines) each of which provide a set of services.</a:t>
            </a:r>
          </a:p>
          <a:p>
            <a:r>
              <a:rPr lang="en-GB" sz="2400"/>
              <a:t>Supports the incremental development of sub-systems in different layers. When a layer interface changes, only the adjacent layer is affected.</a:t>
            </a:r>
          </a:p>
          <a:p>
            <a:r>
              <a:rPr lang="en-GB" sz="2400"/>
              <a:t>However, often artificial to structure systems in this way.</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Layered architecture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239150" y="1621195"/>
          <a:ext cx="8447649" cy="4735154"/>
        </p:xfrm>
        <a:graphic>
          <a:graphicData uri="http://schemas.openxmlformats.org/drawingml/2006/table">
            <a:tbl>
              <a:tblPr firstRow="1" bandRow="1">
                <a:tableStyleId>{5C22544A-7EE6-4342-B048-85BDC9FD1C3A}</a:tableStyleId>
              </a:tblPr>
              <a:tblGrid>
                <a:gridCol w="2304614"/>
                <a:gridCol w="6143035"/>
              </a:tblGrid>
              <a:tr h="416968">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t>
                      </a:r>
                      <a:r>
                        <a:rPr lang="en-GB" sz="1400" b="1" dirty="0" smtClean="0">
                          <a:solidFill>
                            <a:srgbClr val="000000"/>
                          </a:solidFill>
                          <a:latin typeface="Helvetica"/>
                          <a:ea typeface="Times New Roman"/>
                          <a:cs typeface="Helvetica"/>
                        </a:rPr>
                        <a:t>architecture</a:t>
                      </a:r>
                      <a:endParaRPr lang="en-GB" sz="1400" b="1" dirty="0">
                        <a:solidFill>
                          <a:srgbClr val="000000"/>
                        </a:solidFill>
                        <a:latin typeface="Helvetica"/>
                        <a:ea typeface="Times New Roman"/>
                        <a:cs typeface="Helvetica"/>
                      </a:endParaRPr>
                    </a:p>
                  </a:txBody>
                  <a:tcPr marL="68580" marR="68580" marT="0" marB="0"/>
                </a:tc>
              </a:tr>
              <a:tr h="959597">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tr>
              <a:tr h="479798">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tr>
              <a:tr h="959597">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tr>
              <a:tr h="719698">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tr>
              <a:tr h="1199496">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generic layered architecture</a:t>
            </a:r>
            <a:r>
              <a:rPr lang="en-GB" dirty="0" smtClean="0"/>
              <a:t> </a:t>
            </a:r>
            <a:endParaRPr lang="en-US" dirty="0"/>
          </a:p>
        </p:txBody>
      </p:sp>
      <p:pic>
        <p:nvPicPr>
          <p:cNvPr id="4" name="Content Placeholder 3" descr="6.6 LayeredArch.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6082" r="-16082"/>
              <a:stretch>
                <a:fillRect/>
              </a:stretch>
            </p:blipFill>
          </mc:Choice>
          <mc:Fallback>
            <p:blipFill>
              <a:blip r:embed="rId3"/>
              <a:srcRect l="-16082" r="-16082"/>
              <a:stretch>
                <a:fillRect/>
              </a:stretch>
            </p:blipFill>
          </mc:Fallback>
        </mc:AlternateContent>
        <p:spPr>
          <a:xfrm>
            <a:off x="740945" y="1600200"/>
            <a:ext cx="7271456" cy="3999021"/>
          </a:xfrm>
        </p:spPr>
      </p:pic>
      <p:sp>
        <p:nvSpPr>
          <p:cNvPr id="5" name="Slide Number Placeholder 4"/>
          <p:cNvSpPr>
            <a:spLocks noGrp="1"/>
          </p:cNvSpPr>
          <p:nvPr>
            <p:ph type="sldNum" sz="quarter" idx="12"/>
          </p:nvPr>
        </p:nvSpPr>
        <p:spPr/>
        <p:txBody>
          <a:bodyPr/>
          <a:lstStyle/>
          <a:p>
            <a:fld id="{EC33B370-F672-B743-B3AF-248A63C17270}"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the LIBSYS system</a:t>
            </a:r>
            <a:r>
              <a:rPr lang="en-GB" dirty="0" smtClean="0"/>
              <a:t> </a:t>
            </a:r>
            <a:endParaRPr lang="en-US" dirty="0"/>
          </a:p>
        </p:txBody>
      </p:sp>
      <p:pic>
        <p:nvPicPr>
          <p:cNvPr id="4" name="Content Placeholder 3" descr="6.7 LIBSYSArch.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24079" r="-24079"/>
              <a:stretch>
                <a:fillRect/>
              </a:stretch>
            </p:blipFill>
          </mc:Choice>
          <mc:Fallback>
            <p:blipFill>
              <a:blip r:embed="rId3"/>
              <a:srcRect l="-24079" r="-24079"/>
              <a:stretch>
                <a:fillRect/>
              </a:stretch>
            </p:blipFill>
          </mc:Fallback>
        </mc:AlternateContent>
        <p:spPr/>
      </p:pic>
      <p:sp>
        <p:nvSpPr>
          <p:cNvPr id="5" name="Slide Number Placeholder 4"/>
          <p:cNvSpPr>
            <a:spLocks noGrp="1"/>
          </p:cNvSpPr>
          <p:nvPr>
            <p:ph type="sldNum" sz="quarter" idx="12"/>
          </p:nvPr>
        </p:nvSpPr>
        <p:spPr/>
        <p:txBody>
          <a:bodyPr/>
          <a:lstStyle/>
          <a:p>
            <a:fld id="{EC33B370-F672-B743-B3AF-248A63C17270}"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546160"/>
            <a:ext cx="8229600" cy="4525963"/>
          </a:xfrm>
        </p:spPr>
        <p:txBody>
          <a:bodyPr/>
          <a:lstStyle/>
          <a:p>
            <a:r>
              <a:rPr lang="en-US" dirty="0" smtClean="0"/>
              <a:t>A </a:t>
            </a:r>
            <a:r>
              <a:rPr lang="en-US" dirty="0" smtClean="0">
                <a:solidFill>
                  <a:srgbClr val="FFC000"/>
                </a:solidFill>
              </a:rPr>
              <a:t>software architecture </a:t>
            </a:r>
            <a:r>
              <a:rPr lang="en-US" dirty="0" smtClean="0"/>
              <a:t>is a description of how a </a:t>
            </a:r>
            <a:r>
              <a:rPr lang="en-US" dirty="0" smtClean="0">
                <a:solidFill>
                  <a:srgbClr val="FFC000"/>
                </a:solidFill>
              </a:rPr>
              <a:t>software system is organized. </a:t>
            </a:r>
            <a:endParaRPr lang="en-GB" dirty="0" smtClean="0">
              <a:solidFill>
                <a:srgbClr val="FFC000"/>
              </a:solidFill>
            </a:endParaRPr>
          </a:p>
          <a:p>
            <a:r>
              <a:rPr lang="en-US" dirty="0" smtClean="0">
                <a:solidFill>
                  <a:srgbClr val="FFC000"/>
                </a:solidFill>
              </a:rPr>
              <a:t>Architectural design </a:t>
            </a:r>
            <a:r>
              <a:rPr lang="en-US" dirty="0" smtClean="0"/>
              <a:t>decisions include decisions on the type of application, the distribution of the system, the architectural styles to be used.</a:t>
            </a:r>
            <a:endParaRPr lang="en-GB" dirty="0" smtClean="0"/>
          </a:p>
          <a:p>
            <a:r>
              <a:rPr lang="en-US" dirty="0" smtClean="0">
                <a:solidFill>
                  <a:srgbClr val="FFC000"/>
                </a:solidFill>
              </a:rPr>
              <a:t>Architectures </a:t>
            </a:r>
            <a:r>
              <a:rPr lang="en-US" dirty="0" smtClean="0"/>
              <a:t>may be documented from several different perspectives or views such as a </a:t>
            </a:r>
            <a:r>
              <a:rPr lang="en-US" dirty="0" smtClean="0">
                <a:solidFill>
                  <a:srgbClr val="FFC000"/>
                </a:solidFill>
              </a:rPr>
              <a:t>conceptual view</a:t>
            </a:r>
            <a:r>
              <a:rPr lang="en-US" dirty="0" smtClean="0"/>
              <a:t>, a </a:t>
            </a:r>
            <a:r>
              <a:rPr lang="en-US" dirty="0" smtClean="0">
                <a:solidFill>
                  <a:srgbClr val="FFC000"/>
                </a:solidFill>
              </a:rPr>
              <a:t>logical view</a:t>
            </a:r>
            <a:r>
              <a:rPr lang="en-US" dirty="0" smtClean="0"/>
              <a:t>, a </a:t>
            </a:r>
            <a:r>
              <a:rPr lang="en-US" dirty="0" smtClean="0">
                <a:solidFill>
                  <a:srgbClr val="FFC000"/>
                </a:solidFill>
              </a:rPr>
              <a:t>process view</a:t>
            </a:r>
            <a:r>
              <a:rPr lang="en-US" dirty="0" smtClean="0"/>
              <a:t>, and a </a:t>
            </a:r>
            <a:r>
              <a:rPr lang="en-US" dirty="0" smtClean="0">
                <a:solidFill>
                  <a:srgbClr val="FFC000"/>
                </a:solidFill>
              </a:rPr>
              <a:t>development view</a:t>
            </a:r>
            <a:r>
              <a:rPr lang="en-US" dirty="0" smtClean="0"/>
              <a:t>.</a:t>
            </a:r>
            <a:endParaRPr lang="en-GB" dirty="0" smtClean="0"/>
          </a:p>
          <a:p>
            <a:r>
              <a:rPr lang="en-US" dirty="0" smtClean="0">
                <a:solidFill>
                  <a:srgbClr val="FFC000"/>
                </a:solidFill>
              </a:rPr>
              <a:t>Architectural patterns </a:t>
            </a:r>
            <a:r>
              <a:rPr lang="en-US" dirty="0" smtClean="0"/>
              <a:t>are a means of reusing knowledge about generic system architectures. They describe the architecture, explain when it may be used and describe its advantages and disadvantages.</a:t>
            </a:r>
            <a:endParaRPr lang="en-GB" dirty="0" smtClean="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6 – Architectural Design</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smtClean="0"/>
              <a:t>Repository architecture</a:t>
            </a:r>
            <a:endParaRPr lang="en-GB" dirty="0"/>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dirty="0"/>
              <a:t>Sub-systems must exchange data.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dirty="0"/>
              <a:t>When large amounts of data are to be shared, the repository model of sharing is most commonly </a:t>
            </a:r>
            <a:r>
              <a:rPr lang="en-GB" dirty="0" smtClean="0"/>
              <a:t>used a this is an efficient data sharing mechanism.</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Repository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417638"/>
          <a:ext cx="8229600" cy="4938714"/>
        </p:xfrm>
        <a:graphic>
          <a:graphicData uri="http://schemas.openxmlformats.org/drawingml/2006/table">
            <a:tbl>
              <a:tblPr firstRow="1" bandRow="1">
                <a:tableStyleId>{5C22544A-7EE6-4342-B048-85BDC9FD1C3A}</a:tableStyleId>
              </a:tblPr>
              <a:tblGrid>
                <a:gridCol w="1934360"/>
                <a:gridCol w="6295240"/>
              </a:tblGrid>
              <a:tr h="434893">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a:t>
                      </a:r>
                      <a:r>
                        <a:rPr lang="en-GB" sz="1400" b="1" dirty="0" smtClean="0">
                          <a:solidFill>
                            <a:srgbClr val="000000"/>
                          </a:solidFill>
                          <a:latin typeface="Helvetica"/>
                          <a:ea typeface="Times New Roman"/>
                          <a:cs typeface="Helvetica"/>
                        </a:rPr>
                        <a:t> </a:t>
                      </a:r>
                      <a:endParaRPr lang="en-GB" sz="1400" b="1" dirty="0">
                        <a:solidFill>
                          <a:srgbClr val="000000"/>
                        </a:solidFill>
                        <a:latin typeface="Helvetica"/>
                        <a:ea typeface="Times New Roman"/>
                        <a:cs typeface="Helvetica"/>
                      </a:endParaRPr>
                    </a:p>
                  </a:txBody>
                  <a:tcPr marL="68580" marR="68580" marT="0" marB="0"/>
                </a:tc>
              </a:tr>
              <a:tr h="750637">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tr>
              <a:tr h="750637">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tr>
              <a:tr h="1000849">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When used</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tr>
              <a:tr h="1000849">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tr>
              <a:tr h="1000849">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repository architecture for an IDE</a:t>
            </a:r>
            <a:r>
              <a:rPr lang="en-GB" dirty="0" smtClean="0"/>
              <a:t> </a:t>
            </a:r>
            <a:endParaRPr lang="en-US" dirty="0"/>
          </a:p>
        </p:txBody>
      </p:sp>
      <p:pic>
        <p:nvPicPr>
          <p:cNvPr id="4" name="Content Placeholder 3" descr="6.9 RepositoryIDE.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2287" b="-12287"/>
              <a:stretch>
                <a:fillRect/>
              </a:stretch>
            </p:blipFill>
          </mc:Choice>
          <mc:Fallback>
            <p:blipFill>
              <a:blip r:embed="rId3"/>
              <a:srcRect t="-12287" b="-12287"/>
              <a:stretch>
                <a:fillRect/>
              </a:stretch>
            </p:blipFill>
          </mc:Fallback>
        </mc:AlternateContent>
        <p:spPr>
          <a:xfrm>
            <a:off x="754456" y="1600200"/>
            <a:ext cx="7244433" cy="3984159"/>
          </a:xfrm>
        </p:spPr>
      </p:pic>
      <p:sp>
        <p:nvSpPr>
          <p:cNvPr id="5" name="Slide Number Placeholder 4"/>
          <p:cNvSpPr>
            <a:spLocks noGrp="1"/>
          </p:cNvSpPr>
          <p:nvPr>
            <p:ph type="sldNum" sz="quarter" idx="12"/>
          </p:nvPr>
        </p:nvSpPr>
        <p:spPr/>
        <p:txBody>
          <a:bodyPr/>
          <a:lstStyle/>
          <a:p>
            <a:fld id="{EC33B370-F672-B743-B3AF-248A63C17270}" type="slidenum">
              <a:rPr lang="en-US" smtClean="0"/>
              <a:pPr/>
              <a:t>29</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Software architecture</a:t>
            </a:r>
          </a:p>
        </p:txBody>
      </p:sp>
      <p:sp>
        <p:nvSpPr>
          <p:cNvPr id="44035" name="Rectangle 3"/>
          <p:cNvSpPr>
            <a:spLocks noGrp="1" noChangeArrowheads="1"/>
          </p:cNvSpPr>
          <p:nvPr>
            <p:ph idx="1"/>
          </p:nvPr>
        </p:nvSpPr>
        <p:spPr/>
        <p:txBody>
          <a:bodyPr/>
          <a:lstStyle/>
          <a:p>
            <a:r>
              <a:rPr lang="en-GB" dirty="0"/>
              <a:t>The design process for identifying the sub-systems making up a system and the framework for sub-system control and communication is </a:t>
            </a:r>
            <a:r>
              <a:rPr lang="en-GB" dirty="0">
                <a:solidFill>
                  <a:schemeClr val="accent1"/>
                </a:solidFill>
              </a:rPr>
              <a:t>architectural design</a:t>
            </a:r>
            <a:r>
              <a:rPr lang="en-GB" i="1" dirty="0"/>
              <a:t>.</a:t>
            </a:r>
          </a:p>
          <a:p>
            <a:r>
              <a:rPr lang="en-GB" dirty="0"/>
              <a:t>The output of this design process is a description of the</a:t>
            </a:r>
            <a:r>
              <a:rPr lang="en-GB" i="1" dirty="0"/>
              <a:t> </a:t>
            </a:r>
            <a:r>
              <a:rPr lang="en-GB" dirty="0">
                <a:solidFill>
                  <a:schemeClr val="accent1"/>
                </a:solidFill>
              </a:rPr>
              <a:t>software architecture</a:t>
            </a:r>
            <a:r>
              <a:rPr lang="en-GB" dirty="0" smtClean="0">
                <a:solidFill>
                  <a:schemeClr val="accent1"/>
                </a:solidFill>
              </a:rPr>
              <a:t>.</a:t>
            </a:r>
          </a:p>
          <a:p>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Client-server</a:t>
            </a:r>
            <a:r>
              <a:rPr lang="en-GB" dirty="0" smtClean="0"/>
              <a:t> architecture</a:t>
            </a:r>
            <a:endParaRPr lang="en-GB" dirty="0"/>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dirty="0"/>
              <a:t>Distributed system model which shows how data and processing is distributed across a range of components</a:t>
            </a:r>
            <a:r>
              <a:rPr lang="en-GB" dirty="0" smtClean="0"/>
              <a:t>.</a:t>
            </a:r>
          </a:p>
          <a:p>
            <a:pPr lvl="1">
              <a:lnSpc>
                <a:spcPct val="90000"/>
              </a:lnSpc>
            </a:pPr>
            <a:r>
              <a:rPr lang="en-GB" dirty="0" smtClean="0"/>
              <a:t>Can be implemented on a single computer.</a:t>
            </a:r>
          </a:p>
          <a:p>
            <a:pPr>
              <a:lnSpc>
                <a:spcPct val="90000"/>
              </a:lnSpc>
            </a:pPr>
            <a:r>
              <a:rPr lang="en-GB" dirty="0"/>
              <a:t>Set of stand-alone servers 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Client–server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599" cy="4533312"/>
        </p:xfrm>
        <a:graphic>
          <a:graphicData uri="http://schemas.openxmlformats.org/drawingml/2006/table">
            <a:tbl>
              <a:tblPr firstRow="1" bandRow="1">
                <a:tableStyleId>{5C22544A-7EE6-4342-B048-85BDC9FD1C3A}</a:tableStyleId>
              </a:tblPr>
              <a:tblGrid>
                <a:gridCol w="2082988"/>
                <a:gridCol w="6146611"/>
              </a:tblGrid>
              <a:tr h="470742">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a:t>
                      </a:r>
                      <a:r>
                        <a:rPr lang="en-GB" sz="1400" b="1" dirty="0" smtClean="0">
                          <a:solidFill>
                            <a:srgbClr val="000000"/>
                          </a:solidFill>
                          <a:latin typeface="Helvetica"/>
                          <a:ea typeface="Times New Roman"/>
                          <a:cs typeface="Helvetica"/>
                        </a:rPr>
                        <a:t>server</a:t>
                      </a:r>
                      <a:endParaRPr lang="en-GB" sz="1400" b="1" dirty="0">
                        <a:solidFill>
                          <a:srgbClr val="000000"/>
                        </a:solidFill>
                        <a:latin typeface="Helvetica"/>
                        <a:ea typeface="Times New Roman"/>
                        <a:cs typeface="Helvetica"/>
                      </a:endParaRPr>
                    </a:p>
                  </a:txBody>
                  <a:tcPr marL="68580" marR="68580" marT="0" marB="0"/>
                </a:tc>
              </a:tr>
              <a:tr h="812514">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tr>
              <a:tr h="541676">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tr>
              <a:tr h="81251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tr>
              <a:tr h="81251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tr>
              <a:tr h="10833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31</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client–server architecture for a film library</a:t>
            </a:r>
            <a:r>
              <a:rPr lang="en-GB" dirty="0" smtClean="0"/>
              <a:t> </a:t>
            </a:r>
            <a:endParaRPr lang="en-US" dirty="0"/>
          </a:p>
        </p:txBody>
      </p:sp>
      <p:pic>
        <p:nvPicPr>
          <p:cNvPr id="4" name="Content Placeholder 3" descr="6.11 ClientServerFilmPhoto.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062" r="-1062"/>
              <a:stretch>
                <a:fillRect/>
              </a:stretch>
            </p:blipFill>
          </mc:Choice>
          <mc:Fallback>
            <p:blipFill>
              <a:blip r:embed="rId3"/>
              <a:srcRect l="-1062" r="-1062"/>
              <a:stretch>
                <a:fillRect/>
              </a:stretch>
            </p:blipFill>
          </mc:Fallback>
        </mc:AlternateContent>
        <p:spPr>
          <a:xfrm>
            <a:off x="822014" y="1775831"/>
            <a:ext cx="7203898" cy="3961866"/>
          </a:xfrm>
        </p:spPr>
      </p:pic>
      <p:sp>
        <p:nvSpPr>
          <p:cNvPr id="5" name="Slide Number Placeholder 4"/>
          <p:cNvSpPr>
            <a:spLocks noGrp="1"/>
          </p:cNvSpPr>
          <p:nvPr>
            <p:ph type="sldNum" sz="quarter" idx="12"/>
          </p:nvPr>
        </p:nvSpPr>
        <p:spPr/>
        <p:txBody>
          <a:bodyPr/>
          <a:lstStyle/>
          <a:p>
            <a:fld id="{EC33B370-F672-B743-B3AF-248A63C17270}"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dirty="0" smtClean="0"/>
              <a:t>Pipe and filter architecture</a:t>
            </a:r>
            <a:endParaRPr lang="en-GB" dirty="0"/>
          </a:p>
        </p:txBody>
      </p:sp>
      <p:sp>
        <p:nvSpPr>
          <p:cNvPr id="33795" name="Rectangle 3"/>
          <p:cNvSpPr>
            <a:spLocks noGrp="1" noChangeArrowheads="1"/>
          </p:cNvSpPr>
          <p:nvPr>
            <p:ph idx="1"/>
          </p:nvPr>
        </p:nvSpPr>
        <p:spPr>
          <a:noFill/>
          <a:ln/>
        </p:spPr>
        <p:txBody>
          <a:bodyPr lIns="90487" tIns="44450" rIns="90487" bIns="44450"/>
          <a:lstStyle/>
          <a:p>
            <a:pPr>
              <a:lnSpc>
                <a:spcPct val="90000"/>
              </a:lnSpc>
            </a:pPr>
            <a:r>
              <a:rPr lang="en-GB"/>
              <a:t>Functional transformations process their inputs to produce outputs.</a:t>
            </a:r>
          </a:p>
          <a:p>
            <a:pPr>
              <a:lnSpc>
                <a:spcPct val="90000"/>
              </a:lnSpc>
            </a:pPr>
            <a:r>
              <a:rPr lang="en-GB"/>
              <a:t>May be referred to as a pipe and filter model (as in UNIX shell).</a:t>
            </a:r>
          </a:p>
          <a:p>
            <a:pPr>
              <a:lnSpc>
                <a:spcPct val="90000"/>
              </a:lnSpc>
            </a:pPr>
            <a:r>
              <a:rPr lang="en-GB"/>
              <a:t>Variants of this approach are very common. When transformations are sequential, this is a batch sequential model which is extensively used in data processing systems.</a:t>
            </a:r>
          </a:p>
          <a:p>
            <a:pPr>
              <a:lnSpc>
                <a:spcPct val="90000"/>
              </a:lnSpc>
            </a:pPr>
            <a:r>
              <a:rPr lang="en-GB"/>
              <a:t>Not really suitable for interactive systems.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pipe and filter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4976159"/>
        </p:xfrm>
        <a:graphic>
          <a:graphicData uri="http://schemas.openxmlformats.org/drawingml/2006/table">
            <a:tbl>
              <a:tblPr firstRow="1" bandRow="1">
                <a:tableStyleId>{5C22544A-7EE6-4342-B048-85BDC9FD1C3A}</a:tableStyleId>
              </a:tblPr>
              <a:tblGrid>
                <a:gridCol w="1691151"/>
                <a:gridCol w="6538449"/>
              </a:tblGrid>
              <a:tr h="466039">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a:t>
                      </a:r>
                      <a:r>
                        <a:rPr lang="en-GB" sz="1400" b="1" dirty="0" smtClean="0">
                          <a:solidFill>
                            <a:srgbClr val="000000"/>
                          </a:solidFill>
                          <a:latin typeface="Helvetica"/>
                          <a:ea typeface="Times New Roman"/>
                          <a:cs typeface="Helvetica"/>
                        </a:rPr>
                        <a:t>filter</a:t>
                      </a:r>
                      <a:endParaRPr lang="en-GB" sz="1400" b="1" dirty="0">
                        <a:solidFill>
                          <a:srgbClr val="000000"/>
                        </a:solidFill>
                        <a:latin typeface="Helvetica"/>
                        <a:ea typeface="Times New Roman"/>
                        <a:cs typeface="Helvetica"/>
                      </a:endParaRPr>
                    </a:p>
                  </a:txBody>
                  <a:tcPr marL="68580" marR="68580" marT="0" marB="0"/>
                </a:tc>
              </a:tr>
              <a:tr h="804396">
                <a:tc>
                  <a:txBody>
                    <a:bodyPr/>
                    <a:lstStyle/>
                    <a:p>
                      <a:pPr algn="just">
                        <a:spcAft>
                          <a:spcPts val="0"/>
                        </a:spcAft>
                        <a:tabLst>
                          <a:tab pos="342900" algn="l"/>
                          <a:tab pos="685800" algn="l"/>
                          <a:tab pos="1028700" algn="l"/>
                        </a:tabLst>
                      </a:pPr>
                      <a:r>
                        <a:rPr lang="en-GB" sz="1500" b="1" dirty="0" smtClean="0">
                          <a:solidFill>
                            <a:srgbClr val="000000"/>
                          </a:solidFill>
                          <a:latin typeface="Helvetica"/>
                          <a:ea typeface="Times New Roman"/>
                          <a:cs typeface="Helvetica"/>
                        </a:rPr>
                        <a:t>Description</a:t>
                      </a:r>
                      <a:endParaRPr lang="en-GB" sz="15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500" dirty="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tr>
              <a:tr h="536264">
                <a:tc>
                  <a:txBody>
                    <a:bodyPr/>
                    <a:lstStyle/>
                    <a:p>
                      <a:pPr algn="just">
                        <a:spcAft>
                          <a:spcPts val="0"/>
                        </a:spcAft>
                        <a:tabLst>
                          <a:tab pos="342900" algn="l"/>
                          <a:tab pos="685800" algn="l"/>
                          <a:tab pos="1028700" algn="l"/>
                        </a:tabLst>
                      </a:pPr>
                      <a:r>
                        <a:rPr lang="en-GB" sz="1500" b="1" dirty="0">
                          <a:solidFill>
                            <a:srgbClr val="000000"/>
                          </a:solidFill>
                          <a:latin typeface="Helvetica"/>
                          <a:ea typeface="Times New Roman"/>
                          <a:cs typeface="Helvetica"/>
                        </a:rPr>
                        <a:t>Example</a:t>
                      </a:r>
                      <a:endParaRPr lang="en-GB" sz="15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500" dirty="0">
                          <a:solidFill>
                            <a:srgbClr val="000000"/>
                          </a:solidFill>
                          <a:latin typeface="Helvetica"/>
                          <a:ea typeface="Times New Roman"/>
                          <a:cs typeface="Helvetica"/>
                        </a:rPr>
                        <a:t>Figure 6.13 is an example of a pipe and filter system used for processing invoices.</a:t>
                      </a:r>
                    </a:p>
                  </a:txBody>
                  <a:tcPr marL="68580" marR="68580" marT="0" marB="0"/>
                </a:tc>
              </a:tr>
              <a:tr h="804396">
                <a:tc>
                  <a:txBody>
                    <a:bodyPr/>
                    <a:lstStyle/>
                    <a:p>
                      <a:pPr algn="just">
                        <a:spcAft>
                          <a:spcPts val="0"/>
                        </a:spcAft>
                        <a:tabLst>
                          <a:tab pos="342900" algn="l"/>
                          <a:tab pos="685800" algn="l"/>
                          <a:tab pos="1028700" algn="l"/>
                        </a:tabLst>
                      </a:pPr>
                      <a:r>
                        <a:rPr lang="en-GB" sz="1500" b="1">
                          <a:solidFill>
                            <a:srgbClr val="000000"/>
                          </a:solidFill>
                          <a:latin typeface="Helvetica"/>
                          <a:ea typeface="Times New Roman"/>
                          <a:cs typeface="Helvetica"/>
                        </a:rPr>
                        <a:t>When used</a:t>
                      </a:r>
                      <a:endParaRPr lang="en-GB" sz="15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500" dirty="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tr>
              <a:tr h="804396">
                <a:tc>
                  <a:txBody>
                    <a:bodyPr/>
                    <a:lstStyle/>
                    <a:p>
                      <a:pPr algn="just">
                        <a:spcAft>
                          <a:spcPts val="0"/>
                        </a:spcAft>
                        <a:tabLst>
                          <a:tab pos="342900" algn="l"/>
                          <a:tab pos="685800" algn="l"/>
                          <a:tab pos="1028700" algn="l"/>
                        </a:tabLst>
                      </a:pPr>
                      <a:r>
                        <a:rPr lang="en-GB" sz="1500" b="1">
                          <a:solidFill>
                            <a:srgbClr val="000000"/>
                          </a:solidFill>
                          <a:latin typeface="Helvetica"/>
                          <a:ea typeface="Times New Roman"/>
                          <a:cs typeface="Helvetica"/>
                        </a:rPr>
                        <a:t>Advantages</a:t>
                      </a:r>
                      <a:endParaRPr lang="en-GB" sz="15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500" dirty="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tr>
              <a:tr h="1340660">
                <a:tc>
                  <a:txBody>
                    <a:bodyPr/>
                    <a:lstStyle/>
                    <a:p>
                      <a:pPr algn="just">
                        <a:spcAft>
                          <a:spcPts val="0"/>
                        </a:spcAft>
                        <a:tabLst>
                          <a:tab pos="342900" algn="l"/>
                          <a:tab pos="685800" algn="l"/>
                          <a:tab pos="1028700" algn="l"/>
                        </a:tabLst>
                      </a:pPr>
                      <a:r>
                        <a:rPr lang="en-GB" sz="1500" b="1">
                          <a:solidFill>
                            <a:srgbClr val="000000"/>
                          </a:solidFill>
                          <a:latin typeface="Helvetica"/>
                          <a:ea typeface="Times New Roman"/>
                          <a:cs typeface="Helvetica"/>
                        </a:rPr>
                        <a:t>Disadvantages</a:t>
                      </a:r>
                      <a:endParaRPr lang="en-GB" sz="15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5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500" dirty="0" err="1">
                          <a:solidFill>
                            <a:srgbClr val="000000"/>
                          </a:solidFill>
                          <a:latin typeface="Helvetica"/>
                          <a:ea typeface="Times New Roman"/>
                          <a:cs typeface="Helvetica"/>
                        </a:rPr>
                        <a:t>unparse</a:t>
                      </a:r>
                      <a:r>
                        <a:rPr lang="en-GB" sz="15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r>
                        <a:rPr lang="en-GB" sz="1500" dirty="0" smtClean="0">
                          <a:solidFill>
                            <a:srgbClr val="000000"/>
                          </a:solidFill>
                          <a:latin typeface="Helvetica"/>
                          <a:ea typeface="Times New Roman"/>
                          <a:cs typeface="Helvetica"/>
                        </a:rPr>
                        <a:t>.</a:t>
                      </a:r>
                      <a:endParaRPr lang="en-GB" sz="15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the pipe and filter architecture</a:t>
            </a:r>
            <a:r>
              <a:rPr lang="en-GB" dirty="0" smtClean="0"/>
              <a:t> </a:t>
            </a:r>
            <a:endParaRPr lang="en-US" dirty="0"/>
          </a:p>
        </p:txBody>
      </p:sp>
      <p:pic>
        <p:nvPicPr>
          <p:cNvPr id="4" name="Content Placeholder 3" descr="6.13 InvoiceProc.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46243" b="-46243"/>
              <a:stretch>
                <a:fillRect/>
              </a:stretch>
            </p:blipFill>
          </mc:Choice>
          <mc:Fallback>
            <p:blipFill>
              <a:blip r:embed="rId3"/>
              <a:srcRect t="-46243" b="-46243"/>
              <a:stretch>
                <a:fillRect/>
              </a:stretch>
            </p:blipFill>
          </mc:Fallback>
        </mc:AlternateContent>
        <p:spPr/>
      </p:pic>
      <p:sp>
        <p:nvSpPr>
          <p:cNvPr id="5" name="Slide Number Placeholder 4"/>
          <p:cNvSpPr>
            <a:spLocks noGrp="1"/>
          </p:cNvSpPr>
          <p:nvPr>
            <p:ph type="sldNum" sz="quarter" idx="12"/>
          </p:nvPr>
        </p:nvSpPr>
        <p:spPr/>
        <p:txBody>
          <a:bodyPr/>
          <a:lstStyle/>
          <a:p>
            <a:fld id="{EC33B370-F672-B743-B3AF-248A63C17270}"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smtClean="0"/>
              <a:t>Application architectures</a:t>
            </a:r>
            <a:endParaRPr lang="en-US" dirty="0"/>
          </a:p>
        </p:txBody>
      </p:sp>
      <p:sp>
        <p:nvSpPr>
          <p:cNvPr id="137219" name="Rectangle 3"/>
          <p:cNvSpPr>
            <a:spLocks noGrp="1" noChangeArrowheads="1"/>
          </p:cNvSpPr>
          <p:nvPr>
            <p:ph type="body" idx="1"/>
          </p:nvPr>
        </p:nvSpPr>
        <p:spPr/>
        <p:txBody>
          <a:bodyPr lIns="91797" tIns="45898" rIns="91797" bIns="45898"/>
          <a:lstStyle/>
          <a:p>
            <a:r>
              <a:rPr lang="en-US" dirty="0"/>
              <a:t>Application systems are designed to meet an </a:t>
            </a:r>
            <a:r>
              <a:rPr lang="en-US" dirty="0" smtClean="0"/>
              <a:t>organizational </a:t>
            </a:r>
            <a:r>
              <a:rPr lang="en-US" dirty="0"/>
              <a:t>need.</a:t>
            </a:r>
          </a:p>
          <a:p>
            <a:r>
              <a:rPr lang="en-US" dirty="0"/>
              <a:t>As businesses have much in common, their application systems also tend to have a common architecture that reflects the application requirements.</a:t>
            </a:r>
          </a:p>
          <a:p>
            <a:r>
              <a:rPr lang="en-US" dirty="0"/>
              <a:t>A generic</a:t>
            </a:r>
            <a:r>
              <a:rPr lang="en-US" dirty="0" smtClean="0"/>
              <a:t> application architecture is an architecture for a type of software system that may be configured </a:t>
            </a:r>
            <a:r>
              <a:rPr lang="en-US" dirty="0"/>
              <a:t>and adapted to create a system that meets specific requirements.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Use of application architectures</a:t>
            </a:r>
          </a:p>
        </p:txBody>
      </p:sp>
      <p:sp>
        <p:nvSpPr>
          <p:cNvPr id="138243" name="Rectangle 3"/>
          <p:cNvSpPr>
            <a:spLocks noGrp="1" noChangeArrowheads="1"/>
          </p:cNvSpPr>
          <p:nvPr>
            <p:ph type="body" idx="1"/>
          </p:nvPr>
        </p:nvSpPr>
        <p:spPr/>
        <p:txBody>
          <a:bodyPr lIns="91797" tIns="45898" rIns="91797" bIns="45898"/>
          <a:lstStyle/>
          <a:p>
            <a:pPr>
              <a:lnSpc>
                <a:spcPct val="90000"/>
              </a:lnSpc>
            </a:pPr>
            <a:r>
              <a:rPr lang="en-US"/>
              <a:t>As a starting point for architectural design.</a:t>
            </a:r>
          </a:p>
          <a:p>
            <a:pPr>
              <a:lnSpc>
                <a:spcPct val="90000"/>
              </a:lnSpc>
            </a:pPr>
            <a:r>
              <a:rPr lang="en-US"/>
              <a:t>As a design checklist.</a:t>
            </a:r>
          </a:p>
          <a:p>
            <a:pPr>
              <a:lnSpc>
                <a:spcPct val="90000"/>
              </a:lnSpc>
            </a:pPr>
            <a:r>
              <a:rPr lang="en-US"/>
              <a:t>As a way of organising the work of the development team.</a:t>
            </a:r>
          </a:p>
          <a:p>
            <a:pPr>
              <a:lnSpc>
                <a:spcPct val="90000"/>
              </a:lnSpc>
            </a:pPr>
            <a:r>
              <a:rPr lang="en-US"/>
              <a:t>As a means of assessing components for reuse.</a:t>
            </a:r>
          </a:p>
          <a:p>
            <a:pPr>
              <a:lnSpc>
                <a:spcPct val="90000"/>
              </a:lnSpc>
            </a:pPr>
            <a:r>
              <a:rPr lang="en-US"/>
              <a:t>As a vocabulary for talking about application types.</a:t>
            </a:r>
          </a:p>
          <a:p>
            <a:pPr>
              <a:lnSpc>
                <a:spcPct val="90000"/>
              </a:lnSpc>
              <a:buFont typeface="Zapf Dingbats" charset="2"/>
              <a:buNone/>
            </a:pP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smtClean="0"/>
              <a:t>Examples of application types</a:t>
            </a:r>
            <a:endParaRPr lang="en-US" dirty="0"/>
          </a:p>
        </p:txBody>
      </p:sp>
      <p:sp>
        <p:nvSpPr>
          <p:cNvPr id="139267" name="Rectangle 3"/>
          <p:cNvSpPr>
            <a:spLocks noGrp="1" noChangeArrowheads="1"/>
          </p:cNvSpPr>
          <p:nvPr>
            <p:ph type="body" idx="1"/>
          </p:nvPr>
        </p:nvSpPr>
        <p:spPr/>
        <p:txBody>
          <a:bodyPr/>
          <a:lstStyle/>
          <a:p>
            <a:r>
              <a:rPr lang="en-US" smtClean="0"/>
              <a:t>Data processing applications</a:t>
            </a:r>
          </a:p>
          <a:p>
            <a:pPr lvl="1"/>
            <a:r>
              <a:rPr lang="en-US" smtClean="0"/>
              <a:t>Data driven applications that process data in batches without explicit user intervention during the processing.</a:t>
            </a:r>
          </a:p>
          <a:p>
            <a:r>
              <a:rPr lang="en-US" smtClean="0"/>
              <a:t>Transaction processing applications</a:t>
            </a:r>
          </a:p>
          <a:p>
            <a:pPr lvl="1"/>
            <a:r>
              <a:rPr lang="en-US" smtClean="0"/>
              <a:t>Data-centred applications that process user requests and update information in a system database.</a:t>
            </a:r>
          </a:p>
          <a:p>
            <a:r>
              <a:rPr lang="en-US" smtClean="0"/>
              <a:t>Event processing systems</a:t>
            </a:r>
          </a:p>
          <a:p>
            <a:pPr lvl="1"/>
            <a:r>
              <a:rPr lang="en-US" smtClean="0"/>
              <a:t>Applications where system actions depend on interpreting events from the system’s environment.</a:t>
            </a:r>
          </a:p>
          <a:p>
            <a:r>
              <a:rPr lang="en-US" smtClean="0"/>
              <a:t>Language processing systems</a:t>
            </a:r>
          </a:p>
          <a:p>
            <a:pPr lvl="1"/>
            <a:r>
              <a:rPr lang="en-US" smtClean="0"/>
              <a:t>Applications where the users’ intentions are specified in a formal language that is processed and interpreted by the system.</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140291" name="Rectangle 3"/>
          <p:cNvSpPr>
            <a:spLocks noGrp="1" noChangeArrowheads="1"/>
          </p:cNvSpPr>
          <p:nvPr>
            <p:ph type="body" idx="1"/>
          </p:nvPr>
        </p:nvSpPr>
        <p:spPr/>
        <p:txBody>
          <a:bodyPr lIns="91797" tIns="45898" rIns="91797" bIns="45898"/>
          <a:lstStyle/>
          <a:p>
            <a:pPr>
              <a:lnSpc>
                <a:spcPct val="90000"/>
              </a:lnSpc>
            </a:pPr>
            <a:r>
              <a:rPr lang="en-US" sz="2300" dirty="0" smtClean="0"/>
              <a:t>Focus here is on transaction processing and language </a:t>
            </a:r>
            <a:r>
              <a:rPr lang="en-US" sz="2300" smtClean="0"/>
              <a:t>processing systems.</a:t>
            </a:r>
          </a:p>
          <a:p>
            <a:pPr>
              <a:lnSpc>
                <a:spcPct val="90000"/>
              </a:lnSpc>
            </a:pPr>
            <a:r>
              <a:rPr lang="en-US" sz="2300" dirty="0" smtClean="0"/>
              <a:t>Transaction </a:t>
            </a:r>
            <a:r>
              <a:rPr lang="en-US" sz="2300" dirty="0"/>
              <a:t>processing systems</a:t>
            </a:r>
          </a:p>
          <a:p>
            <a:pPr lvl="1">
              <a:lnSpc>
                <a:spcPct val="90000"/>
              </a:lnSpc>
            </a:pPr>
            <a:r>
              <a:rPr lang="en-US" sz="2100" dirty="0"/>
              <a:t>E-commerce systems;</a:t>
            </a:r>
          </a:p>
          <a:p>
            <a:pPr lvl="1">
              <a:lnSpc>
                <a:spcPct val="90000"/>
              </a:lnSpc>
            </a:pPr>
            <a:r>
              <a:rPr lang="en-US" sz="2100" dirty="0"/>
              <a:t>Reservation systems.</a:t>
            </a:r>
            <a:endParaRPr lang="en-US" sz="2100" dirty="0" smtClean="0"/>
          </a:p>
          <a:p>
            <a:pPr>
              <a:lnSpc>
                <a:spcPct val="90000"/>
              </a:lnSpc>
            </a:pPr>
            <a:r>
              <a:rPr lang="en-US" sz="2300" dirty="0" smtClean="0"/>
              <a:t>Language </a:t>
            </a:r>
            <a:r>
              <a:rPr lang="en-US" sz="2300" dirty="0"/>
              <a:t>processing systems</a:t>
            </a:r>
          </a:p>
          <a:p>
            <a:pPr lvl="1">
              <a:lnSpc>
                <a:spcPct val="90000"/>
              </a:lnSpc>
            </a:pPr>
            <a:r>
              <a:rPr lang="en-US" sz="2100" dirty="0"/>
              <a:t>Compilers;</a:t>
            </a:r>
          </a:p>
          <a:p>
            <a:pPr lvl="1">
              <a:lnSpc>
                <a:spcPct val="90000"/>
              </a:lnSpc>
            </a:pPr>
            <a:r>
              <a:rPr lang="en-US" sz="2100" dirty="0"/>
              <a:t>Command interpreters.</a:t>
            </a:r>
          </a:p>
          <a:p>
            <a:pPr lvl="1">
              <a:lnSpc>
                <a:spcPct val="90000"/>
              </a:lnSpc>
            </a:pPr>
            <a:endParaRPr lang="en-US" sz="2100"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Architectural design</a:t>
            </a:r>
          </a:p>
        </p:txBody>
      </p:sp>
      <p:sp>
        <p:nvSpPr>
          <p:cNvPr id="7171" name="Rectangle 3"/>
          <p:cNvSpPr>
            <a:spLocks noGrp="1" noChangeArrowheads="1"/>
          </p:cNvSpPr>
          <p:nvPr>
            <p:ph idx="1"/>
          </p:nvPr>
        </p:nvSpPr>
        <p:spPr>
          <a:noFill/>
          <a:ln/>
        </p:spPr>
        <p:txBody>
          <a:bodyPr lIns="90487" tIns="44450" rIns="90487" bIns="44450"/>
          <a:lstStyle/>
          <a:p>
            <a:r>
              <a:rPr lang="en-GB"/>
              <a:t>An early stage of the system design process.</a:t>
            </a:r>
          </a:p>
          <a:p>
            <a:r>
              <a:rPr lang="en-GB"/>
              <a:t>Represents the link between specification and design processes.</a:t>
            </a:r>
          </a:p>
          <a:p>
            <a:r>
              <a:rPr lang="en-GB"/>
              <a:t>Often carried out in parallel with some specification activities.</a:t>
            </a:r>
          </a:p>
          <a:p>
            <a:r>
              <a:rPr lang="en-GB"/>
              <a:t>It involves identifying major system components and their communications.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Transaction processing systems</a:t>
            </a:r>
          </a:p>
        </p:txBody>
      </p:sp>
      <p:sp>
        <p:nvSpPr>
          <p:cNvPr id="144387" name="Rectangle 3"/>
          <p:cNvSpPr>
            <a:spLocks noGrp="1" noChangeArrowheads="1"/>
          </p:cNvSpPr>
          <p:nvPr>
            <p:ph type="body" idx="1"/>
          </p:nvPr>
        </p:nvSpPr>
        <p:spPr/>
        <p:txBody>
          <a:bodyPr lIns="91797" tIns="45898" rIns="91797" bIns="45898"/>
          <a:lstStyle/>
          <a:p>
            <a:pPr>
              <a:lnSpc>
                <a:spcPct val="90000"/>
              </a:lnSpc>
            </a:pPr>
            <a:r>
              <a:rPr lang="en-US"/>
              <a:t>Process user requests for information from a database or requests to update the database.</a:t>
            </a:r>
          </a:p>
          <a:p>
            <a:pPr>
              <a:lnSpc>
                <a:spcPct val="90000"/>
              </a:lnSpc>
            </a:pPr>
            <a:r>
              <a:rPr lang="en-US"/>
              <a:t>From a user perspective a transaction is:</a:t>
            </a:r>
          </a:p>
          <a:p>
            <a:pPr lvl="1">
              <a:lnSpc>
                <a:spcPct val="90000"/>
              </a:lnSpc>
            </a:pPr>
            <a:r>
              <a:rPr lang="en-US"/>
              <a:t>Any coherent sequence of operations that satisfies a goal;</a:t>
            </a:r>
          </a:p>
          <a:p>
            <a:pPr lvl="1">
              <a:lnSpc>
                <a:spcPct val="90000"/>
              </a:lnSpc>
            </a:pPr>
            <a:r>
              <a:rPr lang="en-US"/>
              <a:t>For example - find the times of flights from London to Paris.</a:t>
            </a:r>
          </a:p>
          <a:p>
            <a:pPr>
              <a:lnSpc>
                <a:spcPct val="90000"/>
              </a:lnSpc>
            </a:pPr>
            <a:r>
              <a:rPr lang="en-US"/>
              <a:t>Users make asynchronous requests for service which are then processed by a transaction manager.</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transaction processing applications</a:t>
            </a:r>
            <a:r>
              <a:rPr lang="en-GB" dirty="0" smtClean="0"/>
              <a:t> </a:t>
            </a:r>
            <a:endParaRPr lang="en-US" dirty="0"/>
          </a:p>
        </p:txBody>
      </p:sp>
      <p:pic>
        <p:nvPicPr>
          <p:cNvPr id="4" name="Content Placeholder 3" descr="6.14 TransactionProcSy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253395" b="-253395"/>
              <a:stretch>
                <a:fillRect/>
              </a:stretch>
            </p:blipFill>
          </mc:Choice>
          <mc:Fallback>
            <p:blipFill>
              <a:blip r:embed="rId3"/>
              <a:srcRect t="-253395" b="-253395"/>
              <a:stretch>
                <a:fillRect/>
              </a:stretch>
            </p:blipFill>
          </mc:Fallback>
        </mc:AlternateContent>
        <p:spPr>
          <a:xfrm>
            <a:off x="659875" y="1600200"/>
            <a:ext cx="7649782" cy="4207085"/>
          </a:xfrm>
        </p:spPr>
      </p:pic>
      <p:sp>
        <p:nvSpPr>
          <p:cNvPr id="5" name="Slide Number Placeholder 4"/>
          <p:cNvSpPr>
            <a:spLocks noGrp="1"/>
          </p:cNvSpPr>
          <p:nvPr>
            <p:ph type="sldNum" sz="quarter" idx="12"/>
          </p:nvPr>
        </p:nvSpPr>
        <p:spPr/>
        <p:txBody>
          <a:bodyPr/>
          <a:lstStyle/>
          <a:p>
            <a:fld id="{EC33B370-F672-B743-B3AF-248A63C17270}"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software architecture of an ATM system</a:t>
            </a:r>
            <a:r>
              <a:rPr lang="en-GB" dirty="0" smtClean="0"/>
              <a:t> </a:t>
            </a:r>
            <a:endParaRPr lang="en-US" dirty="0"/>
          </a:p>
        </p:txBody>
      </p:sp>
      <p:pic>
        <p:nvPicPr>
          <p:cNvPr id="4" name="Content Placeholder 3" descr="6.15 ATMSystemArch.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3074" b="-13074"/>
              <a:stretch>
                <a:fillRect/>
              </a:stretch>
            </p:blipFill>
          </mc:Choice>
          <mc:Fallback>
            <p:blipFill>
              <a:blip r:embed="rId3"/>
              <a:srcRect t="-13074" b="-13074"/>
              <a:stretch>
                <a:fillRect/>
              </a:stretch>
            </p:blipFill>
          </mc:Fallback>
        </mc:AlternateContent>
        <p:spPr>
          <a:xfrm>
            <a:off x="1011177" y="1600201"/>
            <a:ext cx="7082293" cy="3894988"/>
          </a:xfrm>
        </p:spPr>
      </p:pic>
      <p:sp>
        <p:nvSpPr>
          <p:cNvPr id="5" name="Slide Number Placeholder 4"/>
          <p:cNvSpPr>
            <a:spLocks noGrp="1"/>
          </p:cNvSpPr>
          <p:nvPr>
            <p:ph type="sldNum" sz="quarter" idx="12"/>
          </p:nvPr>
        </p:nvSpPr>
        <p:spPr/>
        <p:txBody>
          <a:bodyPr/>
          <a:lstStyle/>
          <a:p>
            <a:fld id="{EC33B370-F672-B743-B3AF-248A63C17270}"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Information systems architecture</a:t>
            </a:r>
          </a:p>
        </p:txBody>
      </p:sp>
      <p:sp>
        <p:nvSpPr>
          <p:cNvPr id="146435" name="Rectangle 3"/>
          <p:cNvSpPr>
            <a:spLocks noGrp="1" noChangeArrowheads="1"/>
          </p:cNvSpPr>
          <p:nvPr>
            <p:ph type="body" idx="1"/>
          </p:nvPr>
        </p:nvSpPr>
        <p:spPr/>
        <p:txBody>
          <a:bodyPr lIns="91797" tIns="45898" rIns="91797" bIns="45898"/>
          <a:lstStyle/>
          <a:p>
            <a:r>
              <a:rPr lang="en-US" dirty="0"/>
              <a:t>Information systems have a generic architecture that can be </a:t>
            </a:r>
            <a:r>
              <a:rPr lang="en-US" dirty="0" smtClean="0"/>
              <a:t>organized </a:t>
            </a:r>
            <a:r>
              <a:rPr lang="en-US" dirty="0"/>
              <a:t>as a layered architecture</a:t>
            </a:r>
            <a:r>
              <a:rPr lang="en-US" dirty="0" smtClean="0"/>
              <a:t>.</a:t>
            </a:r>
          </a:p>
          <a:p>
            <a:r>
              <a:rPr lang="en-US" dirty="0" smtClean="0"/>
              <a:t>These are transaction-based systems as interaction with these systems generally involves database transactions.</a:t>
            </a:r>
          </a:p>
          <a:p>
            <a:r>
              <a:rPr lang="en-US" dirty="0"/>
              <a:t>Layers include:</a:t>
            </a:r>
          </a:p>
          <a:p>
            <a:pPr lvl="1"/>
            <a:r>
              <a:rPr lang="en-US" dirty="0"/>
              <a:t>The user interface</a:t>
            </a:r>
          </a:p>
          <a:p>
            <a:pPr lvl="1"/>
            <a:r>
              <a:rPr lang="en-US" dirty="0"/>
              <a:t>User communications</a:t>
            </a:r>
          </a:p>
          <a:p>
            <a:pPr lvl="1"/>
            <a:r>
              <a:rPr lang="en-US" dirty="0"/>
              <a:t>Information retrieval</a:t>
            </a:r>
          </a:p>
          <a:p>
            <a:pPr lvl="1"/>
            <a:r>
              <a:rPr lang="en-US" dirty="0"/>
              <a:t>System database</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Layered information system architecture</a:t>
            </a:r>
            <a:r>
              <a:rPr lang="en-GB" dirty="0" smtClean="0"/>
              <a:t> </a:t>
            </a:r>
            <a:endParaRPr lang="en-US" dirty="0"/>
          </a:p>
        </p:txBody>
      </p:sp>
      <p:pic>
        <p:nvPicPr>
          <p:cNvPr id="4" name="Content Placeholder 3" descr="6.16 InfoSysArch.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5661" r="-15661"/>
              <a:stretch>
                <a:fillRect/>
              </a:stretch>
            </p:blipFill>
          </mc:Choice>
          <mc:Fallback>
            <p:blipFill>
              <a:blip r:embed="rId3"/>
              <a:srcRect l="-15661" r="-15661"/>
              <a:stretch>
                <a:fillRect/>
              </a:stretch>
            </p:blipFill>
          </mc:Fallback>
        </mc:AlternateContent>
        <p:spPr>
          <a:xfrm>
            <a:off x="727433" y="1600201"/>
            <a:ext cx="7325503" cy="4028744"/>
          </a:xfrm>
        </p:spPr>
      </p:pic>
      <p:sp>
        <p:nvSpPr>
          <p:cNvPr id="5" name="Slide Number Placeholder 4"/>
          <p:cNvSpPr>
            <a:spLocks noGrp="1"/>
          </p:cNvSpPr>
          <p:nvPr>
            <p:ph type="sldNum" sz="quarter" idx="12"/>
          </p:nvPr>
        </p:nvSpPr>
        <p:spPr/>
        <p:txBody>
          <a:bodyPr/>
          <a:lstStyle/>
          <a:p>
            <a:fld id="{EC33B370-F672-B743-B3AF-248A63C17270}"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the MHC-PMS</a:t>
            </a:r>
            <a:r>
              <a:rPr lang="en-GB" dirty="0" smtClean="0"/>
              <a:t> </a:t>
            </a:r>
            <a:endParaRPr lang="en-US" dirty="0"/>
          </a:p>
        </p:txBody>
      </p:sp>
      <p:pic>
        <p:nvPicPr>
          <p:cNvPr id="5" name="Content Placeholder 4" descr="6.17 MHC-PMSArch.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4940" r="-14940"/>
              <a:stretch>
                <a:fillRect/>
              </a:stretch>
            </p:blipFill>
          </mc:Choice>
          <mc:Fallback>
            <p:blipFill>
              <a:blip r:embed="rId3"/>
              <a:srcRect l="-14940" r="-14940"/>
              <a:stretch>
                <a:fillRect/>
              </a:stretch>
            </p:blipFill>
          </mc:Fallback>
        </mc:AlternateContent>
        <p:spPr>
          <a:xfrm>
            <a:off x="794991" y="1600200"/>
            <a:ext cx="7137553" cy="3925379"/>
          </a:xfrm>
        </p:spPr>
      </p:pic>
      <p:sp>
        <p:nvSpPr>
          <p:cNvPr id="4" name="Slide Number Placeholder 3"/>
          <p:cNvSpPr>
            <a:spLocks noGrp="1"/>
          </p:cNvSpPr>
          <p:nvPr>
            <p:ph type="sldNum" sz="quarter" idx="12"/>
          </p:nvPr>
        </p:nvSpPr>
        <p:spPr/>
        <p:txBody>
          <a:bodyPr/>
          <a:lstStyle/>
          <a:p>
            <a:fld id="{EC33B370-F672-B743-B3AF-248A63C17270}" type="slidenum">
              <a:rPr lang="en-US" smtClean="0"/>
              <a:pPr/>
              <a:t>45</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information systems</a:t>
            </a:r>
            <a:endParaRPr lang="en-US" dirty="0"/>
          </a:p>
        </p:txBody>
      </p:sp>
      <p:sp>
        <p:nvSpPr>
          <p:cNvPr id="3" name="Content Placeholder 2"/>
          <p:cNvSpPr>
            <a:spLocks noGrp="1"/>
          </p:cNvSpPr>
          <p:nvPr>
            <p:ph idx="1"/>
          </p:nvPr>
        </p:nvSpPr>
        <p:spPr/>
        <p:txBody>
          <a:bodyPr/>
          <a:lstStyle/>
          <a:p>
            <a:r>
              <a:rPr lang="en-US" dirty="0" smtClean="0"/>
              <a:t>Information and resource management systems are now usually web-based systems where the user interfaces are implemented using a web browser. </a:t>
            </a:r>
          </a:p>
          <a:p>
            <a:r>
              <a:rPr lang="en-US" dirty="0" smtClean="0"/>
              <a:t>For example, </a:t>
            </a:r>
            <a:r>
              <a:rPr lang="en-US" dirty="0" err="1" smtClean="0"/>
              <a:t>e</a:t>
            </a:r>
            <a:r>
              <a:rPr lang="en-US" dirty="0" smtClean="0"/>
              <a:t>-commerce systems are Internet-based resource management systems that accept electronic orders for goods or services and then arrange delivery of these goods or services to the customer</a:t>
            </a:r>
            <a:r>
              <a:rPr lang="en-US" i="1" dirty="0" smtClean="0"/>
              <a:t>. </a:t>
            </a:r>
          </a:p>
          <a:p>
            <a:r>
              <a:rPr lang="en-US" dirty="0" smtClean="0"/>
              <a:t>In an </a:t>
            </a:r>
            <a:r>
              <a:rPr lang="en-US" dirty="0" err="1" smtClean="0"/>
              <a:t>e</a:t>
            </a:r>
            <a:r>
              <a:rPr lang="en-US" dirty="0" smtClean="0"/>
              <a:t>-commerce system, the application-specific layer includes additional functionality supporting a ‘shopping cart’ in which users can place a number of items in separate transactions, then pay for them all together in a single transaction.</a:t>
            </a:r>
            <a:endParaRPr lang="en-GB" dirty="0" smtClean="0"/>
          </a:p>
          <a:p>
            <a:pPr>
              <a:buNone/>
            </a:pPr>
            <a:endParaRPr lang="en-US" dirty="0"/>
          </a:p>
        </p:txBody>
      </p:sp>
      <p:sp>
        <p:nvSpPr>
          <p:cNvPr id="4" name="Footer Placeholder 3"/>
          <p:cNvSpPr>
            <a:spLocks noGrp="1"/>
          </p:cNvSpPr>
          <p:nvPr>
            <p:ph type="ftr" sz="quarter" idx="11"/>
          </p:nvPr>
        </p:nvSpPr>
        <p:spPr/>
        <p:txBody>
          <a:bodyPr/>
          <a:lstStyle/>
          <a:p>
            <a:r>
              <a:rPr lang="en-US" dirty="0" smtClean="0"/>
              <a:t>Chapter 6 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implementation</a:t>
            </a:r>
            <a:endParaRPr lang="en-US" dirty="0"/>
          </a:p>
        </p:txBody>
      </p:sp>
      <p:sp>
        <p:nvSpPr>
          <p:cNvPr id="3" name="Content Placeholder 2"/>
          <p:cNvSpPr>
            <a:spLocks noGrp="1"/>
          </p:cNvSpPr>
          <p:nvPr>
            <p:ph idx="1"/>
          </p:nvPr>
        </p:nvSpPr>
        <p:spPr/>
        <p:txBody>
          <a:bodyPr/>
          <a:lstStyle/>
          <a:p>
            <a:r>
              <a:rPr lang="en-US" dirty="0" smtClean="0"/>
              <a:t>These systems are often implemented as multi-tier client server/architectures (discussed in Chapter 18)</a:t>
            </a:r>
            <a:endParaRPr lang="en-GB" dirty="0" smtClean="0"/>
          </a:p>
          <a:p>
            <a:pPr lvl="1"/>
            <a:r>
              <a:rPr lang="en-US" dirty="0" smtClean="0"/>
              <a:t>The web server is responsible for all user communications, with the user interface implemented using a web browser;</a:t>
            </a:r>
            <a:endParaRPr lang="en-GB" dirty="0" smtClean="0"/>
          </a:p>
          <a:p>
            <a:pPr lvl="1"/>
            <a:r>
              <a:rPr lang="en-US" dirty="0" smtClean="0"/>
              <a:t>The application server is responsible for implementing application-specific logic as well as information storage and retrieval requests; </a:t>
            </a:r>
            <a:endParaRPr lang="en-GB" dirty="0" smtClean="0"/>
          </a:p>
          <a:p>
            <a:pPr lvl="1"/>
            <a:r>
              <a:rPr lang="en-US" dirty="0" smtClean="0"/>
              <a:t>The database server moves information to and from the database and handles transaction management. </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Language processing systems</a:t>
            </a:r>
          </a:p>
        </p:txBody>
      </p:sp>
      <p:sp>
        <p:nvSpPr>
          <p:cNvPr id="160771" name="Rectangle 3"/>
          <p:cNvSpPr>
            <a:spLocks noGrp="1" noChangeArrowheads="1"/>
          </p:cNvSpPr>
          <p:nvPr>
            <p:ph type="body" idx="1"/>
          </p:nvPr>
        </p:nvSpPr>
        <p:spPr/>
        <p:txBody>
          <a:bodyPr lIns="91797" tIns="45898" rIns="91797" bIns="45898"/>
          <a:lstStyle/>
          <a:p>
            <a:r>
              <a:rPr lang="en-US" sz="2300" dirty="0"/>
              <a:t>Accept a natural or artificial language as input and generate some other representation of that language. </a:t>
            </a:r>
          </a:p>
          <a:p>
            <a:r>
              <a:rPr lang="en-US" sz="2300" dirty="0"/>
              <a:t>May include an interpreter to act on the instructions in the language that is being processed.</a:t>
            </a:r>
          </a:p>
          <a:p>
            <a:r>
              <a:rPr lang="en-US" sz="2300" dirty="0"/>
              <a:t>Used in situations where the easiest way to solve a problem is to describe an algorithm or describe the system data</a:t>
            </a:r>
          </a:p>
          <a:p>
            <a:pPr lvl="1"/>
            <a:r>
              <a:rPr lang="en-US" sz="2100" dirty="0"/>
              <a:t>Meta-case tools process tool descriptions, method rules, etc and generate tools.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language processing system </a:t>
            </a:r>
            <a:endParaRPr lang="en-US" dirty="0"/>
          </a:p>
        </p:txBody>
      </p:sp>
      <p:pic>
        <p:nvPicPr>
          <p:cNvPr id="4" name="Content Placeholder 3" descr="6.18 LangProcSy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0387" r="-10387"/>
              <a:stretch>
                <a:fillRect/>
              </a:stretch>
            </p:blipFill>
          </mc:Choice>
          <mc:Fallback>
            <p:blipFill>
              <a:blip r:embed="rId3"/>
              <a:srcRect l="-10387" r="-10387"/>
              <a:stretch>
                <a:fillRect/>
              </a:stretch>
            </p:blipFill>
          </mc:Fallback>
        </mc:AlternateContent>
        <p:spPr>
          <a:xfrm>
            <a:off x="916596" y="1600201"/>
            <a:ext cx="7014735" cy="3857834"/>
          </a:xfrm>
        </p:spPr>
      </p:pic>
      <p:sp>
        <p:nvSpPr>
          <p:cNvPr id="5" name="Slide Number Placeholder 4"/>
          <p:cNvSpPr>
            <a:spLocks noGrp="1"/>
          </p:cNvSpPr>
          <p:nvPr>
            <p:ph type="sldNum" sz="quarter" idx="12"/>
          </p:nvPr>
        </p:nvSpPr>
        <p:spPr/>
        <p:txBody>
          <a:bodyPr/>
          <a:lstStyle/>
          <a:p>
            <a:fld id="{EC33B370-F672-B743-B3AF-248A63C17270}"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packing robot control system</a:t>
            </a:r>
            <a:endParaRPr lang="en-US" dirty="0"/>
          </a:p>
        </p:txBody>
      </p:sp>
      <p:pic>
        <p:nvPicPr>
          <p:cNvPr id="26626" name="Picture 2" descr="6"/>
          <p:cNvPicPr>
            <a:picLocks noChangeAspect="1" noChangeArrowheads="1"/>
          </p:cNvPicPr>
          <p:nvPr/>
        </p:nvPicPr>
        <mc:AlternateContent xmlns:mc="http://schemas.openxmlformats.org/markup-compatibility/2006">
          <mc:Choice xmlns="" xmlns:mv="urn:schemas-microsoft-com:mac:vml" xmlns:ma="http://schemas.microsoft.com/office/mac/drawingml/2008/main" Requires="ma">
            <p:blipFill>
              <a:blip r:embed="rId2"/>
              <a:srcRect b="-8765"/>
              <a:stretch>
                <a:fillRect/>
              </a:stretch>
            </p:blipFill>
          </mc:Choice>
          <mc:Fallback>
            <p:blipFill>
              <a:blip r:embed="rId3"/>
              <a:srcRect b="-8765"/>
              <a:stretch>
                <a:fillRect/>
              </a:stretch>
            </p:blipFill>
          </mc:Fallback>
        </mc:AlternateContent>
        <p:spPr bwMode="auto">
          <a:xfrm>
            <a:off x="2197959" y="1667101"/>
            <a:ext cx="4397375" cy="426243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components</a:t>
            </a:r>
            <a:endParaRPr lang="en-US" dirty="0"/>
          </a:p>
        </p:txBody>
      </p:sp>
      <p:sp>
        <p:nvSpPr>
          <p:cNvPr id="3" name="Content Placeholder 2"/>
          <p:cNvSpPr>
            <a:spLocks noGrp="1"/>
          </p:cNvSpPr>
          <p:nvPr>
            <p:ph idx="1"/>
          </p:nvPr>
        </p:nvSpPr>
        <p:spPr>
          <a:xfrm>
            <a:off x="405360" y="1600200"/>
            <a:ext cx="8229600" cy="4525963"/>
          </a:xfrm>
        </p:spPr>
        <p:txBody>
          <a:bodyPr/>
          <a:lstStyle/>
          <a:p>
            <a:r>
              <a:rPr lang="en-US" dirty="0" smtClean="0"/>
              <a:t>A lexical analyzer, which takes input language tokens and converts them to an internal form.</a:t>
            </a:r>
            <a:endParaRPr lang="en-GB" dirty="0" smtClean="0"/>
          </a:p>
          <a:p>
            <a:r>
              <a:rPr lang="en-US" dirty="0" smtClean="0"/>
              <a:t>A symbol table, which holds information about the names of entities (variables, class names, object names, etc.) used in the text that is being translated.</a:t>
            </a:r>
            <a:endParaRPr lang="en-GB" dirty="0" smtClean="0"/>
          </a:p>
          <a:p>
            <a:r>
              <a:rPr lang="en-US" dirty="0" smtClean="0"/>
              <a:t>A syntax analyzer, which checks the syntax of the language being translated. </a:t>
            </a:r>
            <a:endParaRPr lang="en-GB" dirty="0" smtClean="0"/>
          </a:p>
          <a:p>
            <a:r>
              <a:rPr lang="en-US" dirty="0" smtClean="0"/>
              <a:t>A syntax tree, which is an internal structure representing the program being compiled.</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components</a:t>
            </a:r>
            <a:endParaRPr lang="en-US" dirty="0"/>
          </a:p>
        </p:txBody>
      </p:sp>
      <p:sp>
        <p:nvSpPr>
          <p:cNvPr id="3" name="Content Placeholder 2"/>
          <p:cNvSpPr>
            <a:spLocks noGrp="1"/>
          </p:cNvSpPr>
          <p:nvPr>
            <p:ph idx="1"/>
          </p:nvPr>
        </p:nvSpPr>
        <p:spPr/>
        <p:txBody>
          <a:bodyPr/>
          <a:lstStyle/>
          <a:p>
            <a:r>
              <a:rPr lang="en-US" dirty="0" smtClean="0"/>
              <a:t>A semantic analyzer that uses information from the syntax tree and the symbol table to check the semantic correctness of the input language text.</a:t>
            </a:r>
            <a:r>
              <a:rPr lang="en-GB" dirty="0" smtClean="0"/>
              <a:t> </a:t>
            </a:r>
            <a:endParaRPr lang="en-US" dirty="0" smtClean="0"/>
          </a:p>
          <a:p>
            <a:r>
              <a:rPr lang="en-US" dirty="0" smtClean="0"/>
              <a:t>A code generator that ‘walks’ the syntax tree and generates abstract machine code.</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pipe and filter compiler architecture</a:t>
            </a:r>
            <a:r>
              <a:rPr lang="en-GB" dirty="0" smtClean="0"/>
              <a:t> </a:t>
            </a:r>
            <a:endParaRPr lang="en-US" dirty="0"/>
          </a:p>
        </p:txBody>
      </p:sp>
      <p:pic>
        <p:nvPicPr>
          <p:cNvPr id="4" name="Content Placeholder 3" descr="6.19 PipeFilterCompModel.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42181" b="-42181"/>
              <a:stretch>
                <a:fillRect/>
              </a:stretch>
            </p:blipFill>
          </mc:Choice>
          <mc:Fallback>
            <p:blipFill>
              <a:blip r:embed="rId3"/>
              <a:srcRect t="-42181" b="-42181"/>
              <a:stretch>
                <a:fillRect/>
              </a:stretch>
            </p:blipFill>
          </mc:Fallback>
        </mc:AlternateContent>
        <p:spPr>
          <a:xfrm>
            <a:off x="1105758" y="1600201"/>
            <a:ext cx="6366176" cy="3501152"/>
          </a:xfrm>
        </p:spPr>
      </p:pic>
      <p:sp>
        <p:nvSpPr>
          <p:cNvPr id="5" name="Slide Number Placeholder 4"/>
          <p:cNvSpPr>
            <a:spLocks noGrp="1"/>
          </p:cNvSpPr>
          <p:nvPr>
            <p:ph type="sldNum" sz="quarter" idx="12"/>
          </p:nvPr>
        </p:nvSpPr>
        <p:spPr/>
        <p:txBody>
          <a:bodyPr/>
          <a:lstStyle/>
          <a:p>
            <a:fld id="{EC33B370-F672-B743-B3AF-248A63C17270}" type="slidenum">
              <a:rPr lang="en-US" smtClean="0"/>
              <a:pPr/>
              <a:t>52</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repository architecture for a language processing system</a:t>
            </a:r>
            <a:endParaRPr lang="en-US" dirty="0"/>
          </a:p>
        </p:txBody>
      </p:sp>
      <p:pic>
        <p:nvPicPr>
          <p:cNvPr id="4" name="Content Placeholder 3" descr="6.20 RepositoryLP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471" b="-1471"/>
              <a:stretch>
                <a:fillRect/>
              </a:stretch>
            </p:blipFill>
          </mc:Choice>
          <mc:Fallback>
            <p:blipFill>
              <a:blip r:embed="rId3"/>
              <a:srcRect t="-1471" b="-1471"/>
              <a:stretch>
                <a:fillRect/>
              </a:stretch>
            </p:blipFill>
          </mc:Fallback>
        </mc:AlternateContent>
        <p:spPr>
          <a:xfrm>
            <a:off x="1038200" y="1937951"/>
            <a:ext cx="6676944" cy="3672062"/>
          </a:xfrm>
        </p:spPr>
      </p:pic>
      <p:sp>
        <p:nvSpPr>
          <p:cNvPr id="5" name="Slide Number Placeholder 4"/>
          <p:cNvSpPr>
            <a:spLocks noGrp="1"/>
          </p:cNvSpPr>
          <p:nvPr>
            <p:ph type="sldNum" sz="quarter" idx="12"/>
          </p:nvPr>
        </p:nvSpPr>
        <p:spPr/>
        <p:txBody>
          <a:bodyPr/>
          <a:lstStyle/>
          <a:p>
            <a:fld id="{EC33B370-F672-B743-B3AF-248A63C17270}" type="slidenum">
              <a:rPr lang="en-US" smtClean="0"/>
              <a:pPr/>
              <a:t>53</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Models of application systems architectures help us understand and compare applications, validate application system designs and assess large-scale components for reuse.</a:t>
            </a:r>
            <a:endParaRPr lang="en-GB" dirty="0" smtClean="0"/>
          </a:p>
          <a:p>
            <a:r>
              <a:rPr lang="en-US" dirty="0" smtClean="0"/>
              <a:t>Transaction processing systems are interactive systems that allow information in a database to be remotely accessed and modified by a number of users. </a:t>
            </a:r>
          </a:p>
          <a:p>
            <a:r>
              <a:rPr lang="en-US" dirty="0" smtClean="0"/>
              <a:t>Language processing systems are used to translate texts from one language into another and to carry out the instructions specified in the input language. They include a translator and an abstract machine that executes the generated language.</a:t>
            </a:r>
            <a:endParaRPr lang="en-GB" dirty="0" smtClean="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54</a:t>
            </a:fld>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abstraction</a:t>
            </a:r>
            <a:endParaRPr lang="en-US" dirty="0"/>
          </a:p>
        </p:txBody>
      </p:sp>
      <p:sp>
        <p:nvSpPr>
          <p:cNvPr id="3" name="Content Placeholder 2"/>
          <p:cNvSpPr>
            <a:spLocks noGrp="1"/>
          </p:cNvSpPr>
          <p:nvPr>
            <p:ph idx="1"/>
          </p:nvPr>
        </p:nvSpPr>
        <p:spPr/>
        <p:txBody>
          <a:bodyPr/>
          <a:lstStyle/>
          <a:p>
            <a:r>
              <a:rPr lang="en-US" dirty="0" smtClean="0">
                <a:solidFill>
                  <a:srgbClr val="FF0000"/>
                </a:solidFill>
              </a:rPr>
              <a:t>Architecture in the small </a:t>
            </a:r>
            <a:r>
              <a:rPr lang="en-US" dirty="0" smtClean="0"/>
              <a:t>is concerned with the architecture of individual programs. At this level, we are concerned with the way that an individual program is decomposed into components.  </a:t>
            </a:r>
            <a:endParaRPr lang="en-GB" dirty="0" smtClean="0"/>
          </a:p>
          <a:p>
            <a:r>
              <a:rPr lang="en-US" dirty="0" smtClean="0">
                <a:solidFill>
                  <a:srgbClr val="FF0000"/>
                </a:solidFill>
              </a:rPr>
              <a:t>Architecture in the large </a:t>
            </a:r>
            <a:r>
              <a:rPr lang="en-US" dirty="0" smtClean="0"/>
              <a:t>is concerned with the architecture of complex enterprise systems that include other systems, programs, and program components. These enterprise systems are distributed over different computers, which may be owned and managed by different companies.  </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architecture</a:t>
            </a:r>
          </a:p>
        </p:txBody>
      </p:sp>
      <p:sp>
        <p:nvSpPr>
          <p:cNvPr id="45059" name="Rectangle 3"/>
          <p:cNvSpPr>
            <a:spLocks noGrp="1" noChangeArrowheads="1"/>
          </p:cNvSpPr>
          <p:nvPr>
            <p:ph idx="1"/>
          </p:nvPr>
        </p:nvSpPr>
        <p:spPr/>
        <p:txBody>
          <a:bodyPr/>
          <a:lstStyle/>
          <a:p>
            <a:pPr>
              <a:lnSpc>
                <a:spcPct val="90000"/>
              </a:lnSpc>
            </a:pPr>
            <a:r>
              <a:rPr lang="en-GB" dirty="0">
                <a:solidFill>
                  <a:srgbClr val="FFC000"/>
                </a:solidFill>
              </a:rPr>
              <a:t>Stakeholder communication</a:t>
            </a:r>
          </a:p>
          <a:p>
            <a:pPr lvl="1">
              <a:lnSpc>
                <a:spcPct val="90000"/>
              </a:lnSpc>
            </a:pPr>
            <a:r>
              <a:rPr lang="en-GB" dirty="0"/>
              <a:t>Architecture may be used as a focus of discussion by system stakeholders.</a:t>
            </a:r>
          </a:p>
          <a:p>
            <a:pPr>
              <a:lnSpc>
                <a:spcPct val="90000"/>
              </a:lnSpc>
            </a:pPr>
            <a:r>
              <a:rPr lang="en-GB" dirty="0">
                <a:solidFill>
                  <a:srgbClr val="FFC000"/>
                </a:solidFill>
              </a:rPr>
              <a:t>System analysis</a:t>
            </a:r>
          </a:p>
          <a:p>
            <a:pPr lvl="1">
              <a:lnSpc>
                <a:spcPct val="90000"/>
              </a:lnSpc>
            </a:pPr>
            <a:r>
              <a:rPr lang="en-GB" dirty="0"/>
              <a:t>Means that analysis of whether the system can meet its non-functional requirements is possible.</a:t>
            </a:r>
          </a:p>
          <a:p>
            <a:pPr>
              <a:lnSpc>
                <a:spcPct val="90000"/>
              </a:lnSpc>
            </a:pPr>
            <a:r>
              <a:rPr lang="en-GB" dirty="0">
                <a:solidFill>
                  <a:srgbClr val="FFC000"/>
                </a:solidFill>
              </a:rPr>
              <a:t>Large-scale reuse</a:t>
            </a:r>
          </a:p>
          <a:p>
            <a:pPr lvl="1">
              <a:lnSpc>
                <a:spcPct val="90000"/>
              </a:lnSpc>
            </a:pPr>
            <a:r>
              <a:rPr lang="en-GB" dirty="0"/>
              <a:t>The architecture may be reusable across a range of </a:t>
            </a:r>
            <a:r>
              <a:rPr lang="en-GB" dirty="0" smtClean="0"/>
              <a:t>systems</a:t>
            </a:r>
          </a:p>
          <a:p>
            <a:pPr lvl="1">
              <a:lnSpc>
                <a:spcPct val="90000"/>
              </a:lnSpc>
            </a:pPr>
            <a:r>
              <a:rPr lang="en-GB" dirty="0" smtClean="0"/>
              <a:t>Product-line architectures may be developed.</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representations</a:t>
            </a:r>
            <a:endParaRPr lang="en-US" dirty="0"/>
          </a:p>
        </p:txBody>
      </p:sp>
      <p:sp>
        <p:nvSpPr>
          <p:cNvPr id="3" name="Content Placeholder 2"/>
          <p:cNvSpPr>
            <a:spLocks noGrp="1"/>
          </p:cNvSpPr>
          <p:nvPr>
            <p:ph idx="1"/>
          </p:nvPr>
        </p:nvSpPr>
        <p:spPr/>
        <p:txBody>
          <a:bodyPr/>
          <a:lstStyle/>
          <a:p>
            <a:r>
              <a:rPr lang="en-US" dirty="0" smtClean="0"/>
              <a:t>Simple, informal block diagrams showing entities and relationships are the most frequently used method for documenting software architectures.</a:t>
            </a:r>
          </a:p>
          <a:p>
            <a:r>
              <a:rPr lang="en-US" dirty="0" smtClean="0"/>
              <a:t>But these have been criticized because they lack semantics, do not show the types of relationships between entities nor the visible properties of entities in the architecture.</a:t>
            </a:r>
          </a:p>
          <a:p>
            <a:r>
              <a:rPr lang="en-US" dirty="0" smtClean="0"/>
              <a:t>Depends on the use of architectural models. The  requirements for model semantics depends on how the models are used.</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Box and line diagrams</a:t>
            </a:r>
          </a:p>
        </p:txBody>
      </p:sp>
      <p:sp>
        <p:nvSpPr>
          <p:cNvPr id="57347" name="Rectangle 3"/>
          <p:cNvSpPr>
            <a:spLocks noGrp="1" noChangeArrowheads="1"/>
          </p:cNvSpPr>
          <p:nvPr>
            <p:ph idx="1"/>
          </p:nvPr>
        </p:nvSpPr>
        <p:spPr/>
        <p:txBody>
          <a:bodyPr/>
          <a:lstStyle/>
          <a:p>
            <a:r>
              <a:rPr lang="en-US"/>
              <a:t>Very abstract - they do not show the nature of component relationships nor the externally visible properties of the sub-systems.</a:t>
            </a:r>
          </a:p>
          <a:p>
            <a:r>
              <a:rPr lang="en-US"/>
              <a:t>However, useful for communication with stakeholders and for project planning.</a:t>
            </a:r>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8206</TotalTime>
  <Words>3433</Words>
  <Application>Microsoft Office PowerPoint</Application>
  <PresentationFormat>On-screen Show (4:3)</PresentationFormat>
  <Paragraphs>366</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SE9</vt:lpstr>
      <vt:lpstr>Chapter 6 – Architectural Design</vt:lpstr>
      <vt:lpstr>Topics covered</vt:lpstr>
      <vt:lpstr>Software architecture</vt:lpstr>
      <vt:lpstr>Architectural design</vt:lpstr>
      <vt:lpstr>The architecture of a packing robot control system</vt:lpstr>
      <vt:lpstr>Architectural abstraction</vt:lpstr>
      <vt:lpstr>Advantages of explicit architecture</vt:lpstr>
      <vt:lpstr>Architectural representations</vt:lpstr>
      <vt:lpstr>Box and line diagrams</vt:lpstr>
      <vt:lpstr>Use of architectural models</vt:lpstr>
      <vt:lpstr>Architectural design decisions</vt:lpstr>
      <vt:lpstr>Architectural design decisions</vt:lpstr>
      <vt:lpstr>Architecture reuse</vt:lpstr>
      <vt:lpstr>Architecture and system characteristics</vt:lpstr>
      <vt:lpstr>Architectural views</vt:lpstr>
      <vt:lpstr>4 + 1 view model of software architecture</vt:lpstr>
      <vt:lpstr>Architectural patterns</vt:lpstr>
      <vt:lpstr>The Model-View-Controller (MVC) pattern </vt:lpstr>
      <vt:lpstr>The organization of the Model-View-Controller </vt:lpstr>
      <vt:lpstr>Web application architecture using the MVC pattern </vt:lpstr>
      <vt:lpstr>Layered architecture</vt:lpstr>
      <vt:lpstr>The Layered architecture pattern </vt:lpstr>
      <vt:lpstr>A generic layered architecture </vt:lpstr>
      <vt:lpstr>The architecture of the LIBSYS system </vt:lpstr>
      <vt:lpstr>Key points</vt:lpstr>
      <vt:lpstr>Chapter 6 – Architectural Design</vt:lpstr>
      <vt:lpstr>Repository architecture</vt:lpstr>
      <vt:lpstr>The Repository pattern </vt:lpstr>
      <vt:lpstr>A repository architecture for an IDE </vt:lpstr>
      <vt:lpstr>Client-server architecture</vt:lpstr>
      <vt:lpstr>The Client–server pattern </vt:lpstr>
      <vt:lpstr>A client–server architecture for a film library </vt:lpstr>
      <vt:lpstr>Pipe and filter architecture</vt:lpstr>
      <vt:lpstr>The pipe and filter pattern </vt:lpstr>
      <vt:lpstr>An example of the pipe and filter architecture </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The software architecture of an ATM system </vt:lpstr>
      <vt:lpstr>Information systems architecture</vt:lpstr>
      <vt:lpstr>Layered information system architecture </vt:lpstr>
      <vt:lpstr>The architecture of the MHC-PMS </vt:lpstr>
      <vt:lpstr>Web-based information systems</vt:lpstr>
      <vt:lpstr>Server implementation</vt:lpstr>
      <vt:lpstr>Language processing systems</vt:lpstr>
      <vt:lpstr>The architecture of a language processing system </vt:lpstr>
      <vt:lpstr>Compiler components</vt:lpstr>
      <vt:lpstr>Compiler components</vt:lpstr>
      <vt:lpstr>A pipe and filter compiler architecture </vt:lpstr>
      <vt:lpstr>A repository architecture for a language processing system</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sangnv</cp:lastModifiedBy>
  <cp:revision>27</cp:revision>
  <dcterms:created xsi:type="dcterms:W3CDTF">2010-01-18T20:35:25Z</dcterms:created>
  <dcterms:modified xsi:type="dcterms:W3CDTF">2013-10-11T05:59:37Z</dcterms:modified>
</cp:coreProperties>
</file>