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1" r:id="rId3"/>
  </p:sldMasterIdLst>
  <p:sldIdLst>
    <p:sldId id="256" r:id="rId4"/>
    <p:sldId id="257" r:id="rId5"/>
    <p:sldId id="258" r:id="rId6"/>
    <p:sldId id="276" r:id="rId7"/>
    <p:sldId id="259" r:id="rId8"/>
    <p:sldId id="260" r:id="rId9"/>
    <p:sldId id="261" r:id="rId10"/>
    <p:sldId id="264" r:id="rId11"/>
    <p:sldId id="273" r:id="rId12"/>
    <p:sldId id="274" r:id="rId13"/>
    <p:sldId id="275" r:id="rId14"/>
    <p:sldId id="262" r:id="rId15"/>
    <p:sldId id="263" r:id="rId16"/>
    <p:sldId id="267" r:id="rId17"/>
    <p:sldId id="265" r:id="rId18"/>
    <p:sldId id="268" r:id="rId19"/>
    <p:sldId id="272" r:id="rId20"/>
    <p:sldId id="266" r:id="rId21"/>
    <p:sldId id="269" r:id="rId22"/>
    <p:sldId id="281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9" r:id="rId32"/>
    <p:sldId id="288" r:id="rId33"/>
    <p:sldId id="290" r:id="rId34"/>
    <p:sldId id="291" r:id="rId35"/>
    <p:sldId id="292" r:id="rId36"/>
    <p:sldId id="293" r:id="rId37"/>
    <p:sldId id="294" r:id="rId38"/>
  </p:sldIdLst>
  <p:sldSz cx="12192000" cy="6858000"/>
  <p:notesSz cx="6858000" cy="9144000"/>
  <p:custDataLst>
    <p:tags r:id="rId3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gs" Target="tags/tag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13-Jan-16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13-Jan-16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13-Jan-16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13-Jan-16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13-Jan-16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13-Jan-16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13-Jan-16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13-Jan-16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13-Jan-16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13-Jan-16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16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903163"/>
                </a:solidFill>
              </a:rPr>
              <a:pPr/>
              <a:t>13-Jan-16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9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13-Jan-16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13-Jan-16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187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903163"/>
                </a:solidFill>
              </a:rPr>
              <a:pPr/>
              <a:t>13-Jan-16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57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903163"/>
                </a:solidFill>
              </a:rPr>
              <a:pPr/>
              <a:t>13-Jan-16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407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903163"/>
                </a:solidFill>
              </a:rPr>
              <a:pPr/>
              <a:t>13-Jan-16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760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903163"/>
                </a:solidFill>
              </a:rPr>
              <a:pPr/>
              <a:t>13-Jan-16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425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13-Jan-16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293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903163"/>
                </a:solidFill>
              </a:rPr>
              <a:pPr/>
              <a:t>13-Jan-16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88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903163"/>
                </a:solidFill>
              </a:rPr>
              <a:pPr/>
              <a:t>13-Jan-16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903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13-Jan-16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025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34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13-Jan-16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13-Jan-16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36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13-Jan-16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3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13-Jan-16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5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13-Jan-16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13-Jan-16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1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13-Jan-16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9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13-Jan-16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sz="180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13-Jan-16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4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13-Jan-16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sz="1800">
                <a:solidFill>
                  <a:prstClr val="white"/>
                </a:solidFill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13-Jan-16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13-Jan-16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13-Jan-16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13-Jan-16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13-Jan-16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13-Jan-16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13-Jan-16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13-Jan-16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i="0" u="none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903163"/>
                </a:solidFill>
              </a:rPr>
              <a:pPr/>
              <a:t>13-Jan-16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315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u="none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b="0" i="0" u="none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AFE8FB1-0A7A-443E-AAF7-31D4FA1AA312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914400"/>
              <a:t>13-Jan-16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5BA54BD-C84D-46CE-8B72-31BFB26ABA4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4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21362611">
            <a:off x="3854957" y="2482078"/>
            <a:ext cx="6183886" cy="1536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BEGINER LEVEL</a:t>
            </a:r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 rot="21362611">
            <a:off x="5308600" y="4591878"/>
            <a:ext cx="4229100" cy="11203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LESSON 1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 rot="21362611">
            <a:off x="2819400" y="608021"/>
            <a:ext cx="7493000" cy="166370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できる日本語</a:t>
            </a:r>
            <a:endParaRPr lang="en-US" sz="8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9220">
            <a:off x="344032" y="4989642"/>
            <a:ext cx="3493667" cy="9066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50963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603" y="3143281"/>
            <a:ext cx="2962275" cy="19299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ounded Rectangle 1"/>
          <p:cNvSpPr/>
          <p:nvPr/>
        </p:nvSpPr>
        <p:spPr>
          <a:xfrm rot="495600">
            <a:off x="8991600" y="203144"/>
            <a:ext cx="2870200" cy="58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95400" y="25468"/>
            <a:ext cx="7556500" cy="18795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はじめまして。わたしは　パクです。</a:t>
            </a:r>
            <a:endParaRPr lang="en-US" altLang="ja-JP" sz="32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よろしくおねがいします。</a:t>
            </a:r>
            <a:endParaRPr lang="en-US" altLang="ja-JP" sz="32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1300" y="457200"/>
            <a:ext cx="876300" cy="927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95400" y="1955868"/>
            <a:ext cx="7556500" cy="12128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パクさん、おくには　どちらですか。</a:t>
            </a:r>
            <a:endParaRPr lang="en-US" altLang="ja-JP" sz="32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1300" y="2057434"/>
            <a:ext cx="876300" cy="927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3219552"/>
            <a:ext cx="7556500" cy="9778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かんこくです。</a:t>
            </a:r>
            <a:endParaRPr lang="en-US" altLang="ja-JP" sz="32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1300" y="3219552"/>
            <a:ext cx="876300" cy="927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95400" y="4248252"/>
            <a:ext cx="7556500" cy="9778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そうですか。</a:t>
            </a:r>
            <a:endParaRPr lang="en-US" altLang="ja-JP" sz="32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1300" y="4248252"/>
            <a:ext cx="876300" cy="927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B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365500" y="2225725"/>
            <a:ext cx="5029200" cy="6095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 rot="348533">
            <a:off x="9089580" y="736600"/>
            <a:ext cx="2209800" cy="1295400"/>
          </a:xfrm>
          <a:prstGeom prst="wedgeRoundRectCallout">
            <a:avLst>
              <a:gd name="adj1" fmla="val -96100"/>
              <a:gd name="adj2" fmla="val 78754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quốc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95400" y="4432402"/>
            <a:ext cx="2557072" cy="6095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 rot="348533">
            <a:off x="4886648" y="3344924"/>
            <a:ext cx="4050333" cy="1295400"/>
          </a:xfrm>
          <a:prstGeom prst="wedgeRoundRectCallout">
            <a:avLst>
              <a:gd name="adj1" fmla="val -96100"/>
              <a:gd name="adj2" fmla="val 78754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hay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5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495600">
            <a:off x="8991600" y="203144"/>
            <a:ext cx="2870200" cy="58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08022" y="990488"/>
            <a:ext cx="7556500" cy="12128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ja-JP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B</a:t>
            </a:r>
            <a:r>
              <a:rPr lang="ja-JP" altLang="en-US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さん、おしごとは？</a:t>
            </a:r>
            <a:endParaRPr lang="en-US" altLang="ja-JP" sz="32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3922" y="1092054"/>
            <a:ext cx="876300" cy="927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08022" y="2254172"/>
            <a:ext cx="7556500" cy="9778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わたしは　かいしゃいんです。</a:t>
            </a:r>
            <a:endParaRPr lang="en-US" altLang="ja-JP" sz="32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3922" y="2254172"/>
            <a:ext cx="876300" cy="927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B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08022" y="3282872"/>
            <a:ext cx="7556500" cy="9778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そうですか。</a:t>
            </a:r>
            <a:endParaRPr lang="en-US" altLang="ja-JP" sz="32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3922" y="3282872"/>
            <a:ext cx="876300" cy="927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906622" y="1292130"/>
            <a:ext cx="2565400" cy="6095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 rot="348533">
            <a:off x="6605942" y="108501"/>
            <a:ext cx="2209800" cy="1295400"/>
          </a:xfrm>
          <a:prstGeom prst="wedgeRoundRectCallout">
            <a:avLst>
              <a:gd name="adj1" fmla="val -96100"/>
              <a:gd name="adj2" fmla="val 78754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278" y="4209972"/>
            <a:ext cx="3657600" cy="2419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046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837027" y="379828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Bạn Nam </a:t>
            </a:r>
            <a:r>
              <a:rPr lang="en-US">
                <a:solidFill>
                  <a:srgbClr val="FF0000"/>
                </a:solidFill>
              </a:rPr>
              <a:t>là</a:t>
            </a:r>
            <a:r>
              <a:rPr lang="en-US"/>
              <a:t> người Việt Nam.</a:t>
            </a:r>
          </a:p>
        </p:txBody>
      </p: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837027" y="2426677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Tôi </a:t>
            </a:r>
            <a:r>
              <a:rPr lang="en-US">
                <a:solidFill>
                  <a:srgbClr val="FF0000"/>
                </a:solidFill>
              </a:rPr>
              <a:t>cũng là</a:t>
            </a:r>
            <a:r>
              <a:rPr lang="en-US"/>
              <a:t> người Việt Nam.</a:t>
            </a:r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608427" y="749716"/>
            <a:ext cx="6705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ナムさん</a:t>
            </a:r>
            <a:r>
              <a:rPr lang="ja-JP" altLang="en-US" sz="360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は</a:t>
            </a: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　ベトナムじん</a:t>
            </a:r>
            <a:r>
              <a:rPr lang="ja-JP" altLang="en-US" sz="360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です</a:t>
            </a: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22"/>
          <p:cNvSpPr txBox="1">
            <a:spLocks noChangeArrowheads="1"/>
          </p:cNvSpPr>
          <p:nvPr/>
        </p:nvSpPr>
        <p:spPr bwMode="auto">
          <a:xfrm>
            <a:off x="227427" y="2796565"/>
            <a:ext cx="7086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</a:t>
            </a:r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は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ベトナムじん</a:t>
            </a:r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です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TextBox 22"/>
          <p:cNvSpPr txBox="1">
            <a:spLocks noChangeArrowheads="1"/>
          </p:cNvSpPr>
          <p:nvPr/>
        </p:nvSpPr>
        <p:spPr bwMode="auto">
          <a:xfrm>
            <a:off x="1988147" y="2796564"/>
            <a:ext cx="533400" cy="646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Oval Callout 18"/>
          <p:cNvSpPr/>
          <p:nvPr/>
        </p:nvSpPr>
        <p:spPr>
          <a:xfrm rot="21262368">
            <a:off x="6876773" y="1488466"/>
            <a:ext cx="3937776" cy="1600200"/>
          </a:xfrm>
          <a:prstGeom prst="wedgeEllipseCallout">
            <a:avLst>
              <a:gd name="adj1" fmla="val -159854"/>
              <a:gd name="adj2" fmla="val 51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[</a:t>
            </a:r>
            <a:r>
              <a:rPr lang="ja-JP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も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[</a:t>
            </a:r>
            <a:r>
              <a:rPr lang="ja-JP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は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chất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950047" y="2807677"/>
            <a:ext cx="609600" cy="635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3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518116" y="2237076"/>
            <a:ext cx="6705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わたしは　せんせいです。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3508716" y="2846676"/>
            <a:ext cx="434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 dirty="0"/>
              <a:t>(</a:t>
            </a:r>
            <a:r>
              <a:rPr lang="en-US" sz="2400" dirty="0" err="1"/>
              <a:t>Watashi</a:t>
            </a:r>
            <a:r>
              <a:rPr lang="en-US" sz="2400" dirty="0"/>
              <a:t> </a:t>
            </a:r>
            <a:r>
              <a:rPr lang="en-US" sz="2400" dirty="0" err="1"/>
              <a:t>wa</a:t>
            </a:r>
            <a:r>
              <a:rPr lang="en-US" sz="2400" dirty="0"/>
              <a:t> sensei </a:t>
            </a:r>
            <a:r>
              <a:rPr lang="en-US" sz="2400" dirty="0" err="1"/>
              <a:t>desu</a:t>
            </a:r>
            <a:r>
              <a:rPr lang="en-US" sz="2400" dirty="0"/>
              <a:t>.)</a:t>
            </a:r>
          </a:p>
        </p:txBody>
      </p:sp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2518116" y="3281575"/>
            <a:ext cx="670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giáo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242516" y="2245013"/>
            <a:ext cx="1219200" cy="6477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8516" y="144194"/>
            <a:ext cx="7924800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4800" dirty="0">
                <a:latin typeface="NtMotoyaKyotai" pitchFamily="18" charset="-128"/>
                <a:ea typeface="NtMotoyaKyotai" pitchFamily="18" charset="-128"/>
              </a:rPr>
              <a:t>A</a:t>
            </a:r>
            <a:r>
              <a:rPr lang="ja-JP" altLang="en-US" sz="4800" dirty="0">
                <a:latin typeface="NtMotoyaKyotai" pitchFamily="18" charset="-128"/>
                <a:ea typeface="NtMotoyaKyotai" pitchFamily="18" charset="-128"/>
              </a:rPr>
              <a:t>は　</a:t>
            </a:r>
            <a:r>
              <a:rPr lang="en-US" altLang="ja-JP" sz="4800" dirty="0">
                <a:latin typeface="NtMotoyaKyotai" pitchFamily="18" charset="-128"/>
                <a:ea typeface="NtMotoyaKyotai" pitchFamily="18" charset="-128"/>
              </a:rPr>
              <a:t>B</a:t>
            </a:r>
            <a:r>
              <a:rPr lang="ja-JP" altLang="en-US" sz="4800" dirty="0">
                <a:latin typeface="NtMotoyaKyotai" pitchFamily="18" charset="-128"/>
                <a:ea typeface="NtMotoyaKyotai" pitchFamily="18" charset="-128"/>
              </a:rPr>
              <a:t>では　ありません。</a:t>
            </a:r>
            <a:endParaRPr lang="en-US" sz="4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Oval Callout 6"/>
          <p:cNvSpPr/>
          <p:nvPr/>
        </p:nvSpPr>
        <p:spPr>
          <a:xfrm rot="419072">
            <a:off x="8026593" y="1272175"/>
            <a:ext cx="3777158" cy="1216025"/>
          </a:xfrm>
          <a:prstGeom prst="wedgeEllipseCallout">
            <a:avLst>
              <a:gd name="adj1" fmla="val -43242"/>
              <a:gd name="adj2" fmla="val 5341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lịch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khẳng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 &amp;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89716" y="1058594"/>
            <a:ext cx="396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- Câu danh từ (A, B đều là danh từ)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89716" y="1466582"/>
            <a:ext cx="449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- Thể </a:t>
            </a:r>
            <a:r>
              <a:rPr lang="en-US">
                <a:solidFill>
                  <a:srgbClr val="FF0000"/>
                </a:solidFill>
              </a:rPr>
              <a:t>phủ định</a:t>
            </a:r>
            <a:r>
              <a:rPr lang="en-US"/>
              <a:t>, thời hiện tại, tương lai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89716" y="1825357"/>
            <a:ext cx="449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- Cách nói lịch sự</a:t>
            </a: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1908516" y="4194514"/>
            <a:ext cx="8534400" cy="6461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わたしは　せんせいでは　ありません。</a:t>
            </a:r>
            <a:endParaRPr lang="en-US" sz="36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3386956" y="4978486"/>
            <a:ext cx="4565650" cy="46196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2400">
                <a:solidFill>
                  <a:schemeClr val="tx1"/>
                </a:solidFill>
                <a:latin typeface="Tahoma" charset="0"/>
                <a:cs typeface="Tahoma" charset="0"/>
              </a:rPr>
              <a:t>Tôi </a:t>
            </a:r>
            <a:r>
              <a:rPr lang="en-US" altLang="ja-JP" sz="2400">
                <a:solidFill>
                  <a:srgbClr val="FF0000"/>
                </a:solidFill>
                <a:latin typeface="Tahoma" charset="0"/>
                <a:cs typeface="Tahoma" charset="0"/>
              </a:rPr>
              <a:t>không phải là </a:t>
            </a:r>
            <a:r>
              <a:rPr lang="en-US" altLang="ja-JP" sz="2400">
                <a:solidFill>
                  <a:schemeClr val="tx1"/>
                </a:solidFill>
                <a:latin typeface="Tahoma" charset="0"/>
                <a:cs typeface="Tahoma" charset="0"/>
              </a:rPr>
              <a:t>thầy giáo.</a:t>
            </a:r>
            <a:endParaRPr lang="en-US" sz="2400">
              <a:solidFill>
                <a:schemeClr val="tx1"/>
              </a:solidFill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37616" y="4150723"/>
            <a:ext cx="4000500" cy="647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7498581" y="3045385"/>
            <a:ext cx="454025" cy="98742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Callout 15"/>
          <p:cNvSpPr/>
          <p:nvPr/>
        </p:nvSpPr>
        <p:spPr>
          <a:xfrm rot="419072">
            <a:off x="7542711" y="5059994"/>
            <a:ext cx="3609828" cy="1216025"/>
          </a:xfrm>
          <a:prstGeom prst="wedgeEllipseCallout">
            <a:avLst>
              <a:gd name="adj1" fmla="val -45690"/>
              <a:gd name="adj2" fmla="val -5736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lịch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phủ</a:t>
            </a: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2"/>
          <p:cNvSpPr txBox="1">
            <a:spLocks noChangeArrowheads="1"/>
          </p:cNvSpPr>
          <p:nvPr/>
        </p:nvSpPr>
        <p:spPr bwMode="auto">
          <a:xfrm>
            <a:off x="6215217" y="4204039"/>
            <a:ext cx="3922899" cy="6461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じゃありません。</a:t>
            </a:r>
            <a:endParaRPr lang="en-US" sz="36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8516" y="1046763"/>
            <a:ext cx="7924800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4800" dirty="0">
                <a:latin typeface="NtMotoyaKyotai" pitchFamily="18" charset="-128"/>
                <a:ea typeface="NtMotoyaKyotai" pitchFamily="18" charset="-128"/>
              </a:rPr>
              <a:t>A</a:t>
            </a:r>
            <a:r>
              <a:rPr lang="ja-JP" altLang="en-US" sz="4800" dirty="0">
                <a:latin typeface="NtMotoyaKyotai" pitchFamily="18" charset="-128"/>
                <a:ea typeface="NtMotoyaKyotai" pitchFamily="18" charset="-128"/>
              </a:rPr>
              <a:t>は　</a:t>
            </a:r>
            <a:r>
              <a:rPr lang="en-US" altLang="ja-JP" sz="4800" dirty="0" smtClean="0">
                <a:latin typeface="NtMotoyaKyotai" pitchFamily="18" charset="-128"/>
                <a:ea typeface="NtMotoyaKyotai" pitchFamily="18" charset="-128"/>
              </a:rPr>
              <a:t>B</a:t>
            </a:r>
            <a:r>
              <a:rPr lang="ja-JP" altLang="en-US" sz="4800" dirty="0" smtClean="0">
                <a:latin typeface="NtMotoyaKyotai" pitchFamily="18" charset="-128"/>
                <a:ea typeface="NtMotoyaKyotai" pitchFamily="18" charset="-128"/>
              </a:rPr>
              <a:t>じゃ</a:t>
            </a:r>
            <a:r>
              <a:rPr lang="ja-JP" altLang="en-US" sz="4800" dirty="0">
                <a:latin typeface="NtMotoyaKyotai" pitchFamily="18" charset="-128"/>
                <a:ea typeface="NtMotoyaKyotai" pitchFamily="18" charset="-128"/>
              </a:rPr>
              <a:t>　ありません。</a:t>
            </a:r>
            <a:endParaRPr lang="en-US" sz="48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40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7" grpId="0" animBg="1"/>
      <p:bldP spid="8" grpId="0"/>
      <p:bldP spid="9" grpId="0"/>
      <p:bldP spid="10" grpId="0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250830" y="2508079"/>
            <a:ext cx="6705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Nam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さんは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せんせいで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すか。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3241430" y="3117679"/>
            <a:ext cx="434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 i="1" dirty="0" smtClean="0"/>
              <a:t>(Nam-san </a:t>
            </a:r>
            <a:r>
              <a:rPr lang="en-US" sz="2400" i="1" dirty="0" err="1" smtClean="0"/>
              <a:t>wa</a:t>
            </a:r>
            <a:r>
              <a:rPr lang="en-US" sz="2400" i="1" dirty="0" smtClean="0"/>
              <a:t> </a:t>
            </a:r>
            <a:r>
              <a:rPr lang="en-US" sz="2400" i="1" dirty="0"/>
              <a:t>sensei </a:t>
            </a:r>
            <a:r>
              <a:rPr lang="en-US" sz="2400" i="1" dirty="0" err="1" smtClean="0"/>
              <a:t>desu</a:t>
            </a:r>
            <a:r>
              <a:rPr lang="en-US" sz="2400" i="1" dirty="0" err="1" smtClean="0">
                <a:solidFill>
                  <a:srgbClr val="FF0000"/>
                </a:solidFill>
              </a:rPr>
              <a:t>ka</a:t>
            </a:r>
            <a:r>
              <a:rPr lang="en-US" sz="2400" i="1" dirty="0" smtClean="0"/>
              <a:t>.)</a:t>
            </a:r>
            <a:endParaRPr lang="en-US" sz="2400" i="1" dirty="0"/>
          </a:p>
        </p:txBody>
      </p:sp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2060330" y="3579344"/>
            <a:ext cx="670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Nam </a:t>
            </a:r>
            <a:r>
              <a:rPr lang="en-US" altLang="ja-JP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ja-JP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altLang="ja-JP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giáo</a:t>
            </a:r>
            <a:r>
              <a:rPr lang="en-US" altLang="ja-JP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à/</a:t>
            </a:r>
            <a:r>
              <a:rPr lang="en-US" altLang="ja-JP" sz="2400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altLang="ja-JP" sz="2400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2400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18722" y="2350917"/>
            <a:ext cx="762000" cy="923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744263" y="2506491"/>
            <a:ext cx="678767" cy="6477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65230" y="341141"/>
            <a:ext cx="48768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A</a:t>
            </a:r>
            <a:r>
              <a:rPr lang="ja-JP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は　</a:t>
            </a:r>
            <a:r>
              <a:rPr lang="en-US" altLang="ja-JP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B</a:t>
            </a:r>
            <a:r>
              <a:rPr lang="ja-JP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で</a:t>
            </a:r>
            <a:r>
              <a:rPr lang="ja-JP" altLang="en-US" sz="4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すか。</a:t>
            </a:r>
            <a:endParaRPr lang="en-US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622430" y="1255541"/>
            <a:ext cx="396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- Câu danh từ (A, B đều là danh từ)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622430" y="1639200"/>
            <a:ext cx="533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-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nghi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vấn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có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,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endParaRPr lang="en-US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622430" y="2022304"/>
            <a:ext cx="449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- Cách nói lịch sự</a:t>
            </a:r>
          </a:p>
        </p:txBody>
      </p:sp>
      <p:sp>
        <p:nvSpPr>
          <p:cNvPr id="17" name="Oval Callout 16"/>
          <p:cNvSpPr/>
          <p:nvPr/>
        </p:nvSpPr>
        <p:spPr>
          <a:xfrm rot="21262368">
            <a:off x="8206742" y="1232760"/>
            <a:ext cx="3937776" cy="1600200"/>
          </a:xfrm>
          <a:prstGeom prst="wedgeEllipseCallout">
            <a:avLst>
              <a:gd name="adj1" fmla="val -46290"/>
              <a:gd name="adj2" fmla="val 4681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bất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kỳ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CÂU HỎI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4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 animBg="1"/>
      <p:bldP spid="8" grpId="0" animBg="1"/>
      <p:bldP spid="14" grpId="0"/>
      <p:bldP spid="15" grpId="0"/>
      <p:bldP spid="16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991679" y="272502"/>
            <a:ext cx="44840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i="1" dirty="0" err="1" smtClean="0"/>
              <a:t>Bạn</a:t>
            </a:r>
            <a:r>
              <a:rPr lang="en-US" sz="2000" i="1" dirty="0" smtClean="0"/>
              <a:t> Lan </a:t>
            </a:r>
            <a:r>
              <a:rPr lang="en-US" sz="2000" i="1" dirty="0" err="1" smtClean="0"/>
              <a:t>có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phải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là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học</a:t>
            </a:r>
            <a:r>
              <a:rPr lang="en-US" sz="2000" i="1" dirty="0" smtClean="0"/>
              <a:t> sinh </a:t>
            </a:r>
            <a:r>
              <a:rPr lang="en-US" sz="2000" i="1" dirty="0" err="1" smtClean="0"/>
              <a:t>không</a:t>
            </a:r>
            <a:r>
              <a:rPr lang="en-US" sz="2000" i="1" dirty="0" smtClean="0"/>
              <a:t>?.</a:t>
            </a:r>
            <a:endParaRPr lang="en-US" sz="2000" i="1" dirty="0"/>
          </a:p>
        </p:txBody>
      </p:sp>
      <p:sp>
        <p:nvSpPr>
          <p:cNvPr id="3" name="TextBox 21"/>
          <p:cNvSpPr txBox="1">
            <a:spLocks noChangeArrowheads="1"/>
          </p:cNvSpPr>
          <p:nvPr/>
        </p:nvSpPr>
        <p:spPr bwMode="auto">
          <a:xfrm>
            <a:off x="1991678" y="648587"/>
            <a:ext cx="75270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Lan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さん</a:t>
            </a:r>
            <a:r>
              <a:rPr lang="ja-JP" altLang="en-US" sz="3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は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がくせい</a:t>
            </a:r>
            <a:r>
              <a:rPr lang="ja-JP" altLang="en-US" sz="3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ですか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91679" y="1936410"/>
            <a:ext cx="44840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i="1" dirty="0" err="1" smtClean="0"/>
              <a:t>Vâng</a:t>
            </a:r>
            <a:r>
              <a:rPr lang="en-US" sz="2000" i="1" dirty="0" smtClean="0"/>
              <a:t>, (</a:t>
            </a:r>
            <a:r>
              <a:rPr lang="en-US" sz="2000" i="1" dirty="0" err="1" smtClean="0"/>
              <a:t>bạn</a:t>
            </a:r>
            <a:r>
              <a:rPr lang="en-US" sz="2000" i="1" dirty="0" smtClean="0"/>
              <a:t> Lan) </a:t>
            </a:r>
            <a:r>
              <a:rPr lang="en-US" sz="2000" i="1" dirty="0" err="1" smtClean="0"/>
              <a:t>là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học</a:t>
            </a:r>
            <a:r>
              <a:rPr lang="en-US" sz="2000" i="1" dirty="0" smtClean="0"/>
              <a:t> sinh</a:t>
            </a:r>
            <a:endParaRPr lang="en-US" sz="2000" i="1" dirty="0"/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991678" y="2312495"/>
            <a:ext cx="89361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はい、（</a:t>
            </a:r>
            <a:r>
              <a:rPr lang="en-US" altLang="ja-JP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Lan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さん</a:t>
            </a:r>
            <a:r>
              <a:rPr lang="ja-JP" altLang="en-US" sz="3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は）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が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くせい</a:t>
            </a:r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です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991678" y="3732035"/>
            <a:ext cx="44840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i="1" dirty="0" err="1" smtClean="0"/>
              <a:t>Vâng</a:t>
            </a:r>
            <a:r>
              <a:rPr lang="en-US" sz="2000" i="1" dirty="0" smtClean="0"/>
              <a:t>, (</a:t>
            </a:r>
            <a:r>
              <a:rPr lang="en-US" sz="2000" i="1" dirty="0" err="1" smtClean="0"/>
              <a:t>bạn</a:t>
            </a:r>
            <a:r>
              <a:rPr lang="en-US" sz="2000" i="1" dirty="0" smtClean="0"/>
              <a:t> Lan) </a:t>
            </a:r>
            <a:r>
              <a:rPr lang="en-US" sz="2000" i="1" dirty="0" err="1" smtClean="0"/>
              <a:t>là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học</a:t>
            </a:r>
            <a:r>
              <a:rPr lang="en-US" sz="2000" i="1" dirty="0" smtClean="0"/>
              <a:t> sinh</a:t>
            </a:r>
            <a:endParaRPr lang="en-US" sz="2000" i="1" dirty="0"/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1991678" y="4108120"/>
            <a:ext cx="47239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はい、そう</a:t>
            </a:r>
            <a:r>
              <a:rPr lang="ja-JP" altLang="en-US" sz="3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で</a:t>
            </a:r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す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172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347104" y="272502"/>
            <a:ext cx="44840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i="1" dirty="0" err="1" smtClean="0"/>
              <a:t>Bạn</a:t>
            </a:r>
            <a:r>
              <a:rPr lang="en-US" sz="2000" i="1" dirty="0" smtClean="0"/>
              <a:t> Lan </a:t>
            </a:r>
            <a:r>
              <a:rPr lang="en-US" sz="2000" i="1" dirty="0" err="1" smtClean="0"/>
              <a:t>có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phải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là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học</a:t>
            </a:r>
            <a:r>
              <a:rPr lang="en-US" sz="2000" i="1" dirty="0" smtClean="0"/>
              <a:t> sinh </a:t>
            </a:r>
            <a:r>
              <a:rPr lang="en-US" sz="2000" i="1" dirty="0" err="1" smtClean="0"/>
              <a:t>không</a:t>
            </a:r>
            <a:r>
              <a:rPr lang="en-US" sz="2000" i="1" dirty="0" smtClean="0"/>
              <a:t>?.</a:t>
            </a:r>
            <a:endParaRPr lang="en-US" sz="2000" i="1" dirty="0"/>
          </a:p>
        </p:txBody>
      </p:sp>
      <p:sp>
        <p:nvSpPr>
          <p:cNvPr id="3" name="TextBox 21"/>
          <p:cNvSpPr txBox="1">
            <a:spLocks noChangeArrowheads="1"/>
          </p:cNvSpPr>
          <p:nvPr/>
        </p:nvSpPr>
        <p:spPr bwMode="auto">
          <a:xfrm>
            <a:off x="1347104" y="648587"/>
            <a:ext cx="6705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Lan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さん</a:t>
            </a:r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は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がくせい</a:t>
            </a:r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で</a:t>
            </a:r>
            <a:r>
              <a:rPr lang="ja-JP" altLang="en-US" sz="3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すか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347102" y="4202561"/>
            <a:ext cx="49787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i="1" dirty="0" err="1" smtClean="0"/>
              <a:t>Không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không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phải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vậy</a:t>
            </a:r>
            <a:endParaRPr lang="en-US" sz="2000" i="1" dirty="0"/>
          </a:p>
        </p:txBody>
      </p:sp>
      <p:sp>
        <p:nvSpPr>
          <p:cNvPr id="9" name="TextBox 21"/>
          <p:cNvSpPr txBox="1">
            <a:spLocks noChangeArrowheads="1"/>
          </p:cNvSpPr>
          <p:nvPr/>
        </p:nvSpPr>
        <p:spPr bwMode="auto">
          <a:xfrm>
            <a:off x="1347103" y="4578646"/>
            <a:ext cx="4843834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いいえ、</a:t>
            </a:r>
            <a:r>
              <a:rPr lang="ja-JP" altLang="en-US" sz="3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ちがいます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47103" y="2115624"/>
            <a:ext cx="49787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i="1" dirty="0" err="1" smtClean="0"/>
              <a:t>Không</a:t>
            </a:r>
            <a:r>
              <a:rPr lang="en-US" sz="2000" i="1" dirty="0" smtClean="0"/>
              <a:t>, (</a:t>
            </a:r>
            <a:r>
              <a:rPr lang="en-US" sz="2000" i="1" dirty="0" err="1" smtClean="0"/>
              <a:t>bạn</a:t>
            </a:r>
            <a:r>
              <a:rPr lang="en-US" sz="2000" i="1" dirty="0" smtClean="0"/>
              <a:t> Lan) </a:t>
            </a:r>
            <a:r>
              <a:rPr lang="en-US" sz="2000" i="1" dirty="0" err="1" smtClean="0"/>
              <a:t>không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phải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là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học</a:t>
            </a:r>
            <a:r>
              <a:rPr lang="en-US" sz="2000" i="1" dirty="0" smtClean="0"/>
              <a:t> sinh</a:t>
            </a:r>
            <a:endParaRPr lang="en-US" sz="2000" i="1" dirty="0"/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1347102" y="2491709"/>
            <a:ext cx="104951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いいえ、（</a:t>
            </a:r>
            <a:r>
              <a:rPr lang="en-US" altLang="ja-JP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Lan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さん</a:t>
            </a:r>
            <a:r>
              <a:rPr lang="ja-JP" altLang="en-US" sz="3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は）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が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くせ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い</a:t>
            </a:r>
            <a:r>
              <a:rPr lang="ja-JP" altLang="en-US" sz="3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じゃありません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026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261246">
            <a:off x="254000" y="215900"/>
            <a:ext cx="2870200" cy="58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12822" y="806553"/>
            <a:ext cx="7556500" cy="12128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ja-JP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B</a:t>
            </a:r>
            <a:r>
              <a:rPr lang="ja-JP" altLang="en-US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さんは　がくせいですか。</a:t>
            </a:r>
            <a:endParaRPr lang="en-US" altLang="ja-JP" sz="32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58722" y="908119"/>
            <a:ext cx="876300" cy="927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27222" y="2114722"/>
            <a:ext cx="7556500" cy="9778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はい、（わたしは）がくせいです。</a:t>
            </a:r>
            <a:endParaRPr lang="en-US" altLang="ja-JP" sz="32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73122" y="2114722"/>
            <a:ext cx="876300" cy="927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B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27222" y="3232528"/>
            <a:ext cx="9158378" cy="20379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いいえ、（わたしは）がくせいじゃありません。</a:t>
            </a:r>
            <a:endParaRPr lang="en-US" altLang="ja-JP" sz="32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かいしゃいんです。</a:t>
            </a:r>
            <a:endParaRPr lang="en-US" altLang="ja-JP" sz="32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3122" y="3232529"/>
            <a:ext cx="876300" cy="927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B</a:t>
            </a:r>
            <a:endParaRPr lang="en-US" dirty="0"/>
          </a:p>
        </p:txBody>
      </p:sp>
      <p:sp>
        <p:nvSpPr>
          <p:cNvPr id="12" name="Bent-Up Arrow 11"/>
          <p:cNvSpPr/>
          <p:nvPr/>
        </p:nvSpPr>
        <p:spPr>
          <a:xfrm rot="5400000">
            <a:off x="942956" y="1960638"/>
            <a:ext cx="742987" cy="4919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 rot="5400000">
            <a:off x="98549" y="2536952"/>
            <a:ext cx="1949382" cy="545919"/>
          </a:xfrm>
          <a:prstGeom prst="bentUpArrow">
            <a:avLst>
              <a:gd name="adj1" fmla="val 25000"/>
              <a:gd name="adj2" fmla="val 27582"/>
              <a:gd name="adj3" fmla="val 35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61103">
            <a:off x="146739" y="4386010"/>
            <a:ext cx="2776567" cy="18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2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29617" y="192140"/>
            <a:ext cx="1644153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わたし</a:t>
            </a:r>
            <a:endParaRPr lang="en-US" altLang="ja-JP" sz="36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133367" y="192140"/>
            <a:ext cx="2198790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がくせい</a:t>
            </a:r>
            <a:endParaRPr lang="en-US" altLang="ja-JP" sz="36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29617" y="3145202"/>
            <a:ext cx="204888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3600" dirty="0" smtClean="0">
                <a:latin typeface="NtMotoyaKyotai" pitchFamily="18" charset="-128"/>
                <a:ea typeface="NtMotoyaKyotai" pitchFamily="18" charset="-128"/>
              </a:rPr>
              <a:t>Kim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さん</a:t>
            </a:r>
            <a:endParaRPr lang="en-US" altLang="ja-JP" sz="36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08121" y="3145202"/>
            <a:ext cx="3442974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かい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し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ゃいん</a:t>
            </a:r>
            <a:endParaRPr lang="en-US" altLang="ja-JP" sz="36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61772" y="192140"/>
            <a:ext cx="3847709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3600" dirty="0" smtClean="0">
                <a:latin typeface="NtMotoyaKyotai" pitchFamily="18" charset="-128"/>
                <a:ea typeface="NtMotoyaKyotai" pitchFamily="18" charset="-128"/>
              </a:rPr>
              <a:t>FPT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だいがく</a:t>
            </a:r>
            <a:endParaRPr lang="en-US" altLang="ja-JP" sz="36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180711" y="3145201"/>
            <a:ext cx="2723446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3600" dirty="0" smtClean="0">
                <a:latin typeface="NtMotoyaKyotai" pitchFamily="18" charset="-128"/>
                <a:ea typeface="NtMotoyaKyotai" pitchFamily="18" charset="-128"/>
              </a:rPr>
              <a:t>Toyota</a:t>
            </a:r>
            <a:endParaRPr lang="en-US" sz="24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051693" y="1345882"/>
            <a:ext cx="6188556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わたしは　がくせいです。</a:t>
            </a:r>
            <a:endParaRPr lang="en-US" altLang="ja-JP" sz="36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1051692" y="4388841"/>
            <a:ext cx="8137277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3600" dirty="0" smtClean="0">
                <a:latin typeface="NtMotoyaKyotai" pitchFamily="18" charset="-128"/>
                <a:ea typeface="NtMotoyaKyotai" pitchFamily="18" charset="-128"/>
              </a:rPr>
              <a:t>Kim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さんは　かいしゃいんです。</a:t>
            </a:r>
            <a:endParaRPr lang="en-US" altLang="ja-JP" sz="36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1051691" y="1345882"/>
            <a:ext cx="9111639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わたしは　</a:t>
            </a:r>
            <a:r>
              <a:rPr lang="en-US" altLang="ja-JP" sz="3600" dirty="0" smtClean="0">
                <a:latin typeface="NtMotoyaKyotai" pitchFamily="18" charset="-128"/>
                <a:ea typeface="NtMotoyaKyotai" pitchFamily="18" charset="-128"/>
              </a:rPr>
              <a:t>FPT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だいがくの　がくせいです。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51095" y="1345882"/>
            <a:ext cx="584616" cy="69278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1051690" y="4388841"/>
            <a:ext cx="9111639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3600" dirty="0" smtClean="0">
                <a:latin typeface="NtMotoyaKyotai" pitchFamily="18" charset="-128"/>
                <a:ea typeface="NtMotoyaKyotai" pitchFamily="18" charset="-128"/>
              </a:rPr>
              <a:t>Kim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さんは　</a:t>
            </a:r>
            <a:r>
              <a:rPr lang="en-US" altLang="ja-JP" sz="3600" dirty="0" smtClean="0">
                <a:latin typeface="NtMotoyaKyotai" pitchFamily="18" charset="-128"/>
                <a:ea typeface="NtMotoyaKyotai" pitchFamily="18" charset="-128"/>
              </a:rPr>
              <a:t>Toyota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の　しゃいんです。</a:t>
            </a:r>
            <a:endParaRPr lang="en-US" altLang="ja-JP" sz="36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75990" y="4378548"/>
            <a:ext cx="584616" cy="69278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8995438" y="567935"/>
            <a:ext cx="2565400" cy="1079500"/>
          </a:xfrm>
          <a:prstGeom prst="wedgeEllipseCallout">
            <a:avLst>
              <a:gd name="adj1" fmla="val -144595"/>
              <a:gd name="adj2" fmla="val 683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Oval Callout 14"/>
          <p:cNvSpPr/>
          <p:nvPr/>
        </p:nvSpPr>
        <p:spPr>
          <a:xfrm rot="371499">
            <a:off x="8268233" y="373534"/>
            <a:ext cx="3432838" cy="1278757"/>
          </a:xfrm>
          <a:prstGeom prst="wedgeEllipseCallout">
            <a:avLst>
              <a:gd name="adj1" fmla="val -95655"/>
              <a:gd name="adj2" fmla="val 302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dirty="0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dirty="0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“NO”, </a:t>
            </a:r>
            <a:r>
              <a:rPr lang="en-US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r>
              <a:rPr lang="en-US" dirty="0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</a:t>
            </a:r>
            <a:r>
              <a:rPr lang="en-US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diễn</a:t>
            </a:r>
            <a:r>
              <a:rPr lang="en-US" dirty="0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dirty="0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: </a:t>
            </a:r>
            <a:r>
              <a:rPr lang="en-US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đất</a:t>
            </a:r>
            <a:r>
              <a:rPr lang="en-US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nước</a:t>
            </a:r>
            <a:r>
              <a:rPr lang="en-US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br>
              <a:rPr lang="en-US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</a:t>
            </a:r>
            <a:r>
              <a:rPr lang="en-US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i="1" dirty="0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endParaRPr lang="en-US" i="1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8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9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537678" y="194872"/>
            <a:ext cx="5246558" cy="1873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0" dirty="0" smtClean="0"/>
              <a:t>第１課</a:t>
            </a:r>
            <a:endParaRPr lang="en-US" altLang="ja-JP" sz="8000" dirty="0" smtClean="0"/>
          </a:p>
          <a:p>
            <a:pPr algn="ctr"/>
            <a:r>
              <a:rPr lang="en-US" altLang="ja-JP" sz="5400" dirty="0" smtClean="0"/>
              <a:t>LESSON 1</a:t>
            </a:r>
            <a:endParaRPr lang="en-US" sz="5400" dirty="0"/>
          </a:p>
        </p:txBody>
      </p:sp>
      <p:sp>
        <p:nvSpPr>
          <p:cNvPr id="3" name="Rounded Rectangle 2"/>
          <p:cNvSpPr/>
          <p:nvPr/>
        </p:nvSpPr>
        <p:spPr>
          <a:xfrm>
            <a:off x="7854843" y="652070"/>
            <a:ext cx="3087976" cy="959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/>
              <a:t>summary</a:t>
            </a:r>
            <a:endParaRPr lang="en-US" sz="32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659564" y="2211047"/>
            <a:ext cx="3687584" cy="9593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i="1" dirty="0" smtClean="0"/>
              <a:t>A</a:t>
            </a:r>
            <a:r>
              <a:rPr lang="ja-JP" altLang="en-US" sz="4800" i="1" dirty="0" smtClean="0"/>
              <a:t>は</a:t>
            </a:r>
            <a:r>
              <a:rPr lang="en-US" altLang="ja-JP" sz="4800" i="1" dirty="0" smtClean="0"/>
              <a:t>B</a:t>
            </a:r>
            <a:r>
              <a:rPr lang="ja-JP" altLang="en-US" sz="4800" i="1" dirty="0" smtClean="0"/>
              <a:t>です。</a:t>
            </a:r>
            <a:endParaRPr lang="en-US" sz="3200" i="1" dirty="0"/>
          </a:p>
        </p:txBody>
      </p:sp>
      <p:sp>
        <p:nvSpPr>
          <p:cNvPr id="5" name="Rounded Rectangle 4"/>
          <p:cNvSpPr/>
          <p:nvPr/>
        </p:nvSpPr>
        <p:spPr>
          <a:xfrm>
            <a:off x="659564" y="4242217"/>
            <a:ext cx="7824869" cy="9593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i="1" dirty="0" smtClean="0"/>
              <a:t>A</a:t>
            </a:r>
            <a:r>
              <a:rPr lang="ja-JP" altLang="en-US" sz="4800" i="1" dirty="0" smtClean="0"/>
              <a:t>は</a:t>
            </a:r>
            <a:r>
              <a:rPr lang="en-US" altLang="ja-JP" sz="4800" i="1" dirty="0" smtClean="0"/>
              <a:t>B</a:t>
            </a:r>
            <a:r>
              <a:rPr lang="ja-JP" altLang="en-US" sz="4800" i="1" dirty="0" smtClean="0"/>
              <a:t>では／じゃありません。</a:t>
            </a:r>
            <a:endParaRPr lang="en-US" sz="3200" i="1" dirty="0"/>
          </a:p>
        </p:txBody>
      </p:sp>
      <p:sp>
        <p:nvSpPr>
          <p:cNvPr id="6" name="Rounded Rectangle 5"/>
          <p:cNvSpPr/>
          <p:nvPr/>
        </p:nvSpPr>
        <p:spPr>
          <a:xfrm>
            <a:off x="659563" y="5257802"/>
            <a:ext cx="3927428" cy="9593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i="1" dirty="0" smtClean="0"/>
              <a:t>A</a:t>
            </a:r>
            <a:r>
              <a:rPr lang="ja-JP" altLang="en-US" sz="4800" i="1" dirty="0" smtClean="0"/>
              <a:t>は</a:t>
            </a:r>
            <a:r>
              <a:rPr lang="en-US" altLang="ja-JP" sz="4800" i="1" dirty="0" smtClean="0"/>
              <a:t>B</a:t>
            </a:r>
            <a:r>
              <a:rPr lang="ja-JP" altLang="en-US" sz="4800" i="1" dirty="0" smtClean="0"/>
              <a:t>ですか。</a:t>
            </a:r>
            <a:endParaRPr lang="en-US" sz="3200" i="1" dirty="0"/>
          </a:p>
        </p:txBody>
      </p:sp>
      <p:sp>
        <p:nvSpPr>
          <p:cNvPr id="7" name="Rounded Rectangle 6"/>
          <p:cNvSpPr/>
          <p:nvPr/>
        </p:nvSpPr>
        <p:spPr>
          <a:xfrm rot="21008843">
            <a:off x="7769900" y="2046153"/>
            <a:ext cx="3927428" cy="9593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i="1" dirty="0" smtClean="0"/>
              <a:t>おなまえは？</a:t>
            </a:r>
            <a:endParaRPr lang="en-US" sz="3200" i="1" dirty="0"/>
          </a:p>
        </p:txBody>
      </p:sp>
      <p:sp>
        <p:nvSpPr>
          <p:cNvPr id="8" name="Rounded Rectangle 7"/>
          <p:cNvSpPr/>
          <p:nvPr/>
        </p:nvSpPr>
        <p:spPr>
          <a:xfrm rot="21008843">
            <a:off x="6089878" y="4377120"/>
            <a:ext cx="6064766" cy="9593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i="1" dirty="0" smtClean="0"/>
              <a:t>おくちはどちらですか。</a:t>
            </a:r>
            <a:endParaRPr lang="en-US" sz="3200" i="1" dirty="0"/>
          </a:p>
        </p:txBody>
      </p:sp>
      <p:sp>
        <p:nvSpPr>
          <p:cNvPr id="9" name="Rounded Rectangle 8"/>
          <p:cNvSpPr/>
          <p:nvPr/>
        </p:nvSpPr>
        <p:spPr>
          <a:xfrm rot="21008843">
            <a:off x="8025214" y="3111293"/>
            <a:ext cx="3927428" cy="9593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i="1" dirty="0" smtClean="0"/>
              <a:t>おしごとは？</a:t>
            </a:r>
            <a:endParaRPr lang="en-US" sz="3200" i="1" dirty="0"/>
          </a:p>
        </p:txBody>
      </p:sp>
      <p:sp>
        <p:nvSpPr>
          <p:cNvPr id="11" name="Rounded Rectangle 10"/>
          <p:cNvSpPr/>
          <p:nvPr/>
        </p:nvSpPr>
        <p:spPr>
          <a:xfrm>
            <a:off x="659563" y="3226632"/>
            <a:ext cx="4766875" cy="9593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i="1" dirty="0" smtClean="0"/>
              <a:t>A</a:t>
            </a:r>
            <a:r>
              <a:rPr lang="ja-JP" altLang="en-US" sz="4800" i="1" dirty="0" smtClean="0"/>
              <a:t>は～の</a:t>
            </a:r>
            <a:r>
              <a:rPr lang="en-US" altLang="ja-JP" sz="4800" i="1" dirty="0" smtClean="0"/>
              <a:t>B</a:t>
            </a:r>
            <a:r>
              <a:rPr lang="ja-JP" altLang="en-US" sz="4800" i="1" dirty="0" smtClean="0"/>
              <a:t>です。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99186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78200" y="91049"/>
            <a:ext cx="5486400" cy="9249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0" dirty="0" smtClean="0">
                <a:latin typeface="AR BONNIE" pitchFamily="2" charset="0"/>
              </a:rPr>
              <a:t>HIRAGANA</a:t>
            </a:r>
            <a:endParaRPr lang="en-US" sz="8000" dirty="0">
              <a:latin typeface="AR BONNI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300" y="1511189"/>
            <a:ext cx="11379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ものがたり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300" y="1511189"/>
            <a:ext cx="11379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すべりだい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300" y="1511189"/>
            <a:ext cx="11379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できごと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300" y="1511189"/>
            <a:ext cx="11379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ちゅうもく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300" y="1511189"/>
            <a:ext cx="11379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わかもの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300" y="1511189"/>
            <a:ext cx="11379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けっきょく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300" y="1511189"/>
            <a:ext cx="11379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にゅうがく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300" y="1511189"/>
            <a:ext cx="11379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びみょう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845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03114" y="737433"/>
            <a:ext cx="9115686" cy="10024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0" dirty="0" smtClean="0">
                <a:solidFill>
                  <a:prstClr val="white"/>
                </a:solidFill>
              </a:rPr>
              <a:t>第１課 </a:t>
            </a:r>
            <a:r>
              <a:rPr lang="en-US" altLang="ja-JP" sz="5400" dirty="0" smtClean="0">
                <a:solidFill>
                  <a:prstClr val="white"/>
                </a:solidFill>
              </a:rPr>
              <a:t>LESSON 1</a:t>
            </a:r>
            <a:endParaRPr lang="en-US" sz="5400" dirty="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04340" y="2089045"/>
            <a:ext cx="10313234" cy="30430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500" dirty="0" smtClean="0">
                <a:solidFill>
                  <a:prstClr val="white"/>
                </a:solidFill>
              </a:rPr>
              <a:t>はじめまして</a:t>
            </a:r>
            <a:endParaRPr lang="en-US" altLang="ja-JP" sz="11500" dirty="0" smtClean="0">
              <a:solidFill>
                <a:prstClr val="white"/>
              </a:solidFill>
            </a:endParaRPr>
          </a:p>
          <a:p>
            <a:pPr algn="ctr"/>
            <a:r>
              <a:rPr lang="en-US" sz="8000" dirty="0" err="1" smtClean="0">
                <a:solidFill>
                  <a:prstClr val="white"/>
                </a:solidFill>
              </a:rPr>
              <a:t>Hajimemashite</a:t>
            </a:r>
            <a:endParaRPr lang="en-US" sz="5400" dirty="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 rot="21015970">
            <a:off x="9548408" y="4586698"/>
            <a:ext cx="2562832" cy="12700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solidFill>
                  <a:prstClr val="white"/>
                </a:solidFill>
              </a:rPr>
              <a:t>パート</a:t>
            </a:r>
            <a:endParaRPr lang="en-US" sz="3600" dirty="0" smtClean="0">
              <a:solidFill>
                <a:prstClr val="white"/>
              </a:solidFill>
            </a:endParaRPr>
          </a:p>
          <a:p>
            <a:r>
              <a:rPr lang="en-US" sz="3600" dirty="0" smtClean="0">
                <a:solidFill>
                  <a:prstClr val="white"/>
                </a:solidFill>
              </a:rPr>
              <a:t>PART </a:t>
            </a:r>
            <a:endParaRPr lang="en-US" sz="3600" dirty="0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133602" y="4712949"/>
            <a:ext cx="838200" cy="838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 smtClean="0">
                <a:solidFill>
                  <a:prstClr val="white"/>
                </a:solidFill>
              </a:rPr>
              <a:t>２</a:t>
            </a:r>
            <a:endParaRPr lang="en-US" sz="6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90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" y="2616089"/>
            <a:ext cx="11379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600" dirty="0" smtClean="0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せ</a:t>
            </a:r>
            <a:r>
              <a:rPr lang="ja-JP" altLang="en-US" sz="16600" dirty="0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っき</a:t>
            </a:r>
            <a:r>
              <a:rPr lang="ja-JP" altLang="en-US" sz="16600" dirty="0" smtClean="0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ょ</a:t>
            </a:r>
            <a:r>
              <a:rPr lang="ja-JP" altLang="en-US" sz="16600" dirty="0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く</a:t>
            </a:r>
            <a:endParaRPr lang="en-US" sz="2000" dirty="0">
              <a:solidFill>
                <a:prstClr val="black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03600" y="713349"/>
            <a:ext cx="5486400" cy="9249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0" dirty="0" smtClean="0">
                <a:solidFill>
                  <a:prstClr val="white"/>
                </a:solidFill>
                <a:latin typeface="AR BONNIE" pitchFamily="2" charset="0"/>
              </a:rPr>
              <a:t>HIRAGANA</a:t>
            </a:r>
            <a:endParaRPr lang="en-US" sz="8000" dirty="0">
              <a:solidFill>
                <a:prstClr val="white"/>
              </a:solidFill>
              <a:latin typeface="AR BONNI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2768489"/>
            <a:ext cx="11379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600" dirty="0" smtClean="0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りょきゃく</a:t>
            </a:r>
            <a:endParaRPr lang="en-US" sz="2000" dirty="0">
              <a:solidFill>
                <a:prstClr val="black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" y="2920889"/>
            <a:ext cx="11379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600" dirty="0" smtClean="0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あねったい</a:t>
            </a:r>
            <a:endParaRPr lang="en-US" sz="2000" dirty="0">
              <a:solidFill>
                <a:prstClr val="black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100" y="3073289"/>
            <a:ext cx="11379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600" dirty="0" smtClean="0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しゃりょう</a:t>
            </a:r>
            <a:endParaRPr lang="en-US" sz="2000" dirty="0">
              <a:solidFill>
                <a:prstClr val="black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0" y="3225689"/>
            <a:ext cx="11379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600" dirty="0" smtClean="0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よっぱらい</a:t>
            </a:r>
            <a:endParaRPr lang="en-US" sz="2000" dirty="0">
              <a:solidFill>
                <a:prstClr val="black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020" y="3073289"/>
            <a:ext cx="11379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600" dirty="0" smtClean="0">
                <a:solidFill>
                  <a:prstClr val="black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ちょうちん</a:t>
            </a:r>
            <a:endParaRPr lang="en-US" sz="2000" dirty="0">
              <a:solidFill>
                <a:prstClr val="black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009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27400" y="738749"/>
            <a:ext cx="5486400" cy="9249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0" dirty="0" smtClean="0">
                <a:solidFill>
                  <a:prstClr val="white"/>
                </a:solidFill>
                <a:latin typeface="AR BONNIE" pitchFamily="2" charset="0"/>
              </a:rPr>
              <a:t>KATAKANA</a:t>
            </a:r>
            <a:endParaRPr lang="en-US" sz="8000" dirty="0">
              <a:solidFill>
                <a:prstClr val="white"/>
              </a:solidFill>
              <a:latin typeface="AR BONNIE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62987" y="2819400"/>
            <a:ext cx="10094626" cy="243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6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タイトル</a:t>
            </a:r>
            <a:endParaRPr lang="en-US" sz="166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62987" y="2819400"/>
            <a:ext cx="10094626" cy="243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6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マイク</a:t>
            </a:r>
            <a:endParaRPr lang="en-US" sz="166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8449" y="2819400"/>
            <a:ext cx="11503702" cy="243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6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メッセージ</a:t>
            </a:r>
            <a:endParaRPr lang="en-US" sz="166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8450" y="2819400"/>
            <a:ext cx="11718560" cy="243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8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カリキュラム</a:t>
            </a:r>
            <a:endParaRPr lang="en-US" sz="138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70417" y="2808157"/>
            <a:ext cx="10094626" cy="243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6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マラソン</a:t>
            </a:r>
            <a:endParaRPr lang="en-US" sz="166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70417" y="2819400"/>
            <a:ext cx="10094626" cy="243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6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エアコン</a:t>
            </a:r>
            <a:endParaRPr lang="en-US" sz="166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70417" y="2830643"/>
            <a:ext cx="10094626" cy="243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6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チャット</a:t>
            </a:r>
            <a:endParaRPr lang="en-US" sz="166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810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04869" y="738749"/>
            <a:ext cx="7531462" cy="9249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600" dirty="0" smtClean="0">
                <a:solidFill>
                  <a:prstClr val="white"/>
                </a:solidFill>
                <a:latin typeface="AR BONNIE" pitchFamily="2" charset="0"/>
              </a:rPr>
              <a:t>LESSON 1 PART 1 REVISION</a:t>
            </a:r>
            <a:endParaRPr lang="en-US" sz="6600" dirty="0">
              <a:solidFill>
                <a:prstClr val="white"/>
              </a:solidFill>
              <a:latin typeface="AR BONNIE" pitchFamily="2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566" y="2125980"/>
            <a:ext cx="3853544" cy="314814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  <a:latin typeface="Book Antiqua" panose="02040602050305030304" pitchFamily="18" charset="0"/>
              </a:rPr>
              <a:t>Hi, everybody</a:t>
            </a:r>
          </a:p>
          <a:p>
            <a:pPr algn="ctr"/>
            <a:r>
              <a:rPr lang="en-US" sz="3200" dirty="0" smtClean="0">
                <a:solidFill>
                  <a:prstClr val="white"/>
                </a:solidFill>
                <a:latin typeface="Book Antiqua" panose="02040602050305030304" pitchFamily="18" charset="0"/>
              </a:rPr>
              <a:t>I’m </a:t>
            </a:r>
            <a:r>
              <a:rPr lang="en-US" altLang="ja-JP" sz="3200" dirty="0" smtClean="0">
                <a:solidFill>
                  <a:prstClr val="white"/>
                </a:solidFill>
                <a:latin typeface="Book Antiqua" panose="02040602050305030304" pitchFamily="18" charset="0"/>
              </a:rPr>
              <a:t>Minh</a:t>
            </a:r>
            <a:r>
              <a:rPr lang="en-US" sz="3200" dirty="0" smtClean="0">
                <a:solidFill>
                  <a:prstClr val="white"/>
                </a:solidFill>
                <a:latin typeface="Book Antiqua" panose="02040602050305030304" pitchFamily="18" charset="0"/>
              </a:rPr>
              <a:t>. </a:t>
            </a:r>
          </a:p>
          <a:p>
            <a:pPr algn="ctr"/>
            <a:r>
              <a:rPr lang="en-US" sz="3200" dirty="0" smtClean="0">
                <a:solidFill>
                  <a:prstClr val="white"/>
                </a:solidFill>
                <a:latin typeface="Book Antiqua" panose="02040602050305030304" pitchFamily="18" charset="0"/>
              </a:rPr>
              <a:t>I’m Vietnamese</a:t>
            </a:r>
          </a:p>
          <a:p>
            <a:pPr algn="ctr"/>
            <a:r>
              <a:rPr lang="en-US" sz="3200" dirty="0" smtClean="0">
                <a:solidFill>
                  <a:prstClr val="white"/>
                </a:solidFill>
                <a:latin typeface="Book Antiqua" panose="02040602050305030304" pitchFamily="18" charset="0"/>
              </a:rPr>
              <a:t>I’m student of </a:t>
            </a:r>
          </a:p>
          <a:p>
            <a:pPr algn="ctr"/>
            <a:r>
              <a:rPr lang="en-US" sz="3200" dirty="0" smtClean="0">
                <a:solidFill>
                  <a:prstClr val="white"/>
                </a:solidFill>
                <a:latin typeface="Book Antiqua" panose="02040602050305030304" pitchFamily="18" charset="0"/>
              </a:rPr>
              <a:t>FPT University</a:t>
            </a:r>
          </a:p>
          <a:p>
            <a:pPr algn="ctr"/>
            <a:r>
              <a:rPr lang="en-US" sz="3200" dirty="0" smtClean="0">
                <a:solidFill>
                  <a:prstClr val="white"/>
                </a:solidFill>
                <a:latin typeface="Book Antiqua" panose="02040602050305030304" pitchFamily="18" charset="0"/>
              </a:rPr>
              <a:t>Nice to meet you!</a:t>
            </a:r>
            <a:endParaRPr lang="en-US" sz="3200" dirty="0">
              <a:solidFill>
                <a:prstClr val="white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53989" y="2125980"/>
            <a:ext cx="7876901" cy="41539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36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はじめまして</a:t>
            </a:r>
            <a:endParaRPr lang="en-US" altLang="ja-JP" sz="3600" b="1" dirty="0" smtClean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36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わたしは</a:t>
            </a:r>
            <a:r>
              <a:rPr lang="en-US" altLang="ja-JP" sz="36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Minh</a:t>
            </a:r>
            <a:r>
              <a:rPr lang="ja-JP" altLang="en-US" sz="36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です。</a:t>
            </a:r>
            <a:endParaRPr lang="en-US" altLang="ja-JP" sz="3600" b="1" dirty="0" smtClean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36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ベトナムじんです。</a:t>
            </a:r>
            <a:endParaRPr lang="en-US" altLang="ja-JP" sz="3600" b="1" dirty="0" smtClean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FPT</a:t>
            </a:r>
            <a:r>
              <a:rPr lang="ja-JP" altLang="en-US" sz="36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だいがくのがくせいです。</a:t>
            </a:r>
            <a:endParaRPr lang="en-US" altLang="ja-JP" sz="3600" b="1" dirty="0" smtClean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36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どうぞ</a:t>
            </a:r>
            <a:r>
              <a:rPr lang="ja-JP" altLang="en-US" sz="3600" b="1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よろしく</a:t>
            </a:r>
            <a:r>
              <a:rPr lang="ja-JP" altLang="en-US" sz="36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おねがいしま</a:t>
            </a:r>
            <a:r>
              <a:rPr lang="ja-JP" altLang="en-US" sz="3600" b="1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す</a:t>
            </a:r>
            <a:endParaRPr lang="en-US" sz="3600" b="1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" name="Striped Right Arrow 2"/>
          <p:cNvSpPr/>
          <p:nvPr/>
        </p:nvSpPr>
        <p:spPr>
          <a:xfrm>
            <a:off x="2076994" y="4986746"/>
            <a:ext cx="2076995" cy="992777"/>
          </a:xfrm>
          <a:prstGeom prst="striped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52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12" grpId="0" build="allAtOnce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triped Right Arrow 22"/>
          <p:cNvSpPr/>
          <p:nvPr/>
        </p:nvSpPr>
        <p:spPr>
          <a:xfrm>
            <a:off x="4660900" y="3644900"/>
            <a:ext cx="2351403" cy="2032000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 rot="21394247">
            <a:off x="184550" y="864317"/>
            <a:ext cx="5737486" cy="17530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prstClr val="white"/>
                </a:solidFill>
                <a:latin typeface="Bradley Hand ITC" panose="03070402050302030203" pitchFamily="66" charset="0"/>
              </a:rPr>
              <a:t>How to say about </a:t>
            </a:r>
          </a:p>
          <a:p>
            <a:pPr algn="ctr"/>
            <a:r>
              <a:rPr lang="en-US" sz="5400" dirty="0" smtClean="0">
                <a:solidFill>
                  <a:prstClr val="white"/>
                </a:solidFill>
                <a:latin typeface="Bradley Hand ITC" panose="03070402050302030203" pitchFamily="66" charset="0"/>
              </a:rPr>
              <a:t>your age</a:t>
            </a:r>
            <a:endParaRPr lang="en-US" sz="5400" dirty="0">
              <a:solidFill>
                <a:prstClr val="white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 rot="373814">
            <a:off x="6904575" y="1143719"/>
            <a:ext cx="4099552" cy="1753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 smtClean="0">
                <a:solidFill>
                  <a:prstClr val="white"/>
                </a:solidFill>
                <a:latin typeface="HGSeikaishotaiPRO" panose="03000609000000000000" pitchFamily="65" charset="-128"/>
                <a:ea typeface="HGSeikaishotaiPRO" panose="03000609000000000000" pitchFamily="65" charset="-128"/>
              </a:rPr>
              <a:t>～歳</a:t>
            </a:r>
            <a:endParaRPr lang="en-US" sz="6600" dirty="0">
              <a:solidFill>
                <a:prstClr val="white"/>
              </a:solidFill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 rot="412003">
            <a:off x="8883650" y="1220289"/>
            <a:ext cx="133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さい</a:t>
            </a:r>
            <a:endParaRPr lang="en-US" sz="3200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46841">
            <a:off x="1583980" y="2653598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ounded Rectangle 9"/>
          <p:cNvSpPr/>
          <p:nvPr/>
        </p:nvSpPr>
        <p:spPr>
          <a:xfrm>
            <a:off x="3530600" y="3238500"/>
            <a:ext cx="977900" cy="6223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１</a:t>
            </a:r>
            <a:endParaRPr lang="en-US" sz="2400" b="1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30600" y="4000770"/>
            <a:ext cx="977900" cy="6223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８</a:t>
            </a:r>
            <a:endParaRPr lang="en-US" sz="2400" b="1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30600" y="4763040"/>
            <a:ext cx="977900" cy="6223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１０</a:t>
            </a:r>
            <a:endParaRPr lang="en-US" sz="2400" b="1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30600" y="5525310"/>
            <a:ext cx="977900" cy="6223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２０</a:t>
            </a:r>
            <a:endParaRPr lang="en-US" sz="2400" b="1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91428" y="3238500"/>
            <a:ext cx="1561771" cy="6223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１さい</a:t>
            </a:r>
            <a:endParaRPr lang="en-US" sz="2400" b="1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91428" y="4000770"/>
            <a:ext cx="1561771" cy="6223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８</a:t>
            </a:r>
            <a:r>
              <a:rPr lang="ja-JP" altLang="en-US" sz="2400" b="1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さい</a:t>
            </a:r>
            <a:endParaRPr lang="en-US" sz="2400" b="1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991428" y="4763040"/>
            <a:ext cx="1561771" cy="6223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１０</a:t>
            </a:r>
            <a:r>
              <a:rPr lang="ja-JP" altLang="en-US" sz="2400" b="1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さい</a:t>
            </a:r>
            <a:endParaRPr lang="en-US" sz="2400" b="1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991428" y="5525310"/>
            <a:ext cx="1561771" cy="6223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２０</a:t>
            </a:r>
            <a:r>
              <a:rPr lang="ja-JP" altLang="en-US" sz="2400" b="1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さい</a:t>
            </a:r>
            <a:endParaRPr lang="en-US" sz="2400" b="1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2303" y="3238500"/>
            <a:ext cx="4443097" cy="6223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いっさい</a:t>
            </a:r>
            <a:endParaRPr lang="en-US" sz="3200" b="1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2303" y="4000770"/>
            <a:ext cx="4443097" cy="6223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はっさい</a:t>
            </a:r>
            <a:endParaRPr lang="en-US" sz="3200" b="1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2303" y="4763040"/>
            <a:ext cx="4443097" cy="6223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じゅっさい</a:t>
            </a:r>
            <a:endParaRPr lang="en-US" sz="3200" b="1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2303" y="5525310"/>
            <a:ext cx="4443097" cy="6223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はたち</a:t>
            </a:r>
            <a:endParaRPr lang="en-US" sz="3200" b="1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13039">
            <a:off x="177657" y="4222799"/>
            <a:ext cx="1592754" cy="13689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Rounded Rectangle 24"/>
          <p:cNvSpPr/>
          <p:nvPr/>
        </p:nvSpPr>
        <p:spPr>
          <a:xfrm rot="373814">
            <a:off x="1552201" y="4269136"/>
            <a:ext cx="3199499" cy="121471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solidFill>
                  <a:prstClr val="white"/>
                </a:solidFill>
                <a:latin typeface="HGSeikaishotaiPRO" panose="03000609000000000000" pitchFamily="65" charset="-128"/>
                <a:ea typeface="HGSeikaishotaiPRO" panose="03000609000000000000" pitchFamily="65" charset="-128"/>
              </a:rPr>
              <a:t>なんさい</a:t>
            </a:r>
            <a:endParaRPr lang="en-US" sz="4800" dirty="0">
              <a:solidFill>
                <a:prstClr val="white"/>
              </a:solidFill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 rot="373814">
            <a:off x="1399545" y="5520465"/>
            <a:ext cx="3199499" cy="115233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solidFill>
                  <a:prstClr val="white"/>
                </a:solidFill>
                <a:latin typeface="HGSeikaishotaiPRO" panose="03000609000000000000" pitchFamily="65" charset="-128"/>
                <a:ea typeface="HGSeikaishotaiPRO" panose="03000609000000000000" pitchFamily="65" charset="-128"/>
              </a:rPr>
              <a:t>おいくつ</a:t>
            </a:r>
            <a:endParaRPr lang="en-US" sz="4800" dirty="0">
              <a:solidFill>
                <a:prstClr val="white"/>
              </a:solidFill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203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 animBg="1"/>
      <p:bldP spid="6" grpId="0" animBg="1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65400" y="787400"/>
            <a:ext cx="6654800" cy="6985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prstClr val="white"/>
                </a:solidFill>
              </a:rPr>
              <a:t>MONTHS OF THE YEAR</a:t>
            </a:r>
            <a:endParaRPr lang="en-US" sz="3600" dirty="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2900" y="1917700"/>
            <a:ext cx="11620500" cy="711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February 		January	March 	April 	May		June		July	August	September	November	December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41750" y="738460"/>
            <a:ext cx="3581400" cy="20193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 smtClean="0">
                <a:solidFill>
                  <a:prstClr val="white"/>
                </a:solidFill>
              </a:rPr>
              <a:t>～月</a:t>
            </a:r>
            <a:endParaRPr lang="en-US" sz="6600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8950" y="736886"/>
            <a:ext cx="133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prstClr val="white"/>
                </a:solidFill>
              </a:rPr>
              <a:t>がつ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600" y="3692093"/>
            <a:ext cx="7785100" cy="10033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" y="3901355"/>
            <a:ext cx="120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 smtClean="0">
                <a:solidFill>
                  <a:prstClr val="white"/>
                </a:solidFill>
              </a:rPr>
              <a:t>1</a:t>
            </a:r>
            <a:r>
              <a:rPr lang="ja-JP" altLang="en-US" sz="3600" b="1" dirty="0" smtClean="0">
                <a:solidFill>
                  <a:prstClr val="white"/>
                </a:solidFill>
              </a:rPr>
              <a:t>月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" y="3267461"/>
            <a:ext cx="120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いちがつ</a:t>
            </a:r>
            <a:endParaRPr lang="en-US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3700" y="3885623"/>
            <a:ext cx="120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 smtClean="0">
                <a:solidFill>
                  <a:prstClr val="white"/>
                </a:solidFill>
              </a:rPr>
              <a:t>2</a:t>
            </a:r>
            <a:r>
              <a:rPr lang="ja-JP" altLang="en-US" sz="3600" b="1" dirty="0" smtClean="0">
                <a:solidFill>
                  <a:prstClr val="white"/>
                </a:solidFill>
              </a:rPr>
              <a:t>月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63700" y="3251729"/>
            <a:ext cx="120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にがつ</a:t>
            </a:r>
            <a:endParaRPr lang="en-US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70200" y="3885623"/>
            <a:ext cx="120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 smtClean="0">
                <a:solidFill>
                  <a:prstClr val="white"/>
                </a:solidFill>
              </a:rPr>
              <a:t>3</a:t>
            </a:r>
            <a:r>
              <a:rPr lang="ja-JP" altLang="en-US" sz="3600" b="1" dirty="0" smtClean="0">
                <a:solidFill>
                  <a:prstClr val="white"/>
                </a:solidFill>
              </a:rPr>
              <a:t>月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70200" y="3251729"/>
            <a:ext cx="120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さんがつ</a:t>
            </a:r>
            <a:endParaRPr lang="en-US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6700" y="3882591"/>
            <a:ext cx="120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 smtClean="0">
                <a:solidFill>
                  <a:prstClr val="white"/>
                </a:solidFill>
              </a:rPr>
              <a:t>4</a:t>
            </a:r>
            <a:r>
              <a:rPr lang="ja-JP" altLang="en-US" sz="3600" b="1" dirty="0" smtClean="0">
                <a:solidFill>
                  <a:prstClr val="white"/>
                </a:solidFill>
              </a:rPr>
              <a:t>月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76700" y="3248697"/>
            <a:ext cx="120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しがつ</a:t>
            </a:r>
            <a:endParaRPr lang="en-US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97500" y="3882591"/>
            <a:ext cx="120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 smtClean="0">
                <a:solidFill>
                  <a:prstClr val="white"/>
                </a:solidFill>
              </a:rPr>
              <a:t>5</a:t>
            </a:r>
            <a:r>
              <a:rPr lang="ja-JP" altLang="en-US" sz="3600" b="1" dirty="0" smtClean="0">
                <a:solidFill>
                  <a:prstClr val="white"/>
                </a:solidFill>
              </a:rPr>
              <a:t>月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7500" y="3248697"/>
            <a:ext cx="120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ごがつ</a:t>
            </a:r>
            <a:endParaRPr lang="en-US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18300" y="3882591"/>
            <a:ext cx="120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 smtClean="0">
                <a:solidFill>
                  <a:prstClr val="white"/>
                </a:solidFill>
              </a:rPr>
              <a:t>6</a:t>
            </a:r>
            <a:r>
              <a:rPr lang="ja-JP" altLang="en-US" sz="3600" b="1" dirty="0" smtClean="0">
                <a:solidFill>
                  <a:prstClr val="white"/>
                </a:solidFill>
              </a:rPr>
              <a:t>月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18300" y="3248697"/>
            <a:ext cx="120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ろくがつ</a:t>
            </a:r>
            <a:endParaRPr lang="en-US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663700" y="5770998"/>
            <a:ext cx="9144000" cy="10033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78000" y="5980260"/>
            <a:ext cx="120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 smtClean="0">
                <a:solidFill>
                  <a:prstClr val="white"/>
                </a:solidFill>
              </a:rPr>
              <a:t>7</a:t>
            </a:r>
            <a:r>
              <a:rPr lang="ja-JP" altLang="en-US" sz="3600" b="1" dirty="0" smtClean="0">
                <a:solidFill>
                  <a:prstClr val="white"/>
                </a:solidFill>
              </a:rPr>
              <a:t>月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78000" y="5364896"/>
            <a:ext cx="120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しちがつ</a:t>
            </a:r>
            <a:endParaRPr lang="en-US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98800" y="5964528"/>
            <a:ext cx="120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 smtClean="0">
                <a:solidFill>
                  <a:prstClr val="white"/>
                </a:solidFill>
              </a:rPr>
              <a:t>8</a:t>
            </a:r>
            <a:r>
              <a:rPr lang="ja-JP" altLang="en-US" sz="3600" b="1" dirty="0" smtClean="0">
                <a:solidFill>
                  <a:prstClr val="white"/>
                </a:solidFill>
              </a:rPr>
              <a:t>月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07060" y="5361922"/>
            <a:ext cx="120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はちがつ</a:t>
            </a:r>
            <a:endParaRPr lang="en-US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05300" y="5964528"/>
            <a:ext cx="120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 smtClean="0">
                <a:solidFill>
                  <a:prstClr val="white"/>
                </a:solidFill>
              </a:rPr>
              <a:t>9</a:t>
            </a:r>
            <a:r>
              <a:rPr lang="ja-JP" altLang="en-US" sz="3600" b="1" dirty="0" smtClean="0">
                <a:solidFill>
                  <a:prstClr val="white"/>
                </a:solidFill>
              </a:rPr>
              <a:t>月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25220" y="5349164"/>
            <a:ext cx="120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くがつ</a:t>
            </a:r>
            <a:endParaRPr lang="en-US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26100" y="5961785"/>
            <a:ext cx="120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 smtClean="0">
                <a:solidFill>
                  <a:prstClr val="white"/>
                </a:solidFill>
              </a:rPr>
              <a:t>10</a:t>
            </a:r>
            <a:r>
              <a:rPr lang="ja-JP" altLang="en-US" sz="3600" b="1" dirty="0" smtClean="0">
                <a:solidFill>
                  <a:prstClr val="white"/>
                </a:solidFill>
              </a:rPr>
              <a:t>月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17420" y="5346421"/>
            <a:ext cx="166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じゅうがつ</a:t>
            </a:r>
            <a:endParaRPr lang="en-US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48525" y="5980260"/>
            <a:ext cx="120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 smtClean="0">
                <a:solidFill>
                  <a:prstClr val="white"/>
                </a:solidFill>
              </a:rPr>
              <a:t>11</a:t>
            </a:r>
            <a:r>
              <a:rPr lang="ja-JP" altLang="en-US" sz="3600" b="1" dirty="0" smtClean="0">
                <a:solidFill>
                  <a:prstClr val="white"/>
                </a:solidFill>
              </a:rPr>
              <a:t>月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53210" y="5364896"/>
            <a:ext cx="226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じゅういちがつ</a:t>
            </a:r>
            <a:endParaRPr lang="en-US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72575" y="5953420"/>
            <a:ext cx="120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 smtClean="0">
                <a:solidFill>
                  <a:prstClr val="white"/>
                </a:solidFill>
              </a:rPr>
              <a:t>12</a:t>
            </a:r>
            <a:r>
              <a:rPr lang="ja-JP" altLang="en-US" sz="3600" b="1" dirty="0" smtClean="0">
                <a:solidFill>
                  <a:prstClr val="white"/>
                </a:solidFill>
              </a:rPr>
              <a:t>月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986810" y="5364896"/>
            <a:ext cx="1911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じゅうにがつ</a:t>
            </a:r>
            <a:endParaRPr lang="en-US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5" name="Rounded Rectangle 44"/>
          <p:cNvSpPr/>
          <p:nvPr/>
        </p:nvSpPr>
        <p:spPr>
          <a:xfrm rot="392518">
            <a:off x="8348636" y="2780194"/>
            <a:ext cx="3581400" cy="20193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 smtClean="0">
                <a:solidFill>
                  <a:prstClr val="white"/>
                </a:solidFill>
              </a:rPr>
              <a:t>何月</a:t>
            </a:r>
            <a:endParaRPr lang="en-US" sz="6600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392518">
            <a:off x="9338127" y="2736459"/>
            <a:ext cx="20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prstClr val="white"/>
                </a:solidFill>
              </a:rPr>
              <a:t>なんがつ</a:t>
            </a:r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65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7" grpId="0" animBg="1"/>
      <p:bldP spid="8" grpId="0"/>
      <p:bldP spid="9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  <p:bldP spid="23" grpId="0"/>
      <p:bldP spid="24" grpId="0"/>
      <p:bldP spid="26" grpId="0" animBg="1"/>
      <p:bldP spid="27" grpId="0"/>
      <p:bldP spid="28" grpId="0"/>
      <p:bldP spid="30" grpId="0"/>
      <p:bldP spid="31" grpId="0"/>
      <p:bldP spid="33" grpId="0"/>
      <p:bldP spid="34" grpId="0"/>
      <p:bldP spid="36" grpId="0"/>
      <p:bldP spid="37" grpId="0"/>
      <p:bldP spid="39" grpId="0"/>
      <p:bldP spid="40" grpId="0"/>
      <p:bldP spid="42" grpId="0"/>
      <p:bldP spid="43" grpId="0"/>
      <p:bldP spid="45" grpId="0" animBg="1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673350" y="870178"/>
            <a:ext cx="6654800" cy="698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prstClr val="white"/>
                </a:solidFill>
              </a:rPr>
              <a:t>DAYS OF THE MONTH</a:t>
            </a:r>
            <a:endParaRPr lang="en-US" sz="3600" dirty="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48100" y="635286"/>
            <a:ext cx="3581400" cy="20193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 smtClean="0">
                <a:solidFill>
                  <a:prstClr val="white"/>
                </a:solidFill>
              </a:rPr>
              <a:t>～日</a:t>
            </a:r>
            <a:endParaRPr lang="en-US" sz="6600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8950" y="736886"/>
            <a:ext cx="133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prstClr val="white"/>
                </a:solidFill>
              </a:rPr>
              <a:t>にち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0500" y="3803561"/>
            <a:ext cx="11849100" cy="1003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012823"/>
            <a:ext cx="120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>
                <a:solidFill>
                  <a:prstClr val="white"/>
                </a:solidFill>
              </a:rPr>
              <a:t>1</a:t>
            </a:r>
            <a:r>
              <a:rPr lang="ja-JP" altLang="en-US" sz="3200" dirty="0" smtClean="0">
                <a:solidFill>
                  <a:prstClr val="white"/>
                </a:solidFill>
              </a:rPr>
              <a:t>日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3369769"/>
            <a:ext cx="120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ついたち</a:t>
            </a:r>
            <a:endParaRPr lang="en-US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5151" y="3997091"/>
            <a:ext cx="120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>
                <a:solidFill>
                  <a:prstClr val="white"/>
                </a:solidFill>
              </a:rPr>
              <a:t>2</a:t>
            </a:r>
            <a:r>
              <a:rPr lang="ja-JP" altLang="en-US" sz="3200" dirty="0">
                <a:solidFill>
                  <a:prstClr val="white"/>
                </a:solidFill>
              </a:rPr>
              <a:t>日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335" y="3384953"/>
            <a:ext cx="120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ふつか</a:t>
            </a:r>
            <a:endParaRPr lang="en-US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81751" y="3997091"/>
            <a:ext cx="120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>
                <a:solidFill>
                  <a:prstClr val="white"/>
                </a:solidFill>
              </a:rPr>
              <a:t>3</a:t>
            </a:r>
            <a:r>
              <a:rPr lang="ja-JP" altLang="en-US" sz="3200" dirty="0">
                <a:solidFill>
                  <a:prstClr val="white"/>
                </a:solidFill>
              </a:rPr>
              <a:t>日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02359" y="3369769"/>
            <a:ext cx="120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みっか</a:t>
            </a:r>
            <a:endParaRPr lang="en-US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19082" y="3994059"/>
            <a:ext cx="120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>
                <a:solidFill>
                  <a:prstClr val="white"/>
                </a:solidFill>
              </a:rPr>
              <a:t>4</a:t>
            </a:r>
            <a:r>
              <a:rPr lang="ja-JP" altLang="en-US" sz="3200" dirty="0">
                <a:solidFill>
                  <a:prstClr val="white"/>
                </a:solidFill>
              </a:rPr>
              <a:t>日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5786" y="3335889"/>
            <a:ext cx="120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よっか</a:t>
            </a:r>
            <a:endParaRPr lang="en-US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05184" y="3994059"/>
            <a:ext cx="120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>
                <a:solidFill>
                  <a:prstClr val="white"/>
                </a:solidFill>
              </a:rPr>
              <a:t>5</a:t>
            </a:r>
            <a:r>
              <a:rPr lang="ja-JP" altLang="en-US" sz="3200" dirty="0">
                <a:solidFill>
                  <a:prstClr val="white"/>
                </a:solidFill>
              </a:rPr>
              <a:t>日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03210" y="3349875"/>
            <a:ext cx="120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いつか</a:t>
            </a:r>
            <a:endParaRPr lang="en-US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61299" y="3994059"/>
            <a:ext cx="120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>
                <a:solidFill>
                  <a:prstClr val="white"/>
                </a:solidFill>
              </a:rPr>
              <a:t>6</a:t>
            </a:r>
            <a:r>
              <a:rPr lang="ja-JP" altLang="en-US" sz="3200" dirty="0">
                <a:solidFill>
                  <a:prstClr val="white"/>
                </a:solidFill>
              </a:rPr>
              <a:t>日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26537" y="3350165"/>
            <a:ext cx="98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むいか</a:t>
            </a:r>
            <a:endParaRPr lang="en-US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32874" y="3984851"/>
            <a:ext cx="120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>
                <a:solidFill>
                  <a:prstClr val="white"/>
                </a:solidFill>
              </a:rPr>
              <a:t>7</a:t>
            </a:r>
            <a:r>
              <a:rPr lang="ja-JP" altLang="en-US" sz="3200" dirty="0">
                <a:solidFill>
                  <a:prstClr val="white"/>
                </a:solidFill>
              </a:rPr>
              <a:t>日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39374" y="3981819"/>
            <a:ext cx="120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>
                <a:solidFill>
                  <a:prstClr val="white"/>
                </a:solidFill>
              </a:rPr>
              <a:t>8</a:t>
            </a:r>
            <a:r>
              <a:rPr lang="ja-JP" altLang="en-US" sz="3200" dirty="0">
                <a:solidFill>
                  <a:prstClr val="white"/>
                </a:solidFill>
              </a:rPr>
              <a:t>日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60174" y="3981819"/>
            <a:ext cx="120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>
                <a:solidFill>
                  <a:prstClr val="white"/>
                </a:solidFill>
              </a:rPr>
              <a:t>9</a:t>
            </a:r>
            <a:r>
              <a:rPr lang="ja-JP" altLang="en-US" sz="3200" dirty="0">
                <a:solidFill>
                  <a:prstClr val="white"/>
                </a:solidFill>
              </a:rPr>
              <a:t>日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680974" y="3981819"/>
            <a:ext cx="120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>
                <a:solidFill>
                  <a:prstClr val="white"/>
                </a:solidFill>
              </a:rPr>
              <a:t>10</a:t>
            </a:r>
            <a:r>
              <a:rPr lang="ja-JP" altLang="en-US" sz="3200" dirty="0">
                <a:solidFill>
                  <a:prstClr val="white"/>
                </a:solidFill>
              </a:rPr>
              <a:t>日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90500" y="5718647"/>
            <a:ext cx="3657600" cy="83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prstClr val="white"/>
                </a:solidFill>
              </a:rPr>
              <a:t>14</a:t>
            </a:r>
            <a:r>
              <a:rPr lang="ja-JP" altLang="en-US" sz="3600" dirty="0">
                <a:solidFill>
                  <a:prstClr val="white"/>
                </a:solidFill>
              </a:rPr>
              <a:t>日</a:t>
            </a:r>
            <a:endParaRPr lang="en-US" sz="3600" dirty="0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133850" y="5718647"/>
            <a:ext cx="3657600" cy="83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prstClr val="white"/>
                </a:solidFill>
              </a:rPr>
              <a:t>20</a:t>
            </a:r>
            <a:r>
              <a:rPr lang="ja-JP" altLang="en-US" sz="3600" dirty="0">
                <a:solidFill>
                  <a:prstClr val="white"/>
                </a:solidFill>
              </a:rPr>
              <a:t>日</a:t>
            </a:r>
            <a:endParaRPr lang="en-US" sz="3600" dirty="0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039374" y="5718647"/>
            <a:ext cx="3657600" cy="83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prstClr val="white"/>
                </a:solidFill>
              </a:rPr>
              <a:t>24</a:t>
            </a:r>
            <a:r>
              <a:rPr lang="ja-JP" altLang="en-US" sz="3600" dirty="0">
                <a:solidFill>
                  <a:prstClr val="white"/>
                </a:solidFill>
              </a:rPr>
              <a:t>日</a:t>
            </a:r>
            <a:endParaRPr lang="en-US" sz="3600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40604" y="3365622"/>
            <a:ext cx="98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なのか</a:t>
            </a:r>
            <a:endParaRPr lang="en-US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82748" y="3349875"/>
            <a:ext cx="98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ようか</a:t>
            </a:r>
            <a:endParaRPr lang="en-US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74151" y="3333935"/>
            <a:ext cx="1322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ここのか</a:t>
            </a:r>
            <a:endParaRPr lang="en-US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791615" y="3333935"/>
            <a:ext cx="98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とおか</a:t>
            </a:r>
            <a:endParaRPr lang="en-US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 rot="392518">
            <a:off x="8282944" y="1146309"/>
            <a:ext cx="3581400" cy="20193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 smtClean="0">
                <a:solidFill>
                  <a:prstClr val="white"/>
                </a:solidFill>
              </a:rPr>
              <a:t>何日</a:t>
            </a:r>
            <a:endParaRPr lang="en-US" sz="6600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392518">
            <a:off x="9272435" y="1102574"/>
            <a:ext cx="207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prstClr val="white"/>
                </a:solidFill>
              </a:rPr>
              <a:t>なんにち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76156" y="5285271"/>
            <a:ext cx="2336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じゅうよっか</a:t>
            </a:r>
            <a:endParaRPr lang="en-US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25067" y="5338820"/>
            <a:ext cx="120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はつか</a:t>
            </a:r>
            <a:endParaRPr lang="en-US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758837" y="5338820"/>
            <a:ext cx="2468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にじゅうよっか</a:t>
            </a:r>
            <a:endParaRPr lang="en-US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89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7" grpId="0" animBg="1"/>
      <p:bldP spid="8" grpId="0"/>
      <p:bldP spid="9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  <p:bldP spid="23" grpId="0"/>
      <p:bldP spid="24" grpId="0"/>
      <p:bldP spid="45" grpId="0"/>
      <p:bldP spid="46" grpId="0"/>
      <p:bldP spid="47" grpId="0"/>
      <p:bldP spid="48" grpId="0"/>
      <p:bldP spid="29" grpId="0" animBg="1"/>
      <p:bldP spid="30" grpId="0" animBg="1"/>
      <p:bldP spid="31" grpId="0" animBg="1"/>
      <p:bldP spid="35" grpId="0"/>
      <p:bldP spid="37" grpId="0"/>
      <p:bldP spid="39" grpId="0"/>
      <p:bldP spid="41" grpId="0"/>
      <p:bldP spid="32" grpId="0" animBg="1"/>
      <p:bldP spid="33" grpId="0"/>
      <p:bldP spid="43" grpId="0"/>
      <p:bldP spid="49" grpId="0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364367">
            <a:off x="62398" y="620296"/>
            <a:ext cx="5751226" cy="20193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b="1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誕生日</a:t>
            </a:r>
            <a:endParaRPr lang="en-US" sz="6600" b="1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 rot="21364367">
            <a:off x="1540439" y="752783"/>
            <a:ext cx="309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たんじょうび</a:t>
            </a:r>
            <a:endParaRPr lang="en-US" sz="3200" b="1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04519" y="2834174"/>
            <a:ext cx="10408124" cy="17971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b="1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8874" y="4568576"/>
            <a:ext cx="4132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solidFill>
                  <a:prstClr val="black"/>
                </a:solidFill>
              </a:rPr>
              <a:t>When’s</a:t>
            </a:r>
            <a:r>
              <a:rPr lang="ja-JP" altLang="en-US" sz="3200" dirty="0" smtClean="0">
                <a:solidFill>
                  <a:prstClr val="black"/>
                </a:solidFill>
              </a:rPr>
              <a:t> </a:t>
            </a:r>
            <a:r>
              <a:rPr lang="en-US" altLang="ja-JP" sz="3200" dirty="0" smtClean="0">
                <a:solidFill>
                  <a:prstClr val="black"/>
                </a:solidFill>
              </a:rPr>
              <a:t>your</a:t>
            </a:r>
            <a:r>
              <a:rPr lang="ja-JP" altLang="en-US" sz="3200" dirty="0" smtClean="0">
                <a:solidFill>
                  <a:prstClr val="black"/>
                </a:solidFill>
              </a:rPr>
              <a:t> </a:t>
            </a:r>
            <a:r>
              <a:rPr lang="en-US" altLang="ja-JP" sz="3200" dirty="0" smtClean="0">
                <a:solidFill>
                  <a:prstClr val="black"/>
                </a:solidFill>
              </a:rPr>
              <a:t>birthday?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08581" y="4579745"/>
            <a:ext cx="4259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solidFill>
                  <a:prstClr val="black"/>
                </a:solidFill>
              </a:rPr>
              <a:t>…My birthday</a:t>
            </a:r>
            <a:r>
              <a:rPr lang="en-US" altLang="ja-JP" sz="3200" dirty="0">
                <a:solidFill>
                  <a:prstClr val="black"/>
                </a:solidFill>
              </a:rPr>
              <a:t> </a:t>
            </a:r>
            <a:r>
              <a:rPr lang="en-US" altLang="ja-JP" sz="3200" dirty="0" smtClean="0">
                <a:solidFill>
                  <a:prstClr val="black"/>
                </a:solidFill>
              </a:rPr>
              <a:t>is 31/07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04519" y="5127059"/>
            <a:ext cx="10408124" cy="165255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4800" b="1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9197" y="3177259"/>
            <a:ext cx="993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おたんじょうびは　いつですか。</a:t>
            </a:r>
            <a:endParaRPr lang="en-US" sz="5400" b="1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1756" y="5516226"/>
            <a:ext cx="993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5400" b="1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７がつ３１にちです。</a:t>
            </a:r>
            <a:endParaRPr lang="en-US" sz="5400" b="1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Striped Right Arrow 14"/>
          <p:cNvSpPr/>
          <p:nvPr/>
        </p:nvSpPr>
        <p:spPr>
          <a:xfrm rot="9793927" flipV="1">
            <a:off x="6188916" y="2051526"/>
            <a:ext cx="3992926" cy="1187591"/>
          </a:xfrm>
          <a:prstGeom prst="stripedRightArrow">
            <a:avLst>
              <a:gd name="adj1" fmla="val 66636"/>
              <a:gd name="adj2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</a:rPr>
              <a:t>ASK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 rot="11536218" flipH="1" flipV="1">
            <a:off x="730194" y="5318144"/>
            <a:ext cx="3322180" cy="1187591"/>
          </a:xfrm>
          <a:prstGeom prst="stripedRightArrow">
            <a:avLst>
              <a:gd name="adj1" fmla="val 66636"/>
              <a:gd name="adj2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</a:rPr>
              <a:t>ANSWER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6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  <p:bldP spid="6" grpId="0"/>
      <p:bldP spid="10" grpId="0"/>
      <p:bldP spid="11" grpId="0" animBg="1"/>
      <p:bldP spid="13" grpId="0"/>
      <p:bldP spid="14" grpId="0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04869" y="738749"/>
            <a:ext cx="7531462" cy="9249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600" dirty="0" smtClean="0">
                <a:solidFill>
                  <a:prstClr val="white"/>
                </a:solidFill>
                <a:latin typeface="AR BONNIE" pitchFamily="2" charset="0"/>
              </a:rPr>
              <a:t>SELF-INTRODUCTION</a:t>
            </a:r>
            <a:endParaRPr lang="en-US" sz="6600" dirty="0">
              <a:solidFill>
                <a:prstClr val="white"/>
              </a:solidFill>
              <a:latin typeface="AR BONNIE" pitchFamily="2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566" y="2278505"/>
            <a:ext cx="3853544" cy="347530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white"/>
                </a:solidFill>
                <a:latin typeface="Book Antiqua" panose="02040602050305030304" pitchFamily="18" charset="0"/>
              </a:rPr>
              <a:t>Hi, everybody</a:t>
            </a:r>
          </a:p>
          <a:p>
            <a:pPr algn="ctr"/>
            <a:r>
              <a:rPr lang="en-US" sz="3200" dirty="0" smtClean="0">
                <a:solidFill>
                  <a:prstClr val="white"/>
                </a:solidFill>
                <a:latin typeface="Book Antiqua" panose="02040602050305030304" pitchFamily="18" charset="0"/>
              </a:rPr>
              <a:t>I’m </a:t>
            </a:r>
            <a:r>
              <a:rPr lang="en-US" altLang="ja-JP" sz="3200" dirty="0" smtClean="0">
                <a:solidFill>
                  <a:prstClr val="white"/>
                </a:solidFill>
                <a:latin typeface="Book Antiqua" panose="02040602050305030304" pitchFamily="18" charset="0"/>
              </a:rPr>
              <a:t>Minh</a:t>
            </a:r>
            <a:r>
              <a:rPr lang="en-US" sz="3200" dirty="0" smtClean="0">
                <a:solidFill>
                  <a:prstClr val="white"/>
                </a:solidFill>
                <a:latin typeface="Book Antiqua" panose="02040602050305030304" pitchFamily="18" charset="0"/>
              </a:rPr>
              <a:t>. </a:t>
            </a:r>
          </a:p>
          <a:p>
            <a:pPr algn="ctr"/>
            <a:r>
              <a:rPr lang="en-US" sz="3200" dirty="0" smtClean="0">
                <a:solidFill>
                  <a:prstClr val="white"/>
                </a:solidFill>
                <a:latin typeface="Book Antiqua" panose="02040602050305030304" pitchFamily="18" charset="0"/>
              </a:rPr>
              <a:t>I’m Vietnamese.</a:t>
            </a:r>
          </a:p>
          <a:p>
            <a:pPr algn="ctr"/>
            <a:r>
              <a:rPr lang="en-US" sz="3200" dirty="0" smtClean="0">
                <a:solidFill>
                  <a:prstClr val="white"/>
                </a:solidFill>
                <a:latin typeface="Book Antiqua" panose="02040602050305030304" pitchFamily="18" charset="0"/>
              </a:rPr>
              <a:t>I’m student of FPT </a:t>
            </a:r>
            <a:r>
              <a:rPr lang="en-US" altLang="ja-JP" sz="3200" dirty="0" smtClean="0">
                <a:solidFill>
                  <a:prstClr val="white"/>
                </a:solidFill>
                <a:latin typeface="Book Antiqua" panose="02040602050305030304" pitchFamily="18" charset="0"/>
              </a:rPr>
              <a:t>University</a:t>
            </a:r>
            <a:r>
              <a:rPr lang="en-US" sz="3200" dirty="0" smtClean="0">
                <a:solidFill>
                  <a:prstClr val="white"/>
                </a:solidFill>
                <a:latin typeface="Book Antiqua" panose="02040602050305030304" pitchFamily="18" charset="0"/>
              </a:rPr>
              <a:t>.</a:t>
            </a:r>
          </a:p>
          <a:p>
            <a:pPr algn="ctr"/>
            <a:r>
              <a:rPr lang="en-US" sz="3200" dirty="0" smtClean="0">
                <a:solidFill>
                  <a:prstClr val="white"/>
                </a:solidFill>
                <a:latin typeface="Book Antiqua" panose="02040602050305030304" pitchFamily="18" charset="0"/>
              </a:rPr>
              <a:t>I’m </a:t>
            </a:r>
            <a:r>
              <a:rPr lang="en-US" sz="3200" dirty="0" smtClean="0">
                <a:solidFill>
                  <a:prstClr val="white"/>
                </a:solidFill>
                <a:latin typeface="Book Antiqua" panose="02040602050305030304" pitchFamily="18" charset="0"/>
              </a:rPr>
              <a:t>18 </a:t>
            </a:r>
            <a:r>
              <a:rPr lang="en-US" sz="3200" dirty="0" smtClean="0">
                <a:solidFill>
                  <a:prstClr val="white"/>
                </a:solidFill>
                <a:latin typeface="Book Antiqua" panose="02040602050305030304" pitchFamily="18" charset="0"/>
              </a:rPr>
              <a:t>years old.</a:t>
            </a:r>
          </a:p>
          <a:p>
            <a:pPr algn="ctr"/>
            <a:r>
              <a:rPr lang="en-US" sz="3200" dirty="0" smtClean="0">
                <a:solidFill>
                  <a:prstClr val="white"/>
                </a:solidFill>
                <a:latin typeface="Book Antiqua" panose="02040602050305030304" pitchFamily="18" charset="0"/>
              </a:rPr>
              <a:t>Nice to meet you!</a:t>
            </a:r>
            <a:endParaRPr lang="en-US" sz="3200" dirty="0">
              <a:solidFill>
                <a:prstClr val="white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53989" y="1903751"/>
            <a:ext cx="7876901" cy="495424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36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はじめまして</a:t>
            </a:r>
            <a:endParaRPr lang="en-US" altLang="ja-JP" sz="3600" b="1" dirty="0" smtClean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36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わたしは</a:t>
            </a:r>
            <a:r>
              <a:rPr lang="en-US" altLang="ja-JP" sz="36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Minh</a:t>
            </a:r>
            <a:r>
              <a:rPr lang="ja-JP" altLang="en-US" sz="36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です。</a:t>
            </a:r>
            <a:endParaRPr lang="en-US" altLang="ja-JP" sz="3600" b="1" dirty="0" smtClean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36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ベトナムじんです。</a:t>
            </a:r>
            <a:endParaRPr lang="en-US" altLang="ja-JP" sz="3600" b="1" dirty="0" smtClean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FPT</a:t>
            </a:r>
            <a:r>
              <a:rPr lang="ja-JP" altLang="en-US" sz="36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だいがくのがくせいです。</a:t>
            </a:r>
            <a:endParaRPr lang="en-US" altLang="ja-JP" sz="3600" b="1" dirty="0" smtClean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18</a:t>
            </a:r>
            <a:r>
              <a:rPr lang="ja-JP" altLang="en-US" sz="36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さ</a:t>
            </a:r>
            <a:r>
              <a:rPr lang="ja-JP" altLang="en-US" sz="36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いです。</a:t>
            </a:r>
            <a:endParaRPr lang="en-US" altLang="ja-JP" sz="3600" b="1" dirty="0" smtClean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36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どうぞ</a:t>
            </a:r>
            <a:r>
              <a:rPr lang="ja-JP" altLang="en-US" sz="3600" b="1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よろしく</a:t>
            </a:r>
            <a:r>
              <a:rPr lang="ja-JP" altLang="en-US" sz="3600" b="1" dirty="0" smtClean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おねがいしま</a:t>
            </a:r>
            <a:r>
              <a:rPr lang="ja-JP" altLang="en-US" sz="3600" b="1" dirty="0">
                <a:solidFill>
                  <a:prstClr val="white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す</a:t>
            </a:r>
            <a:endParaRPr lang="en-US" sz="3600" b="1" dirty="0">
              <a:solidFill>
                <a:prstClr val="white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" name="Striped Right Arrow 2"/>
          <p:cNvSpPr/>
          <p:nvPr/>
        </p:nvSpPr>
        <p:spPr>
          <a:xfrm>
            <a:off x="2076994" y="5466431"/>
            <a:ext cx="2076995" cy="992777"/>
          </a:xfrm>
          <a:prstGeom prst="striped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9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12" grpId="0" build="allAtOnce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91786" y="228601"/>
            <a:ext cx="9115686" cy="115486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ja-JP" altLang="en-US" sz="8000" dirty="0">
                <a:solidFill>
                  <a:prstClr val="white"/>
                </a:solidFill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第１課 </a:t>
            </a:r>
            <a:r>
              <a:rPr lang="en-US" altLang="ja-JP" sz="5400" dirty="0">
                <a:solidFill>
                  <a:prstClr val="white"/>
                </a:solidFill>
                <a:latin typeface="HGSoeiKakupoptai" panose="040B0A09000000000000" pitchFamily="49" charset="-128"/>
                <a:ea typeface="HGSoeiKakupoptai" panose="040B0A09000000000000" pitchFamily="49" charset="-128"/>
              </a:rPr>
              <a:t>LESSON 1</a:t>
            </a:r>
            <a:endParaRPr lang="en-US" sz="5400" dirty="0">
              <a:solidFill>
                <a:prstClr val="white"/>
              </a:solidFill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3012" y="1732612"/>
            <a:ext cx="10313234" cy="30430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ja-JP" altLang="en-US" sz="11500" dirty="0">
                <a:solidFill>
                  <a:prstClr val="black"/>
                </a:solidFill>
                <a:latin typeface="HGSGyoshotai" panose="03000600000000000000" pitchFamily="66" charset="-128"/>
                <a:ea typeface="HGSGyoshotai" panose="03000600000000000000" pitchFamily="66" charset="-128"/>
              </a:rPr>
              <a:t>はじめまして</a:t>
            </a:r>
            <a:endParaRPr lang="en-US" altLang="ja-JP" sz="11500" dirty="0">
              <a:solidFill>
                <a:prstClr val="black"/>
              </a:solidFill>
              <a:latin typeface="HGSGyoshotai" panose="03000600000000000000" pitchFamily="66" charset="-128"/>
              <a:ea typeface="HGSGyoshotai" panose="03000600000000000000" pitchFamily="66" charset="-128"/>
            </a:endParaRPr>
          </a:p>
          <a:p>
            <a:pPr algn="ctr" defTabSz="914400"/>
            <a:r>
              <a:rPr lang="en-US" sz="8000" dirty="0" err="1">
                <a:solidFill>
                  <a:prstClr val="black"/>
                </a:solidFill>
                <a:latin typeface="HGSGyoshotai" panose="03000600000000000000" pitchFamily="66" charset="-128"/>
                <a:ea typeface="HGSGyoshotai" panose="03000600000000000000" pitchFamily="66" charset="-128"/>
              </a:rPr>
              <a:t>Hajimemashite</a:t>
            </a:r>
            <a:endParaRPr lang="en-US" sz="5400" dirty="0">
              <a:solidFill>
                <a:prstClr val="black"/>
              </a:solidFill>
              <a:latin typeface="HGSGyoshotai" panose="03000600000000000000" pitchFamily="66" charset="-128"/>
              <a:ea typeface="HGSGyoshotai" panose="03000600000000000000" pitchFamily="66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 rot="21015970">
            <a:off x="9537080" y="4230265"/>
            <a:ext cx="2562832" cy="12700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ja-JP" altLang="en-US" sz="3600" dirty="0">
                <a:solidFill>
                  <a:prstClr val="white"/>
                </a:solidFill>
              </a:rPr>
              <a:t>パート</a:t>
            </a:r>
            <a:endParaRPr lang="en-US" sz="3600" dirty="0">
              <a:solidFill>
                <a:prstClr val="white"/>
              </a:solidFill>
            </a:endParaRPr>
          </a:p>
          <a:p>
            <a:pPr defTabSz="914400"/>
            <a:r>
              <a:rPr lang="en-US" sz="3600" dirty="0">
                <a:solidFill>
                  <a:prstClr val="white"/>
                </a:solidFill>
              </a:rPr>
              <a:t>PART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122274" y="4356516"/>
            <a:ext cx="838200" cy="838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ja-JP" altLang="en-US" sz="6000" dirty="0">
                <a:solidFill>
                  <a:prstClr val="white"/>
                </a:solidFill>
              </a:rPr>
              <a:t>３</a:t>
            </a:r>
            <a:endParaRPr lang="en-US" sz="6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4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78200" y="192649"/>
            <a:ext cx="5486400" cy="9249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0" dirty="0" smtClean="0">
                <a:latin typeface="AR BONNIE" pitchFamily="2" charset="0"/>
              </a:rPr>
              <a:t>KATAKANA</a:t>
            </a:r>
            <a:endParaRPr lang="en-US" sz="8000" dirty="0">
              <a:latin typeface="AR BONNIE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213100" y="1905000"/>
            <a:ext cx="6705600" cy="243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ピアノ</a:t>
            </a:r>
            <a:endParaRPr lang="en-US" sz="13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13100" y="1905000"/>
            <a:ext cx="6705600" cy="243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ポテト</a:t>
            </a:r>
            <a:endParaRPr lang="en-US" sz="13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79700" y="1905000"/>
            <a:ext cx="7620000" cy="243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アメリカ</a:t>
            </a:r>
            <a:endParaRPr lang="en-US" sz="13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89300" y="1828800"/>
            <a:ext cx="6705600" cy="243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テレビ</a:t>
            </a:r>
            <a:endParaRPr lang="en-US" sz="13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13100" y="1828800"/>
            <a:ext cx="6705600" cy="243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カメラ</a:t>
            </a:r>
            <a:endParaRPr lang="en-US" sz="13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22500" y="1828800"/>
            <a:ext cx="7924800" cy="243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ポケット</a:t>
            </a:r>
            <a:endParaRPr lang="en-US" sz="13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74900" y="1828800"/>
            <a:ext cx="7924800" cy="243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ニュース</a:t>
            </a:r>
            <a:endParaRPr lang="en-US" sz="13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89100" y="1828800"/>
            <a:ext cx="8991600" cy="243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1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ブラウザー</a:t>
            </a:r>
            <a:endParaRPr lang="en-US" sz="1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98700" y="1828800"/>
            <a:ext cx="7924800" cy="243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ロッカー</a:t>
            </a:r>
            <a:endParaRPr lang="en-US" sz="13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98700" y="1828800"/>
            <a:ext cx="7924800" cy="243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チェック</a:t>
            </a:r>
            <a:endParaRPr lang="en-US" sz="13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74900" y="1828800"/>
            <a:ext cx="7924800" cy="243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シャワー</a:t>
            </a:r>
            <a:endParaRPr lang="en-US" sz="13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98700" y="1828800"/>
            <a:ext cx="7924800" cy="243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ファイル</a:t>
            </a:r>
            <a:endParaRPr lang="en-US" sz="13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144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00200" y="1676400"/>
            <a:ext cx="9144000" cy="33528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ja-JP" altLang="en-US" sz="16600" dirty="0">
                <a:solidFill>
                  <a:prstClr val="white"/>
                </a:solidFill>
                <a:latin typeface="HGMaruGothicMPRO" panose="020F0609000000000000" pitchFamily="49" charset="-128"/>
                <a:ea typeface="HGMaruGothicMPRO" panose="020F0609000000000000" pitchFamily="49" charset="-128"/>
              </a:rPr>
              <a:t>自己紹介</a:t>
            </a:r>
            <a:endParaRPr lang="en-US" sz="16600" dirty="0">
              <a:solidFill>
                <a:prstClr val="white"/>
              </a:solidFill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38400" y="1828800"/>
            <a:ext cx="8001000" cy="685800"/>
          </a:xfrm>
          <a:prstGeom prst="roundRect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ja-JP" altLang="en-US" sz="3200" dirty="0">
                <a:solidFill>
                  <a:prstClr val="white"/>
                </a:solidFill>
                <a:latin typeface="HGMaruGothicMPRO" panose="020F0609000000000000" pitchFamily="49" charset="-128"/>
                <a:ea typeface="HGMaruGothicMPRO" panose="020F0609000000000000" pitchFamily="49" charset="-128"/>
              </a:rPr>
              <a:t>じ　　　　こ　　　しょう　　　かい</a:t>
            </a:r>
            <a:endParaRPr lang="en-US" sz="3200" dirty="0">
              <a:solidFill>
                <a:prstClr val="white"/>
              </a:solidFill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700" y="4398364"/>
            <a:ext cx="8001000" cy="630836"/>
          </a:xfrm>
          <a:prstGeom prst="roundRect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sz="3200" dirty="0" err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</a:t>
            </a:r>
            <a:r>
              <a:rPr lang="en-US" altLang="ja-JP" sz="3200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ja-JP" sz="3200" dirty="0" err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</a:t>
            </a:r>
            <a:r>
              <a:rPr lang="en-US" altLang="ja-JP" sz="3200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3200" dirty="0" err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shō</a:t>
            </a:r>
            <a:r>
              <a:rPr lang="en-US" altLang="ja-JP" sz="3200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3200" dirty="0" err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kai</a:t>
            </a:r>
            <a:endParaRPr lang="en-US" sz="3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76600" y="5142875"/>
            <a:ext cx="6096000" cy="8382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4800" dirty="0">
                <a:solidFill>
                  <a:prstClr val="white"/>
                </a:solidFill>
              </a:rPr>
              <a:t>Self-introduction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14800" y="279400"/>
            <a:ext cx="4114800" cy="8382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4800" dirty="0">
                <a:solidFill>
                  <a:prstClr val="white"/>
                </a:solidFill>
              </a:rPr>
              <a:t>REVISION</a:t>
            </a:r>
          </a:p>
        </p:txBody>
      </p:sp>
    </p:spTree>
    <p:extLst>
      <p:ext uri="{BB962C8B-B14F-4D97-AF65-F5344CB8AC3E}">
        <p14:creationId xmlns:p14="http://schemas.microsoft.com/office/powerpoint/2010/main" val="296421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 rot="21394247">
            <a:off x="352093" y="4742026"/>
            <a:ext cx="5737486" cy="17530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5400" b="1" spc="50" dirty="0">
                <a:ln w="0"/>
                <a:solidFill>
                  <a:srgbClr val="33333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How to say about </a:t>
            </a:r>
          </a:p>
          <a:p>
            <a:pPr algn="ctr" defTabSz="914400"/>
            <a:r>
              <a:rPr lang="en-US" sz="5400" b="1" spc="50" dirty="0">
                <a:ln w="0"/>
                <a:solidFill>
                  <a:srgbClr val="33333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your hobbies</a:t>
            </a:r>
          </a:p>
        </p:txBody>
      </p:sp>
      <p:sp>
        <p:nvSpPr>
          <p:cNvPr id="4" name="Rounded Rectangle 3"/>
          <p:cNvSpPr/>
          <p:nvPr/>
        </p:nvSpPr>
        <p:spPr>
          <a:xfrm rot="373814">
            <a:off x="7855417" y="4763873"/>
            <a:ext cx="4099552" cy="1753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ja-JP" altLang="en-US" sz="8800" dirty="0">
                <a:solidFill>
                  <a:prstClr val="white"/>
                </a:solidFill>
                <a:latin typeface="HGSeikaishotaiPRO" panose="03000609000000000000" pitchFamily="65" charset="-128"/>
                <a:ea typeface="HGSeikaishotaiPRO" panose="03000609000000000000" pitchFamily="65" charset="-128"/>
              </a:rPr>
              <a:t>趣味</a:t>
            </a:r>
            <a:endParaRPr lang="en-US" sz="8800" dirty="0">
              <a:solidFill>
                <a:prstClr val="white"/>
              </a:solidFill>
              <a:latin typeface="HGSeikaishotaiPRO" panose="03000609000000000000" pitchFamily="65" charset="-128"/>
              <a:ea typeface="HGSeikaishotaiPRO" panose="03000609000000000000" pitchFamily="65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 rot="412003">
            <a:off x="9093573" y="4820213"/>
            <a:ext cx="2356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ja-JP" altLang="en-US" sz="32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し</a:t>
            </a:r>
            <a:r>
              <a:rPr lang="ja-JP" altLang="en-US" sz="32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ゅ  み</a:t>
            </a:r>
            <a:endParaRPr lang="en-US" sz="32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48574">
            <a:off x="399646" y="194898"/>
            <a:ext cx="2051120" cy="1352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2569426" y="735181"/>
            <a:ext cx="786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ja-JP" altLang="en-US" sz="5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しゅみは　なんですか。</a:t>
            </a:r>
            <a:endParaRPr lang="en-US" sz="5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2696">
            <a:off x="9575991" y="2173135"/>
            <a:ext cx="2362200" cy="1933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/>
          <p:cNvSpPr txBox="1"/>
          <p:nvPr/>
        </p:nvSpPr>
        <p:spPr>
          <a:xfrm>
            <a:off x="706998" y="2708316"/>
            <a:ext cx="858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ja-JP" altLang="en-US" sz="5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（しゅみは）どくしょです。</a:t>
            </a:r>
            <a:endParaRPr lang="en-US" sz="5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867400" y="713838"/>
            <a:ext cx="4191000" cy="1114962"/>
          </a:xfrm>
          <a:prstGeom prst="roundRect">
            <a:avLst/>
          </a:prstGeom>
          <a:noFill/>
          <a:ln w="571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6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9" grpId="0"/>
      <p:bldP spid="12" grpId="0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1398" y="533400"/>
            <a:ext cx="786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ja-JP" altLang="en-US" sz="5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しゅみは　なんですか。</a:t>
            </a:r>
            <a:endParaRPr lang="en-US" sz="5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8848" y="1972960"/>
            <a:ext cx="5465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ja-JP" altLang="en-US" sz="5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サッカーです。</a:t>
            </a:r>
            <a:endParaRPr lang="en-US" sz="5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22587">
            <a:off x="2009072" y="4352500"/>
            <a:ext cx="2200275" cy="2076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14804">
            <a:off x="6382037" y="4528714"/>
            <a:ext cx="2647950" cy="1724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3844665" y="4572001"/>
            <a:ext cx="2908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ja-JP" altLang="en-US" sz="8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と</a:t>
            </a:r>
            <a:endParaRPr lang="en-US" sz="80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4665" y="5539201"/>
            <a:ext cx="2908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vi-VN" sz="4800" b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and</a:t>
            </a:r>
            <a:endParaRPr lang="en-US" sz="48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8848" y="3412030"/>
            <a:ext cx="858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ja-JP" altLang="en-US" sz="5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サッカーと　すいえいです。</a:t>
            </a:r>
            <a:endParaRPr lang="en-US" sz="5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93070" y="3419091"/>
            <a:ext cx="979131" cy="1114962"/>
          </a:xfrm>
          <a:prstGeom prst="roundRect">
            <a:avLst/>
          </a:prstGeom>
          <a:noFill/>
          <a:ln w="571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8848" y="1967567"/>
            <a:ext cx="5465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ja-JP" altLang="en-US" sz="5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すいえいです。</a:t>
            </a:r>
            <a:endParaRPr lang="en-US" sz="5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973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  <p:bldP spid="8" grpId="0"/>
      <p:bldP spid="9" grpId="0"/>
      <p:bldP spid="11" grpId="0"/>
      <p:bldP spid="12" grpId="0" animBg="1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9715">
            <a:off x="8237513" y="10715"/>
            <a:ext cx="3986303" cy="18594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704199" y="886480"/>
            <a:ext cx="6385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Minh.</a:t>
            </a:r>
            <a:endParaRPr lang="en-US" sz="2800" i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973" y="2790996"/>
            <a:ext cx="6385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Minh, </a:t>
            </a:r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Việt Nam.</a:t>
            </a:r>
            <a:endParaRPr lang="en-US" sz="2800" i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4724400"/>
            <a:ext cx="6385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 </a:t>
            </a:r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15 </a:t>
            </a:r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i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973" y="1394655"/>
            <a:ext cx="998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ja-JP" altLang="en-US" sz="5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わたしのなまえは　ミンです。</a:t>
            </a:r>
            <a:endParaRPr lang="en-US" sz="5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973" y="3437865"/>
            <a:ext cx="10990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ja-JP" altLang="en-US" sz="5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わたしは　ベトナムの　ミンです。</a:t>
            </a:r>
            <a:endParaRPr lang="en-US" sz="5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200" y="5481075"/>
            <a:ext cx="10990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ja-JP" altLang="en-US" sz="5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ことし　わたしは　１５さいです。</a:t>
            </a:r>
            <a:endParaRPr lang="en-US" sz="5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89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9715">
            <a:off x="8237514" y="205976"/>
            <a:ext cx="3986303" cy="18594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441532" y="2438400"/>
            <a:ext cx="6385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 </a:t>
            </a:r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15/4.</a:t>
            </a:r>
            <a:endParaRPr lang="en-US" sz="2800" i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532" y="4740716"/>
            <a:ext cx="6385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 </a:t>
            </a:r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lịch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phim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i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76200"/>
            <a:ext cx="6385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sinh </a:t>
            </a:r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800" i="1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ja-JP" sz="2800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FPT.</a:t>
            </a:r>
            <a:endParaRPr lang="en-US" sz="2800" i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532" y="659304"/>
            <a:ext cx="1143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ja-JP" altLang="en-US" sz="5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わたしは　</a:t>
            </a:r>
            <a:endParaRPr lang="en-US" altLang="ja-JP" sz="5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defTabSz="914400"/>
            <a:r>
              <a:rPr lang="en-US" altLang="ja-JP" sz="5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FPT</a:t>
            </a:r>
            <a:r>
              <a:rPr lang="ja-JP" altLang="en-US" sz="5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だいがくの　がくせいです。</a:t>
            </a:r>
            <a:endParaRPr lang="en-US" sz="5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532" y="2961620"/>
            <a:ext cx="1143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ja-JP" altLang="en-US" sz="5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わたしの　たんじょうびは　</a:t>
            </a:r>
            <a:endParaRPr lang="en-US" altLang="ja-JP" sz="5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defTabSz="914400"/>
            <a:r>
              <a:rPr lang="ja-JP" altLang="en-US" sz="5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　　　　　　　５がつ１５にちです。</a:t>
            </a:r>
            <a:endParaRPr lang="en-US" sz="5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1532" y="5106557"/>
            <a:ext cx="1143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ja-JP" altLang="en-US" sz="5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わたしの　しゅみは　</a:t>
            </a:r>
            <a:endParaRPr lang="en-US" altLang="ja-JP" sz="5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defTabSz="914400"/>
            <a:r>
              <a:rPr lang="ja-JP" altLang="en-US" sz="5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　　　　りょこうと　えいがです。</a:t>
            </a:r>
            <a:endParaRPr lang="en-US" sz="5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30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636" y="228600"/>
            <a:ext cx="4426728" cy="2566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ounded Rectangle 5"/>
          <p:cNvSpPr/>
          <p:nvPr/>
        </p:nvSpPr>
        <p:spPr>
          <a:xfrm>
            <a:off x="1524000" y="2971800"/>
            <a:ext cx="9144000" cy="33528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ja-JP" altLang="en-US" sz="16600" dirty="0">
                <a:solidFill>
                  <a:prstClr val="white"/>
                </a:solidFill>
                <a:latin typeface="HGMaruGothicMPRO" panose="020F0609000000000000" pitchFamily="49" charset="-128"/>
                <a:ea typeface="HGMaruGothicMPRO" panose="020F0609000000000000" pitchFamily="49" charset="-128"/>
              </a:rPr>
              <a:t>会話練習</a:t>
            </a:r>
            <a:endParaRPr lang="en-US" sz="16600" dirty="0">
              <a:solidFill>
                <a:prstClr val="white"/>
              </a:solidFill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62200" y="3154180"/>
            <a:ext cx="8001000" cy="685800"/>
          </a:xfrm>
          <a:prstGeom prst="roundRect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ja-JP" altLang="en-US" sz="3200" dirty="0">
                <a:solidFill>
                  <a:prstClr val="white"/>
                </a:solidFill>
                <a:latin typeface="HGMaruGothicMPRO" panose="020F0609000000000000" pitchFamily="49" charset="-128"/>
                <a:ea typeface="HGMaruGothicMPRO" panose="020F0609000000000000" pitchFamily="49" charset="-128"/>
              </a:rPr>
              <a:t>かい　　　　わ　　　れん　　しゅう</a:t>
            </a:r>
            <a:endParaRPr lang="en-US" sz="3200" dirty="0">
              <a:solidFill>
                <a:prstClr val="white"/>
              </a:solidFill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 rot="21147102">
            <a:off x="341640" y="333899"/>
            <a:ext cx="3507721" cy="12192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4000" dirty="0">
                <a:solidFill>
                  <a:prstClr val="white"/>
                </a:solidFill>
                <a:latin typeface="Castellar" panose="020A0402060406010301" pitchFamily="18" charset="0"/>
              </a:rPr>
              <a:t>SPEAKING TIME</a:t>
            </a:r>
          </a:p>
        </p:txBody>
      </p:sp>
    </p:spTree>
    <p:extLst>
      <p:ext uri="{BB962C8B-B14F-4D97-AF65-F5344CB8AC3E}">
        <p14:creationId xmlns:p14="http://schemas.microsoft.com/office/powerpoint/2010/main" val="39492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537678" y="254833"/>
            <a:ext cx="5246558" cy="1873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0" dirty="0" smtClean="0"/>
              <a:t>第１課</a:t>
            </a:r>
            <a:endParaRPr lang="en-US" altLang="ja-JP" sz="8000" dirty="0" smtClean="0"/>
          </a:p>
          <a:p>
            <a:pPr algn="ctr"/>
            <a:r>
              <a:rPr lang="en-US" altLang="ja-JP" sz="5400" dirty="0" smtClean="0"/>
              <a:t>LESSON 1</a:t>
            </a:r>
            <a:endParaRPr lang="en-US" sz="5400" dirty="0"/>
          </a:p>
        </p:txBody>
      </p:sp>
      <p:sp>
        <p:nvSpPr>
          <p:cNvPr id="8" name="Rounded Rectangle 7"/>
          <p:cNvSpPr/>
          <p:nvPr/>
        </p:nvSpPr>
        <p:spPr>
          <a:xfrm>
            <a:off x="1004340" y="2368445"/>
            <a:ext cx="10313234" cy="3043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500" dirty="0" smtClean="0"/>
              <a:t>はじめまして</a:t>
            </a:r>
            <a:endParaRPr lang="en-US" altLang="ja-JP" sz="11500" dirty="0" smtClean="0"/>
          </a:p>
          <a:p>
            <a:pPr algn="ctr"/>
            <a:r>
              <a:rPr lang="en-US" sz="8000" dirty="0" err="1" smtClean="0"/>
              <a:t>Hajimemashite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818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21094729">
            <a:off x="381000" y="785813"/>
            <a:ext cx="4572000" cy="2014537"/>
          </a:xfrm>
        </p:spPr>
        <p:txBody>
          <a:bodyPr/>
          <a:lstStyle/>
          <a:p>
            <a:pPr algn="l" eaLnBrk="1" hangingPunct="1"/>
            <a:r>
              <a:rPr lang="ja-JP" altLang="en-US" sz="6600" smtClean="0"/>
              <a:t>新しい言葉</a:t>
            </a:r>
            <a:r>
              <a:rPr lang="en-US" altLang="ja-JP" sz="6600" smtClean="0"/>
              <a:t/>
            </a:r>
            <a:br>
              <a:rPr lang="en-US" altLang="ja-JP" sz="6600" smtClean="0"/>
            </a:br>
            <a:r>
              <a:rPr lang="en-US" altLang="ja-JP" sz="4800" smtClean="0"/>
              <a:t>NEW WORDS</a:t>
            </a:r>
            <a:endParaRPr lang="en-US" sz="3600" smtClean="0"/>
          </a:p>
        </p:txBody>
      </p:sp>
      <p:sp>
        <p:nvSpPr>
          <p:cNvPr id="3" name="Rectangle 1"/>
          <p:cNvSpPr txBox="1">
            <a:spLocks/>
          </p:cNvSpPr>
          <p:nvPr/>
        </p:nvSpPr>
        <p:spPr>
          <a:xfrm rot="393331">
            <a:off x="5303157" y="2798322"/>
            <a:ext cx="4876800" cy="2133600"/>
          </a:xfrm>
          <a:prstGeom prst="rect">
            <a:avLst/>
          </a:prstGeo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ja-JP" altLang="en-US" sz="6600" cap="all" spc="-150" dirty="0">
                <a:ln/>
                <a:effectLst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rPr>
              <a:t>新しい文型</a:t>
            </a:r>
            <a:endParaRPr lang="en-US" altLang="ja-JP" sz="6600" cap="all" spc="-150" dirty="0">
              <a:ln/>
              <a:effectLst>
                <a:reflection blurRad="12700" stA="50000" endPos="50000" dir="5400000" sy="-100000" rotWithShape="0"/>
              </a:effectLst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4800" cap="all" spc="-150" dirty="0">
                <a:ln/>
                <a:effectLst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rPr>
              <a:t>NEW GRAMMAR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 rot="21094729">
            <a:off x="236113" y="572647"/>
            <a:ext cx="449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rbel" panose="020B0503020204020204" pitchFamily="34" charset="0"/>
              </a:rPr>
              <a:t>あたら　　　　　　　こと  ば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393331">
            <a:off x="5379357" y="2807848"/>
            <a:ext cx="449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Corbel" panose="020B0503020204020204" pitchFamily="34" charset="0"/>
              </a:rPr>
              <a:t>あたら　　　　　</a:t>
            </a:r>
            <a:r>
              <a:rPr lang="vi-VN" altLang="ja-JP" sz="2800">
                <a:latin typeface="Corbel" panose="020B0503020204020204" pitchFamily="34" charset="0"/>
              </a:rPr>
              <a:t>   </a:t>
            </a:r>
            <a:r>
              <a:rPr lang="ja-JP" altLang="en-US" sz="2800">
                <a:latin typeface="Corbel" panose="020B0503020204020204" pitchFamily="34" charset="0"/>
              </a:rPr>
              <a:t>ぶんけい</a:t>
            </a:r>
            <a:endParaRPr lang="en-US" sz="2800">
              <a:latin typeface="Corbel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489325">
            <a:off x="5221813" y="597306"/>
            <a:ext cx="5484000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dirty="0">
                <a:latin typeface="Franklin Gothic Book" panose="020B0503020102020204" pitchFamily="34" charset="0"/>
              </a:rPr>
              <a:t>MẪU CÂU CƠ BẢN NHẤT TRONG </a:t>
            </a:r>
          </a:p>
          <a:p>
            <a:pPr algn="ctr">
              <a:defRPr/>
            </a:pPr>
            <a:r>
              <a:rPr lang="en-US" sz="4000" dirty="0">
                <a:latin typeface="Franklin Gothic Book" panose="020B0503020102020204" pitchFamily="34" charset="0"/>
              </a:rPr>
              <a:t>TIẾNG NHẬT</a:t>
            </a:r>
          </a:p>
        </p:txBody>
      </p:sp>
    </p:spTree>
    <p:extLst>
      <p:ext uri="{BB962C8B-B14F-4D97-AF65-F5344CB8AC3E}">
        <p14:creationId xmlns:p14="http://schemas.microsoft.com/office/powerpoint/2010/main" val="127296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250830" y="2673179"/>
            <a:ext cx="6705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わたしは　せんせいです。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3241430" y="3282779"/>
            <a:ext cx="434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 i="1" dirty="0"/>
              <a:t>(</a:t>
            </a:r>
            <a:r>
              <a:rPr lang="en-US" sz="2400" i="1" dirty="0" err="1"/>
              <a:t>Watashi</a:t>
            </a:r>
            <a:r>
              <a:rPr lang="en-US" sz="2400" i="1" dirty="0"/>
              <a:t> </a:t>
            </a:r>
            <a:r>
              <a:rPr lang="en-US" sz="2400" i="1" dirty="0" err="1"/>
              <a:t>wa</a:t>
            </a:r>
            <a:r>
              <a:rPr lang="en-US" sz="2400" i="1" dirty="0"/>
              <a:t> sensei </a:t>
            </a:r>
            <a:r>
              <a:rPr lang="en-US" sz="2400" i="1" dirty="0" err="1"/>
              <a:t>desu</a:t>
            </a:r>
            <a:r>
              <a:rPr lang="en-US" sz="2400" i="1" dirty="0" smtClean="0"/>
              <a:t>.)</a:t>
            </a:r>
            <a:endParaRPr lang="en-US" sz="2400" i="1" dirty="0"/>
          </a:p>
        </p:txBody>
      </p:sp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2250830" y="3848723"/>
            <a:ext cx="670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giáo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84230" y="2673179"/>
            <a:ext cx="1447800" cy="646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46430" y="2673179"/>
            <a:ext cx="1828800" cy="646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79630" y="2516016"/>
            <a:ext cx="762000" cy="923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75230" y="2681116"/>
            <a:ext cx="1219200" cy="6477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65230" y="341141"/>
            <a:ext cx="48768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A</a:t>
            </a:r>
            <a:r>
              <a:rPr lang="ja-JP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は　</a:t>
            </a:r>
            <a:r>
              <a:rPr lang="en-US" altLang="ja-JP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B</a:t>
            </a:r>
            <a:r>
              <a:rPr lang="ja-JP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です。</a:t>
            </a:r>
            <a:endParaRPr lang="en-US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ular Callout 9"/>
          <p:cNvSpPr/>
          <p:nvPr/>
        </p:nvSpPr>
        <p:spPr>
          <a:xfrm rot="20833725">
            <a:off x="1641230" y="4227341"/>
            <a:ext cx="2209800" cy="1295400"/>
          </a:xfrm>
          <a:prstGeom prst="wedgeRoundRectCallout">
            <a:avLst>
              <a:gd name="adj1" fmla="val 46408"/>
              <a:gd name="adj2" fmla="val -10416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 TỪ</a:t>
            </a:r>
          </a:p>
          <a:p>
            <a:pPr algn="ctr">
              <a:defRPr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 NGỮ</a:t>
            </a:r>
          </a:p>
        </p:txBody>
      </p:sp>
      <p:sp>
        <p:nvSpPr>
          <p:cNvPr id="11" name="Rounded Rectangular Callout 10"/>
          <p:cNvSpPr/>
          <p:nvPr/>
        </p:nvSpPr>
        <p:spPr>
          <a:xfrm rot="306994">
            <a:off x="7700718" y="4354341"/>
            <a:ext cx="2209800" cy="1295400"/>
          </a:xfrm>
          <a:prstGeom prst="wedgeRoundRectCallout">
            <a:avLst>
              <a:gd name="adj1" fmla="val -98532"/>
              <a:gd name="adj2" fmla="val -11454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 TỪ</a:t>
            </a:r>
          </a:p>
          <a:p>
            <a:pPr algn="ctr">
              <a:defRPr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VỊ NGỮ</a:t>
            </a:r>
          </a:p>
        </p:txBody>
      </p:sp>
      <p:sp>
        <p:nvSpPr>
          <p:cNvPr id="12" name="Oval Callout 11"/>
          <p:cNvSpPr/>
          <p:nvPr/>
        </p:nvSpPr>
        <p:spPr>
          <a:xfrm rot="20869587">
            <a:off x="731343" y="1574192"/>
            <a:ext cx="3129417" cy="1039813"/>
          </a:xfrm>
          <a:prstGeom prst="wedgeEllipseCallout">
            <a:avLst>
              <a:gd name="adj1" fmla="val 59421"/>
              <a:gd name="adj2" fmla="val 8310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 TỪ</a:t>
            </a:r>
          </a:p>
          <a:p>
            <a:pPr algn="ctr"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Đọc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[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</p:txBody>
      </p:sp>
      <p:sp>
        <p:nvSpPr>
          <p:cNvPr id="13" name="Oval Callout 12"/>
          <p:cNvSpPr/>
          <p:nvPr/>
        </p:nvSpPr>
        <p:spPr>
          <a:xfrm rot="419072">
            <a:off x="7414945" y="1606388"/>
            <a:ext cx="3944718" cy="1216025"/>
          </a:xfrm>
          <a:prstGeom prst="wedgeEllipseCallout">
            <a:avLst>
              <a:gd name="adj1" fmla="val -43242"/>
              <a:gd name="adj2" fmla="val 5341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lịch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khẳng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 &amp;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622430" y="1255541"/>
            <a:ext cx="396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- Câu danh từ (A, B đều là danh từ)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622430" y="1663529"/>
            <a:ext cx="449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-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khẳng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định</a:t>
            </a:r>
            <a:r>
              <a:rPr lang="en-US" dirty="0"/>
              <a:t>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,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endParaRPr lang="en-US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622430" y="2022304"/>
            <a:ext cx="449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- Cách nói lịch sự</a:t>
            </a:r>
          </a:p>
        </p:txBody>
      </p:sp>
    </p:spTree>
    <p:extLst>
      <p:ext uri="{BB962C8B-B14F-4D97-AF65-F5344CB8AC3E}">
        <p14:creationId xmlns:p14="http://schemas.microsoft.com/office/powerpoint/2010/main" val="215161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752794" y="135839"/>
            <a:ext cx="37209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i="1" dirty="0" err="1">
                <a:solidFill>
                  <a:srgbClr val="0070C0"/>
                </a:solidFill>
              </a:rPr>
              <a:t>Tôi</a:t>
            </a:r>
            <a:r>
              <a:rPr lang="en-US" sz="2000" i="1" dirty="0">
                <a:solidFill>
                  <a:srgbClr val="0070C0"/>
                </a:solidFill>
              </a:rPr>
              <a:t> </a:t>
            </a:r>
            <a:r>
              <a:rPr lang="en-US" sz="2000" i="1" dirty="0" err="1">
                <a:solidFill>
                  <a:srgbClr val="0070C0"/>
                </a:solidFill>
              </a:rPr>
              <a:t>là</a:t>
            </a:r>
            <a:r>
              <a:rPr lang="en-US" sz="2000" i="1" dirty="0">
                <a:solidFill>
                  <a:srgbClr val="0070C0"/>
                </a:solidFill>
              </a:rPr>
              <a:t> </a:t>
            </a:r>
            <a:r>
              <a:rPr lang="en-US" sz="2000" i="1" dirty="0" err="1">
                <a:solidFill>
                  <a:srgbClr val="0070C0"/>
                </a:solidFill>
              </a:rPr>
              <a:t>người</a:t>
            </a:r>
            <a:r>
              <a:rPr lang="en-US" sz="2000" i="1" dirty="0">
                <a:solidFill>
                  <a:srgbClr val="0070C0"/>
                </a:solidFill>
              </a:rPr>
              <a:t> Việt Nam.</a:t>
            </a:r>
          </a:p>
        </p:txBody>
      </p:sp>
      <p:sp>
        <p:nvSpPr>
          <p:cNvPr id="3" name="TextBox 18"/>
          <p:cNvSpPr txBox="1">
            <a:spLocks noChangeArrowheads="1"/>
          </p:cNvSpPr>
          <p:nvPr/>
        </p:nvSpPr>
        <p:spPr bwMode="auto">
          <a:xfrm>
            <a:off x="1752794" y="1507439"/>
            <a:ext cx="37209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0070C0"/>
                </a:solidFill>
              </a:rPr>
              <a:t>Chúng tôi là học sinh.</a:t>
            </a:r>
          </a:p>
        </p:txBody>
      </p:sp>
      <p:sp>
        <p:nvSpPr>
          <p:cNvPr id="4" name="TextBox 19"/>
          <p:cNvSpPr txBox="1">
            <a:spLocks noChangeArrowheads="1"/>
          </p:cNvSpPr>
          <p:nvPr/>
        </p:nvSpPr>
        <p:spPr bwMode="auto">
          <a:xfrm>
            <a:off x="1752794" y="2890152"/>
            <a:ext cx="37209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i="1" dirty="0" err="1">
                <a:solidFill>
                  <a:srgbClr val="0070C0"/>
                </a:solidFill>
              </a:rPr>
              <a:t>Người</a:t>
            </a:r>
            <a:r>
              <a:rPr lang="en-US" sz="2000" i="1" dirty="0">
                <a:solidFill>
                  <a:srgbClr val="0070C0"/>
                </a:solidFill>
              </a:rPr>
              <a:t> </a:t>
            </a:r>
            <a:r>
              <a:rPr lang="en-US" sz="2000" i="1" dirty="0" err="1">
                <a:solidFill>
                  <a:srgbClr val="0070C0"/>
                </a:solidFill>
              </a:rPr>
              <a:t>kia</a:t>
            </a:r>
            <a:r>
              <a:rPr lang="en-US" sz="2000" i="1" dirty="0">
                <a:solidFill>
                  <a:srgbClr val="0070C0"/>
                </a:solidFill>
              </a:rPr>
              <a:t> </a:t>
            </a:r>
            <a:r>
              <a:rPr lang="en-US" sz="2000" i="1" dirty="0" err="1">
                <a:solidFill>
                  <a:srgbClr val="0070C0"/>
                </a:solidFill>
              </a:rPr>
              <a:t>là</a:t>
            </a:r>
            <a:r>
              <a:rPr lang="en-US" sz="2000" i="1" dirty="0">
                <a:solidFill>
                  <a:srgbClr val="0070C0"/>
                </a:solidFill>
              </a:rPr>
              <a:t> </a:t>
            </a:r>
            <a:r>
              <a:rPr lang="en-US" sz="2000" i="1" dirty="0" err="1">
                <a:solidFill>
                  <a:srgbClr val="0070C0"/>
                </a:solidFill>
              </a:rPr>
              <a:t>người</a:t>
            </a:r>
            <a:r>
              <a:rPr lang="en-US" sz="2000" i="1" dirty="0">
                <a:solidFill>
                  <a:srgbClr val="0070C0"/>
                </a:solidFill>
              </a:rPr>
              <a:t> Nhật.</a:t>
            </a: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52794" y="4414152"/>
            <a:ext cx="42554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i="1" dirty="0" err="1">
                <a:solidFill>
                  <a:srgbClr val="0070C0"/>
                </a:solidFill>
              </a:rPr>
              <a:t>Bạn</a:t>
            </a:r>
            <a:r>
              <a:rPr lang="en-US" sz="2000" i="1" dirty="0">
                <a:solidFill>
                  <a:srgbClr val="0070C0"/>
                </a:solidFill>
              </a:rPr>
              <a:t> Linh </a:t>
            </a:r>
            <a:r>
              <a:rPr lang="en-US" sz="2000" i="1" dirty="0" err="1">
                <a:solidFill>
                  <a:srgbClr val="0070C0"/>
                </a:solidFill>
              </a:rPr>
              <a:t>là</a:t>
            </a:r>
            <a:r>
              <a:rPr lang="en-US" sz="2000" i="1" dirty="0">
                <a:solidFill>
                  <a:srgbClr val="0070C0"/>
                </a:solidFill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</a:rPr>
              <a:t>nhân</a:t>
            </a:r>
            <a:r>
              <a:rPr lang="en-US" sz="2000" i="1" dirty="0" smtClean="0">
                <a:solidFill>
                  <a:srgbClr val="0070C0"/>
                </a:solidFill>
              </a:rPr>
              <a:t> viên </a:t>
            </a:r>
            <a:r>
              <a:rPr lang="en-US" sz="2000" i="1" dirty="0" err="1" smtClean="0">
                <a:solidFill>
                  <a:srgbClr val="0070C0"/>
                </a:solidFill>
              </a:rPr>
              <a:t>văn</a:t>
            </a:r>
            <a:r>
              <a:rPr lang="en-US" sz="2000" i="1" dirty="0" smtClean="0">
                <a:solidFill>
                  <a:srgbClr val="0070C0"/>
                </a:solidFill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</a:rPr>
              <a:t>phòng</a:t>
            </a:r>
            <a:r>
              <a:rPr lang="en-US" sz="2000" i="1" dirty="0" smtClean="0">
                <a:solidFill>
                  <a:srgbClr val="0070C0"/>
                </a:solidFill>
              </a:rPr>
              <a:t>.</a:t>
            </a:r>
            <a:endParaRPr lang="en-US" sz="2000" i="1" dirty="0">
              <a:solidFill>
                <a:srgbClr val="0070C0"/>
              </a:solidFill>
            </a:endParaRPr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989628" y="566836"/>
            <a:ext cx="6705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</a:t>
            </a:r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は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ベトナムじん</a:t>
            </a:r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です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989628" y="1938436"/>
            <a:ext cx="6705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わたしたち</a:t>
            </a:r>
            <a:r>
              <a:rPr lang="ja-JP" altLang="en-US" sz="360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は</a:t>
            </a: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　がくせい</a:t>
            </a:r>
            <a:r>
              <a:rPr lang="ja-JP" altLang="en-US" sz="360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です</a:t>
            </a: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23"/>
          <p:cNvSpPr txBox="1">
            <a:spLocks noChangeArrowheads="1"/>
          </p:cNvSpPr>
          <p:nvPr/>
        </p:nvSpPr>
        <p:spPr bwMode="auto">
          <a:xfrm>
            <a:off x="989628" y="3321148"/>
            <a:ext cx="6705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あのひと</a:t>
            </a:r>
            <a:r>
              <a:rPr lang="ja-JP" altLang="en-US" sz="360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は</a:t>
            </a: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　にほんじん</a:t>
            </a:r>
            <a:r>
              <a:rPr lang="ja-JP" altLang="en-US" sz="360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です</a:t>
            </a: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24"/>
          <p:cNvSpPr txBox="1">
            <a:spLocks noChangeArrowheads="1"/>
          </p:cNvSpPr>
          <p:nvPr/>
        </p:nvSpPr>
        <p:spPr bwMode="auto">
          <a:xfrm>
            <a:off x="989628" y="4814262"/>
            <a:ext cx="7315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Linh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さん</a:t>
            </a:r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は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かいしゃいん</a:t>
            </a:r>
            <a:r>
              <a:rPr lang="ja-JP" altLang="en-US" sz="3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で</a:t>
            </a:r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す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200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261246">
            <a:off x="254000" y="215900"/>
            <a:ext cx="2870200" cy="58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86324" y="1079568"/>
            <a:ext cx="7556500" cy="18795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はじめまして。わたしは　パクです。</a:t>
            </a:r>
            <a:endParaRPr lang="en-US" altLang="ja-JP" sz="32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よろしくおねがいします。</a:t>
            </a:r>
            <a:endParaRPr lang="en-US" altLang="ja-JP" sz="32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2224" y="1511300"/>
            <a:ext cx="876300" cy="9271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86324" y="3086168"/>
            <a:ext cx="7556500" cy="18795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はじめまして。</a:t>
            </a:r>
            <a:r>
              <a:rPr lang="ja-JP" altLang="en-US" sz="32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（</a:t>
            </a:r>
            <a:r>
              <a:rPr lang="ja-JP" altLang="en-US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わたしは）ワンです。</a:t>
            </a:r>
            <a:endParaRPr lang="en-US" altLang="ja-JP" sz="32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こちらこそ　よろしくおねがいします。</a:t>
            </a:r>
            <a:endParaRPr lang="en-US" altLang="ja-JP" sz="32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2224" y="3517900"/>
            <a:ext cx="876300" cy="927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B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484" y="76131"/>
            <a:ext cx="3593228" cy="23622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711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495600">
            <a:off x="8991600" y="203144"/>
            <a:ext cx="2870200" cy="58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95400" y="25468"/>
            <a:ext cx="7556500" cy="18795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はじめまして。わたしは　パクです。</a:t>
            </a:r>
            <a:endParaRPr lang="en-US" altLang="ja-JP" sz="32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よろしくおねがいします。</a:t>
            </a:r>
            <a:endParaRPr lang="en-US" altLang="ja-JP" sz="32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1300" y="457200"/>
            <a:ext cx="876300" cy="927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95400" y="1955868"/>
            <a:ext cx="7556500" cy="14985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はじめまして。</a:t>
            </a:r>
            <a:endParaRPr lang="en-US" altLang="ja-JP" sz="32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こちらこそ　よろしくおねがいします。</a:t>
            </a:r>
            <a:endParaRPr lang="en-US" altLang="ja-JP" sz="32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1300" y="2241584"/>
            <a:ext cx="876300" cy="927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3517968"/>
            <a:ext cx="7556500" cy="9778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あのう、すみません。おなまえは？</a:t>
            </a:r>
            <a:endParaRPr lang="en-US" altLang="ja-JP" sz="32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1300" y="3517968"/>
            <a:ext cx="876300" cy="927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95400" y="4584836"/>
            <a:ext cx="7556500" cy="9778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ワンです。よろしくおねがいします。</a:t>
            </a:r>
            <a:endParaRPr lang="en-US" altLang="ja-JP" sz="32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1300" y="4584836"/>
            <a:ext cx="876300" cy="927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B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359400" y="3676752"/>
            <a:ext cx="2641600" cy="6095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 rot="348533">
            <a:off x="9023166" y="2162361"/>
            <a:ext cx="2209800" cy="1295400"/>
          </a:xfrm>
          <a:prstGeom prst="wedgeRoundRectCallout">
            <a:avLst>
              <a:gd name="adj1" fmla="val -96100"/>
              <a:gd name="adj2" fmla="val 78754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00" y="3566263"/>
            <a:ext cx="3046412" cy="20089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2701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5230&quot;&gt;&lt;/object&gt;&lt;object type=&quot;2&quot; unique_id=&quot;15231&quot;&gt;&lt;object type=&quot;3&quot; unique_id=&quot;15232&quot;&gt;&lt;property id=&quot;20148&quot; value=&quot;5&quot;/&gt;&lt;property id=&quot;20300&quot; value=&quot;Slide 1&quot;/&gt;&lt;property id=&quot;20307&quot; value=&quot;256&quot;/&gt;&lt;/object&gt;&lt;object type=&quot;3&quot; unique_id=&quot;15233&quot;&gt;&lt;property id=&quot;20148&quot; value=&quot;5&quot;/&gt;&lt;property id=&quot;20300&quot; value=&quot;Slide 2&quot;/&gt;&lt;property id=&quot;20307&quot; value=&quot;257&quot;/&gt;&lt;/object&gt;&lt;object type=&quot;3&quot; unique_id=&quot;15234&quot;&gt;&lt;property id=&quot;20148&quot; value=&quot;5&quot;/&gt;&lt;property id=&quot;20300&quot; value=&quot;Slide 3&quot;/&gt;&lt;property id=&quot;20307&quot; value=&quot;258&quot;/&gt;&lt;/object&gt;&lt;object type=&quot;3&quot; unique_id=&quot;15235&quot;&gt;&lt;property id=&quot;20148&quot; value=&quot;5&quot;/&gt;&lt;property id=&quot;20300&quot; value=&quot;Slide 5 - &amp;quot;新しい言葉 NEW WORDS&amp;quot;&quot;/&gt;&lt;property id=&quot;20307&quot; value=&quot;259&quot;/&gt;&lt;/object&gt;&lt;object type=&quot;3&quot; unique_id=&quot;15236&quot;&gt;&lt;property id=&quot;20148&quot; value=&quot;5&quot;/&gt;&lt;property id=&quot;20300&quot; value=&quot;Slide 6&quot;/&gt;&lt;property id=&quot;20307&quot; value=&quot;260&quot;/&gt;&lt;/object&gt;&lt;object type=&quot;3&quot; unique_id=&quot;15237&quot;&gt;&lt;property id=&quot;20148&quot; value=&quot;5&quot;/&gt;&lt;property id=&quot;20300&quot; value=&quot;Slide 7&quot;/&gt;&lt;property id=&quot;20307&quot; value=&quot;261&quot;/&gt;&lt;/object&gt;&lt;object type=&quot;3&quot; unique_id=&quot;15371&quot;&gt;&lt;property id=&quot;20148&quot; value=&quot;5&quot;/&gt;&lt;property id=&quot;20300&quot; value=&quot;Slide 12&quot;/&gt;&lt;property id=&quot;20307&quot; value=&quot;262&quot;/&gt;&lt;/object&gt;&lt;object type=&quot;3&quot; unique_id=&quot;15426&quot;&gt;&lt;property id=&quot;20148&quot; value=&quot;5&quot;/&gt;&lt;property id=&quot;20300&quot; value=&quot;Slide 13&quot;/&gt;&lt;property id=&quot;20307&quot; value=&quot;263&quot;/&gt;&lt;/object&gt;&lt;object type=&quot;3&quot; unique_id=&quot;15427&quot;&gt;&lt;property id=&quot;20148&quot; value=&quot;5&quot;/&gt;&lt;property id=&quot;20300&quot; value=&quot;Slide 8&quot;/&gt;&lt;property id=&quot;20307&quot; value=&quot;264&quot;/&gt;&lt;/object&gt;&lt;object type=&quot;3&quot; unique_id=&quot;15428&quot;&gt;&lt;property id=&quot;20148&quot; value=&quot;5&quot;/&gt;&lt;property id=&quot;20300&quot; value=&quot;Slide 15&quot;/&gt;&lt;property id=&quot;20307&quot; value=&quot;265&quot;/&gt;&lt;/object&gt;&lt;object type=&quot;3&quot; unique_id=&quot;15429&quot;&gt;&lt;property id=&quot;20148&quot; value=&quot;5&quot;/&gt;&lt;property id=&quot;20300&quot; value=&quot;Slide 18&quot;/&gt;&lt;property id=&quot;20307&quot; value=&quot;266&quot;/&gt;&lt;/object&gt;&lt;object type=&quot;3&quot; unique_id=&quot;15521&quot;&gt;&lt;property id=&quot;20148&quot; value=&quot;5&quot;/&gt;&lt;property id=&quot;20300&quot; value=&quot;Slide 14&quot;/&gt;&lt;property id=&quot;20307&quot; value=&quot;267&quot;/&gt;&lt;/object&gt;&lt;object type=&quot;3&quot; unique_id=&quot;15634&quot;&gt;&lt;property id=&quot;20148&quot; value=&quot;5&quot;/&gt;&lt;property id=&quot;20300&quot; value=&quot;Slide 16&quot;/&gt;&lt;property id=&quot;20307&quot; value=&quot;268&quot;/&gt;&lt;/object&gt;&lt;object type=&quot;3&quot; unique_id=&quot;15740&quot;&gt;&lt;property id=&quot;20148&quot; value=&quot;5&quot;/&gt;&lt;property id=&quot;20300&quot; value=&quot;Slide 19&quot;/&gt;&lt;property id=&quot;20307&quot; value=&quot;269&quot;/&gt;&lt;/object&gt;&lt;object type=&quot;3&quot; unique_id=&quot;15851&quot;&gt;&lt;property id=&quot;20148&quot; value=&quot;5&quot;/&gt;&lt;property id=&quot;20300&quot; value=&quot;Slide 9&quot;/&gt;&lt;property id=&quot;20307&quot; value=&quot;273&quot;/&gt;&lt;/object&gt;&lt;object type=&quot;3&quot; unique_id=&quot;15852&quot;&gt;&lt;property id=&quot;20148&quot; value=&quot;5&quot;/&gt;&lt;property id=&quot;20300&quot; value=&quot;Slide 10&quot;/&gt;&lt;property id=&quot;20307&quot; value=&quot;274&quot;/&gt;&lt;/object&gt;&lt;object type=&quot;3&quot; unique_id=&quot;15853&quot;&gt;&lt;property id=&quot;20148&quot; value=&quot;5&quot;/&gt;&lt;property id=&quot;20300&quot; value=&quot;Slide 11&quot;/&gt;&lt;property id=&quot;20307&quot; value=&quot;275&quot;/&gt;&lt;/object&gt;&lt;object type=&quot;3&quot; unique_id=&quot;15854&quot;&gt;&lt;property id=&quot;20148&quot; value=&quot;5&quot;/&gt;&lt;property id=&quot;20300&quot; value=&quot;Slide 17&quot;/&gt;&lt;property id=&quot;20307&quot; value=&quot;272&quot;/&gt;&lt;/object&gt;&lt;object type=&quot;3&quot; unique_id=&quot;15987&quot;&gt;&lt;property id=&quot;20148&quot; value=&quot;5&quot;/&gt;&lt;property id=&quot;20300&quot; value=&quot;Slide 4&quot;/&gt;&lt;property id=&quot;20307&quot; value=&quot;276&quot;/&gt;&lt;/object&gt;&lt;object type=&quot;3&quot; unique_id=&quot;18359&quot;&gt;&lt;property id=&quot;20148&quot; value=&quot;5&quot;/&gt;&lt;property id=&quot;20300&quot; value=&quot;Slide 21&quot;/&gt;&lt;property id=&quot;20307&quot; value=&quot;278&quot;/&gt;&lt;/object&gt;&lt;object type=&quot;3&quot; unique_id=&quot;18360&quot;&gt;&lt;property id=&quot;20148&quot; value=&quot;5&quot;/&gt;&lt;property id=&quot;20300&quot; value=&quot;Slide 22&quot;/&gt;&lt;property id=&quot;20307&quot; value=&quot;279&quot;/&gt;&lt;/object&gt;&lt;object type=&quot;3&quot; unique_id=&quot;18361&quot;&gt;&lt;property id=&quot;20148&quot; value=&quot;5&quot;/&gt;&lt;property id=&quot;20300&quot; value=&quot;Slide 23&quot;/&gt;&lt;property id=&quot;20307&quot; value=&quot;280&quot;/&gt;&lt;/object&gt;&lt;object type=&quot;3&quot; unique_id=&quot;18362&quot;&gt;&lt;property id=&quot;20148&quot; value=&quot;5&quot;/&gt;&lt;property id=&quot;20300&quot; value=&quot;Slide 20&quot;/&gt;&lt;property id=&quot;20307&quot; value=&quot;281&quot;/&gt;&lt;/object&gt;&lt;object type=&quot;3&quot; unique_id=&quot;18363&quot;&gt;&lt;property id=&quot;20148&quot; value=&quot;5&quot;/&gt;&lt;property id=&quot;20300&quot; value=&quot;Slide 24&quot;/&gt;&lt;property id=&quot;20307&quot; value=&quot;282&quot;/&gt;&lt;/object&gt;&lt;object type=&quot;3&quot; unique_id=&quot;18364&quot;&gt;&lt;property id=&quot;20148&quot; value=&quot;5&quot;/&gt;&lt;property id=&quot;20300&quot; value=&quot;Slide 25&quot;/&gt;&lt;property id=&quot;20307&quot; value=&quot;283&quot;/&gt;&lt;/object&gt;&lt;object type=&quot;3&quot; unique_id=&quot;18365&quot;&gt;&lt;property id=&quot;20148&quot; value=&quot;5&quot;/&gt;&lt;property id=&quot;20300&quot; value=&quot;Slide 26&quot;/&gt;&lt;property id=&quot;20307&quot; value=&quot;284&quot;/&gt;&lt;/object&gt;&lt;object type=&quot;3&quot; unique_id=&quot;18366&quot;&gt;&lt;property id=&quot;20148&quot; value=&quot;5&quot;/&gt;&lt;property id=&quot;20300&quot; value=&quot;Slide 27&quot;/&gt;&lt;property id=&quot;20307&quot; value=&quot;285&quot;/&gt;&lt;/object&gt;&lt;object type=&quot;3&quot; unique_id=&quot;18367&quot;&gt;&lt;property id=&quot;20148&quot; value=&quot;5&quot;/&gt;&lt;property id=&quot;20300&quot; value=&quot;Slide 28&quot;/&gt;&lt;property id=&quot;20307&quot; value=&quot;286&quot;/&gt;&lt;/object&gt;&lt;object type=&quot;3&quot; unique_id=&quot;18369&quot;&gt;&lt;property id=&quot;20148&quot; value=&quot;5&quot;/&gt;&lt;property id=&quot;20300&quot; value=&quot;Slide 30&quot;/&gt;&lt;property id=&quot;20307&quot; value=&quot;288&quot;/&gt;&lt;/object&gt;&lt;object type=&quot;3&quot; unique_id=&quot;18370&quot;&gt;&lt;property id=&quot;20148&quot; value=&quot;5&quot;/&gt;&lt;property id=&quot;20300&quot; value=&quot;Slide 29&quot;/&gt;&lt;property id=&quot;20307&quot; value=&quot;289&quot;/&gt;&lt;/object&gt;&lt;object type=&quot;3&quot; unique_id=&quot;18371&quot;&gt;&lt;property id=&quot;20148&quot; value=&quot;5&quot;/&gt;&lt;property id=&quot;20300&quot; value=&quot;Slide 31&quot;/&gt;&lt;property id=&quot;20307&quot; value=&quot;290&quot;/&gt;&lt;/object&gt;&lt;object type=&quot;3&quot; unique_id=&quot;18372&quot;&gt;&lt;property id=&quot;20148&quot; value=&quot;5&quot;/&gt;&lt;property id=&quot;20300&quot; value=&quot;Slide 32&quot;/&gt;&lt;property id=&quot;20307&quot; value=&quot;291&quot;/&gt;&lt;/object&gt;&lt;object type=&quot;3&quot; unique_id=&quot;18373&quot;&gt;&lt;property id=&quot;20148&quot; value=&quot;5&quot;/&gt;&lt;property id=&quot;20300&quot; value=&quot;Slide 33&quot;/&gt;&lt;property id=&quot;20307&quot; value=&quot;292&quot;/&gt;&lt;/object&gt;&lt;object type=&quot;3&quot; unique_id=&quot;18374&quot;&gt;&lt;property id=&quot;20148&quot; value=&quot;5&quot;/&gt;&lt;property id=&quot;20300&quot; value=&quot;Slide 34&quot;/&gt;&lt;property id=&quot;20307&quot; value=&quot;293&quot;/&gt;&lt;/object&gt;&lt;object type=&quot;3&quot; unique_id=&quot;18375&quot;&gt;&lt;property id=&quot;20148&quot; value=&quot;5&quot;/&gt;&lt;property id=&quot;20300&quot; value=&quot;Slide 35&quot;/&gt;&lt;property id=&quot;20307&quot; value=&quot;294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TC104033927[[fn=Main Event]]</Template>
  <TotalTime>1883</TotalTime>
  <Words>1629</Words>
  <Application>Microsoft Office PowerPoint</Application>
  <PresentationFormat>Widescreen</PresentationFormat>
  <Paragraphs>343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58" baseType="lpstr">
      <vt:lpstr>HGｺﾞｼｯｸE</vt:lpstr>
      <vt:lpstr>HGｺﾞｼｯｸM</vt:lpstr>
      <vt:lpstr>HGMaruGothicMPRO</vt:lpstr>
      <vt:lpstr>HGSeikaishotaiPRO</vt:lpstr>
      <vt:lpstr>HGSGyoshotai</vt:lpstr>
      <vt:lpstr>HGSoeiKakupoptai</vt:lpstr>
      <vt:lpstr>ＭＳ Ｐゴシック</vt:lpstr>
      <vt:lpstr>NtMotoyaKyotai</vt:lpstr>
      <vt:lpstr>AR BONNIE</vt:lpstr>
      <vt:lpstr>Arial</vt:lpstr>
      <vt:lpstr>Book Antiqua</vt:lpstr>
      <vt:lpstr>Bradley Hand ITC</vt:lpstr>
      <vt:lpstr>Castellar</vt:lpstr>
      <vt:lpstr>Consolas</vt:lpstr>
      <vt:lpstr>Corbel</vt:lpstr>
      <vt:lpstr>Franklin Gothic Book</vt:lpstr>
      <vt:lpstr>Gill Sans MT</vt:lpstr>
      <vt:lpstr>Impact</vt:lpstr>
      <vt:lpstr>Tahoma</vt:lpstr>
      <vt:lpstr>Wingdings 2</vt:lpstr>
      <vt:lpstr>Main Event</vt:lpstr>
      <vt:lpstr>Dividend</vt:lpstr>
      <vt:lpstr>Chalkboard 16x9</vt:lpstr>
      <vt:lpstr>PowerPoint Presentation</vt:lpstr>
      <vt:lpstr>PowerPoint Presentation</vt:lpstr>
      <vt:lpstr>PowerPoint Presentation</vt:lpstr>
      <vt:lpstr>PowerPoint Presentation</vt:lpstr>
      <vt:lpstr>新しい言葉 NEW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Cuong</dc:creator>
  <cp:lastModifiedBy>Nguyen Cuong</cp:lastModifiedBy>
  <cp:revision>65</cp:revision>
  <dcterms:created xsi:type="dcterms:W3CDTF">2014-09-30T04:42:34Z</dcterms:created>
  <dcterms:modified xsi:type="dcterms:W3CDTF">2016-01-13T00:10:32Z</dcterms:modified>
</cp:coreProperties>
</file>