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9" r:id="rId13"/>
    <p:sldId id="290" r:id="rId14"/>
    <p:sldId id="267" r:id="rId15"/>
    <p:sldId id="268" r:id="rId16"/>
    <p:sldId id="270" r:id="rId17"/>
    <p:sldId id="275" r:id="rId18"/>
    <p:sldId id="271" r:id="rId19"/>
    <p:sldId id="272" r:id="rId20"/>
    <p:sldId id="273" r:id="rId21"/>
    <p:sldId id="278" r:id="rId22"/>
    <p:sldId id="274" r:id="rId23"/>
    <p:sldId id="276" r:id="rId24"/>
    <p:sldId id="277" r:id="rId25"/>
    <p:sldId id="279" r:id="rId26"/>
    <p:sldId id="280" r:id="rId27"/>
    <p:sldId id="291" r:id="rId28"/>
    <p:sldId id="282" r:id="rId29"/>
    <p:sldId id="281" r:id="rId30"/>
    <p:sldId id="283" r:id="rId31"/>
    <p:sldId id="287" r:id="rId32"/>
    <p:sldId id="288" r:id="rId33"/>
    <p:sldId id="284" r:id="rId34"/>
    <p:sldId id="285" r:id="rId35"/>
    <p:sldId id="286" r:id="rId36"/>
    <p:sldId id="289" r:id="rId37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7772" y="2673324"/>
            <a:ext cx="8646828" cy="1536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買い物・食事</a:t>
            </a:r>
            <a:endParaRPr lang="en-US" sz="9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83700" y="2881492"/>
            <a:ext cx="2692400" cy="11203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kachan-PB" panose="02000600000000000000" pitchFamily="2" charset="-128"/>
                <a:ea typeface="mikachan-PB" panose="02000600000000000000" pitchFamily="2" charset="-128"/>
              </a:rPr>
              <a:t>第２課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8550" y="501308"/>
            <a:ext cx="7493000" cy="166370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できる日本語</a:t>
            </a:r>
            <a:endParaRPr lang="en-US" sz="8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5405310"/>
            <a:ext cx="5029200" cy="13051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67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9442" y="774699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LET’S PRACTICE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ja-JP" altLang="en-US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２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920">
            <a:off x="7039417" y="573086"/>
            <a:ext cx="3124200" cy="145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 rot="21261246">
            <a:off x="651541" y="2010770"/>
            <a:ext cx="3303183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</a:t>
            </a:r>
            <a:r>
              <a:rPr lang="ja-JP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２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16292" y="2553269"/>
            <a:ext cx="9774108" cy="11424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あのう、すみません、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エスカレーター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どこですか。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62192" y="2555980"/>
            <a:ext cx="876300" cy="11271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16292" y="3889921"/>
            <a:ext cx="9774108" cy="12966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エスカレーター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で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すか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エ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スカレータ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ーはあそこです。</a:t>
            </a:r>
            <a:endParaRPr lang="en-US" altLang="ja-JP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62192" y="3889921"/>
            <a:ext cx="876300" cy="12966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294848" y="5298483"/>
            <a:ext cx="7433768" cy="11922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どうもありがとうございます。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40748" y="5298484"/>
            <a:ext cx="876300" cy="11763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1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9442" y="774699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LET’S PRACTICE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ja-JP" altLang="en-US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２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920">
            <a:off x="7039417" y="573086"/>
            <a:ext cx="3124200" cy="145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 rot="21261246">
            <a:off x="5441172" y="1020663"/>
            <a:ext cx="3303183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3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67642" y="1913204"/>
            <a:ext cx="4390558" cy="11424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いらっしゃいませ。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99362" y="1915915"/>
            <a:ext cx="1490480" cy="11271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店員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067642" y="3099956"/>
            <a:ext cx="7921158" cy="13399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すみません、</a:t>
            </a:r>
            <a:r>
              <a:rPr lang="ja-JP" altLang="en-US" sz="3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携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帯電話はどこですか。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13542" y="3099956"/>
            <a:ext cx="876300" cy="13399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46198" y="4493528"/>
            <a:ext cx="4945401" cy="11922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携</a:t>
            </a: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帯電話</a:t>
            </a: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はこちらです。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99362" y="4493529"/>
            <a:ext cx="1469036" cy="11763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店員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7849" y="3208640"/>
            <a:ext cx="405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けいたいでんわ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7642" y="4558798"/>
            <a:ext cx="405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けいたいでんわ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67642" y="5822487"/>
            <a:ext cx="5851058" cy="998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あ、あ</a:t>
            </a: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りがとうございます</a:t>
            </a: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13542" y="5838427"/>
            <a:ext cx="876300" cy="984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953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7" grpId="0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 rot="7419429">
            <a:off x="10424525" y="4248894"/>
            <a:ext cx="1960797" cy="58560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99803" y="2398426"/>
            <a:ext cx="1960797" cy="58560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849442" y="774699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OVERVIEW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ja-JP" altLang="en-US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２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58919">
            <a:off x="663713" y="2025491"/>
            <a:ext cx="1232980" cy="12329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2260600" y="1898503"/>
            <a:ext cx="71882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N</a:t>
            </a:r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は　どこですか。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35354" y="3163257"/>
            <a:ext cx="6988331" cy="6892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ja-JP" altLang="en-US" sz="40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おてあらい　は　どこですか。</a:t>
            </a:r>
            <a:endParaRPr lang="en-US" sz="40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965138" y="3852476"/>
            <a:ext cx="6988331" cy="6892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ja-JP" altLang="en-US" sz="40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でんわ　は　どこですか。</a:t>
            </a:r>
            <a:endParaRPr lang="en-US" sz="40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95314" y="4541695"/>
            <a:ext cx="6988331" cy="6892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40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C</a:t>
            </a:r>
            <a:r>
              <a:rPr lang="ja-JP" altLang="en-US" sz="40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せんせい　は　どこですか。</a:t>
            </a:r>
            <a:endParaRPr lang="en-US" sz="40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05571" y="3163257"/>
            <a:ext cx="3216744" cy="217849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4282">
            <a:off x="10721430" y="4010369"/>
            <a:ext cx="1328240" cy="1310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ounded Rectangle 23"/>
          <p:cNvSpPr/>
          <p:nvPr/>
        </p:nvSpPr>
        <p:spPr>
          <a:xfrm>
            <a:off x="636699" y="5407732"/>
            <a:ext cx="10845767" cy="127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N</a:t>
            </a:r>
            <a:r>
              <a:rPr lang="ja-JP" altLang="en-US" sz="44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は　あそこ／２かい／きょうしつです。</a:t>
            </a:r>
            <a:endParaRPr lang="en-US" sz="4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69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6" grpId="0" animBg="1"/>
      <p:bldP spid="20" grpId="0" animBg="1"/>
      <p:bldP spid="21" grpId="0"/>
      <p:bldP spid="22" grpId="0"/>
      <p:bldP spid="23" grpId="0"/>
      <p:bldP spid="6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9442" y="774699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OVERVIEW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ja-JP" altLang="en-US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２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14" y="2170113"/>
            <a:ext cx="5810250" cy="3829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25" y="2306637"/>
            <a:ext cx="5772150" cy="3819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704" y="2243136"/>
            <a:ext cx="5781675" cy="3829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646" y="164340"/>
            <a:ext cx="6883694" cy="6451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4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6782" y="718319"/>
            <a:ext cx="6169718" cy="115486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第２課</a:t>
            </a:r>
            <a:endParaRPr lang="en-US" sz="54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024" y="2139012"/>
            <a:ext cx="10313234" cy="3462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いくらですか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21015970">
            <a:off x="9179891" y="4776364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0680700" y="4992264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/>
              <a:t>2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en-US" altLang="ja-JP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2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60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en-US" altLang="ja-JP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2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1649126" y="2626610"/>
            <a:ext cx="5486400" cy="2794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21345473">
            <a:off x="114200" y="593225"/>
            <a:ext cx="3950196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 QUAN </a:t>
            </a:r>
            <a:b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 VỊ TRÍ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28426" y="4887210"/>
            <a:ext cx="1041400" cy="965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33526" y="2194810"/>
            <a:ext cx="1041400" cy="965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YOU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14826" y="4887210"/>
            <a:ext cx="1041400" cy="965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Mr.A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34976" y="1318510"/>
            <a:ext cx="3251200" cy="3048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09926" y="3680710"/>
            <a:ext cx="3251200" cy="3048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526" y="3680710"/>
            <a:ext cx="3251200" cy="3048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35198" y="3934710"/>
            <a:ext cx="10541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こ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61052" y="3318760"/>
            <a:ext cx="10541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そ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14826" y="3983220"/>
            <a:ext cx="14224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94872" y="1892300"/>
            <a:ext cx="8754256" cy="48364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64498" y="2220783"/>
            <a:ext cx="7869836" cy="806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ここ・そこ・あそこ</a:t>
            </a:r>
            <a:endParaRPr lang="en-US" sz="5400" dirty="0"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4498" y="3360901"/>
            <a:ext cx="7869836" cy="806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こちら・そちら・あちら</a:t>
            </a:r>
            <a:endParaRPr lang="en-US" sz="5400" dirty="0"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4498" y="4499184"/>
            <a:ext cx="7869836" cy="8065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これ・それ・あれ</a:t>
            </a:r>
            <a:endParaRPr lang="en-US" sz="5400" dirty="0"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4656" y="5636510"/>
            <a:ext cx="8109678" cy="8065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この～・その</a:t>
            </a:r>
            <a:r>
              <a:rPr lang="ja-JP" altLang="en-US" sz="5400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～ </a:t>
            </a:r>
            <a:r>
              <a:rPr lang="ja-JP" altLang="en-US" sz="54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・あの</a:t>
            </a:r>
            <a:r>
              <a:rPr lang="ja-JP" altLang="en-US" sz="5400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～</a:t>
            </a:r>
            <a:endParaRPr lang="en-US" sz="5400" dirty="0"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8634334" y="2068643"/>
            <a:ext cx="434715" cy="2297867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 rot="489215">
            <a:off x="9547635" y="2144065"/>
            <a:ext cx="2495594" cy="1308100"/>
          </a:xfrm>
          <a:prstGeom prst="wedgeRoundRectCallout">
            <a:avLst>
              <a:gd name="adj1" fmla="val -69909"/>
              <a:gd name="adj2" fmla="val 35806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 smtClean="0">
                <a:latin typeface="Agency FB" panose="020B0503020202020204" pitchFamily="34" charset="0"/>
              </a:rPr>
              <a:t>PLACES</a:t>
            </a:r>
            <a:endParaRPr lang="en-US" sz="6600" dirty="0">
              <a:latin typeface="Agency FB" panose="020B0503020202020204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 rot="202943">
            <a:off x="9185198" y="3697470"/>
            <a:ext cx="2495594" cy="1308100"/>
          </a:xfrm>
          <a:prstGeom prst="wedgeRoundRectCallout">
            <a:avLst>
              <a:gd name="adj1" fmla="val -71183"/>
              <a:gd name="adj2" fmla="val 34997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 smtClean="0">
                <a:latin typeface="Agency FB" panose="020B0503020202020204" pitchFamily="34" charset="0"/>
              </a:rPr>
              <a:t>THINGS</a:t>
            </a: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24" name="Rounded Rectangular Callout 23"/>
          <p:cNvSpPr/>
          <p:nvPr/>
        </p:nvSpPr>
        <p:spPr>
          <a:xfrm rot="312504">
            <a:off x="9410122" y="5439327"/>
            <a:ext cx="2495594" cy="1308100"/>
          </a:xfrm>
          <a:prstGeom prst="wedgeRoundRectCallout">
            <a:avLst>
              <a:gd name="adj1" fmla="val -82219"/>
              <a:gd name="adj2" fmla="val 496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Agency FB" panose="020B0503020202020204" pitchFamily="34" charset="0"/>
              </a:rPr>
              <a:t>Must</a:t>
            </a:r>
            <a:r>
              <a:rPr lang="ja-JP" altLang="en-US" sz="3600" dirty="0" smtClean="0">
                <a:latin typeface="Agency FB" panose="020B0503020202020204" pitchFamily="34" charset="0"/>
              </a:rPr>
              <a:t> </a:t>
            </a:r>
            <a:r>
              <a:rPr lang="en-US" altLang="ja-JP" sz="3600" dirty="0" smtClean="0">
                <a:latin typeface="Agency FB" panose="020B0503020202020204" pitchFamily="34" charset="0"/>
              </a:rPr>
              <a:t>go</a:t>
            </a:r>
            <a:r>
              <a:rPr lang="ja-JP" altLang="en-US" sz="3600" dirty="0" smtClean="0">
                <a:latin typeface="Agency FB" panose="020B0503020202020204" pitchFamily="34" charset="0"/>
              </a:rPr>
              <a:t> </a:t>
            </a:r>
            <a:r>
              <a:rPr lang="en-US" altLang="ja-JP" sz="3600" dirty="0" smtClean="0">
                <a:latin typeface="Agency FB" panose="020B0503020202020204" pitchFamily="34" charset="0"/>
              </a:rPr>
              <a:t>with</a:t>
            </a:r>
            <a:r>
              <a:rPr lang="ja-JP" altLang="en-US" sz="3600" dirty="0" smtClean="0">
                <a:latin typeface="Agency FB" panose="020B0503020202020204" pitchFamily="34" charset="0"/>
              </a:rPr>
              <a:t> </a:t>
            </a:r>
            <a:r>
              <a:rPr lang="en-US" altLang="ja-JP" sz="5400" dirty="0" smtClean="0">
                <a:latin typeface="Agency FB" panose="020B0503020202020204" pitchFamily="34" charset="0"/>
              </a:rPr>
              <a:t>Nouns</a:t>
            </a:r>
            <a:endParaRPr lang="en-US" sz="5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" grpId="0" animBg="1"/>
      <p:bldP spid="3" grpId="0" animBg="1"/>
      <p:bldP spid="20" grpId="0" animBg="1"/>
      <p:bldP spid="21" grpId="0" animBg="1"/>
      <p:bldP spid="22" grpId="0" animBg="1"/>
      <p:bldP spid="4" grpId="0" animBg="1"/>
      <p:bldP spid="5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en-US" altLang="ja-JP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2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68443" y="774700"/>
            <a:ext cx="8370232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b="1" dirty="0" smtClean="0">
                <a:latin typeface="HGMaruGothicMPRO" panose="020F0609000000000000" pitchFamily="49" charset="-128"/>
                <a:ea typeface="HGMaruGothicMPRO" panose="020F0609000000000000" pitchFamily="49" charset="-128"/>
                <a:cs typeface="Tahoma" panose="020B0604030504040204" pitchFamily="34" charset="0"/>
              </a:rPr>
              <a:t>A</a:t>
            </a:r>
            <a:r>
              <a:rPr lang="ja-JP" altLang="en-US" sz="6600" b="1" dirty="0" smtClean="0">
                <a:latin typeface="HGMaruGothicMPRO" panose="020F0609000000000000" pitchFamily="49" charset="-128"/>
                <a:ea typeface="HGMaruGothicMPRO" panose="020F0609000000000000" pitchFamily="49" charset="-128"/>
                <a:cs typeface="Tahoma" panose="020B0604030504040204" pitchFamily="34" charset="0"/>
              </a:rPr>
              <a:t>　は　</a:t>
            </a:r>
            <a:r>
              <a:rPr lang="en-US" altLang="ja-JP" sz="6600" b="1" dirty="0" smtClean="0">
                <a:latin typeface="HGMaruGothicMPRO" panose="020F0609000000000000" pitchFamily="49" charset="-128"/>
                <a:ea typeface="HGMaruGothicMPRO" panose="020F0609000000000000" pitchFamily="49" charset="-128"/>
                <a:cs typeface="Tahoma" panose="020B0604030504040204" pitchFamily="34" charset="0"/>
              </a:rPr>
              <a:t>B</a:t>
            </a:r>
            <a:r>
              <a:rPr lang="ja-JP" altLang="en-US" sz="6600" b="1" dirty="0" smtClean="0">
                <a:latin typeface="HGMaruGothicMPRO" panose="020F0609000000000000" pitchFamily="49" charset="-128"/>
                <a:ea typeface="HGMaruGothicMPRO" panose="020F0609000000000000" pitchFamily="49" charset="-128"/>
                <a:cs typeface="Tahoma" panose="020B0604030504040204" pitchFamily="34" charset="0"/>
              </a:rPr>
              <a:t>　です。</a:t>
            </a:r>
            <a:endParaRPr lang="en-US" sz="6600" b="1" dirty="0">
              <a:latin typeface="HGMaruGothicMPRO" panose="020F0609000000000000" pitchFamily="49" charset="-128"/>
              <a:ea typeface="HGMaruGothicMPRO" panose="020F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079750" y="2860441"/>
            <a:ext cx="670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　せんせいです。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070350" y="3470041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(Watashi wa sensei desu.)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4337050" y="3927241"/>
            <a:ext cx="3517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2400">
                <a:latin typeface="Tahoma" panose="020B0604030504040204" pitchFamily="34" charset="0"/>
                <a:cs typeface="Tahoma" panose="020B0604030504040204" pitchFamily="34" charset="0"/>
              </a:rPr>
              <a:t>Tôi là thầy giáo.</a:t>
            </a:r>
            <a:endParaRPr lang="en-US" sz="240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13150" y="2860441"/>
            <a:ext cx="1447800" cy="646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75350" y="2860441"/>
            <a:ext cx="1828800" cy="646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 rot="20833725">
            <a:off x="2133600" y="4414603"/>
            <a:ext cx="2209800" cy="1295400"/>
          </a:xfrm>
          <a:prstGeom prst="wedgeRoundRectCallout">
            <a:avLst>
              <a:gd name="adj1" fmla="val 46408"/>
              <a:gd name="adj2" fmla="val -10416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DANH TỪ</a:t>
            </a:r>
          </a:p>
          <a:p>
            <a:pPr algn="ctr">
              <a:defRPr/>
            </a:pPr>
            <a:r>
              <a:rPr lang="en-US" sz="3200" dirty="0"/>
              <a:t>CHỦ NGỮ</a:t>
            </a:r>
          </a:p>
        </p:txBody>
      </p:sp>
      <p:sp>
        <p:nvSpPr>
          <p:cNvPr id="13" name="Rounded Rectangular Callout 12"/>
          <p:cNvSpPr/>
          <p:nvPr/>
        </p:nvSpPr>
        <p:spPr>
          <a:xfrm rot="306994">
            <a:off x="8193088" y="4541603"/>
            <a:ext cx="2209800" cy="1295400"/>
          </a:xfrm>
          <a:prstGeom prst="wedgeRoundRectCallout">
            <a:avLst>
              <a:gd name="adj1" fmla="val -74651"/>
              <a:gd name="adj2" fmla="val -13191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DANH TỪ</a:t>
            </a:r>
          </a:p>
          <a:p>
            <a:pPr algn="ctr">
              <a:defRPr/>
            </a:pPr>
            <a:r>
              <a:rPr lang="en-US" sz="3200" dirty="0"/>
              <a:t>VỊ NGỮ</a:t>
            </a:r>
          </a:p>
        </p:txBody>
      </p:sp>
      <p:sp>
        <p:nvSpPr>
          <p:cNvPr id="14" name="Rounded Rectangle 13"/>
          <p:cNvSpPr/>
          <p:nvPr/>
        </p:nvSpPr>
        <p:spPr>
          <a:xfrm rot="20825190">
            <a:off x="2552700" y="5725878"/>
            <a:ext cx="1716088" cy="5540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Chỉ</a:t>
            </a:r>
            <a:r>
              <a:rPr lang="en-US" dirty="0"/>
              <a:t> NGƯỜI</a:t>
            </a:r>
          </a:p>
        </p:txBody>
      </p:sp>
      <p:sp>
        <p:nvSpPr>
          <p:cNvPr id="15" name="Rounded Rectangle 14"/>
          <p:cNvSpPr/>
          <p:nvPr/>
        </p:nvSpPr>
        <p:spPr>
          <a:xfrm rot="286450">
            <a:off x="8340725" y="5857641"/>
            <a:ext cx="1716088" cy="554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Chỉ</a:t>
            </a:r>
            <a:r>
              <a:rPr lang="en-US" dirty="0"/>
              <a:t> NGƯỜI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71800" y="2268303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200">
                <a:latin typeface="ＭＳ 明朝" panose="02020609040205080304" pitchFamily="49" charset="-128"/>
                <a:ea typeface="ＭＳ 明朝" panose="02020609040205080304" pitchFamily="49" charset="-128"/>
              </a:rPr>
              <a:t>これ</a:t>
            </a:r>
            <a:endParaRPr lang="en-US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71800" y="3030303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200">
                <a:latin typeface="ＭＳ 明朝" panose="02020609040205080304" pitchFamily="49" charset="-128"/>
                <a:ea typeface="ＭＳ 明朝" panose="02020609040205080304" pitchFamily="49" charset="-128"/>
              </a:rPr>
              <a:t>それ</a:t>
            </a:r>
            <a:endParaRPr lang="en-US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971800" y="3792303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200">
                <a:latin typeface="ＭＳ 明朝" panose="02020609040205080304" pitchFamily="49" charset="-128"/>
                <a:ea typeface="ＭＳ 明朝" panose="02020609040205080304" pitchFamily="49" charset="-128"/>
              </a:rPr>
              <a:t>あれ</a:t>
            </a:r>
            <a:endParaRPr lang="en-US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191000" y="3043003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200">
                <a:latin typeface="ＭＳ 明朝" panose="02020609040205080304" pitchFamily="49" charset="-128"/>
                <a:ea typeface="ＭＳ 明朝" panose="02020609040205080304" pitchFamily="49" charset="-128"/>
              </a:rPr>
              <a:t>は</a:t>
            </a:r>
            <a:endParaRPr 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2357203"/>
            <a:ext cx="1684337" cy="1943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162800" y="3043003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200">
                <a:latin typeface="ＭＳ 明朝" panose="02020609040205080304" pitchFamily="49" charset="-128"/>
                <a:ea typeface="ＭＳ 明朝" panose="02020609040205080304" pitchFamily="49" charset="-128"/>
              </a:rPr>
              <a:t>です。</a:t>
            </a:r>
            <a:endParaRPr 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181600" y="4414603"/>
            <a:ext cx="175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>
                <a:latin typeface="ＭＳ 明朝" panose="02020609040205080304" pitchFamily="49" charset="-128"/>
                <a:ea typeface="ＭＳ 明朝" panose="02020609040205080304" pitchFamily="49" charset="-128"/>
              </a:rPr>
              <a:t>（ほん）</a:t>
            </a:r>
            <a:endParaRPr 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160713" y="5313128"/>
            <a:ext cx="6497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  <a:cs typeface="Tahoma" panose="020B0604030504040204" pitchFamily="34" charset="0"/>
              </a:rPr>
              <a:t>Cái này / Cái kia / Cái đó là quyển sách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3879850" y="2268303"/>
            <a:ext cx="360363" cy="2108200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" grpId="1"/>
      <p:bldP spid="8" grpId="0"/>
      <p:bldP spid="8" grpId="1"/>
      <p:bldP spid="9" grpId="0"/>
      <p:bldP spid="9" grpId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06355" y="2032807"/>
            <a:ext cx="3124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Cái này là cái cặp sách.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06355" y="3119597"/>
            <a:ext cx="3124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kia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6355" y="4129140"/>
            <a:ext cx="312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Cái đó là cái bút chì.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06355" y="5653140"/>
            <a:ext cx="4391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Cái kia là cái bút chì phải không?.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77755" y="2404282"/>
            <a:ext cx="6705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かばんです。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77755" y="3491072"/>
            <a:ext cx="6705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それも　かばんです。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1277755" y="4497440"/>
            <a:ext cx="6705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あれは　えんぴつです。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24"/>
          <p:cNvSpPr txBox="1">
            <a:spLocks noChangeArrowheads="1"/>
          </p:cNvSpPr>
          <p:nvPr/>
        </p:nvSpPr>
        <p:spPr bwMode="auto">
          <a:xfrm>
            <a:off x="1277755" y="6021440"/>
            <a:ext cx="7315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あれは　えんぴつですか。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70180" y="2404282"/>
            <a:ext cx="1439863" cy="64452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70180" y="3491072"/>
            <a:ext cx="1439863" cy="64452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09830" y="4499027"/>
            <a:ext cx="1846393" cy="646113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505393" y="1485119"/>
            <a:ext cx="2443162" cy="1466850"/>
            <a:chOff x="6736494" y="1571554"/>
            <a:chExt cx="2442689" cy="1466160"/>
          </a:xfrm>
        </p:grpSpPr>
        <p:sp>
          <p:nvSpPr>
            <p:cNvPr id="14" name="Oval Callout 13"/>
            <p:cNvSpPr/>
            <p:nvPr/>
          </p:nvSpPr>
          <p:spPr>
            <a:xfrm rot="229045">
              <a:off x="6747604" y="1571554"/>
              <a:ext cx="2431579" cy="1466160"/>
            </a:xfrm>
            <a:prstGeom prst="wedgeEllipseCallout">
              <a:avLst>
                <a:gd name="adj1" fmla="val -88293"/>
                <a:gd name="adj2" fmla="val 3058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Callout 14"/>
            <p:cNvSpPr/>
            <p:nvPr/>
          </p:nvSpPr>
          <p:spPr>
            <a:xfrm rot="229045">
              <a:off x="6736494" y="1571554"/>
              <a:ext cx="2431579" cy="1466160"/>
            </a:xfrm>
            <a:prstGeom prst="wedgeEllipseCallout">
              <a:avLst>
                <a:gd name="adj1" fmla="val -86838"/>
                <a:gd name="adj2" fmla="val 12720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Callout 15"/>
            <p:cNvSpPr/>
            <p:nvPr/>
          </p:nvSpPr>
          <p:spPr>
            <a:xfrm rot="418885">
              <a:off x="6736494" y="1571554"/>
              <a:ext cx="2431579" cy="1466160"/>
            </a:xfrm>
            <a:prstGeom prst="wedgeEllipseCallout">
              <a:avLst>
                <a:gd name="adj1" fmla="val -60072"/>
                <a:gd name="adj2" fmla="val 21396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6000" dirty="0"/>
                <a:t>なん</a:t>
              </a:r>
              <a:endParaRPr lang="en-US" sz="6000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292892">
            <a:off x="591942" y="778996"/>
            <a:ext cx="8596338" cy="70788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これ・それ・あれは　なんですか。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249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4889">
            <a:off x="1418731" y="1460500"/>
            <a:ext cx="2471737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923">
            <a:off x="1561606" y="4051300"/>
            <a:ext cx="2665412" cy="2019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2941">
            <a:off x="6911481" y="742950"/>
            <a:ext cx="2174875" cy="2174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3404">
            <a:off x="6695581" y="4227513"/>
            <a:ext cx="2339975" cy="18303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8762">
            <a:off x="842468" y="1935163"/>
            <a:ext cx="2084388" cy="27987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29806" y="3117850"/>
            <a:ext cx="4681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たばこです。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53993" y="4411663"/>
            <a:ext cx="4681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それは　かぎです。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46156" y="6211888"/>
            <a:ext cx="5113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あれは　しんぶんです。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498231" y="884238"/>
            <a:ext cx="4679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カメラです。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82331" y="1674813"/>
            <a:ext cx="6048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しんぶんですか。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714131" y="2320925"/>
            <a:ext cx="7632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いいえ、しんぶんではありません。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785568" y="4568825"/>
            <a:ext cx="60499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ざっしですか。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722193" y="5238750"/>
            <a:ext cx="655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はい、ざっしです。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685681" y="5924550"/>
            <a:ext cx="3816350" cy="647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はい、そうです。</a:t>
            </a:r>
            <a:endParaRPr lang="en-US" sz="360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01431" y="3044825"/>
            <a:ext cx="6421437" cy="6461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いいえ、そうではありません。</a:t>
            </a:r>
            <a:endParaRPr lang="en-US" sz="360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677618" y="3751263"/>
            <a:ext cx="4645025" cy="6461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いいえ、ちがいます。</a:t>
            </a:r>
            <a:endParaRPr lang="en-US" sz="360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Oval Callout 19"/>
          <p:cNvSpPr/>
          <p:nvPr/>
        </p:nvSpPr>
        <p:spPr>
          <a:xfrm rot="21299790">
            <a:off x="348420" y="4602186"/>
            <a:ext cx="3936444" cy="1697037"/>
          </a:xfrm>
          <a:prstGeom prst="wedgeEllipseCallout">
            <a:avLst>
              <a:gd name="adj1" fmla="val 73020"/>
              <a:gd name="adj2" fmla="val 424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lời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ngắn</a:t>
            </a:r>
            <a:endParaRPr lang="en-US" sz="2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Vâng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đúng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vậy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</p:txBody>
      </p:sp>
      <p:sp>
        <p:nvSpPr>
          <p:cNvPr id="21" name="Oval Callout 20"/>
          <p:cNvSpPr/>
          <p:nvPr/>
        </p:nvSpPr>
        <p:spPr>
          <a:xfrm rot="641675">
            <a:off x="6511431" y="1036638"/>
            <a:ext cx="3570287" cy="1698625"/>
          </a:xfrm>
          <a:prstGeom prst="wedgeEllipseCallout">
            <a:avLst>
              <a:gd name="adj1" fmla="val -47197"/>
              <a:gd name="adj2" fmla="val 884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lời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ngắn</a:t>
            </a:r>
            <a:endParaRPr lang="en-US" sz="2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Không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không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phải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thế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</p:txBody>
      </p:sp>
      <p:sp>
        <p:nvSpPr>
          <p:cNvPr id="22" name="Oval Callout 21"/>
          <p:cNvSpPr/>
          <p:nvPr/>
        </p:nvSpPr>
        <p:spPr>
          <a:xfrm rot="20811804">
            <a:off x="632918" y="931863"/>
            <a:ext cx="3571875" cy="1697037"/>
          </a:xfrm>
          <a:prstGeom prst="wedgeEllipseCallout">
            <a:avLst>
              <a:gd name="adj1" fmla="val -7816"/>
              <a:gd name="adj2" fmla="val 1309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lời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ngắn</a:t>
            </a:r>
            <a:endParaRPr lang="en-US" sz="2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Không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rồi</a:t>
            </a:r>
            <a:r>
              <a:rPr lang="en-US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8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5801">
            <a:off x="307975" y="468313"/>
            <a:ext cx="2695575" cy="1797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851275" y="669898"/>
            <a:ext cx="2592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này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gì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51275" y="1916113"/>
            <a:ext cx="4608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 này là bút chì kim phải không?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32225" y="3357563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 này là bút bi phải không?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832225" y="4868863"/>
            <a:ext cx="4608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 này là bút chi kim hay là cái bút bi?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87675" y="1042960"/>
            <a:ext cx="5575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なんですか。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76375" y="228600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シ</a:t>
            </a:r>
            <a:r>
              <a:rPr lang="ja-JP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ャペンで</a:t>
            </a:r>
            <a:r>
              <a:rPr lang="ja-JP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すか。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76375" y="3738563"/>
            <a:ext cx="7086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ボールペンですか。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3850" y="5238750"/>
            <a:ext cx="8239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ja-JP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シ</a:t>
            </a:r>
            <a:r>
              <a:rPr lang="ja-JP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ャペン</a:t>
            </a:r>
            <a:r>
              <a:rPr lang="ja-JP" altLang="en-US" sz="36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で</a:t>
            </a:r>
            <a:r>
              <a:rPr lang="ja-JP" altLang="en-US" sz="3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すか</a:t>
            </a:r>
            <a:r>
              <a:rPr lang="ja-JP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、</a:t>
            </a:r>
            <a:endParaRPr lang="en-US" altLang="ja-JP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r" eaLnBrk="1" hangingPunct="1"/>
            <a:r>
              <a:rPr lang="ja-JP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ボールペン</a:t>
            </a:r>
            <a:r>
              <a:rPr lang="ja-JP" altLang="en-US" sz="36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で</a:t>
            </a:r>
            <a:r>
              <a:rPr lang="ja-JP" altLang="en-US" sz="3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すか</a:t>
            </a:r>
            <a:r>
              <a:rPr lang="ja-JP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Cloud Callout 10"/>
          <p:cNvSpPr/>
          <p:nvPr/>
        </p:nvSpPr>
        <p:spPr>
          <a:xfrm rot="21062846">
            <a:off x="53975" y="2911475"/>
            <a:ext cx="2320925" cy="1354138"/>
          </a:xfrm>
          <a:prstGeom prst="cloudCallout">
            <a:avLst>
              <a:gd name="adj1" fmla="val 52924"/>
              <a:gd name="adj2" fmla="val -11524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29287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90612" y="2209800"/>
            <a:ext cx="9144000" cy="33528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自己紹介</a:t>
            </a:r>
            <a:endParaRPr lang="en-US" sz="16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28812" y="2362200"/>
            <a:ext cx="8001000" cy="685800"/>
          </a:xfrm>
          <a:prstGeom prst="round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じ　　　　こ　　　しょう　　　かい</a:t>
            </a:r>
            <a:endParaRPr lang="en-US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67012" y="5676275"/>
            <a:ext cx="6096000" cy="8382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Self-introduction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05212" y="812800"/>
            <a:ext cx="4114800" cy="8382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R ESSENCE" panose="02000000000000000000" pitchFamily="2" charset="0"/>
              </a:rPr>
              <a:t>REVISION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80700" y="812800"/>
            <a:ext cx="14097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１課</a:t>
            </a:r>
            <a:endParaRPr lang="en-US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27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476375" y="728663"/>
            <a:ext cx="3124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Cái này là cái cặp sách.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47775" y="1100138"/>
            <a:ext cx="6705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かばんです。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09788" y="1111250"/>
            <a:ext cx="17907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40188" y="1111250"/>
            <a:ext cx="2952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かばんです。　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476375" y="2205038"/>
            <a:ext cx="374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Cái này là cái cặp sách của tôi.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851275" y="2840038"/>
            <a:ext cx="1790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　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435600" y="2838450"/>
            <a:ext cx="895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の　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35600" y="2838450"/>
            <a:ext cx="895350" cy="80645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Callout 19"/>
          <p:cNvSpPr/>
          <p:nvPr/>
        </p:nvSpPr>
        <p:spPr>
          <a:xfrm rot="21282367">
            <a:off x="332897" y="3891673"/>
            <a:ext cx="5455750" cy="2303462"/>
          </a:xfrm>
          <a:prstGeom prst="wedgeEllipseCallout">
            <a:avLst>
              <a:gd name="adj1" fmla="val 52118"/>
              <a:gd name="adj2" fmla="val -5597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dirty="0" err="1"/>
              <a:t>Trợ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từ</a:t>
            </a:r>
            <a:r>
              <a:rPr lang="en-US" altLang="ja-JP" sz="2400" dirty="0"/>
              <a:t> [</a:t>
            </a:r>
            <a:r>
              <a:rPr lang="ja-JP" altLang="en-US" sz="2400" dirty="0"/>
              <a:t>の</a:t>
            </a:r>
            <a:r>
              <a:rPr lang="en-US" altLang="ja-JP" sz="2400" dirty="0"/>
              <a:t>] </a:t>
            </a:r>
            <a:r>
              <a:rPr lang="en-US" altLang="ja-JP" sz="2400" dirty="0" err="1"/>
              <a:t>nối</a:t>
            </a:r>
            <a:r>
              <a:rPr lang="en-US" altLang="ja-JP" sz="2400" dirty="0"/>
              <a:t> 2 </a:t>
            </a:r>
            <a:r>
              <a:rPr lang="en-US" altLang="ja-JP" sz="2400" dirty="0" err="1"/>
              <a:t>danh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từ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với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nhau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thể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hiện</a:t>
            </a:r>
            <a:r>
              <a:rPr lang="en-US" altLang="ja-JP" sz="2400" dirty="0"/>
              <a:t> ý </a:t>
            </a:r>
          </a:p>
          <a:p>
            <a:pPr algn="ctr">
              <a:defRPr/>
            </a:pPr>
            <a:r>
              <a:rPr lang="en-US" altLang="ja-JP" sz="2400" dirty="0" err="1">
                <a:solidFill>
                  <a:srgbClr val="FF0000"/>
                </a:solidFill>
              </a:rPr>
              <a:t>sở</a:t>
            </a:r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err="1">
                <a:solidFill>
                  <a:srgbClr val="FF0000"/>
                </a:solidFill>
              </a:rPr>
              <a:t>hữu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ja-JP" sz="2400" dirty="0" err="1"/>
              <a:t>ai</a:t>
            </a:r>
            <a:r>
              <a:rPr lang="en-US" altLang="ja-JP" sz="2400" dirty="0"/>
              <a:t>/</a:t>
            </a:r>
            <a:r>
              <a:rPr lang="en-US" altLang="ja-JP" sz="2400" dirty="0" err="1"/>
              <a:t>cái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gì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thuộc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về</a:t>
            </a:r>
            <a:r>
              <a:rPr lang="en-US" altLang="ja-JP" sz="2400" dirty="0"/>
              <a:t> </a:t>
            </a:r>
            <a:r>
              <a:rPr lang="en-US" altLang="ja-JP" sz="2400" dirty="0" err="1"/>
              <a:t>ai</a:t>
            </a:r>
            <a:r>
              <a:rPr lang="en-US" altLang="ja-JP" sz="2400" dirty="0"/>
              <a:t>/</a:t>
            </a:r>
            <a:r>
              <a:rPr lang="en-US" altLang="ja-JP" sz="2400" dirty="0" err="1"/>
              <a:t>cái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gì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5541">
            <a:off x="9327319" y="583009"/>
            <a:ext cx="2171700" cy="2105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9875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88 0.00092 L 0.08412 0.00092 C 0.14011 0.00092 0.20912 0.06991 0.20912 0.12592 L 0.20912 0.25092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4" grpId="1"/>
      <p:bldP spid="15" grpId="0"/>
      <p:bldP spid="15" grpId="1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66513" y="2017817"/>
            <a:ext cx="3959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 này là cái đồng hồ của bạn Nam.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66512" y="3296091"/>
            <a:ext cx="4391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quyển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điển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thầy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66512" y="4595422"/>
            <a:ext cx="3816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đó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thoại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tôi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23832" y="5788129"/>
            <a:ext cx="5183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bút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chì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bạn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phải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không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313" y="2389292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ナムさんの　とけいです。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1500" y="3667566"/>
            <a:ext cx="7718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それは　せんせいの　じしょです。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761687" y="4963722"/>
            <a:ext cx="6981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あれは　わたしの　でんわです。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24"/>
          <p:cNvSpPr txBox="1">
            <a:spLocks noChangeArrowheads="1"/>
          </p:cNvSpPr>
          <p:nvPr/>
        </p:nvSpPr>
        <p:spPr bwMode="auto">
          <a:xfrm>
            <a:off x="585632" y="6156429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あれは　あなたの　えんぴつですか。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61913" y="2389292"/>
            <a:ext cx="2376488" cy="64452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61912" y="3667566"/>
            <a:ext cx="2376488" cy="64452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61912" y="4965309"/>
            <a:ext cx="1989138" cy="646113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265551" y="1470129"/>
            <a:ext cx="2443162" cy="1466850"/>
            <a:chOff x="6736494" y="1571554"/>
            <a:chExt cx="2442689" cy="1466160"/>
          </a:xfrm>
        </p:grpSpPr>
        <p:sp>
          <p:nvSpPr>
            <p:cNvPr id="14" name="Oval Callout 13"/>
            <p:cNvSpPr/>
            <p:nvPr/>
          </p:nvSpPr>
          <p:spPr>
            <a:xfrm rot="229045">
              <a:off x="6747604" y="1571554"/>
              <a:ext cx="2431579" cy="1466160"/>
            </a:xfrm>
            <a:prstGeom prst="wedgeEllipseCallout">
              <a:avLst>
                <a:gd name="adj1" fmla="val -104711"/>
                <a:gd name="adj2" fmla="val 30382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Callout 14"/>
            <p:cNvSpPr/>
            <p:nvPr/>
          </p:nvSpPr>
          <p:spPr>
            <a:xfrm rot="229045">
              <a:off x="6736494" y="1571554"/>
              <a:ext cx="2431579" cy="1466160"/>
            </a:xfrm>
            <a:prstGeom prst="wedgeEllipseCallout">
              <a:avLst>
                <a:gd name="adj1" fmla="val -98254"/>
                <a:gd name="adj2" fmla="val 13048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Callout 15"/>
            <p:cNvSpPr/>
            <p:nvPr/>
          </p:nvSpPr>
          <p:spPr>
            <a:xfrm rot="418885">
              <a:off x="6736494" y="1571554"/>
              <a:ext cx="2431579" cy="1466160"/>
            </a:xfrm>
            <a:prstGeom prst="wedgeEllipseCallout">
              <a:avLst>
                <a:gd name="adj1" fmla="val -103803"/>
                <a:gd name="adj2" fmla="val 233984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4000" dirty="0"/>
                <a:t>だれの</a:t>
              </a:r>
              <a:endParaRPr lang="en-US" sz="4000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292892">
            <a:off x="779260" y="761795"/>
            <a:ext cx="7024183" cy="70788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～は　だれの（～）ですか。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55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741863" y="256045"/>
            <a:ext cx="244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41863" y="704850"/>
            <a:ext cx="4367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なんですか。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9411">
            <a:off x="323850" y="153988"/>
            <a:ext cx="2370138" cy="21955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750" y="2854325"/>
            <a:ext cx="3959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Cái này</a:t>
            </a:r>
            <a:r>
              <a:rPr lang="vi-VN"/>
              <a:t> là cái tivi của ai</a:t>
            </a:r>
            <a:r>
              <a:rPr lang="en-US"/>
              <a:t>?.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300431">
            <a:off x="2652713" y="333375"/>
            <a:ext cx="1800225" cy="6461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テレビ</a:t>
            </a:r>
            <a:endParaRPr lang="en-US" sz="36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rot="300431">
            <a:off x="2652713" y="1052513"/>
            <a:ext cx="1800225" cy="646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たなか</a:t>
            </a:r>
            <a:endParaRPr lang="en-US" sz="36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85838" y="3271838"/>
            <a:ext cx="71866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だれの　テレビですか。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85838" y="4006850"/>
            <a:ext cx="5184775" cy="6461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これは　だれのですか。</a:t>
            </a:r>
            <a:endParaRPr lang="en-US" sz="36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851025" y="4797425"/>
            <a:ext cx="7185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たなかさんの　テレビです。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851025" y="5530850"/>
            <a:ext cx="3944938" cy="6461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たなかさんのです。</a:t>
            </a:r>
            <a:endParaRPr lang="en-US" sz="36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23850" y="5119688"/>
            <a:ext cx="1223963" cy="9017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 rot="475790">
            <a:off x="6253163" y="5164138"/>
            <a:ext cx="2735262" cy="1379537"/>
          </a:xfrm>
          <a:prstGeom prst="wedgeEllipseCallout">
            <a:avLst>
              <a:gd name="adj1" fmla="val -64626"/>
              <a:gd name="adj2" fmla="val 2818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ngắn</a:t>
            </a:r>
            <a:endParaRPr lang="en-US" sz="2800" dirty="0"/>
          </a:p>
        </p:txBody>
      </p:sp>
      <p:sp>
        <p:nvSpPr>
          <p:cNvPr id="14" name="Oval Callout 13"/>
          <p:cNvSpPr/>
          <p:nvPr/>
        </p:nvSpPr>
        <p:spPr>
          <a:xfrm rot="292183">
            <a:off x="6802438" y="2851150"/>
            <a:ext cx="2146300" cy="1379538"/>
          </a:xfrm>
          <a:prstGeom prst="wedgeEllipseCallout">
            <a:avLst>
              <a:gd name="adj1" fmla="val -75891"/>
              <a:gd name="adj2" fmla="val 4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ngắn</a:t>
            </a:r>
            <a:endParaRPr lang="en-US" sz="280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713288" y="1379538"/>
            <a:ext cx="43672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テレビです。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3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55613" y="2103438"/>
            <a:ext cx="1379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Cái này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47813" y="1916113"/>
            <a:ext cx="1790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これ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5613" y="2940050"/>
            <a:ext cx="1379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Cái kia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47813" y="2754313"/>
            <a:ext cx="1790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それ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61963" y="3830638"/>
            <a:ext cx="1379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Cái đó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54163" y="3644900"/>
            <a:ext cx="17907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あれ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492500" y="2179638"/>
            <a:ext cx="503238" cy="38576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492500" y="2978150"/>
            <a:ext cx="503238" cy="38576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492500" y="3836988"/>
            <a:ext cx="503238" cy="38576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051300" y="1963738"/>
            <a:ext cx="3887788" cy="768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44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この　かばん</a:t>
            </a: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　</a:t>
            </a:r>
            <a:endParaRPr lang="en-US" sz="36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51300" y="2800350"/>
            <a:ext cx="3887788" cy="769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44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その　かばん</a:t>
            </a: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　</a:t>
            </a:r>
            <a:endParaRPr lang="en-US" sz="36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51300" y="3644900"/>
            <a:ext cx="3887788" cy="769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44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あの　かばん</a:t>
            </a: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　</a:t>
            </a:r>
            <a:endParaRPr lang="en-US" sz="36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Oval Callout 13"/>
          <p:cNvSpPr/>
          <p:nvPr/>
        </p:nvSpPr>
        <p:spPr>
          <a:xfrm rot="392622">
            <a:off x="5924550" y="392113"/>
            <a:ext cx="2894013" cy="1363662"/>
          </a:xfrm>
          <a:prstGeom prst="wedgeEllipseCallout">
            <a:avLst>
              <a:gd name="adj1" fmla="val -53690"/>
              <a:gd name="adj2" fmla="val 786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/>
              <a:t>Cái</a:t>
            </a:r>
            <a:r>
              <a:rPr lang="en-US" sz="2800" dirty="0"/>
              <a:t> </a:t>
            </a:r>
            <a:r>
              <a:rPr lang="en-US" sz="2800" dirty="0" err="1"/>
              <a:t>cặp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endParaRPr lang="en-US" sz="2800" dirty="0"/>
          </a:p>
        </p:txBody>
      </p:sp>
      <p:sp>
        <p:nvSpPr>
          <p:cNvPr id="15" name="Oval Callout 14"/>
          <p:cNvSpPr/>
          <p:nvPr/>
        </p:nvSpPr>
        <p:spPr>
          <a:xfrm rot="21207310">
            <a:off x="781050" y="160338"/>
            <a:ext cx="2894013" cy="1363662"/>
          </a:xfrm>
          <a:prstGeom prst="wedgeEllipseCallout">
            <a:avLst>
              <a:gd name="adj1" fmla="val 56615"/>
              <a:gd name="adj2" fmla="val 1597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/>
              <a:t>Cái</a:t>
            </a:r>
            <a:r>
              <a:rPr lang="en-US" sz="2800" dirty="0"/>
              <a:t> </a:t>
            </a:r>
            <a:r>
              <a:rPr lang="en-US" sz="2800" dirty="0" err="1"/>
              <a:t>cặp</a:t>
            </a:r>
            <a:r>
              <a:rPr lang="en-US" sz="2800" dirty="0"/>
              <a:t> </a:t>
            </a:r>
            <a:r>
              <a:rPr lang="en-US" sz="2800" dirty="0" err="1"/>
              <a:t>kia</a:t>
            </a:r>
            <a:endParaRPr lang="en-US" sz="2800" dirty="0"/>
          </a:p>
        </p:txBody>
      </p:sp>
      <p:sp>
        <p:nvSpPr>
          <p:cNvPr id="16" name="Oval Callout 15"/>
          <p:cNvSpPr/>
          <p:nvPr/>
        </p:nvSpPr>
        <p:spPr>
          <a:xfrm rot="392622">
            <a:off x="5576888" y="4957763"/>
            <a:ext cx="2894012" cy="1363662"/>
          </a:xfrm>
          <a:prstGeom prst="wedgeEllipseCallout">
            <a:avLst>
              <a:gd name="adj1" fmla="val -52416"/>
              <a:gd name="adj2" fmla="val -760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/>
              <a:t>Cái</a:t>
            </a:r>
            <a:r>
              <a:rPr lang="en-US" sz="2800" dirty="0"/>
              <a:t> </a:t>
            </a:r>
            <a:r>
              <a:rPr lang="en-US" sz="2800" dirty="0" err="1"/>
              <a:t>cặp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endParaRPr lang="en-US" sz="2800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042988" y="1844675"/>
            <a:ext cx="1441450" cy="769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44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この</a:t>
            </a: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　</a:t>
            </a:r>
            <a:endParaRPr lang="en-US" sz="36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042988" y="2781300"/>
            <a:ext cx="1441450" cy="768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44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その</a:t>
            </a: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　</a:t>
            </a:r>
            <a:endParaRPr lang="en-US" sz="36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42988" y="3681413"/>
            <a:ext cx="1441450" cy="7699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44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あの</a:t>
            </a: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　</a:t>
            </a:r>
            <a:endParaRPr lang="en-US" sz="36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2627313" y="1700213"/>
            <a:ext cx="576262" cy="295275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83968" y="2792251"/>
            <a:ext cx="3456384" cy="76944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DANH TỪ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　</a:t>
            </a:r>
            <a:endParaRPr lang="en-US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Cross 21"/>
          <p:cNvSpPr/>
          <p:nvPr/>
        </p:nvSpPr>
        <p:spPr>
          <a:xfrm>
            <a:off x="3419475" y="2924175"/>
            <a:ext cx="504825" cy="504825"/>
          </a:xfrm>
          <a:prstGeom prst="plus">
            <a:avLst>
              <a:gd name="adj" fmla="val 387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00613" y="4098925"/>
            <a:ext cx="3416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　かぎ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900613" y="4797425"/>
            <a:ext cx="3416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それ　ほん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906963" y="5516563"/>
            <a:ext cx="3416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あれ　まど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3851275" y="3594100"/>
            <a:ext cx="1944688" cy="3176588"/>
          </a:xfrm>
          <a:prstGeom prst="mathMultiply">
            <a:avLst>
              <a:gd name="adj1" fmla="val 1496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5900" y="908050"/>
            <a:ext cx="7740650" cy="4465638"/>
          </a:xfrm>
          <a:prstGeom prst="ellipse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Callout 27"/>
          <p:cNvSpPr/>
          <p:nvPr/>
        </p:nvSpPr>
        <p:spPr>
          <a:xfrm rot="251938">
            <a:off x="6564313" y="92075"/>
            <a:ext cx="2547937" cy="1271588"/>
          </a:xfrm>
          <a:prstGeom prst="wedgeEllipseCallout">
            <a:avLst>
              <a:gd name="adj1" fmla="val -78724"/>
              <a:gd name="adj2" fmla="val 437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1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829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3" grpId="1"/>
      <p:bldP spid="24" grpId="0"/>
      <p:bldP spid="24" grpId="1"/>
      <p:bldP spid="25" grpId="0"/>
      <p:bldP spid="25" grpId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25750" y="592138"/>
            <a:ext cx="1169988" cy="3698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này</a:t>
            </a:r>
            <a:endParaRPr lang="en-US" dirty="0" smtClean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95513" y="982663"/>
            <a:ext cx="21605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これ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0263">
            <a:off x="468313" y="333375"/>
            <a:ext cx="2317750" cy="17383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140200" y="1041400"/>
            <a:ext cx="576263" cy="52863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886450" y="592138"/>
            <a:ext cx="2430463" cy="3698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ô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tô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này</a:t>
            </a:r>
            <a:endParaRPr lang="en-US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87900" y="982663"/>
            <a:ext cx="41767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この　じどうしゃ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5921">
            <a:off x="6707188" y="2260600"/>
            <a:ext cx="1828800" cy="1727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65163" y="2636838"/>
            <a:ext cx="1171575" cy="3698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đó</a:t>
            </a:r>
            <a:endParaRPr lang="en-US" dirty="0" smtClean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-36513" y="3027363"/>
            <a:ext cx="21605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それ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173288" y="3086100"/>
            <a:ext cx="576262" cy="52863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860800" y="2636838"/>
            <a:ext cx="2430463" cy="3698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đồng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hồ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đó</a:t>
            </a:r>
            <a:endParaRPr lang="en-US" dirty="0" smtClean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762250" y="3027363"/>
            <a:ext cx="41767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その　とけい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7170">
            <a:off x="538163" y="4294188"/>
            <a:ext cx="2065337" cy="20653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2690813" y="4797425"/>
            <a:ext cx="1169987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kia</a:t>
            </a:r>
            <a:endParaRPr lang="en-US" dirty="0" smtClean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51050" y="5186363"/>
            <a:ext cx="21605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あれ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197350" y="5246688"/>
            <a:ext cx="576263" cy="52863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5886450" y="4797425"/>
            <a:ext cx="2430463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điện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thoại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kia</a:t>
            </a:r>
            <a:endParaRPr lang="en-US" dirty="0" smtClean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787900" y="5186363"/>
            <a:ext cx="41767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あの　でんわ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13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/>
      <p:bldP spid="7" grpId="0"/>
      <p:bldP spid="9" grpId="0"/>
      <p:bldP spid="10" grpId="0"/>
      <p:bldP spid="11" grpId="0" animBg="1"/>
      <p:bldP spid="12" grpId="0"/>
      <p:bldP spid="13" grpId="0"/>
      <p:bldP spid="15" grpId="0"/>
      <p:bldP spid="16" grpId="0"/>
      <p:bldP spid="17" grpId="0" animBg="1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497340" y="740088"/>
            <a:ext cx="2592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C000"/>
                </a:solidFill>
              </a:rPr>
              <a:t>Cái này </a:t>
            </a:r>
            <a:r>
              <a:rPr lang="en-US"/>
              <a:t>là của tôi?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497340" y="2125976"/>
            <a:ext cx="4608513" cy="3698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quyển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sách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86040" y="1113151"/>
            <a:ext cx="5616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solidFill>
                  <a:srgbClr val="FFC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これ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は　わたしのです。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86040" y="2495863"/>
            <a:ext cx="6408738" cy="646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このほん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は　わたしのです。</a:t>
            </a:r>
            <a:endParaRPr lang="en-US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1940" y="1113151"/>
            <a:ext cx="1008063" cy="6477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19403" y="2492688"/>
            <a:ext cx="1854200" cy="6477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489278" y="1838638"/>
            <a:ext cx="431800" cy="58261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52878" y="3413438"/>
            <a:ext cx="4608512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máy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ảnh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kia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?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841578" y="3783326"/>
            <a:ext cx="6911975" cy="646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そのカメラ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は　だれのですか。</a:t>
            </a:r>
            <a:endParaRPr lang="en-US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35415" y="4564376"/>
            <a:ext cx="4608513" cy="3698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chìa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04953" y="4934263"/>
            <a:ext cx="8569325" cy="6477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あのかぎ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は　わたしのでは　ありません。</a:t>
            </a:r>
            <a:endParaRPr lang="en-US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27315" y="3776976"/>
            <a:ext cx="2376488" cy="6477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89065" y="4927913"/>
            <a:ext cx="1944688" cy="6477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1341921">
            <a:off x="1086529" y="937250"/>
            <a:ext cx="2057400" cy="7699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4400">
                <a:latin typeface="HGMaruGothicMPRO" panose="020F0609000000000000" pitchFamily="49" charset="-128"/>
                <a:ea typeface="HGMaruGothicMPRO" panose="020F0609000000000000" pitchFamily="49" charset="-128"/>
                <a:cs typeface="Tahoma" pitchFamily="34" charset="0"/>
              </a:rPr>
              <a:t>いくら</a:t>
            </a:r>
            <a:endParaRPr lang="en-US" sz="4400" dirty="0">
              <a:latin typeface="HGMaruGothicMPRO" panose="020F0609000000000000" pitchFamily="49" charset="-128"/>
              <a:ea typeface="HGMaruGothicMPRO" panose="020F0609000000000000" pitchFamily="49" charset="-128"/>
              <a:cs typeface="Tahoma" pitchFamily="34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2743200" y="76200"/>
            <a:ext cx="2209800" cy="685800"/>
          </a:xfrm>
          <a:prstGeom prst="cloudCallout">
            <a:avLst>
              <a:gd name="adj1" fmla="val -56695"/>
              <a:gd name="adj2" fmla="val 580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Từ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để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hỏi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4198495" y="1091237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How much…?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6190" y="2294055"/>
            <a:ext cx="6400800" cy="7699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4400">
                <a:latin typeface="HGMaruGothicMPRO" panose="020F0609000000000000" pitchFamily="49" charset="-128"/>
                <a:ea typeface="HGMaruGothicMPRO" panose="020F0609000000000000" pitchFamily="49" charset="-128"/>
                <a:cs typeface="Tahoma" pitchFamily="34" charset="0"/>
              </a:rPr>
              <a:t>～は　いくらですか。</a:t>
            </a:r>
            <a:endParaRPr lang="en-US" sz="4400" dirty="0">
              <a:latin typeface="HGMaruGothicMPRO" panose="020F0609000000000000" pitchFamily="49" charset="-128"/>
              <a:ea typeface="HGMaruGothicMPRO" panose="020F0609000000000000" pitchFamily="49" charset="-128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3581400"/>
            <a:ext cx="4724400" cy="76993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4400" dirty="0">
                <a:latin typeface="HGMaruGothicMPRO" panose="020F0609000000000000" pitchFamily="49" charset="-128"/>
                <a:ea typeface="HGMaruGothicMPRO" panose="020F0609000000000000" pitchFamily="49" charset="-128"/>
                <a:cs typeface="Tahoma" pitchFamily="34" charset="0"/>
              </a:rPr>
              <a:t>…</a:t>
            </a:r>
            <a:r>
              <a:rPr lang="ja-JP" altLang="en-US" sz="4400">
                <a:latin typeface="HGMaruGothicMPRO" panose="020F0609000000000000" pitchFamily="49" charset="-128"/>
                <a:ea typeface="HGMaruGothicMPRO" panose="020F0609000000000000" pitchFamily="49" charset="-128"/>
                <a:cs typeface="Tahoma" pitchFamily="34" charset="0"/>
              </a:rPr>
              <a:t>～円です。</a:t>
            </a:r>
            <a:endParaRPr lang="en-US" sz="4400" dirty="0">
              <a:latin typeface="HGMaruGothicMPRO" panose="020F0609000000000000" pitchFamily="49" charset="-128"/>
              <a:ea typeface="HGMaruGothicMPRO" panose="020F0609000000000000" pitchFamily="49" charset="-128"/>
              <a:cs typeface="Tahoma" pitchFamily="34" charset="0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4114800" y="335280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000">
                <a:latin typeface="HGMaruGothicMPRO" panose="020F0609000000000000" pitchFamily="49" charset="-128"/>
                <a:ea typeface="HGMaruGothicMPRO" panose="020F0609000000000000" pitchFamily="49" charset="-128"/>
              </a:rPr>
              <a:t>えん</a:t>
            </a:r>
            <a:endParaRPr lang="en-US" sz="200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4495800"/>
            <a:ext cx="4724400" cy="76993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4400" dirty="0">
                <a:latin typeface="HGMaruGothicMPRO" panose="020F0609000000000000" pitchFamily="49" charset="-128"/>
                <a:ea typeface="HGMaruGothicMPRO" panose="020F0609000000000000" pitchFamily="49" charset="-128"/>
                <a:cs typeface="Tahoma" pitchFamily="34" charset="0"/>
              </a:rPr>
              <a:t>…</a:t>
            </a:r>
            <a:r>
              <a:rPr lang="ja-JP" altLang="en-US" sz="4400">
                <a:latin typeface="HGMaruGothicMPRO" panose="020F0609000000000000" pitchFamily="49" charset="-128"/>
                <a:ea typeface="HGMaruGothicMPRO" panose="020F0609000000000000" pitchFamily="49" charset="-128"/>
                <a:cs typeface="Tahoma" pitchFamily="34" charset="0"/>
              </a:rPr>
              <a:t>～ドルです。</a:t>
            </a:r>
            <a:endParaRPr lang="en-US" sz="4400" dirty="0">
              <a:latin typeface="HGMaruGothicMPRO" panose="020F0609000000000000" pitchFamily="49" charset="-128"/>
              <a:ea typeface="HGMaruGothicMPRO" panose="020F0609000000000000" pitchFamily="49" charset="-128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5402263"/>
            <a:ext cx="4724400" cy="76993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4400" dirty="0">
                <a:latin typeface="HGMaruGothicMPRO" panose="020F0609000000000000" pitchFamily="49" charset="-128"/>
                <a:ea typeface="HGMaruGothicMPRO" panose="020F0609000000000000" pitchFamily="49" charset="-128"/>
                <a:cs typeface="Tahoma" pitchFamily="34" charset="0"/>
              </a:rPr>
              <a:t>…</a:t>
            </a:r>
            <a:r>
              <a:rPr lang="ja-JP" altLang="en-US" sz="4400">
                <a:latin typeface="HGMaruGothicMPRO" panose="020F0609000000000000" pitchFamily="49" charset="-128"/>
                <a:ea typeface="HGMaruGothicMPRO" panose="020F0609000000000000" pitchFamily="49" charset="-128"/>
                <a:cs typeface="Tahoma" pitchFamily="34" charset="0"/>
              </a:rPr>
              <a:t>～ドンです。</a:t>
            </a:r>
            <a:endParaRPr lang="en-US" sz="4400" dirty="0">
              <a:latin typeface="HGMaruGothicMPRO" panose="020F0609000000000000" pitchFamily="49" charset="-128"/>
              <a:ea typeface="HGMaruGothicMPRO" panose="020F0609000000000000" pitchFamily="49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9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971" y="2219956"/>
            <a:ext cx="4979129" cy="3992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577" y="2219956"/>
            <a:ext cx="4751452" cy="3771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705" y="2221587"/>
            <a:ext cx="4789145" cy="3884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536" y="2169264"/>
            <a:ext cx="5288564" cy="393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221" y="2060260"/>
            <a:ext cx="5162164" cy="3880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ounded Rectangle 14"/>
          <p:cNvSpPr/>
          <p:nvPr/>
        </p:nvSpPr>
        <p:spPr>
          <a:xfrm>
            <a:off x="849442" y="774699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OVERVIEW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ja-JP" altLang="en-US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２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19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6782" y="718319"/>
            <a:ext cx="6169718" cy="115486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第２課</a:t>
            </a:r>
            <a:endParaRPr lang="en-US" sz="54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024" y="2139012"/>
            <a:ext cx="10313234" cy="3462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レストラン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21015970">
            <a:off x="9179891" y="4776364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0680700" y="4992264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/>
              <a:t>3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en-US" altLang="ja-JP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2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99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31" y="609599"/>
            <a:ext cx="769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</a:t>
            </a:r>
            <a:r>
              <a:rPr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けいたいでんわ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です。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3200400" y="3810000"/>
            <a:ext cx="533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Cloud Callout 11"/>
          <p:cNvSpPr/>
          <p:nvPr/>
        </p:nvSpPr>
        <p:spPr>
          <a:xfrm rot="185230">
            <a:off x="8908755" y="4581124"/>
            <a:ext cx="3223793" cy="2046443"/>
          </a:xfrm>
          <a:prstGeom prst="cloudCallout">
            <a:avLst>
              <a:gd name="adj1" fmla="val -165193"/>
              <a:gd name="adj2" fmla="val -402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Trợ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từ</a:t>
            </a:r>
            <a:r>
              <a:rPr lang="ja-JP" altLang="en-US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～の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thể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hiện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nguồn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gốc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, </a:t>
            </a: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xuất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xứ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của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đồ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vật</a:t>
            </a:r>
            <a:endParaRPr lang="en-US" dirty="0">
              <a:latin typeface="Tahoma" pitchFamily="34" charset="0"/>
              <a:ea typeface="ＭＳ 明朝" pitchFamily="17" charset="-128"/>
              <a:cs typeface="Tahoma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7139">
            <a:off x="8547101" y="472281"/>
            <a:ext cx="1395516" cy="2097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9631" y="1295400"/>
            <a:ext cx="769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</a:t>
            </a:r>
            <a:r>
              <a:rPr lang="ja-JP" alt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スマートフォン</a:t>
            </a: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で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す。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68330" y="2612988"/>
            <a:ext cx="10312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</a:t>
            </a: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わたしの　け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いたいでんわです。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8331" y="3821422"/>
            <a:ext cx="10312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</a:t>
            </a:r>
            <a:r>
              <a:rPr lang="en-US" altLang="ja-JP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Samsung</a:t>
            </a: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の　け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いたいでんわです。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68331" y="4975917"/>
            <a:ext cx="10312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</a:t>
            </a:r>
            <a:r>
              <a:rPr lang="ja-JP" altLang="en-US" sz="40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韓</a:t>
            </a: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国の　け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いたいでんわです。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49500" y="2536347"/>
            <a:ext cx="2324100" cy="838466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349500" y="3756132"/>
            <a:ext cx="2832100" cy="838466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349500" y="4877248"/>
            <a:ext cx="1816100" cy="838466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62400" y="2425700"/>
            <a:ext cx="711200" cy="10541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08500" y="3667088"/>
            <a:ext cx="711200" cy="10541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4400" y="4802810"/>
            <a:ext cx="711200" cy="10541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 bwMode="auto">
          <a:xfrm rot="20945577">
            <a:off x="1450221" y="1170653"/>
            <a:ext cx="2432050" cy="1466850"/>
          </a:xfrm>
          <a:prstGeom prst="wedgeEllipseCallout">
            <a:avLst>
              <a:gd name="adj1" fmla="val 44960"/>
              <a:gd name="adj2" fmla="val 647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だれの</a:t>
            </a:r>
            <a:endParaRPr lang="en-US" sz="40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7" name="Oval Callout 26"/>
          <p:cNvSpPr/>
          <p:nvPr/>
        </p:nvSpPr>
        <p:spPr bwMode="auto">
          <a:xfrm rot="229045">
            <a:off x="6461124" y="1759125"/>
            <a:ext cx="2432050" cy="1466850"/>
          </a:xfrm>
          <a:prstGeom prst="wedgeEllipseCallout">
            <a:avLst>
              <a:gd name="adj1" fmla="val -98254"/>
              <a:gd name="adj2" fmla="val 13048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Callout 27"/>
          <p:cNvSpPr/>
          <p:nvPr/>
        </p:nvSpPr>
        <p:spPr bwMode="auto">
          <a:xfrm rot="418885">
            <a:off x="6461124" y="1759125"/>
            <a:ext cx="2432050" cy="1466850"/>
          </a:xfrm>
          <a:prstGeom prst="wedgeEllipseCallout">
            <a:avLst>
              <a:gd name="adj1" fmla="val -103803"/>
              <a:gd name="adj2" fmla="val 23398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ど</a:t>
            </a:r>
            <a:r>
              <a:rPr lang="ja-JP" altLang="en-US" sz="4000" dirty="0">
                <a:latin typeface="mikachan-P" panose="02000600000000000000" pitchFamily="2" charset="-128"/>
                <a:ea typeface="mikachan-P" panose="02000600000000000000" pitchFamily="2" charset="-128"/>
              </a:rPr>
              <a:t>こ</a:t>
            </a:r>
            <a:r>
              <a:rPr lang="ja-JP" altLang="en-US" sz="40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の</a:t>
            </a:r>
            <a:endParaRPr lang="en-US" sz="40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02965" y="4774158"/>
            <a:ext cx="405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かんこ</a:t>
            </a: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く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00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2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9442" y="774699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LET’S PRACTICE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en-US" altLang="ja-JP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1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920">
            <a:off x="7039417" y="573086"/>
            <a:ext cx="3124200" cy="145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42794">
            <a:off x="112476" y="2063453"/>
            <a:ext cx="4749664" cy="4325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949" y="2708730"/>
            <a:ext cx="4233568" cy="18662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0200">
            <a:off x="8388058" y="2226152"/>
            <a:ext cx="3612066" cy="4219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79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924">
            <a:off x="8648700" y="177800"/>
            <a:ext cx="1676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12773"/>
            <a:ext cx="1854169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ざっし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028980" y="1305641"/>
            <a:ext cx="40258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コンピューター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48112" y="618977"/>
            <a:ext cx="32638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ベトナム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Flowchart: Punched Tape 5"/>
          <p:cNvSpPr/>
          <p:nvPr/>
        </p:nvSpPr>
        <p:spPr>
          <a:xfrm rot="21199383">
            <a:off x="10252346" y="71765"/>
            <a:ext cx="1274225" cy="681901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/>
              <a:t>Teacher’</a:t>
            </a:r>
            <a:r>
              <a:rPr lang="en-US" altLang="ja-JP" i="1" dirty="0"/>
              <a:t>s</a:t>
            </a:r>
            <a:endParaRPr lang="en-US" i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38355" y="612912"/>
            <a:ext cx="28702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せんせい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2600" y="2217453"/>
            <a:ext cx="580221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ざっしです。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8965" y="3131853"/>
            <a:ext cx="82866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せんせいの　ざっしです。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8965" y="4083647"/>
            <a:ext cx="82866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ベトナムの　ざっしです。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8964" y="5035441"/>
            <a:ext cx="92138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ベトナムごの　ざっしです。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8964" y="5949702"/>
            <a:ext cx="102679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　コンピューターの　ざっしです。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9003" y="1304347"/>
            <a:ext cx="32638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ベトナムご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Cloud Callout 13"/>
          <p:cNvSpPr/>
          <p:nvPr/>
        </p:nvSpPr>
        <p:spPr>
          <a:xfrm rot="185230">
            <a:off x="8908755" y="4581124"/>
            <a:ext cx="3223793" cy="2046443"/>
          </a:xfrm>
          <a:prstGeom prst="cloudCallout">
            <a:avLst>
              <a:gd name="adj1" fmla="val -143476"/>
              <a:gd name="adj2" fmla="val 63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Trợ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từ</a:t>
            </a:r>
            <a:r>
              <a:rPr lang="ja-JP" altLang="en-US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～の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thể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>
                <a:latin typeface="Tahoma" pitchFamily="34" charset="0"/>
                <a:ea typeface="ＭＳ 明朝" pitchFamily="17" charset="-128"/>
                <a:cs typeface="Tahoma" pitchFamily="34" charset="0"/>
              </a:rPr>
              <a:t>hiện</a:t>
            </a:r>
            <a:r>
              <a:rPr lang="en-US" altLang="ja-JP" dirty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thuộc</a:t>
            </a:r>
            <a:r>
              <a:rPr lang="en-US" altLang="ja-JP" dirty="0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tính</a:t>
            </a:r>
            <a:r>
              <a:rPr lang="en-US" altLang="ja-JP" dirty="0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, </a:t>
            </a:r>
            <a:r>
              <a:rPr lang="en-US" altLang="ja-JP" dirty="0" err="1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chủng</a:t>
            </a:r>
            <a:r>
              <a:rPr lang="en-US" altLang="ja-JP" dirty="0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loại</a:t>
            </a:r>
            <a:r>
              <a:rPr lang="en-US" altLang="ja-JP" dirty="0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, </a:t>
            </a:r>
            <a:r>
              <a:rPr lang="en-US" altLang="ja-JP" dirty="0" err="1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lĩnh</a:t>
            </a:r>
            <a:r>
              <a:rPr lang="en-US" altLang="ja-JP" dirty="0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vực</a:t>
            </a:r>
            <a:r>
              <a:rPr lang="en-US" altLang="ja-JP" dirty="0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của</a:t>
            </a:r>
            <a:r>
              <a:rPr lang="en-US" altLang="ja-JP" dirty="0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đối</a:t>
            </a:r>
            <a:r>
              <a:rPr lang="en-US" altLang="ja-JP" dirty="0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 </a:t>
            </a:r>
            <a:r>
              <a:rPr lang="en-US" altLang="ja-JP" dirty="0" err="1" smtClean="0">
                <a:latin typeface="Tahoma" pitchFamily="34" charset="0"/>
                <a:ea typeface="ＭＳ 明朝" pitchFamily="17" charset="-128"/>
                <a:cs typeface="Tahoma" pitchFamily="34" charset="0"/>
              </a:rPr>
              <a:t>tượng</a:t>
            </a:r>
            <a:endParaRPr lang="en-US" dirty="0">
              <a:latin typeface="Tahoma" pitchFamily="34" charset="0"/>
              <a:ea typeface="ＭＳ 明朝" pitchFamily="17" charset="-128"/>
              <a:cs typeface="Tahom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84456" y="4997908"/>
            <a:ext cx="3130543" cy="838466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48256" y="4862334"/>
            <a:ext cx="711200" cy="10541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584456" y="5922769"/>
            <a:ext cx="4184643" cy="838466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70598" y="5780860"/>
            <a:ext cx="711200" cy="10541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 bwMode="auto">
          <a:xfrm rot="229045">
            <a:off x="8486774" y="2381384"/>
            <a:ext cx="2432050" cy="1466850"/>
          </a:xfrm>
          <a:prstGeom prst="wedgeEllipseCallout">
            <a:avLst>
              <a:gd name="adj1" fmla="val -155324"/>
              <a:gd name="adj2" fmla="val 1558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Callout 22"/>
          <p:cNvSpPr/>
          <p:nvPr/>
        </p:nvSpPr>
        <p:spPr bwMode="auto">
          <a:xfrm rot="418885">
            <a:off x="8486774" y="2381384"/>
            <a:ext cx="2432050" cy="1466850"/>
          </a:xfrm>
          <a:prstGeom prst="wedgeEllipseCallout">
            <a:avLst>
              <a:gd name="adj1" fmla="val -103803"/>
              <a:gd name="adj2" fmla="val 23398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な</a:t>
            </a:r>
            <a:r>
              <a:rPr lang="ja-JP" altLang="en-US" sz="4000" dirty="0">
                <a:latin typeface="mikachan-P" panose="02000600000000000000" pitchFamily="2" charset="-128"/>
                <a:ea typeface="mikachan-P" panose="02000600000000000000" pitchFamily="2" charset="-128"/>
              </a:rPr>
              <a:t>ん</a:t>
            </a:r>
            <a:r>
              <a:rPr lang="ja-JP" altLang="en-US" sz="40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の</a:t>
            </a:r>
            <a:endParaRPr lang="en-US" sz="40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972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2303132" y="3907082"/>
            <a:ext cx="2912152" cy="1142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tầng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ạ.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94848" y="5323396"/>
            <a:ext cx="3648647" cy="1142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 à.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16292" y="2540705"/>
            <a:ext cx="9277559" cy="1142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Sakai Denki ở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tầng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mấy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ạ?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49442" y="774699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LET’S PRACTICE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ja-JP" altLang="en-US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２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920">
            <a:off x="7039417" y="573086"/>
            <a:ext cx="3124200" cy="145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 rot="21261246">
            <a:off x="648469" y="1948468"/>
            <a:ext cx="4569745" cy="584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インフォメーションで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16292" y="2553269"/>
            <a:ext cx="9380408" cy="11424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すみません、サカイ電気は何階ですか。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62192" y="2555980"/>
            <a:ext cx="876300" cy="11271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03132" y="3889921"/>
            <a:ext cx="3080167" cy="1176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４階です。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62192" y="3889921"/>
            <a:ext cx="876300" cy="1176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294847" y="5298483"/>
            <a:ext cx="7899243" cy="11922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そうですか。ありがとうございます。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40748" y="5298484"/>
            <a:ext cx="876300" cy="11763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47582" y="2610116"/>
            <a:ext cx="405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でんき　　なんかい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92127" y="3937527"/>
            <a:ext cx="87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かい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64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67642" y="1904506"/>
            <a:ext cx="3807399" cy="1142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Kính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chào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quý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8057" y="3205993"/>
            <a:ext cx="7709996" cy="1142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ạ?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46198" y="4527416"/>
            <a:ext cx="6267035" cy="1142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phía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đằng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ạ.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8057" y="5868466"/>
            <a:ext cx="2812428" cy="952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992" y="739468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LET’S PRACTICE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ja-JP" altLang="en-US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２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920">
            <a:off x="7039417" y="573086"/>
            <a:ext cx="3124200" cy="145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 rot="21261246">
            <a:off x="5443225" y="1062284"/>
            <a:ext cx="2457052" cy="584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４階で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67642" y="1913204"/>
            <a:ext cx="4365158" cy="11424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いらっしゃいませ。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99362" y="1915915"/>
            <a:ext cx="1490480" cy="11271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店員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067642" y="3099956"/>
            <a:ext cx="7819558" cy="13399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すみません、</a:t>
            </a:r>
            <a:r>
              <a:rPr lang="ja-JP" altLang="en-US" sz="3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携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帯電話はどこですか。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13542" y="3099956"/>
            <a:ext cx="876300" cy="13399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46198" y="4493528"/>
            <a:ext cx="6601450" cy="11922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携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帯電話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はあちらです。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99362" y="4493529"/>
            <a:ext cx="1469036" cy="11763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店員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9749" y="3234040"/>
            <a:ext cx="405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けいたいでんわ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7642" y="4533398"/>
            <a:ext cx="405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けいたいでんわ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67642" y="5822487"/>
            <a:ext cx="5601014" cy="998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あ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りがとうございます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altLang="ja-JP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13542" y="5838427"/>
            <a:ext cx="876300" cy="984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0386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7" grpId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905581" y="5738551"/>
            <a:ext cx="4824726" cy="10581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 à. </a:t>
            </a:r>
          </a:p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đấy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97683" y="5651473"/>
            <a:ext cx="3508836" cy="1142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12.000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ạ.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957654" y="2115743"/>
            <a:ext cx="5627369" cy="10764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nhiêu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ạ?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97683" y="3345956"/>
            <a:ext cx="3508836" cy="1142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29.800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ạ.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19541" y="4567086"/>
            <a:ext cx="8733534" cy="952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 ạ.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nhiêu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ạ?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992" y="739468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LET’S PRACTICE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ja-JP" altLang="en-US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２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920">
            <a:off x="7039417" y="573086"/>
            <a:ext cx="3124200" cy="145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 rot="21261246">
            <a:off x="5443225" y="1062284"/>
            <a:ext cx="2457052" cy="584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４階で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19541" y="2011925"/>
            <a:ext cx="7332665" cy="1248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すみません、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これ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はいくらですか。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5026" y="2038416"/>
            <a:ext cx="876300" cy="11763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97682" y="3320873"/>
            <a:ext cx="3622765" cy="11922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29,800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円です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0846" y="3327059"/>
            <a:ext cx="1469036" cy="11763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店員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6071" y="3331557"/>
            <a:ext cx="2440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えん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86316" y="4553195"/>
            <a:ext cx="9834184" cy="998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そうですか。その</a:t>
            </a:r>
            <a:r>
              <a:rPr lang="ja-JP" altLang="en-US" sz="3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携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帯電話は　いくらですか。</a:t>
            </a:r>
            <a:endParaRPr lang="en-US" altLang="ja-JP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5026" y="4537047"/>
            <a:ext cx="876300" cy="984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53672" y="4497673"/>
            <a:ext cx="405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けいたいでんわ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97682" y="5616044"/>
            <a:ext cx="3898588" cy="11922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１２</a:t>
            </a:r>
            <a:r>
              <a:rPr lang="en-US" altLang="ja-JP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,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０</a:t>
            </a:r>
            <a:r>
              <a:rPr lang="en-US" altLang="ja-JP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00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円です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0846" y="5616045"/>
            <a:ext cx="1469036" cy="11763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店員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05580" y="5715323"/>
            <a:ext cx="5184820" cy="11045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そうですか。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じゃ、それをください。</a:t>
            </a:r>
            <a:endParaRPr lang="en-US" altLang="ja-JP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872925" y="5738550"/>
            <a:ext cx="876300" cy="984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48185" y="5652988"/>
            <a:ext cx="2440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えん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08943" y="6190938"/>
            <a:ext cx="4877719" cy="66706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 animBg="1"/>
      <p:bldP spid="16" grpId="0" animBg="1"/>
      <p:bldP spid="13" grpId="0"/>
      <p:bldP spid="17" grpId="0" animBg="1"/>
      <p:bldP spid="18" grpId="0" animBg="1"/>
      <p:bldP spid="19" grpId="0" animBg="1"/>
      <p:bldP spid="20" grpId="0" animBg="1"/>
      <p:bldP spid="24" grpId="0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369707" y="5630352"/>
            <a:ext cx="1466535" cy="886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Vâng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846276" y="3108937"/>
            <a:ext cx="4224739" cy="8739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</a:t>
            </a: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mời</a:t>
            </a: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7644" y="2015835"/>
            <a:ext cx="6596808" cy="9721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Kính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chào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quý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mời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lối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6251" y="4167533"/>
            <a:ext cx="2679969" cy="952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Vâng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992" y="739468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LET’S PRACTICE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ja-JP" altLang="en-US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２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920">
            <a:off x="7039417" y="573086"/>
            <a:ext cx="3124200" cy="145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ounded Rectangle 9"/>
          <p:cNvSpPr/>
          <p:nvPr/>
        </p:nvSpPr>
        <p:spPr>
          <a:xfrm rot="21261246">
            <a:off x="5443225" y="1062284"/>
            <a:ext cx="2457052" cy="584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レストラン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46276" y="1980998"/>
            <a:ext cx="8110523" cy="10145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いらっしゃいませ。こちらへどうぞ。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0807" y="1996938"/>
            <a:ext cx="1469036" cy="10009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店員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160476" y="4166815"/>
            <a:ext cx="3574171" cy="998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はい。どうも。</a:t>
            </a:r>
            <a:endParaRPr lang="en-US" altLang="ja-JP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9187" y="4154474"/>
            <a:ext cx="876300" cy="984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846276" y="3099416"/>
            <a:ext cx="5341924" cy="9121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どうぞ、メニューで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0808" y="3105514"/>
            <a:ext cx="1469036" cy="8999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店員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164884" y="5636342"/>
            <a:ext cx="5158259" cy="952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24094" y="5636342"/>
            <a:ext cx="7511906" cy="998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すみません。注文をお願いします。</a:t>
            </a:r>
            <a:endParaRPr lang="en-US" altLang="ja-JP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7820" y="5623283"/>
            <a:ext cx="876300" cy="984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8645" y="5637585"/>
            <a:ext cx="405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ちゅうもん　　ねが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369707" y="5637585"/>
            <a:ext cx="1659484" cy="9121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はい。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722870" y="5637585"/>
            <a:ext cx="1469036" cy="8999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店員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958645" y="5801831"/>
            <a:ext cx="4338611" cy="66706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" grpId="0" animBg="1"/>
      <p:bldP spid="5" grpId="0" animBg="1"/>
      <p:bldP spid="6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31" grpId="0" animBg="1"/>
      <p:bldP spid="32" grpId="0" animBg="1"/>
      <p:bldP spid="33" grpId="0" animBg="1"/>
      <p:bldP spid="18" grpId="0"/>
      <p:bldP spid="34" grpId="0" animBg="1"/>
      <p:bldP spid="35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0992" y="739468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LET’S PRACTICE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ja-JP" altLang="en-US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２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920">
            <a:off x="7039417" y="573086"/>
            <a:ext cx="3124200" cy="145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 rot="21261246">
            <a:off x="5443225" y="1062284"/>
            <a:ext cx="2457052" cy="584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レストラン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46714" y="2174887"/>
            <a:ext cx="5158259" cy="952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cà-ri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?.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23397" y="2146986"/>
            <a:ext cx="6608175" cy="998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これは何のカレーですか。</a:t>
            </a:r>
            <a:endParaRPr lang="en-US" altLang="ja-JP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09650" y="2161828"/>
            <a:ext cx="876300" cy="984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4107" y="2139085"/>
            <a:ext cx="954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なん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05924" y="3319590"/>
            <a:ext cx="4224739" cy="8739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Cà-ri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thịt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lợn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</a:t>
            </a: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76939" y="3281471"/>
            <a:ext cx="4723038" cy="9121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豚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肉のカレーで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0456" y="3316167"/>
            <a:ext cx="1469036" cy="8999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店員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86118" y="4312410"/>
            <a:ext cx="6036937" cy="952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Butaniku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Butaniku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86118" y="4265412"/>
            <a:ext cx="8613261" cy="11557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ぶたにく？ぶたにくは英語で何ですか。</a:t>
            </a:r>
            <a:endParaRPr lang="en-US" altLang="ja-JP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49054" y="4299351"/>
            <a:ext cx="876300" cy="1140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45328" y="5636993"/>
            <a:ext cx="4224739" cy="8739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“pork” ạ.</a:t>
            </a: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35251" y="5646113"/>
            <a:ext cx="4723038" cy="9563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「</a:t>
            </a:r>
            <a:r>
              <a:rPr lang="en-US" altLang="ja-JP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Pork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」で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09860" y="5633570"/>
            <a:ext cx="1469036" cy="950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店員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767453" y="5609556"/>
            <a:ext cx="2312388" cy="10581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 à.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760481" y="5556416"/>
            <a:ext cx="3625069" cy="11045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そうですか。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34798" y="5617780"/>
            <a:ext cx="876300" cy="984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6714" y="3216867"/>
            <a:ext cx="137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ぶたにく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61929" y="4345857"/>
            <a:ext cx="229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えいご　　なん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58289" y="4519225"/>
            <a:ext cx="3224080" cy="66706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0992" y="739468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LET’S PRACTICE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ja-JP" altLang="en-US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２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920">
            <a:off x="7039417" y="573086"/>
            <a:ext cx="3124200" cy="145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 rot="21261246">
            <a:off x="5443225" y="1062284"/>
            <a:ext cx="2457052" cy="584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レストラン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46714" y="2174887"/>
            <a:ext cx="5623319" cy="6688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46714" y="2146387"/>
            <a:ext cx="7499352" cy="7011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このビールはどこのビールですか。</a:t>
            </a:r>
            <a:endParaRPr lang="en-US" altLang="ja-JP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09650" y="2161828"/>
            <a:ext cx="876300" cy="6917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23397" y="3037630"/>
            <a:ext cx="4224739" cy="699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Đức ạ</a:t>
            </a: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92564" y="3012777"/>
            <a:ext cx="4723038" cy="73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ドイツのビール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で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7929" y="3034206"/>
            <a:ext cx="1469036" cy="7204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店員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01743" y="3877252"/>
            <a:ext cx="6036937" cy="952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 à.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cà-ri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</a:t>
            </a:r>
            <a:endParaRPr lang="en-US" altLang="ja-JP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92564" y="3864193"/>
            <a:ext cx="7553502" cy="11557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そうですか。じゃ、カレーを２つとビールを２つください。</a:t>
            </a: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4679" y="3864193"/>
            <a:ext cx="876300" cy="1140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45328" y="5352183"/>
            <a:ext cx="5163615" cy="8739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cà-ri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ạ.</a:t>
            </a:r>
          </a:p>
          <a:p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ngài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lát</a:t>
            </a:r>
            <a:r>
              <a:rPr lang="en-US" altLang="ja-JP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ja-JP" sz="2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85950" y="5184858"/>
            <a:ext cx="8358840" cy="11177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カレーを２つとビールを２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つですね。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少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々お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待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ちくださ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9860" y="5188423"/>
            <a:ext cx="1469036" cy="11106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店員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21825" y="3728602"/>
            <a:ext cx="85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ふた　　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4632" y="5014781"/>
            <a:ext cx="85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ふた　　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39742" y="6162063"/>
            <a:ext cx="257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しょうしょう　ま　　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47859" y="3851227"/>
            <a:ext cx="1002515" cy="66706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286739" y="4362028"/>
            <a:ext cx="1002515" cy="66706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785950" y="5726427"/>
            <a:ext cx="4513250" cy="66706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/>
      <p:bldP spid="24" grpId="0"/>
      <p:bldP spid="25" grpId="0"/>
      <p:bldP spid="21" grpId="0" animBg="1"/>
      <p:bldP spid="22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6782" y="718319"/>
            <a:ext cx="6169718" cy="115486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第２課</a:t>
            </a:r>
            <a:endParaRPr lang="en-US" sz="54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024" y="2139012"/>
            <a:ext cx="10313234" cy="3462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どこですか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21015970">
            <a:off x="9179891" y="4776364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0680700" y="4992264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/>
              <a:t>１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en-US" altLang="ja-JP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2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7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2768600" y="2641600"/>
            <a:ext cx="5486400" cy="2794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en-US" altLang="ja-JP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2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9600" y="711200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Expression with </a:t>
            </a:r>
          </a:p>
          <a:p>
            <a:pPr algn="ctr"/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PLACES &amp; POSITIONS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59500" y="869950"/>
            <a:ext cx="10541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ここ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66000" y="869950"/>
            <a:ext cx="10541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そこ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72500" y="869950"/>
            <a:ext cx="14224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あそ</a:t>
            </a:r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こ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47900" y="4902200"/>
            <a:ext cx="1041400" cy="965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53000" y="2209800"/>
            <a:ext cx="1041400" cy="965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YOU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734300" y="4902200"/>
            <a:ext cx="1041400" cy="965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Mr.A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43000" y="3695700"/>
            <a:ext cx="3251200" cy="3048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54450" y="1333500"/>
            <a:ext cx="3251200" cy="3048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9400" y="3695700"/>
            <a:ext cx="3251200" cy="3048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172200" y="889000"/>
            <a:ext cx="10541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ここ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78700" y="889000"/>
            <a:ext cx="10541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そこ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585200" y="889000"/>
            <a:ext cx="14224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あそこ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89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638 -3.33333E-6 C -0.23724 -3.33333E-6 -0.3276 0.12917 -0.3276 0.23426 L -0.3276 0.46852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80" y="2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09948 -3.33333E-6 C -0.14414 -3.33333E-6 -0.19896 0.09792 -0.19896 0.17778 L -0.19896 0.35556 " pathEditMode="relative" rAng="0" ptsTypes="AAAA">
                                      <p:cBhvr>
                                        <p:cTn id="8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-0.04479 -3.33333E-6 C -0.06497 -3.33333E-6 -0.08958 0.12917 -0.08958 0.23426 L -0.08958 0.46852 " pathEditMode="relative" rAng="0" ptsTypes="AAAA">
                                      <p:cBhvr>
                                        <p:cTn id="9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2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02218">
            <a:off x="393575" y="3507179"/>
            <a:ext cx="1868488" cy="1243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en-US" altLang="ja-JP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2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9600" y="711200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Expression with </a:t>
            </a:r>
          </a:p>
          <a:p>
            <a:pPr algn="ctr"/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PLACES &amp; POSITIONS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72200" y="889000"/>
            <a:ext cx="10541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ここ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78700" y="889000"/>
            <a:ext cx="10541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そこ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85200" y="889000"/>
            <a:ext cx="14224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あそ</a:t>
            </a:r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こ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08300" y="2387600"/>
            <a:ext cx="60706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N</a:t>
            </a:r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は　どこですか。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8700" y="4419600"/>
            <a:ext cx="102870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N</a:t>
            </a:r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は　ここ／そこ／あそこです。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9268">
            <a:off x="1706899" y="2013195"/>
            <a:ext cx="1270189" cy="12701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ounded Rectangle 10"/>
          <p:cNvSpPr/>
          <p:nvPr/>
        </p:nvSpPr>
        <p:spPr>
          <a:xfrm>
            <a:off x="3994150" y="5931580"/>
            <a:ext cx="4070350" cy="6724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vật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2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921292" y="4025900"/>
            <a:ext cx="6216608" cy="203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9661">
            <a:off x="6267908" y="5015591"/>
            <a:ext cx="1328791" cy="608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en-US" altLang="ja-JP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2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9600" y="711200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Expression with </a:t>
            </a:r>
          </a:p>
          <a:p>
            <a:pPr algn="ctr"/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PLACES &amp; POSITIONS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72200" y="889000"/>
            <a:ext cx="10541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ここ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78700" y="889000"/>
            <a:ext cx="10541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そこ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85200" y="889000"/>
            <a:ext cx="14224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あそ</a:t>
            </a:r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こ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Striped Right Arrow 7"/>
          <p:cNvSpPr/>
          <p:nvPr/>
        </p:nvSpPr>
        <p:spPr>
          <a:xfrm rot="5400000">
            <a:off x="6775450" y="1581150"/>
            <a:ext cx="2260600" cy="2552700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26100" y="4267200"/>
            <a:ext cx="1600200" cy="736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こち</a:t>
            </a:r>
            <a:r>
              <a:rPr lang="ja-JP" altLang="en-US" sz="2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ら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78700" y="4267200"/>
            <a:ext cx="1422400" cy="736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そちら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004300" y="4267200"/>
            <a:ext cx="1422400" cy="736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あちら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89800" y="5130800"/>
            <a:ext cx="1600200" cy="736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どち</a:t>
            </a:r>
            <a:r>
              <a:rPr lang="ja-JP" altLang="en-US" sz="2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ら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4" name="Line Callout 3 13"/>
          <p:cNvSpPr/>
          <p:nvPr/>
        </p:nvSpPr>
        <p:spPr>
          <a:xfrm rot="21284871">
            <a:off x="952209" y="1886172"/>
            <a:ext cx="4572000" cy="2990849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5513"/>
              <a:gd name="adj8" fmla="val 103924"/>
            </a:avLst>
          </a:prstGeom>
          <a:ln>
            <a:solidFill>
              <a:srgbClr val="00B05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Có</a:t>
            </a:r>
            <a: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nghĩa</a:t>
            </a:r>
            <a: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 </a:t>
            </a:r>
            <a:b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</a:br>
            <a: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LỊCH SỰ HƠN, </a:t>
            </a:r>
            <a:b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</a:br>
            <a: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TRANG TRỌNG HƠN</a:t>
            </a:r>
          </a:p>
          <a:p>
            <a:pPr algn="ctr"/>
            <a:endParaRPr lang="en-US" sz="2800" dirty="0">
              <a:latin typeface="Comic Sans MS" panose="030F0702030302020204" pitchFamily="66" charset="0"/>
              <a:ea typeface="Kozuka Gothic Pro R" panose="020B0400000000000000" pitchFamily="34" charset="-128"/>
            </a:endParaRPr>
          </a:p>
          <a:p>
            <a:pPr algn="ctr"/>
            <a:r>
              <a:rPr lang="en-US" sz="2800" dirty="0" err="1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Có</a:t>
            </a:r>
            <a: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nghĩa</a:t>
            </a:r>
            <a: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thiên</a:t>
            </a:r>
            <a: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về</a:t>
            </a:r>
            <a: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/>
            </a:r>
            <a:b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</a:br>
            <a: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HƯỚNG</a:t>
            </a:r>
            <a:b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</a:br>
            <a:r>
              <a:rPr lang="en-US" sz="2800" dirty="0" err="1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nhiều</a:t>
            </a:r>
            <a:r>
              <a:rPr lang="en-US" sz="2800" dirty="0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ea typeface="Kozuka Gothic Pro R" panose="020B0400000000000000" pitchFamily="34" charset="-128"/>
              </a:rPr>
              <a:t>hơn</a:t>
            </a:r>
            <a:endParaRPr lang="en-US" sz="2800" dirty="0">
              <a:latin typeface="Comic Sans MS" panose="030F0702030302020204" pitchFamily="66" charset="0"/>
              <a:ea typeface="Kozuka Gothic Pro R" panose="020B0400000000000000" pitchFamily="34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78700" y="1911350"/>
            <a:ext cx="1054100" cy="163830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endParaRPr lang="en-US" altLang="ja-JP" sz="2400" dirty="0" smtClean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ự</a:t>
            </a:r>
          </a:p>
          <a:p>
            <a:pPr algn="ctr"/>
            <a:r>
              <a:rPr lang="en-US" sz="2400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endParaRPr lang="en-US" sz="2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4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en-US" altLang="ja-JP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2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9600" y="711200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Expression with </a:t>
            </a:r>
          </a:p>
          <a:p>
            <a:pPr algn="ctr"/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PLACES &amp; POSITIONS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62600" y="901700"/>
            <a:ext cx="1536700" cy="736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Floor</a:t>
            </a:r>
            <a:endParaRPr lang="en-US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88299" y="786150"/>
            <a:ext cx="2369903" cy="1054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～かい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7226300" y="1044575"/>
            <a:ext cx="635000" cy="514350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08300" y="2387600"/>
            <a:ext cx="7188200" cy="127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N</a:t>
            </a:r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は　なんかいですか。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39268">
            <a:off x="1706899" y="2013195"/>
            <a:ext cx="1270189" cy="12701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02218">
            <a:off x="689530" y="3240480"/>
            <a:ext cx="1868488" cy="1243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ounded Rectangle 9"/>
          <p:cNvSpPr/>
          <p:nvPr/>
        </p:nvSpPr>
        <p:spPr>
          <a:xfrm>
            <a:off x="2255610" y="4152901"/>
            <a:ext cx="8425090" cy="127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N</a:t>
            </a:r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は　～かいです。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90105" y="5664881"/>
            <a:ext cx="4070350" cy="6724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altLang="ja-JP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ja-JP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loud Callout 11"/>
          <p:cNvSpPr/>
          <p:nvPr/>
        </p:nvSpPr>
        <p:spPr>
          <a:xfrm rot="385936">
            <a:off x="9872212" y="1675566"/>
            <a:ext cx="2106951" cy="1424066"/>
          </a:xfrm>
          <a:prstGeom prst="cloudCallout">
            <a:avLst>
              <a:gd name="adj1" fmla="val -65612"/>
              <a:gd name="adj2" fmla="val -5278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sz="3200" dirty="0" smtClean="0"/>
              <a:t>TẦNG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678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9442" y="774699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LET’S PRACTICE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0700" y="711200"/>
            <a:ext cx="14097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Lesson</a:t>
            </a:r>
            <a:r>
              <a:rPr lang="ja-JP" altLang="en-US" sz="2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 </a:t>
            </a:r>
            <a:r>
              <a:rPr lang="ja-JP" altLang="en-US" sz="40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２</a:t>
            </a:r>
            <a:endParaRPr lang="en-US" sz="1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920">
            <a:off x="7039417" y="573086"/>
            <a:ext cx="3124200" cy="145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 rot="21261246">
            <a:off x="651541" y="2010770"/>
            <a:ext cx="3303183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1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16292" y="2553269"/>
            <a:ext cx="9507408" cy="11424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すみません、１００円ショップは何階ですか。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62192" y="2555980"/>
            <a:ext cx="876300" cy="11271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16292" y="3889921"/>
            <a:ext cx="3080167" cy="1176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３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階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です。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62192" y="3889921"/>
            <a:ext cx="876300" cy="1176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294847" y="5298483"/>
            <a:ext cx="7899243" cy="11922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そうですか。ありがとうございます。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40748" y="5298484"/>
            <a:ext cx="876300" cy="11763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4281" y="2600950"/>
            <a:ext cx="405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えん　　　　　　　　なんかい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1677" y="3945437"/>
            <a:ext cx="87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かい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09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6716&quot;&gt;&lt;/object&gt;&lt;object type=&quot;2&quot; unique_id=&quot;16717&quot;&gt;&lt;object type=&quot;3&quot; unique_id=&quot;16718&quot;&gt;&lt;property id=&quot;20148&quot; value=&quot;5&quot;/&gt;&lt;property id=&quot;20300&quot; value=&quot;Slide 1&quot;/&gt;&lt;property id=&quot;20307&quot; value=&quot;256&quot;/&gt;&lt;/object&gt;&lt;object type=&quot;3&quot; unique_id=&quot;16719&quot;&gt;&lt;property id=&quot;20148&quot; value=&quot;5&quot;/&gt;&lt;property id=&quot;20300&quot; value=&quot;Slide 2&quot;/&gt;&lt;property id=&quot;20307&quot; value=&quot;257&quot;/&gt;&lt;/object&gt;&lt;object type=&quot;3&quot; unique_id=&quot;16720&quot;&gt;&lt;property id=&quot;20148&quot; value=&quot;5&quot;/&gt;&lt;property id=&quot;20300&quot; value=&quot;Slide 4&quot;/&gt;&lt;property id=&quot;20307&quot; value=&quot;258&quot;/&gt;&lt;/object&gt;&lt;object type=&quot;3&quot; unique_id=&quot;16776&quot;&gt;&lt;property id=&quot;20148&quot; value=&quot;5&quot;/&gt;&lt;property id=&quot;20300&quot; value=&quot;Slide 5&quot;/&gt;&lt;property id=&quot;20307&quot; value=&quot;259&quot;/&gt;&lt;/object&gt;&lt;object type=&quot;3&quot; unique_id=&quot;16777&quot;&gt;&lt;property id=&quot;20148&quot; value=&quot;5&quot;/&gt;&lt;property id=&quot;20300&quot; value=&quot;Slide 6&quot;/&gt;&lt;property id=&quot;20307&quot; value=&quot;260&quot;/&gt;&lt;/object&gt;&lt;object type=&quot;3&quot; unique_id=&quot;16778&quot;&gt;&lt;property id=&quot;20148&quot; value=&quot;5&quot;/&gt;&lt;property id=&quot;20300&quot; value=&quot;Slide 7&quot;/&gt;&lt;property id=&quot;20307&quot; value=&quot;261&quot;/&gt;&lt;/object&gt;&lt;object type=&quot;3&quot; unique_id=&quot;16779&quot;&gt;&lt;property id=&quot;20148&quot; value=&quot;5&quot;/&gt;&lt;property id=&quot;20300&quot; value=&quot;Slide 8&quot;/&gt;&lt;property id=&quot;20307&quot; value=&quot;262&quot;/&gt;&lt;/object&gt;&lt;object type=&quot;3&quot; unique_id=&quot;16780&quot;&gt;&lt;property id=&quot;20148&quot; value=&quot;5&quot;/&gt;&lt;property id=&quot;20300&quot; value=&quot;Slide 3&quot;/&gt;&lt;property id=&quot;20307&quot; value=&quot;263&quot;/&gt;&lt;/object&gt;&lt;object type=&quot;3&quot; unique_id=&quot;16935&quot;&gt;&lt;property id=&quot;20148&quot; value=&quot;5&quot;/&gt;&lt;property id=&quot;20300&quot; value=&quot;Slide 9&quot;/&gt;&lt;property id=&quot;20307&quot; value=&quot;264&quot;/&gt;&lt;/object&gt;&lt;object type=&quot;3&quot; unique_id=&quot;16936&quot;&gt;&lt;property id=&quot;20148&quot; value=&quot;5&quot;/&gt;&lt;property id=&quot;20300&quot; value=&quot;Slide 10&quot;/&gt;&lt;property id=&quot;20307&quot; value=&quot;265&quot;/&gt;&lt;/object&gt;&lt;object type=&quot;3&quot; unique_id=&quot;16937&quot;&gt;&lt;property id=&quot;20148&quot; value=&quot;5&quot;/&gt;&lt;property id=&quot;20300&quot; value=&quot;Slide 11&quot;/&gt;&lt;property id=&quot;20307&quot; value=&quot;266&quot;/&gt;&lt;/object&gt;&lt;object type=&quot;3&quot; unique_id=&quot;16990&quot;&gt;&lt;property id=&quot;20148&quot; value=&quot;5&quot;/&gt;&lt;property id=&quot;20300&quot; value=&quot;Slide 14&quot;/&gt;&lt;property id=&quot;20307&quot; value=&quot;267&quot;/&gt;&lt;/object&gt;&lt;object type=&quot;3&quot; unique_id=&quot;16991&quot;&gt;&lt;property id=&quot;20148&quot; value=&quot;5&quot;/&gt;&lt;property id=&quot;20300&quot; value=&quot;Slide 15&quot;/&gt;&lt;property id=&quot;20307&quot; value=&quot;268&quot;/&gt;&lt;/object&gt;&lt;object type=&quot;3&quot; unique_id=&quot;17052&quot;&gt;&lt;property id=&quot;20148&quot; value=&quot;5&quot;/&gt;&lt;property id=&quot;20300&quot; value=&quot;Slide 12&quot;/&gt;&lt;property id=&quot;20307&quot; value=&quot;269&quot;/&gt;&lt;/object&gt;&lt;object type=&quot;3&quot; unique_id=&quot;17053&quot;&gt;&lt;property id=&quot;20148&quot; value=&quot;5&quot;/&gt;&lt;property id=&quot;20300&quot; value=&quot;Slide 16&quot;/&gt;&lt;property id=&quot;20307&quot; value=&quot;270&quot;/&gt;&lt;/object&gt;&lt;object type=&quot;3&quot; unique_id=&quot;17417&quot;&gt;&lt;property id=&quot;20148&quot; value=&quot;5&quot;/&gt;&lt;property id=&quot;20300&quot; value=&quot;Slide 17&quot;/&gt;&lt;property id=&quot;20307&quot; value=&quot;275&quot;/&gt;&lt;/object&gt;&lt;object type=&quot;3&quot; unique_id=&quot;17418&quot;&gt;&lt;property id=&quot;20148&quot; value=&quot;5&quot;/&gt;&lt;property id=&quot;20300&quot; value=&quot;Slide 18&quot;/&gt;&lt;property id=&quot;20307&quot; value=&quot;271&quot;/&gt;&lt;/object&gt;&lt;object type=&quot;3&quot; unique_id=&quot;17419&quot;&gt;&lt;property id=&quot;20148&quot; value=&quot;5&quot;/&gt;&lt;property id=&quot;20300&quot; value=&quot;Slide 19&quot;/&gt;&lt;property id=&quot;20307&quot; value=&quot;272&quot;/&gt;&lt;/object&gt;&lt;object type=&quot;3&quot; unique_id=&quot;17420&quot;&gt;&lt;property id=&quot;20148&quot; value=&quot;5&quot;/&gt;&lt;property id=&quot;20300&quot; value=&quot;Slide 20&quot;/&gt;&lt;property id=&quot;20307&quot; value=&quot;273&quot;/&gt;&lt;/object&gt;&lt;object type=&quot;3&quot; unique_id=&quot;17421&quot;&gt;&lt;property id=&quot;20148&quot; value=&quot;5&quot;/&gt;&lt;property id=&quot;20300&quot; value=&quot;Slide 21&quot;/&gt;&lt;property id=&quot;20307&quot; value=&quot;278&quot;/&gt;&lt;/object&gt;&lt;object type=&quot;3&quot; unique_id=&quot;17422&quot;&gt;&lt;property id=&quot;20148&quot; value=&quot;5&quot;/&gt;&lt;property id=&quot;20300&quot; value=&quot;Slide 22&quot;/&gt;&lt;property id=&quot;20307&quot; value=&quot;274&quot;/&gt;&lt;/object&gt;&lt;object type=&quot;3&quot; unique_id=&quot;17423&quot;&gt;&lt;property id=&quot;20148&quot; value=&quot;5&quot;/&gt;&lt;property id=&quot;20300&quot; value=&quot;Slide 23&quot;/&gt;&lt;property id=&quot;20307&quot; value=&quot;276&quot;/&gt;&lt;/object&gt;&lt;object type=&quot;3&quot; unique_id=&quot;17424&quot;&gt;&lt;property id=&quot;20148&quot; value=&quot;5&quot;/&gt;&lt;property id=&quot;20300&quot; value=&quot;Slide 24&quot;/&gt;&lt;property id=&quot;20307&quot; value=&quot;277&quot;/&gt;&lt;/object&gt;&lt;object type=&quot;3&quot; unique_id=&quot;17425&quot;&gt;&lt;property id=&quot;20148&quot; value=&quot;5&quot;/&gt;&lt;property id=&quot;20300&quot; value=&quot;Slide 25&quot;/&gt;&lt;property id=&quot;20307&quot; value=&quot;279&quot;/&gt;&lt;/object&gt;&lt;object type=&quot;3&quot; unique_id=&quot;17426&quot;&gt;&lt;property id=&quot;20148&quot; value=&quot;5&quot;/&gt;&lt;property id=&quot;20300&quot; value=&quot;Slide 26&quot;/&gt;&lt;property id=&quot;20307&quot; value=&quot;280&quot;/&gt;&lt;/object&gt;&lt;object type=&quot;3&quot; unique_id=&quot;17427&quot;&gt;&lt;property id=&quot;20148&quot; value=&quot;5&quot;/&gt;&lt;property id=&quot;20300&quot; value=&quot;Slide 29&quot;/&gt;&lt;property id=&quot;20307&quot; value=&quot;281&quot;/&gt;&lt;/object&gt;&lt;object type=&quot;3&quot; unique_id=&quot;17512&quot;&gt;&lt;property id=&quot;20148&quot; value=&quot;5&quot;/&gt;&lt;property id=&quot;20300&quot; value=&quot;Slide 28&quot;/&gt;&lt;property id=&quot;20307&quot; value=&quot;282&quot;/&gt;&lt;/object&gt;&lt;object type=&quot;3&quot; unique_id=&quot;17774&quot;&gt;&lt;property id=&quot;20148&quot; value=&quot;5&quot;/&gt;&lt;property id=&quot;20300&quot; value=&quot;Slide 30&quot;/&gt;&lt;property id=&quot;20307&quot; value=&quot;283&quot;/&gt;&lt;/object&gt;&lt;object type=&quot;3&quot; unique_id=&quot;17775&quot;&gt;&lt;property id=&quot;20148&quot; value=&quot;5&quot;/&gt;&lt;property id=&quot;20300&quot; value=&quot;Slide 33&quot;/&gt;&lt;property id=&quot;20307&quot; value=&quot;284&quot;/&gt;&lt;/object&gt;&lt;object type=&quot;3&quot; unique_id=&quot;17776&quot;&gt;&lt;property id=&quot;20148&quot; value=&quot;5&quot;/&gt;&lt;property id=&quot;20300&quot; value=&quot;Slide 34&quot;/&gt;&lt;property id=&quot;20307&quot; value=&quot;285&quot;/&gt;&lt;/object&gt;&lt;object type=&quot;3&quot; unique_id=&quot;17777&quot;&gt;&lt;property id=&quot;20148&quot; value=&quot;5&quot;/&gt;&lt;property id=&quot;20300&quot; value=&quot;Slide 35&quot;/&gt;&lt;property id=&quot;20307&quot; value=&quot;286&quot;/&gt;&lt;/object&gt;&lt;object type=&quot;3&quot; unique_id=&quot;17943&quot;&gt;&lt;property id=&quot;20148&quot; value=&quot;5&quot;/&gt;&lt;property id=&quot;20300&quot; value=&quot;Slide 31&quot;/&gt;&lt;property id=&quot;20307&quot; value=&quot;287&quot;/&gt;&lt;/object&gt;&lt;object type=&quot;3&quot; unique_id=&quot;17944&quot;&gt;&lt;property id=&quot;20148&quot; value=&quot;5&quot;/&gt;&lt;property id=&quot;20300&quot; value=&quot;Slide 32&quot;/&gt;&lt;property id=&quot;20307&quot; value=&quot;288&quot;/&gt;&lt;/object&gt;&lt;object type=&quot;3&quot; unique_id=&quot;18120&quot;&gt;&lt;property id=&quot;20148&quot; value=&quot;5&quot;/&gt;&lt;property id=&quot;20300&quot; value=&quot;Slide 36&quot;/&gt;&lt;property id=&quot;20307&quot; value=&quot;289&quot;/&gt;&lt;/object&gt;&lt;object type=&quot;3&quot; unique_id=&quot;18229&quot;&gt;&lt;property id=&quot;20148&quot; value=&quot;5&quot;/&gt;&lt;property id=&quot;20300&quot; value=&quot;Slide 13&quot;/&gt;&lt;property id=&quot;20307&quot; value=&quot;290&quot;/&gt;&lt;/object&gt;&lt;object type=&quot;3&quot; unique_id=&quot;20894&quot;&gt;&lt;property id=&quot;20148&quot; value=&quot;5&quot;/&gt;&lt;property id=&quot;20300&quot; value=&quot;Slide 27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2432</TotalTime>
  <Words>1857</Words>
  <Application>Microsoft Office PowerPoint</Application>
  <PresentationFormat>Widescreen</PresentationFormat>
  <Paragraphs>408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5" baseType="lpstr">
      <vt:lpstr>Aharoni</vt:lpstr>
      <vt:lpstr>HGMaruGothicMPRO</vt:lpstr>
      <vt:lpstr>HGPSoeiKakupoptai</vt:lpstr>
      <vt:lpstr>HGSeikaishotaiPRO</vt:lpstr>
      <vt:lpstr>HGSoeiKakupoptai</vt:lpstr>
      <vt:lpstr>Kozuka Gothic Pro R</vt:lpstr>
      <vt:lpstr>Kozuka Mincho Pro B</vt:lpstr>
      <vt:lpstr>mikachan-P</vt:lpstr>
      <vt:lpstr>mikachan-PB</vt:lpstr>
      <vt:lpstr>ＭＳ 明朝</vt:lpstr>
      <vt:lpstr>ＭＳ Ｐゴシック</vt:lpstr>
      <vt:lpstr>NtMotoyaKyotai</vt:lpstr>
      <vt:lpstr>Agency FB</vt:lpstr>
      <vt:lpstr>AR ESSENCE</vt:lpstr>
      <vt:lpstr>Arial</vt:lpstr>
      <vt:lpstr>Comic Sans MS</vt:lpstr>
      <vt:lpstr>Tahoma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83</cp:revision>
  <dcterms:created xsi:type="dcterms:W3CDTF">2014-11-05T17:38:17Z</dcterms:created>
  <dcterms:modified xsi:type="dcterms:W3CDTF">2018-01-23T05:40:25Z</dcterms:modified>
</cp:coreProperties>
</file>