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69" r:id="rId5"/>
    <p:sldId id="274" r:id="rId6"/>
    <p:sldId id="275" r:id="rId7"/>
    <p:sldId id="276" r:id="rId8"/>
    <p:sldId id="291" r:id="rId9"/>
    <p:sldId id="279" r:id="rId10"/>
    <p:sldId id="277" r:id="rId11"/>
    <p:sldId id="293" r:id="rId12"/>
    <p:sldId id="270" r:id="rId13"/>
    <p:sldId id="272" r:id="rId14"/>
    <p:sldId id="280" r:id="rId15"/>
    <p:sldId id="285" r:id="rId16"/>
    <p:sldId id="281" r:id="rId17"/>
    <p:sldId id="282" r:id="rId18"/>
    <p:sldId id="283" r:id="rId19"/>
    <p:sldId id="292" r:id="rId20"/>
    <p:sldId id="271" r:id="rId21"/>
    <p:sldId id="273" r:id="rId22"/>
    <p:sldId id="286" r:id="rId23"/>
    <p:sldId id="287" r:id="rId24"/>
    <p:sldId id="294" r:id="rId25"/>
    <p:sldId id="288" r:id="rId26"/>
    <p:sldId id="289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3" d="100"/>
          <a:sy n="63" d="100"/>
        </p:scale>
        <p:origin x="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06-Feb-17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2664158"/>
            <a:ext cx="9372600" cy="25936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スケジュール</a:t>
            </a:r>
            <a:endParaRPr lang="en-US" sz="1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 rot="709668">
            <a:off x="7553839" y="1558644"/>
            <a:ext cx="2692400" cy="112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第</a:t>
            </a:r>
            <a:r>
              <a:rPr lang="ja-JP" alt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３</a:t>
            </a:r>
            <a:r>
              <a:rPr lang="ja-JP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課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36020">
            <a:off x="205173" y="437356"/>
            <a:ext cx="7493000" cy="166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950596" cy="1640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2755899" y="269467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REVISION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920">
            <a:off x="8945874" y="67854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4200" y="1593033"/>
            <a:ext cx="5202992" cy="442642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687596" y="3657600"/>
            <a:ext cx="0" cy="9906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687596" y="3581401"/>
            <a:ext cx="713204" cy="1981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66220" y="3689575"/>
            <a:ext cx="886980" cy="4633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16672298">
            <a:off x="5423869" y="3191733"/>
            <a:ext cx="713204" cy="1981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734557" y="3162300"/>
            <a:ext cx="898950" cy="52727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0238873">
            <a:off x="5049354" y="3680664"/>
            <a:ext cx="650725" cy="1717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33507" y="3689574"/>
            <a:ext cx="1224861" cy="88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 rot="7758159">
            <a:off x="5179857" y="3886710"/>
            <a:ext cx="650725" cy="1717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34450" y="4436937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39398" y="3088528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71" y="221503"/>
            <a:ext cx="5962650" cy="596265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212511" y="5427611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9686" y="5674379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35888" y="4203112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05700" y="3162300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13820" y="4689066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90570" y="3390900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2" animBg="1"/>
      <p:bldP spid="31" grpId="0" animBg="1"/>
      <p:bldP spid="31" grpId="2" animBg="1"/>
      <p:bldP spid="36" grpId="0" animBg="1"/>
      <p:bldP spid="36" grpId="2" animBg="1"/>
      <p:bldP spid="39" grpId="0" animBg="1"/>
      <p:bldP spid="39" grpId="1" animBg="1"/>
      <p:bldP spid="45" grpId="0" animBg="1"/>
      <p:bldP spid="45" grpId="1" animBg="1"/>
      <p:bldP spid="48" grpId="0" animBg="1"/>
      <p:bldP spid="48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第３課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2286000"/>
            <a:ext cx="116610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私のスケジュール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600" dirty="0" smtClean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4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262883" y="146316"/>
            <a:ext cx="3325597" cy="2020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05262" y="686784"/>
            <a:ext cx="3640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いき</a:t>
            </a:r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ます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05262" y="1499584"/>
            <a:ext cx="3640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きま</a:t>
            </a:r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7800" y="2328259"/>
            <a:ext cx="4437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のみま</a:t>
            </a:r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38600" y="3141059"/>
            <a:ext cx="4437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みま</a:t>
            </a:r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265737" y="770922"/>
            <a:ext cx="1304925" cy="711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699792" y="1552765"/>
            <a:ext cx="1303338" cy="711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265736" y="2396522"/>
            <a:ext cx="1304925" cy="711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699792" y="3224593"/>
            <a:ext cx="1304925" cy="711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7448" y="1451072"/>
            <a:ext cx="35909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5347" y="2070080"/>
            <a:ext cx="358933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khẳng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987800" y="3969734"/>
            <a:ext cx="4437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おきま</a:t>
            </a:r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307271" y="4088443"/>
            <a:ext cx="1304925" cy="711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21211" y="61148"/>
            <a:ext cx="4343400" cy="135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Ⅴ</a:t>
            </a:r>
            <a:r>
              <a:rPr lang="ja-JP" altLang="en-US" sz="8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8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1" name="Striped Right Arrow 20"/>
          <p:cNvSpPr/>
          <p:nvPr/>
        </p:nvSpPr>
        <p:spPr>
          <a:xfrm>
            <a:off x="1524000" y="5181600"/>
            <a:ext cx="2293936" cy="1600200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Cấu</a:t>
            </a:r>
            <a:r>
              <a:rPr lang="en-US" sz="2800" dirty="0" smtClean="0"/>
              <a:t> tạo </a:t>
            </a:r>
            <a:r>
              <a:rPr lang="en-US" sz="2800" dirty="0" err="1" smtClean="0"/>
              <a:t>câu</a:t>
            </a:r>
            <a:endParaRPr lang="en-US" sz="2800" dirty="0"/>
          </a:p>
        </p:txBody>
      </p:sp>
      <p:sp>
        <p:nvSpPr>
          <p:cNvPr id="22" name="Rounded Rectangle 21"/>
          <p:cNvSpPr/>
          <p:nvPr/>
        </p:nvSpPr>
        <p:spPr>
          <a:xfrm>
            <a:off x="3955321" y="5381927"/>
            <a:ext cx="7958138" cy="119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～は～</a:t>
            </a:r>
            <a:r>
              <a:rPr lang="en-US" altLang="ja-JP" sz="8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Ⅴ</a:t>
            </a:r>
            <a:r>
              <a:rPr lang="ja-JP" altLang="en-US" sz="80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ます。</a:t>
            </a:r>
            <a:endParaRPr lang="en-US" sz="8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31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165835" y="233152"/>
            <a:ext cx="2287602" cy="1390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5557029" y="697338"/>
            <a:ext cx="91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0450" y="4278738"/>
            <a:ext cx="159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316" y="2585597"/>
            <a:ext cx="129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78197" y="1255969"/>
            <a:ext cx="155023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76030" y="1255969"/>
            <a:ext cx="27044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飲みます。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0831" y="3105165"/>
            <a:ext cx="36576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アンナさんは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76029" y="3103706"/>
            <a:ext cx="27044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6599" y="4828133"/>
            <a:ext cx="2051831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先生は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76030" y="4828133"/>
            <a:ext cx="27044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2210" y="700790"/>
            <a:ext cx="157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 mai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2430" y="2579465"/>
            <a:ext cx="157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Mùa xuân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6230" y="4277261"/>
            <a:ext cx="157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 nay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95305" y="1271826"/>
            <a:ext cx="155023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明日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32668" y="3075862"/>
            <a:ext cx="73042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春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81200" y="4809242"/>
            <a:ext cx="130284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今晩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3505" y="4809242"/>
            <a:ext cx="375873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今晩　します。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6123" y="4634069"/>
            <a:ext cx="132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こんばん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7607" y="2887057"/>
            <a:ext cx="83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はる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113" y="1101255"/>
            <a:ext cx="103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31223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4735" y="1086311"/>
            <a:ext cx="103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の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21393" y="2586335"/>
            <a:ext cx="164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Anna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59467" y="42772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088637" y="1253513"/>
            <a:ext cx="42672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明日　飲</a:t>
            </a:r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みます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3371" y="2982780"/>
            <a:ext cx="83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13505" y="3103706"/>
            <a:ext cx="35426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春　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64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2" grpId="0" animBg="1"/>
      <p:bldP spid="22" grpId="0"/>
      <p:bldP spid="22" grpId="1"/>
      <p:bldP spid="36" grpId="0"/>
      <p:bldP spid="36" grpId="1"/>
      <p:bldP spid="37" grpId="0"/>
      <p:bldP spid="37" grpId="1"/>
      <p:bldP spid="43" grpId="0"/>
      <p:bldP spid="44" grpId="0"/>
      <p:bldP spid="45" grpId="0"/>
      <p:bldP spid="47" grpId="0"/>
      <p:bldP spid="39" grpId="0" animBg="1"/>
      <p:bldP spid="46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95986" y="133877"/>
            <a:ext cx="2287602" cy="1390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617033" y="609600"/>
            <a:ext cx="157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45675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0800" y="25848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Anna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3692" y="1255969"/>
            <a:ext cx="155023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62127" y="1255969"/>
            <a:ext cx="27044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飲みます。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" y="3135145"/>
            <a:ext cx="3315326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アンナさんは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7800" y="5128900"/>
            <a:ext cx="209612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先生は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91525" y="5128900"/>
            <a:ext cx="20948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28655" y="598062"/>
            <a:ext cx="68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0" y="2582341"/>
            <a:ext cx="184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45259" y="4566058"/>
            <a:ext cx="184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91524" y="3129895"/>
            <a:ext cx="270447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13219" y="417570"/>
            <a:ext cx="20886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ビール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80464" y="2431797"/>
            <a:ext cx="1452771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日本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840537" y="4415890"/>
            <a:ext cx="230346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サッカー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75673" y="1254637"/>
            <a:ext cx="252032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う</a:t>
            </a:r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ち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01906" y="609600"/>
            <a:ext cx="157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27174" y="25848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bay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7682" y="3024785"/>
            <a:ext cx="134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ひこうき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10564441" y="315639"/>
            <a:ext cx="1330377" cy="965862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27" name="Notched Right Arrow 26"/>
          <p:cNvSpPr/>
          <p:nvPr/>
        </p:nvSpPr>
        <p:spPr>
          <a:xfrm>
            <a:off x="10585150" y="1281501"/>
            <a:ext cx="1330377" cy="965862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endParaRPr lang="en-US" dirty="0"/>
          </a:p>
        </p:txBody>
      </p:sp>
      <p:sp>
        <p:nvSpPr>
          <p:cNvPr id="30" name="Notched Right Arrow 29"/>
          <p:cNvSpPr/>
          <p:nvPr/>
        </p:nvSpPr>
        <p:spPr>
          <a:xfrm>
            <a:off x="10585150" y="2210653"/>
            <a:ext cx="1454904" cy="96586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ằng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1" name="Notched Right Arrow 30"/>
          <p:cNvSpPr/>
          <p:nvPr/>
        </p:nvSpPr>
        <p:spPr>
          <a:xfrm rot="1232203">
            <a:off x="10339937" y="2956076"/>
            <a:ext cx="1454904" cy="965862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ở </a:t>
            </a:r>
            <a:r>
              <a:rPr lang="en-US" dirty="0" err="1" smtClean="0"/>
              <a:t>đâu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351022" y="5128900"/>
            <a:ext cx="2764351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会社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45259" y="456781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92744" y="4978682"/>
            <a:ext cx="134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かいしゃ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282671" y="417570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を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282671" y="394320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を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306419" y="1383432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へ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31403" y="1383432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へ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30447" y="3147487"/>
            <a:ext cx="20886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飛行機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308274" y="394320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を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69793" y="2292894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268532" y="2251483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282671" y="2254581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282671" y="2282006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673" y="110310"/>
            <a:ext cx="11963399" cy="40702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147385" y="108550"/>
            <a:ext cx="8153400" cy="1361162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(THA ĐỘNG TỪ)</a:t>
            </a:r>
            <a:endParaRPr lang="en-US" dirty="0"/>
          </a:p>
        </p:txBody>
      </p:sp>
      <p:sp>
        <p:nvSpPr>
          <p:cNvPr id="55" name="Left Arrow 54"/>
          <p:cNvSpPr/>
          <p:nvPr/>
        </p:nvSpPr>
        <p:spPr>
          <a:xfrm>
            <a:off x="1115103" y="1217612"/>
            <a:ext cx="8153400" cy="1361162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6" name="Left Arrow 55"/>
          <p:cNvSpPr/>
          <p:nvPr/>
        </p:nvSpPr>
        <p:spPr>
          <a:xfrm>
            <a:off x="1127981" y="1758357"/>
            <a:ext cx="8153400" cy="2992046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(1)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phía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[</a:t>
            </a:r>
            <a:r>
              <a:rPr lang="en-US" dirty="0" err="1" smtClean="0">
                <a:sym typeface="Wingdings" panose="05000000000000000000" pitchFamily="2" charset="2"/>
              </a:rPr>
              <a:t>địa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];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động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(2) Phương </a:t>
            </a:r>
            <a:r>
              <a:rPr lang="en-US" dirty="0" err="1" smtClean="0">
                <a:sym typeface="Wingdings" panose="05000000000000000000" pitchFamily="2" charset="2"/>
              </a:rPr>
              <a:t>tiện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tượng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phía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lại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475459" y="1547228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へ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497757" y="456722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を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497757" y="2839403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0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21485 0.003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2" y="13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5469 -0.000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-2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25469 -0.0034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12214 0.125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625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21875 0.1055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527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29141 0.1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86 0.00949 L -0.05586 0.00973 L -0.31745 0.01366 L -0.35027 0.12871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1.66667E-6 0.00023 C -0.02799 0.00578 -0.05573 0.0125 -0.08372 0.01782 C -0.09661 0.02037 -0.10963 0.0199 -0.12226 0.02245 L -0.28945 0.05416 C -0.29583 0.05532 -0.30221 0.05694 -0.30872 0.05856 C -0.31406 0.05995 -0.32487 0.06319 -0.32487 0.06342 L -0.37916 0.25578 " pathEditMode="relative" rAng="0" ptsTypes="AAAAAAAA">
                                      <p:cBhvr>
                                        <p:cTn id="1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1.45833E-6 0.00023 C -0.15235 0.00741 -0.08594 0.00625 -0.19896 0.00625 L -0.32435 0.68704 " pathEditMode="relative" rAng="0" ptsTypes="AAAA">
                                      <p:cBhvr>
                                        <p:cTn id="1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-4.81481E-6 C -0.11393 0.02061 0.01381 0.00024 -0.28255 -0.04305 C -0.31979 -0.04884 -0.35755 -0.04745 -0.39518 -0.05023 C -0.39531 -0.05092 -0.39987 -0.06342 -0.39935 -0.06574 C -0.39674 -0.09004 -0.3845 -0.10092 -0.37604 -0.12245 C -0.37278 -0.13032 -0.37096 -0.1405 -0.36875 -0.14953 C -0.36823 -0.15254 -0.36927 -0.1574 -0.36744 -0.15856 C -0.36328 -0.16134 -0.35859 -0.15856 -0.35416 -0.15856 L -0.35416 -0.15833 L -0.35416 -0.15856 " pathEditMode="relative" rAng="0" ptsTypes="AAAAAAAAAAA">
                                      <p:cBhvr>
                                        <p:cTn id="2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4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0.00023 C -0.10886 0.00324 -0.175 0.00417 -0.303 0.02268 C -0.31107 0.02384 -0.32357 0.03935 -0.32357 0.03958 L -0.32969 0.12477 " pathEditMode="relative" rAng="0" ptsTypes="AAAAA">
                                      <p:cBhvr>
                                        <p:cTn id="2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00023 C -0.02838 0.03356 0.00209 -0.00463 -0.01823 0.0243 C -0.01953 0.02615 -0.02135 0.02685 -0.02239 0.0287 C -0.02448 0.03194 -0.02578 0.0368 -0.02786 0.03981 C -0.0302 0.04351 -0.03385 0.04514 -0.03619 0.04884 C -0.04062 0.05509 -0.04414 0.06319 -0.04869 0.06898 C -0.05104 0.07222 -0.05364 0.07453 -0.0556 0.07801 C -0.06276 0.09027 -0.06953 0.10324 -0.0763 0.11597 C -0.0789 0.12106 -0.08073 0.12685 -0.0832 0.13171 C -0.08945 0.14398 -0.0957 0.15648 -0.1026 0.16736 C -0.10455 0.1706 -0.10651 0.17314 -0.10807 0.17639 C -0.11627 0.19305 -0.11575 0.19213 -0.11914 0.2037 L -0.31966 0.2662 L -0.34414 0.4074 " pathEditMode="relative" rAng="0" ptsTypes="AAAAAAAAAAAAAAA">
                                      <p:cBhvr>
                                        <p:cTn id="2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14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2" grpId="0" animBg="1"/>
      <p:bldP spid="25" grpId="0" animBg="1"/>
      <p:bldP spid="25" grpId="1" animBg="1"/>
      <p:bldP spid="26" grpId="0" animBg="1"/>
      <p:bldP spid="28" grpId="0" animBg="1"/>
      <p:bldP spid="29" grpId="0" animBg="1"/>
      <p:bldP spid="29" grpId="1" animBg="1"/>
      <p:bldP spid="36" grpId="0"/>
      <p:bldP spid="36" grpId="1"/>
      <p:bldP spid="37" grpId="0"/>
      <p:bldP spid="37" grpId="1"/>
      <p:bldP spid="38" grpId="0"/>
      <p:bldP spid="38" grpId="1"/>
      <p:bldP spid="40" grpId="0" animBg="1"/>
      <p:bldP spid="40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34" grpId="0" animBg="1"/>
      <p:bldP spid="41" grpId="0"/>
      <p:bldP spid="50" grpId="0"/>
      <p:bldP spid="51" grpId="0"/>
      <p:bldP spid="4" grpId="0" animBg="1"/>
      <p:bldP spid="27" grpId="0" animBg="1"/>
      <p:bldP spid="30" grpId="0" animBg="1"/>
      <p:bldP spid="31" grpId="0" animBg="1"/>
      <p:bldP spid="39" grpId="0" animBg="1"/>
      <p:bldP spid="42" grpId="0"/>
      <p:bldP spid="52" grpId="0"/>
      <p:bldP spid="46" grpId="0" animBg="1"/>
      <p:bldP spid="47" grpId="0" animBg="1"/>
      <p:bldP spid="47" grpId="1" animBg="1"/>
      <p:bldP spid="48" grpId="0" animBg="1"/>
      <p:bldP spid="32" grpId="0" animBg="1"/>
      <p:bldP spid="32" grpId="1" animBg="1"/>
      <p:bldP spid="35" grpId="0" animBg="1"/>
      <p:bldP spid="33" grpId="0" animBg="1"/>
      <p:bldP spid="33" grpId="1" animBg="1"/>
      <p:bldP spid="22" grpId="0" animBg="1"/>
      <p:bldP spid="22" grpId="1" animBg="1"/>
      <p:bldP spid="54" grpId="0" animBg="1"/>
      <p:bldP spid="54" grpId="1" animBg="1"/>
      <p:bldP spid="53" grpId="0" animBg="1"/>
      <p:bldP spid="53" grpId="1" animBg="1"/>
      <p:bldP spid="49" grpId="0" animBg="1"/>
      <p:bldP spid="5" grpId="0" animBg="1"/>
      <p:bldP spid="6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95986" y="133877"/>
            <a:ext cx="2287602" cy="1390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905000" y="142695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buýt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6128" y="1947264"/>
            <a:ext cx="1000843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今晩　私は　バスで　家へ　帰ります。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2082">
            <a:off x="7300744" y="261016"/>
            <a:ext cx="3393855" cy="87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652" y="0"/>
            <a:ext cx="1395397" cy="1395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880472" y="2853914"/>
            <a:ext cx="627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hộp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3374221"/>
            <a:ext cx="116586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キムさんは　会社の食堂で　お弁当を　食べます。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0472" y="4307664"/>
            <a:ext cx="871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Buổi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trưa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tennis ở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4827971"/>
            <a:ext cx="1033901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昼　先生は　体育館で　テニスを　します。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34550" y="1942119"/>
            <a:ext cx="117420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r>
              <a:rPr lang="ja-JP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398694" y="3374221"/>
            <a:ext cx="887586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r>
              <a:rPr lang="ja-JP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167005" y="4827971"/>
            <a:ext cx="887586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r>
              <a:rPr lang="ja-JP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3586">
            <a:off x="8183256" y="68280"/>
            <a:ext cx="2286000" cy="1521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1371600" y="1785238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　　　　　　　　　　　　　　　うち　　　　かえ　　　　　　　　　　　　　　　　　　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0841" y="322086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かいしゃ　しょくどう　　　　　　べんとう　　　　た　　　　　　　　　　　　　　　　　　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5748" y="464024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ひる　　せんせい　　　　たいいくかん　　　　　　　　　　　　　　　　　　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34969" y="2875185"/>
            <a:ext cx="6171744" cy="2925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52110" y="2868909"/>
            <a:ext cx="6171744" cy="2925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6714" y="5279959"/>
            <a:ext cx="10744199" cy="1428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/>
          <p:cNvSpPr/>
          <p:nvPr/>
        </p:nvSpPr>
        <p:spPr>
          <a:xfrm>
            <a:off x="2292114" y="5349385"/>
            <a:ext cx="2286000" cy="132648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PHỦ ĐỊNH </a:t>
            </a:r>
            <a:r>
              <a:rPr lang="en-US" dirty="0" err="1" smtClean="0"/>
              <a:t>của</a:t>
            </a:r>
            <a:r>
              <a:rPr lang="en-US" dirty="0" smtClean="0"/>
              <a:t> ĐỘNG TỪ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52090" y="5375692"/>
            <a:ext cx="5914024" cy="1185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Ⅴ</a:t>
            </a:r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  <a:sym typeface="Wingdings" panose="05000000000000000000" pitchFamily="2" charset="2"/>
              </a:rPr>
              <a:t></a:t>
            </a:r>
            <a:r>
              <a:rPr lang="en-US" altLang="ja-JP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Ⅴ</a:t>
            </a:r>
            <a:r>
              <a:rPr lang="ja-JP" altLang="en-US" sz="54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</a:t>
            </a:r>
            <a:endParaRPr lang="en-US" sz="54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32066">
            <a:off x="337696" y="2500288"/>
            <a:ext cx="2442431" cy="1503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04540">
            <a:off x="10078716" y="2590433"/>
            <a:ext cx="2146748" cy="151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342428" y="3923148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はい、帰ります。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56157" y="3931865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いいえ、帰りません。</a:t>
            </a:r>
            <a:endParaRPr 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 animBg="1"/>
      <p:bldP spid="18" grpId="0"/>
      <p:bldP spid="19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13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95986" y="133877"/>
            <a:ext cx="2287602" cy="1390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836244" y="1676400"/>
            <a:ext cx="441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Ngắm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hoa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viên.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36246" y="2362252"/>
            <a:ext cx="677435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公園で　お花見を　します。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2082">
            <a:off x="7300744" y="261016"/>
            <a:ext cx="3393855" cy="87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652" y="0"/>
            <a:ext cx="1395397" cy="1395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836244" y="3654489"/>
            <a:ext cx="441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ngân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taxi.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6246" y="4340341"/>
            <a:ext cx="799355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タクシ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ーで　銀行へ　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402" y="89847"/>
            <a:ext cx="1863418" cy="1863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9101863" y="1255514"/>
            <a:ext cx="2785337" cy="560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36244" y="2356134"/>
            <a:ext cx="1821356" cy="7681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36244" y="4309414"/>
            <a:ext cx="2735756" cy="7681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05354" y="2346228"/>
            <a:ext cx="2363061" cy="76811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00600" y="4337282"/>
            <a:ext cx="1791562" cy="76811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 rot="21146610">
            <a:off x="384574" y="1425695"/>
            <a:ext cx="1843194" cy="856810"/>
          </a:xfrm>
          <a:prstGeom prst="wedgeRoundRectCallout">
            <a:avLst>
              <a:gd name="adj1" fmla="val 25605"/>
              <a:gd name="adj2" fmla="val 988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どこで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6" name="Rounded Rectangular Callout 15"/>
          <p:cNvSpPr/>
          <p:nvPr/>
        </p:nvSpPr>
        <p:spPr>
          <a:xfrm rot="593870">
            <a:off x="6376092" y="1600510"/>
            <a:ext cx="1843194" cy="856810"/>
          </a:xfrm>
          <a:prstGeom prst="wedgeRoundRectCallout">
            <a:avLst>
              <a:gd name="adj1" fmla="val -51624"/>
              <a:gd name="adj2" fmla="val 1136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何を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21146610">
            <a:off x="914646" y="5558435"/>
            <a:ext cx="1843194" cy="856810"/>
          </a:xfrm>
          <a:prstGeom prst="wedgeRoundRectCallout">
            <a:avLst>
              <a:gd name="adj1" fmla="val 52687"/>
              <a:gd name="adj2" fmla="val -875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何で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Rounded Rectangular Callout 17"/>
          <p:cNvSpPr/>
          <p:nvPr/>
        </p:nvSpPr>
        <p:spPr>
          <a:xfrm rot="21146610">
            <a:off x="4680803" y="5558434"/>
            <a:ext cx="1843194" cy="856810"/>
          </a:xfrm>
          <a:prstGeom prst="wedgeRoundRectCallout">
            <a:avLst>
              <a:gd name="adj1" fmla="val -13636"/>
              <a:gd name="adj2" fmla="val -1029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どこへ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7816" y="2232684"/>
            <a:ext cx="363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こうえん　　　　　　はなみ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7034" y="4195912"/>
            <a:ext cx="274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　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 rot="633875">
            <a:off x="6832482" y="1549891"/>
            <a:ext cx="137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なに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 rot="21051395">
            <a:off x="1203366" y="5440474"/>
            <a:ext cx="137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なん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86592">
            <a:off x="9599157" y="1502527"/>
            <a:ext cx="1762125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Wave 23"/>
          <p:cNvSpPr/>
          <p:nvPr/>
        </p:nvSpPr>
        <p:spPr>
          <a:xfrm rot="21104725">
            <a:off x="10460406" y="3901863"/>
            <a:ext cx="1460174" cy="996718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ĐI BỘ</a:t>
            </a:r>
            <a:endParaRPr lang="en-US" sz="3200" dirty="0"/>
          </a:p>
        </p:txBody>
      </p:sp>
      <p:sp>
        <p:nvSpPr>
          <p:cNvPr id="25" name="Striped Right Arrow 24"/>
          <p:cNvSpPr/>
          <p:nvPr/>
        </p:nvSpPr>
        <p:spPr>
          <a:xfrm rot="21266207">
            <a:off x="9121694" y="4953000"/>
            <a:ext cx="2736882" cy="1579718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あるいて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2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 animBg="1"/>
      <p:bldP spid="23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95986" y="133877"/>
            <a:ext cx="2287602" cy="1390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283419" y="1059502"/>
            <a:ext cx="5422483" cy="6287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28903" y="1070910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28903" y="1906489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70570" y="1065550"/>
            <a:ext cx="6103335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今晩、どこへ　行きますか。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1986" y="762000"/>
            <a:ext cx="4224716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こんばん　　　　　　　　　い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0755" y="1905000"/>
            <a:ext cx="5422483" cy="62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60755" y="2923595"/>
            <a:ext cx="5422483" cy="6287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33017" y="2923595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9867" y="3769454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6843" y="3749945"/>
            <a:ext cx="5422483" cy="62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taxi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29507" y="4648200"/>
            <a:ext cx="5422483" cy="6287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74991" y="4659608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4991" y="5544943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6843" y="5543454"/>
            <a:ext cx="5422483" cy="62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Bọn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Nhật.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60755" y="1904552"/>
            <a:ext cx="6144398" cy="681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友だちの　家へ　行きます。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13088" y="1643278"/>
            <a:ext cx="4396033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とも　　　　　　　うち　　　　い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19502" y="2905067"/>
            <a:ext cx="6866994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そうですか。何で　行きますか。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09884" y="2608894"/>
            <a:ext cx="4224716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なん　　　　い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6843" y="3722423"/>
            <a:ext cx="6144398" cy="681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タクシーで　行きます。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85" y="3446309"/>
            <a:ext cx="1263364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06843" y="4632273"/>
            <a:ext cx="6866994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あそこで　何を　しま</a:t>
            </a:r>
            <a:r>
              <a:rPr lang="ja-JP" altLang="en-US" sz="360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05687" y="4336100"/>
            <a:ext cx="9906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なに　　　　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206428" y="5525454"/>
            <a:ext cx="6144398" cy="681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日本語を　勉強します。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41355" y="5249340"/>
            <a:ext cx="199398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2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104">
            <a:off x="95986" y="133877"/>
            <a:ext cx="2287602" cy="1390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2883317" y="1447800"/>
            <a:ext cx="5422483" cy="6287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1" y="1459208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801" y="2344543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60653" y="2343054"/>
            <a:ext cx="5422483" cy="62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0653" y="3173621"/>
            <a:ext cx="5422483" cy="6287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Thế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ngủ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06137" y="3185029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06137" y="4097143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37989" y="4065674"/>
            <a:ext cx="5422483" cy="62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ngủ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29405" y="4980995"/>
            <a:ext cx="5422483" cy="6287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74889" y="4992403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74889" y="5925943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06741" y="5924454"/>
            <a:ext cx="5422483" cy="62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endParaRPr lang="en-US" altLang="ja-JP" sz="24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60653" y="1459208"/>
            <a:ext cx="6858000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そうですか。家へ　帰りますか。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43517" y="1154243"/>
            <a:ext cx="3581776" cy="611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うち　　　</a:t>
            </a:r>
            <a:r>
              <a:rPr lang="en-US" altLang="ja-JP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 </a:t>
            </a: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かえ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83317" y="2311414"/>
            <a:ext cx="6144398" cy="681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いいえ、帰りません。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21932" y="2050140"/>
            <a:ext cx="2509751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かえ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41718" y="3172783"/>
            <a:ext cx="6858000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そうですか。どこで　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寝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ますか。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67600" y="2884223"/>
            <a:ext cx="1638758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ね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27977" y="4049019"/>
            <a:ext cx="6144398" cy="681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友だちの家で　</a:t>
            </a:r>
            <a:r>
              <a:rPr lang="ja-JP" altLang="en-US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寝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83318" y="3787745"/>
            <a:ext cx="4293026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とも　　　　　うち　　　　ね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27977" y="4969152"/>
            <a:ext cx="5630223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いつ　帰りますか。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210452" y="4650656"/>
            <a:ext cx="1638758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かえ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06741" y="5874728"/>
            <a:ext cx="6144398" cy="6818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あさっての朝　帰ります。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05400" y="5613454"/>
            <a:ext cx="2049708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あさ　　かえ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8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第３課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2286000"/>
            <a:ext cx="116610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どんな毎日？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600" dirty="0" smtClean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409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第３課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何時までですか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41293" y="188371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Nhật.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1293" y="285526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0" y="388396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bưu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1293" y="504159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chẳng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66800" y="762000"/>
            <a:ext cx="5638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明日、何をしますか。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5000" y="1676400"/>
            <a:ext cx="7162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日本語を　べんきょうします。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5000" y="2705100"/>
            <a:ext cx="7162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新聞を　読みます。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31233" y="3733800"/>
            <a:ext cx="4926767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郵便局へ　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0" y="4762500"/>
            <a:ext cx="434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何も　しません。</a:t>
            </a:r>
            <a:endParaRPr 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8036">
            <a:off x="9609059" y="214313"/>
            <a:ext cx="2457450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066800" y="6285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　なに</a:t>
            </a:r>
            <a:endParaRPr lang="en-US" sz="20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4906" y="2543085"/>
            <a:ext cx="269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しんぶん　　　　よ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293" y="3578715"/>
            <a:ext cx="325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ゆうびんきょく　　　　い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505" y="233630"/>
            <a:ext cx="441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3725" y="4597800"/>
            <a:ext cx="72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なに　　　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5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  <p:bldP spid="10" grpId="0"/>
      <p:bldP spid="1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05000" y="2097029"/>
            <a:ext cx="385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ngân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9996" y="3148248"/>
            <a:ext cx="385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viện.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1041" y="5242219"/>
            <a:ext cx="385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66800" y="762000"/>
            <a:ext cx="67056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今晩、どこへ　行きますか。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5000" y="1905000"/>
            <a:ext cx="5334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銀行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へ　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5000" y="3009900"/>
            <a:ext cx="5334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図書館へ　行きます。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84815" y="5193328"/>
            <a:ext cx="6755567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どこ（へ）も　行きません。</a:t>
            </a:r>
            <a:endParaRPr 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8036">
            <a:off x="9609059" y="214313"/>
            <a:ext cx="2457450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219200" y="63458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こんばん　　　</a:t>
            </a:r>
            <a:endParaRPr lang="en-US" sz="20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226" y="174760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1166" y="2886045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としょかん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505" y="233630"/>
            <a:ext cx="441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nay,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9811" y="4280457"/>
            <a:ext cx="385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(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41226" y="4179884"/>
            <a:ext cx="5334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家へ　帰ります。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0981" y="401825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うち　　　　かえ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0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 animBg="1"/>
      <p:bldP spid="3" grpId="0" animBg="1"/>
      <p:bldP spid="4" grpId="0" animBg="1"/>
      <p:bldP spid="5" grpId="0" animBg="1"/>
      <p:bldP spid="8" grpId="0"/>
      <p:bldP spid="9" grpId="0"/>
      <p:bldP spid="10" grpId="0"/>
      <p:bldP spid="14" grpId="0"/>
      <p:bldP spid="15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50960" y="2772371"/>
            <a:ext cx="266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8193" y="221584"/>
            <a:ext cx="521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2152" y="1840307"/>
            <a:ext cx="107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4048" y="1829172"/>
            <a:ext cx="168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80010" y="3689789"/>
            <a:ext cx="266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bánh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mỳ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1475" y="4610682"/>
            <a:ext cx="431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bánh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mỳ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trứng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1475" y="5655758"/>
            <a:ext cx="431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bánh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mỳ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trứng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v.v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6807">
            <a:off x="111804" y="1580383"/>
            <a:ext cx="1794540" cy="134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ounded Rectangle 1"/>
          <p:cNvSpPr/>
          <p:nvPr/>
        </p:nvSpPr>
        <p:spPr>
          <a:xfrm>
            <a:off x="1066800" y="769069"/>
            <a:ext cx="73152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毎日、朝ご飯を　食べますか。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5000" y="1683469"/>
            <a:ext cx="42672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はい、食べます。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6669" y="2624331"/>
            <a:ext cx="5105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何を　食べますか。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21475" y="3516467"/>
            <a:ext cx="469556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パンを　食べます。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18036">
            <a:off x="9609059" y="214313"/>
            <a:ext cx="2457450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6556166" y="1683469"/>
            <a:ext cx="5058036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いいえ、食べません。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21475" y="4408604"/>
            <a:ext cx="6172199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パン</a:t>
            </a:r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卵を　食べます。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1475" y="5396584"/>
            <a:ext cx="8329534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パン</a:t>
            </a:r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や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卵（</a:t>
            </a:r>
            <a:r>
              <a:rPr lang="ja-JP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など</a:t>
            </a:r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）を　食べます。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770">
            <a:off x="6275877" y="3346172"/>
            <a:ext cx="1524000" cy="1102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0696">
            <a:off x="7955807" y="3196588"/>
            <a:ext cx="1395667" cy="1045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7815">
            <a:off x="8120235" y="4282687"/>
            <a:ext cx="1353521" cy="1013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8987">
            <a:off x="9657992" y="3467655"/>
            <a:ext cx="1333032" cy="1235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1171730" y="62859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まいにち　　あさ　　はん　　　　た</a:t>
            </a:r>
            <a:endParaRPr lang="en-US" sz="20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1635" y="4286102"/>
            <a:ext cx="118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たまご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2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" grpId="0" animBg="1"/>
      <p:bldP spid="3" grpId="0" animBg="1"/>
      <p:bldP spid="4" grpId="0" animBg="1"/>
      <p:bldP spid="5" grpId="0" animBg="1"/>
      <p:bldP spid="8" grpId="0" animBg="1"/>
      <p:bldP spid="8" grpId="1" animBg="1"/>
      <p:bldP spid="9" grpId="0" animBg="1"/>
      <p:bldP spid="10" grpId="0" animBg="1"/>
      <p:bldP spid="16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09600" y="228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Nhật…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66800" y="769069"/>
            <a:ext cx="11049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学校で　英語や　日本語を　べんきょうします。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00" y="1905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giầy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áo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4100" y="2445469"/>
            <a:ext cx="108331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スーパーで　くつや　</a:t>
            </a:r>
            <a:r>
              <a:rPr lang="en-US" altLang="ja-JP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T</a:t>
            </a:r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シャツを　買います。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6900" y="3581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bè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rượu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54100" y="4121869"/>
            <a:ext cx="107569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友だちの家で　ビールや　お酒を　飲みます。</a:t>
            </a:r>
            <a:endParaRPr lang="en-US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0400" y="62859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　　　　　　</a:t>
            </a:r>
            <a:endParaRPr lang="en-US" sz="20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72730" y="229857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　　　　　　</a:t>
            </a:r>
            <a:endParaRPr lang="en-US" sz="20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4016886"/>
            <a:ext cx="998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とも　　　　　　うち　　　　　　　　　　　　　　　　さけ　　　　の　　　　　　</a:t>
            </a:r>
            <a:endParaRPr lang="en-US" sz="20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6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891513" y="977026"/>
            <a:ext cx="5988568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毎朝　おきます。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16532" y="3497464"/>
            <a:ext cx="7250291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毎朝　学校へ　来ます。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24000" y="1828800"/>
            <a:ext cx="8562067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毎朝　６時に　おきます。</a:t>
            </a:r>
            <a:endParaRPr lang="en-US" sz="4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8719">
            <a:off x="8612872" y="392257"/>
            <a:ext cx="1499687" cy="1499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2861">
            <a:off x="9790783" y="3058688"/>
            <a:ext cx="1452562" cy="1452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ounded Rectangle 21"/>
          <p:cNvSpPr/>
          <p:nvPr/>
        </p:nvSpPr>
        <p:spPr>
          <a:xfrm>
            <a:off x="6172200" y="1828800"/>
            <a:ext cx="6858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52280" y="1783830"/>
            <a:ext cx="883168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52528">
            <a:off x="280987" y="174677"/>
            <a:ext cx="2486025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90016">
            <a:off x="279887" y="2824037"/>
            <a:ext cx="2066925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523999" y="4406751"/>
            <a:ext cx="10591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毎朝　７時半に　学校へ　来ます。</a:t>
            </a:r>
            <a:endParaRPr lang="en-US" sz="4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3804" y="4355181"/>
            <a:ext cx="883168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712468" y="4428344"/>
            <a:ext cx="68580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5800" y="83381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まいあさ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0890" y="3383610"/>
            <a:ext cx="558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まいあさ　　がっこう　　　　　き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" name="Rounded Rectangular Callout 1"/>
          <p:cNvSpPr/>
          <p:nvPr/>
        </p:nvSpPr>
        <p:spPr>
          <a:xfrm rot="376353">
            <a:off x="8763000" y="833818"/>
            <a:ext cx="3352799" cy="2366582"/>
          </a:xfrm>
          <a:prstGeom prst="wedgeRoundRectCallout">
            <a:avLst>
              <a:gd name="adj1" fmla="val -99017"/>
              <a:gd name="adj2" fmla="val 345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 rot="376353">
            <a:off x="8537529" y="845103"/>
            <a:ext cx="3593590" cy="2366582"/>
          </a:xfrm>
          <a:prstGeom prst="wedgeRoundRectCallout">
            <a:avLst>
              <a:gd name="adj1" fmla="val -77312"/>
              <a:gd name="adj2" fmla="val 11717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Trợ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tự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「に］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để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diễn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đạt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“</a:t>
            </a:r>
            <a:r>
              <a:rPr lang="en-US" altLang="ja-JP" sz="2400" b="1" dirty="0" err="1" smtClean="0"/>
              <a:t>thời</a:t>
            </a:r>
            <a:r>
              <a:rPr lang="en-US" altLang="ja-JP" sz="2400" b="1" dirty="0" smtClean="0"/>
              <a:t> </a:t>
            </a:r>
            <a:r>
              <a:rPr lang="en-US" altLang="ja-JP" sz="2400" b="1" dirty="0" err="1" smtClean="0"/>
              <a:t>điểm</a:t>
            </a:r>
            <a:r>
              <a:rPr lang="en-US" altLang="ja-JP" sz="2400" b="1" dirty="0" smtClean="0"/>
              <a:t> </a:t>
            </a:r>
            <a:r>
              <a:rPr lang="en-US" altLang="ja-JP" sz="2400" b="1" dirty="0" err="1" smtClean="0"/>
              <a:t>xảy</a:t>
            </a:r>
            <a:r>
              <a:rPr lang="en-US" altLang="ja-JP" sz="2400" b="1" dirty="0" smtClean="0"/>
              <a:t> </a:t>
            </a:r>
            <a:r>
              <a:rPr lang="en-US" altLang="ja-JP" sz="2400" b="1" dirty="0" err="1" smtClean="0"/>
              <a:t>ra</a:t>
            </a:r>
            <a:r>
              <a:rPr lang="en-US" altLang="ja-JP" sz="2400" b="1" dirty="0" smtClean="0"/>
              <a:t> </a:t>
            </a:r>
            <a:r>
              <a:rPr lang="en-US" altLang="ja-JP" sz="2400" b="1" dirty="0" err="1" smtClean="0"/>
              <a:t>hành</a:t>
            </a:r>
            <a:r>
              <a:rPr lang="en-US" altLang="ja-JP" sz="2400" b="1" dirty="0" smtClean="0"/>
              <a:t> </a:t>
            </a:r>
            <a:r>
              <a:rPr lang="en-US" altLang="ja-JP" sz="2400" b="1" dirty="0" err="1" smtClean="0"/>
              <a:t>động</a:t>
            </a:r>
            <a:r>
              <a:rPr lang="en-US" altLang="ja-JP" sz="2400" b="1" dirty="0" smtClean="0"/>
              <a:t>”</a:t>
            </a:r>
          </a:p>
          <a:p>
            <a:pPr algn="ctr"/>
            <a:r>
              <a:rPr lang="en-US" sz="2400" i="1" u="sng" dirty="0" err="1" smtClean="0"/>
              <a:t>Chú</a:t>
            </a:r>
            <a:r>
              <a:rPr lang="en-US" sz="2400" i="1" u="sng" dirty="0" smtClean="0"/>
              <a:t> ý: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5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  <p:bldP spid="22" grpId="1" animBg="1"/>
      <p:bldP spid="24" grpId="0" animBg="1"/>
      <p:bldP spid="18" grpId="0" animBg="1"/>
      <p:bldP spid="25" grpId="0" animBg="1"/>
      <p:bldP spid="23" grpId="0" animBg="1"/>
      <p:bldP spid="23" grpId="1" animBg="1"/>
      <p:bldP spid="14" grpId="0"/>
      <p:bldP spid="21" grpId="0"/>
      <p:bldP spid="2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4590">
            <a:off x="666548" y="42489"/>
            <a:ext cx="1925129" cy="1973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74" y="1558888"/>
            <a:ext cx="2294775" cy="1772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3678">
            <a:off x="-36020" y="4082573"/>
            <a:ext cx="2537778" cy="2618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6261">
            <a:off x="2670546" y="97509"/>
            <a:ext cx="1376363" cy="1376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7007" y="1029118"/>
            <a:ext cx="1905000" cy="1426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703" y="3856518"/>
            <a:ext cx="1300162" cy="130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903" y="3886200"/>
            <a:ext cx="1147762" cy="132349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73703" y="4313718"/>
            <a:ext cx="685800" cy="457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89383" y="1431545"/>
            <a:ext cx="728298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私は毎朝６時</a:t>
            </a:r>
            <a:r>
              <a:rPr lang="ja-JP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半</a:t>
            </a:r>
            <a:r>
              <a:rPr lang="ja-JP" alt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に</a:t>
            </a:r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おきます。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32755" y="2950714"/>
            <a:ext cx="7030645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私は毎晩１１時</a:t>
            </a:r>
            <a:r>
              <a:rPr lang="ja-JP" alt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に</a:t>
            </a:r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ねます。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643464" y="5330166"/>
            <a:ext cx="8176936" cy="14233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私は毎日８時</a:t>
            </a:r>
            <a:r>
              <a:rPr lang="ja-JP" alt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から</a:t>
            </a:r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１２時</a:t>
            </a:r>
            <a:r>
              <a:rPr lang="ja-JP" alt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まで</a:t>
            </a:r>
            <a:endParaRPr lang="en-US" altLang="ja-JP" sz="44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/>
            <a:r>
              <a:rPr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勉強します。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951" y="5841796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べん</a:t>
            </a: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</a:t>
            </a:r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ょ</a:t>
            </a: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う</a:t>
            </a:r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0325" y="2080233"/>
            <a:ext cx="30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まいあさ　　　じはん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1051" y="2774870"/>
            <a:ext cx="305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まいばん　　　　　じ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0076" y="5145979"/>
            <a:ext cx="122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まいにち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6" grpId="0" animBg="1"/>
      <p:bldP spid="27" grpId="0" animBg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0538" y="1663700"/>
            <a:ext cx="30067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8000">
                <a:latin typeface="NtMotoyaKyotai" panose="02020200000000000000" pitchFamily="18" charset="-128"/>
                <a:ea typeface="NtMotoyaKyotai" panose="02020200000000000000" pitchFamily="18" charset="-128"/>
              </a:rPr>
              <a:t>～時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9600" y="1257300"/>
            <a:ext cx="5508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じ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24463" y="830263"/>
            <a:ext cx="15573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１時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65926" y="812800"/>
            <a:ext cx="15573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２時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72463" y="812800"/>
            <a:ext cx="15573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３時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24463" y="1778000"/>
            <a:ext cx="15573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４時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65926" y="1760538"/>
            <a:ext cx="15573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５時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39126" y="1760538"/>
            <a:ext cx="15573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６時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91126" y="2794000"/>
            <a:ext cx="15573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７時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31001" y="2776538"/>
            <a:ext cx="15589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８時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204201" y="2776538"/>
            <a:ext cx="15589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９時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14826" y="3827463"/>
            <a:ext cx="19431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10</a:t>
            </a:r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83326" y="3810000"/>
            <a:ext cx="19796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11</a:t>
            </a:r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83526" y="3810000"/>
            <a:ext cx="21669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12</a:t>
            </a:r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84801" y="609600"/>
            <a:ext cx="1143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いち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078663" y="592138"/>
            <a:ext cx="939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に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467726" y="576263"/>
            <a:ext cx="1143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さん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29263" y="1557338"/>
            <a:ext cx="1143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よ　</a:t>
            </a:r>
            <a:r>
              <a:rPr lang="en-US" altLang="ja-JP">
                <a:latin typeface="NtMotoyaKyotai" panose="02020200000000000000" pitchFamily="18" charset="-128"/>
                <a:ea typeface="NtMotoyaKyotai" panose="02020200000000000000" pitchFamily="18" charset="-128"/>
              </a:rPr>
              <a:t> </a:t>
            </a: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096126" y="1541463"/>
            <a:ext cx="939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ご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399463" y="1541463"/>
            <a:ext cx="1143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ろく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53063" y="2540000"/>
            <a:ext cx="1143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しち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51663" y="2522538"/>
            <a:ext cx="11350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はち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477251" y="2522538"/>
            <a:ext cx="1143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く　</a:t>
            </a:r>
            <a:r>
              <a:rPr lang="en-US" altLang="ja-JP">
                <a:latin typeface="NtMotoyaKyotai" panose="02020200000000000000" pitchFamily="18" charset="-128"/>
                <a:ea typeface="NtMotoyaKyotai" panose="02020200000000000000" pitchFamily="18" charset="-128"/>
              </a:rPr>
              <a:t> </a:t>
            </a: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16463" y="3538538"/>
            <a:ext cx="1404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　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426201" y="3522663"/>
            <a:ext cx="18462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じゅういちじ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305801" y="3522663"/>
            <a:ext cx="15081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じゅうにじ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332414" y="1516062"/>
            <a:ext cx="1433512" cy="10239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8290890" y="2486703"/>
            <a:ext cx="1433512" cy="10239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Down Arrow 32"/>
          <p:cNvSpPr>
            <a:spLocks noChangeArrowheads="1"/>
          </p:cNvSpPr>
          <p:nvPr/>
        </p:nvSpPr>
        <p:spPr bwMode="auto">
          <a:xfrm>
            <a:off x="3733800" y="3827431"/>
            <a:ext cx="744197" cy="11508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28575" algn="ctr">
            <a:solidFill>
              <a:srgbClr val="00CC99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01597" y="5133110"/>
            <a:ext cx="30067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8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何時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06397" y="4952930"/>
            <a:ext cx="17446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なん　じ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548">
            <a:off x="6827497" y="130105"/>
            <a:ext cx="2409825" cy="24304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7344">
            <a:off x="2966697" y="109468"/>
            <a:ext cx="2573338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Heptagon 37"/>
          <p:cNvSpPr/>
          <p:nvPr/>
        </p:nvSpPr>
        <p:spPr bwMode="auto">
          <a:xfrm>
            <a:off x="6479835" y="3711505"/>
            <a:ext cx="3262312" cy="1612900"/>
          </a:xfrm>
          <a:prstGeom prst="heptagon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.VnTeknicalH" pitchFamily="34" charset="0"/>
              </a:rPr>
              <a:t>11:00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068297" y="2912993"/>
            <a:ext cx="2420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さんじ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946560" y="2811393"/>
            <a:ext cx="2420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よじ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641760" y="5503793"/>
            <a:ext cx="289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じゅういちじ</a:t>
            </a:r>
            <a:endParaRPr lang="en-US" sz="3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2" name="Heptagon 41"/>
          <p:cNvSpPr/>
          <p:nvPr/>
        </p:nvSpPr>
        <p:spPr bwMode="auto">
          <a:xfrm rot="21228277">
            <a:off x="2585697" y="558730"/>
            <a:ext cx="5326063" cy="1612900"/>
          </a:xfrm>
          <a:prstGeom prst="hept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7200" dirty="0">
                <a:latin typeface=".VnTeknicalH" pitchFamily="34" charset="0"/>
              </a:rPr>
              <a:t>AM 7:00</a:t>
            </a: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2993685" y="2390705"/>
            <a:ext cx="42402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ごぜん　しちじ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965903" y="2297696"/>
            <a:ext cx="1287463" cy="71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" name="Heptagon 44"/>
          <p:cNvSpPr/>
          <p:nvPr/>
        </p:nvSpPr>
        <p:spPr bwMode="auto">
          <a:xfrm rot="209171">
            <a:off x="4768510" y="3132068"/>
            <a:ext cx="5326062" cy="1612900"/>
          </a:xfrm>
          <a:prstGeom prst="hept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7200" dirty="0">
                <a:latin typeface=".VnTeknicalH" pitchFamily="34" charset="0"/>
              </a:rPr>
              <a:t>P</a:t>
            </a:r>
            <a:r>
              <a:rPr lang="en-US" sz="7200" dirty="0">
                <a:latin typeface=".VnTeknicalH" pitchFamily="34" charset="0"/>
              </a:rPr>
              <a:t>M 3:00</a:t>
            </a: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5633697" y="4964043"/>
            <a:ext cx="42418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ごご　さんじ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470184" y="4856989"/>
            <a:ext cx="1285875" cy="71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8" name="Cloud Callout 47"/>
          <p:cNvSpPr>
            <a:spLocks noChangeArrowheads="1"/>
          </p:cNvSpPr>
          <p:nvPr/>
        </p:nvSpPr>
        <p:spPr bwMode="auto">
          <a:xfrm>
            <a:off x="1515722" y="3524180"/>
            <a:ext cx="2405063" cy="1203325"/>
          </a:xfrm>
          <a:prstGeom prst="cloudCallout">
            <a:avLst>
              <a:gd name="adj1" fmla="val 124227"/>
              <a:gd name="adj2" fmla="val 3723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9" name="Cloud Callout 48"/>
          <p:cNvSpPr>
            <a:spLocks noChangeArrowheads="1"/>
          </p:cNvSpPr>
          <p:nvPr/>
        </p:nvSpPr>
        <p:spPr bwMode="auto">
          <a:xfrm>
            <a:off x="1239497" y="3335268"/>
            <a:ext cx="2692400" cy="1490662"/>
          </a:xfrm>
          <a:prstGeom prst="cloudCallout">
            <a:avLst>
              <a:gd name="adj1" fmla="val 29333"/>
              <a:gd name="adj2" fmla="val -7053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i="1"/>
              <a:t>Thêm vào phía trước để xác định sáng hay chiều</a:t>
            </a:r>
          </a:p>
        </p:txBody>
      </p:sp>
    </p:spTree>
    <p:extLst>
      <p:ext uri="{BB962C8B-B14F-4D97-AF65-F5344CB8AC3E}">
        <p14:creationId xmlns:p14="http://schemas.microsoft.com/office/powerpoint/2010/main" val="16293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8" grpId="0" animBg="1"/>
      <p:bldP spid="38" grpId="1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283744" y="1718715"/>
            <a:ext cx="30067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8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～分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53731" y="1312315"/>
            <a:ext cx="927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ふん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253162" y="1333500"/>
            <a:ext cx="15573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１分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509000" y="1316037"/>
            <a:ext cx="15573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３分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6402387" y="2359025"/>
            <a:ext cx="15573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６分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551862" y="2351087"/>
            <a:ext cx="15589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８分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7339012" y="3498850"/>
            <a:ext cx="20494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10</a:t>
            </a:r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413500" y="1112837"/>
            <a:ext cx="1143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いっぷん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8739187" y="1079500"/>
            <a:ext cx="1143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6664325" y="2139950"/>
            <a:ext cx="1143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ろっぷん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8823325" y="2097087"/>
            <a:ext cx="11350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はっぷん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27"/>
          <p:cNvSpPr txBox="1">
            <a:spLocks noChangeArrowheads="1"/>
          </p:cNvSpPr>
          <p:nvPr/>
        </p:nvSpPr>
        <p:spPr bwMode="auto">
          <a:xfrm>
            <a:off x="7635875" y="3209925"/>
            <a:ext cx="1404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じゅっぷん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457200"/>
            <a:ext cx="4999037" cy="436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 err="1">
                <a:latin typeface="+mj-lt"/>
                <a:ea typeface="ＭＳ 明朝" pitchFamily="17" charset="-128"/>
              </a:rPr>
              <a:t>Biến</a:t>
            </a:r>
            <a:r>
              <a:rPr lang="en-US" sz="2800" i="1" dirty="0">
                <a:latin typeface="+mj-lt"/>
                <a:ea typeface="ＭＳ 明朝" pitchFamily="17" charset="-128"/>
              </a:rPr>
              <a:t> </a:t>
            </a:r>
            <a:r>
              <a:rPr lang="en-US" sz="2800" i="1" dirty="0" err="1">
                <a:latin typeface="+mj-lt"/>
                <a:ea typeface="ＭＳ 明朝" pitchFamily="17" charset="-128"/>
              </a:rPr>
              <a:t>âm</a:t>
            </a:r>
            <a:r>
              <a:rPr lang="en-US" sz="2800" i="1" dirty="0">
                <a:latin typeface="+mj-lt"/>
                <a:ea typeface="ＭＳ 明朝" pitchFamily="17" charset="-128"/>
              </a:rPr>
              <a:t> ở: 1, 3, 6, 8 </a:t>
            </a:r>
            <a:r>
              <a:rPr lang="en-US" sz="2800" i="1" dirty="0" err="1">
                <a:latin typeface="+mj-lt"/>
                <a:ea typeface="ＭＳ 明朝" pitchFamily="17" charset="-128"/>
              </a:rPr>
              <a:t>và</a:t>
            </a:r>
            <a:r>
              <a:rPr lang="en-US" sz="2800" i="1" dirty="0">
                <a:latin typeface="+mj-lt"/>
                <a:ea typeface="ＭＳ 明朝" pitchFamily="17" charset="-128"/>
              </a:rPr>
              <a:t> 10</a:t>
            </a:r>
          </a:p>
        </p:txBody>
      </p:sp>
      <p:sp>
        <p:nvSpPr>
          <p:cNvPr id="17" name="TextBox 27"/>
          <p:cNvSpPr txBox="1">
            <a:spLocks noChangeArrowheads="1"/>
          </p:cNvSpPr>
          <p:nvPr/>
        </p:nvSpPr>
        <p:spPr bwMode="auto">
          <a:xfrm>
            <a:off x="7669212" y="4056062"/>
            <a:ext cx="1404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じっぷん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Down Arrow 17"/>
          <p:cNvSpPr>
            <a:spLocks noChangeArrowheads="1"/>
          </p:cNvSpPr>
          <p:nvPr/>
        </p:nvSpPr>
        <p:spPr bwMode="auto">
          <a:xfrm>
            <a:off x="4054871" y="3029236"/>
            <a:ext cx="797719" cy="81990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28575" algn="ctr">
            <a:solidFill>
              <a:srgbClr val="00CC99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3294062" y="4067175"/>
            <a:ext cx="30067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8000">
                <a:latin typeface="NtMotoyaKyotai" panose="02020200000000000000" pitchFamily="18" charset="-128"/>
                <a:ea typeface="NtMotoyaKyotai" panose="02020200000000000000" pitchFamily="18" charset="-128"/>
              </a:rPr>
              <a:t>何分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3454400" y="3849141"/>
            <a:ext cx="2133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なん　ぷん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7583487" y="4872037"/>
            <a:ext cx="15589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４分</a:t>
            </a:r>
            <a:endParaRPr lang="en-US" sz="44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7854950" y="4618037"/>
            <a:ext cx="11350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よんぷん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6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89713" y="533400"/>
            <a:ext cx="56816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今　何時ですか。</a:t>
            </a:r>
            <a:endParaRPr lang="en-US" sz="4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848488" y="138112"/>
            <a:ext cx="927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いま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62925" y="111125"/>
            <a:ext cx="13779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なんじ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Heptagon 6"/>
          <p:cNvSpPr/>
          <p:nvPr/>
        </p:nvSpPr>
        <p:spPr bwMode="auto">
          <a:xfrm>
            <a:off x="2646750" y="1128712"/>
            <a:ext cx="3262313" cy="1612900"/>
          </a:xfrm>
          <a:prstGeom prst="heptagon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.VnTeknicalH" pitchFamily="34" charset="0"/>
              </a:rPr>
              <a:t>6:15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018600" y="1741487"/>
            <a:ext cx="40941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ＭＳ 明朝" panose="02020609040205080304" pitchFamily="49" charset="-128"/>
                <a:ea typeface="ＭＳ 明朝" panose="02020609040205080304" pitchFamily="49" charset="-128"/>
              </a:rPr>
              <a:t>ろくじ　じゅうごふん</a:t>
            </a:r>
            <a:endParaRPr lang="en-US" sz="28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" name="Dodecagon 8"/>
          <p:cNvSpPr>
            <a:spLocks/>
          </p:cNvSpPr>
          <p:nvPr/>
        </p:nvSpPr>
        <p:spPr bwMode="auto">
          <a:xfrm>
            <a:off x="6713925" y="3121025"/>
            <a:ext cx="3398838" cy="1462087"/>
          </a:xfrm>
          <a:custGeom>
            <a:avLst/>
            <a:gdLst>
              <a:gd name="T0" fmla="*/ 0 w 3398838"/>
              <a:gd name="T1" fmla="*/ 535151 h 1462087"/>
              <a:gd name="T2" fmla="*/ 455381 w 3398838"/>
              <a:gd name="T3" fmla="*/ 195893 h 1462087"/>
              <a:gd name="T4" fmla="*/ 1244038 w 3398838"/>
              <a:gd name="T5" fmla="*/ 0 h 1462087"/>
              <a:gd name="T6" fmla="*/ 2154800 w 3398838"/>
              <a:gd name="T7" fmla="*/ 0 h 1462087"/>
              <a:gd name="T8" fmla="*/ 2943456 w 3398838"/>
              <a:gd name="T9" fmla="*/ 195893 h 1462087"/>
              <a:gd name="T10" fmla="*/ 3398838 w 3398838"/>
              <a:gd name="T11" fmla="*/ 535151 h 1462087"/>
              <a:gd name="T12" fmla="*/ 3398838 w 3398838"/>
              <a:gd name="T13" fmla="*/ 926936 h 1462087"/>
              <a:gd name="T14" fmla="*/ 2943456 w 3398838"/>
              <a:gd name="T15" fmla="*/ 1266194 h 1462087"/>
              <a:gd name="T16" fmla="*/ 2154800 w 3398838"/>
              <a:gd name="T17" fmla="*/ 1462087 h 1462087"/>
              <a:gd name="T18" fmla="*/ 1244038 w 3398838"/>
              <a:gd name="T19" fmla="*/ 1462087 h 1462087"/>
              <a:gd name="T20" fmla="*/ 455381 w 3398838"/>
              <a:gd name="T21" fmla="*/ 1266194 h 1462087"/>
              <a:gd name="T22" fmla="*/ 0 w 3398838"/>
              <a:gd name="T23" fmla="*/ 926936 h 1462087"/>
              <a:gd name="T24" fmla="*/ 0 w 3398838"/>
              <a:gd name="T25" fmla="*/ 535151 h 14620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98838"/>
              <a:gd name="T40" fmla="*/ 0 h 1462087"/>
              <a:gd name="T41" fmla="*/ 3398838 w 3398838"/>
              <a:gd name="T42" fmla="*/ 1462087 h 14620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98838" h="1462087">
                <a:moveTo>
                  <a:pt x="0" y="535151"/>
                </a:moveTo>
                <a:lnTo>
                  <a:pt x="455381" y="195893"/>
                </a:lnTo>
                <a:lnTo>
                  <a:pt x="1244038" y="0"/>
                </a:lnTo>
                <a:lnTo>
                  <a:pt x="2154800" y="0"/>
                </a:lnTo>
                <a:lnTo>
                  <a:pt x="2943457" y="195893"/>
                </a:lnTo>
                <a:lnTo>
                  <a:pt x="3398838" y="535151"/>
                </a:lnTo>
                <a:lnTo>
                  <a:pt x="3398838" y="926936"/>
                </a:lnTo>
                <a:lnTo>
                  <a:pt x="2943457" y="1266194"/>
                </a:lnTo>
                <a:lnTo>
                  <a:pt x="2154800" y="1462087"/>
                </a:lnTo>
                <a:lnTo>
                  <a:pt x="1244038" y="1462087"/>
                </a:lnTo>
                <a:lnTo>
                  <a:pt x="455381" y="1266194"/>
                </a:lnTo>
                <a:lnTo>
                  <a:pt x="0" y="926936"/>
                </a:lnTo>
                <a:lnTo>
                  <a:pt x="0" y="535151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8000">
                <a:latin typeface=".VnTeknicalH" pitchFamily="34" charset="0"/>
              </a:rPr>
              <a:t>9:20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865825" y="3638550"/>
            <a:ext cx="36433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くじ　にじゅっぷん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0924">
            <a:off x="6123375" y="1358900"/>
            <a:ext cx="3492500" cy="3349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odecagon 13"/>
          <p:cNvSpPr>
            <a:spLocks/>
          </p:cNvSpPr>
          <p:nvPr/>
        </p:nvSpPr>
        <p:spPr bwMode="auto">
          <a:xfrm>
            <a:off x="2347366" y="4906962"/>
            <a:ext cx="3386138" cy="1323439"/>
          </a:xfrm>
          <a:custGeom>
            <a:avLst/>
            <a:gdLst>
              <a:gd name="T0" fmla="*/ 0 w 3386138"/>
              <a:gd name="T1" fmla="*/ 535151 h 1462088"/>
              <a:gd name="T2" fmla="*/ 453680 w 3386138"/>
              <a:gd name="T3" fmla="*/ 195893 h 1462088"/>
              <a:gd name="T4" fmla="*/ 1239389 w 3386138"/>
              <a:gd name="T5" fmla="*/ 0 h 1462088"/>
              <a:gd name="T6" fmla="*/ 2146748 w 3386138"/>
              <a:gd name="T7" fmla="*/ 0 h 1462088"/>
              <a:gd name="T8" fmla="*/ 2932458 w 3386138"/>
              <a:gd name="T9" fmla="*/ 195893 h 1462088"/>
              <a:gd name="T10" fmla="*/ 3386138 w 3386138"/>
              <a:gd name="T11" fmla="*/ 535151 h 1462088"/>
              <a:gd name="T12" fmla="*/ 3386138 w 3386138"/>
              <a:gd name="T13" fmla="*/ 926937 h 1462088"/>
              <a:gd name="T14" fmla="*/ 2932458 w 3386138"/>
              <a:gd name="T15" fmla="*/ 1266195 h 1462088"/>
              <a:gd name="T16" fmla="*/ 2146748 w 3386138"/>
              <a:gd name="T17" fmla="*/ 1462088 h 1462088"/>
              <a:gd name="T18" fmla="*/ 1239389 w 3386138"/>
              <a:gd name="T19" fmla="*/ 1462088 h 1462088"/>
              <a:gd name="T20" fmla="*/ 453680 w 3386138"/>
              <a:gd name="T21" fmla="*/ 1266195 h 1462088"/>
              <a:gd name="T22" fmla="*/ 0 w 3386138"/>
              <a:gd name="T23" fmla="*/ 926937 h 1462088"/>
              <a:gd name="T24" fmla="*/ 0 w 3386138"/>
              <a:gd name="T25" fmla="*/ 535151 h 14620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86138"/>
              <a:gd name="T40" fmla="*/ 0 h 1462088"/>
              <a:gd name="T41" fmla="*/ 3386138 w 3386138"/>
              <a:gd name="T42" fmla="*/ 1462088 h 146208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86138" h="1462088">
                <a:moveTo>
                  <a:pt x="0" y="535151"/>
                </a:moveTo>
                <a:lnTo>
                  <a:pt x="453680" y="195893"/>
                </a:lnTo>
                <a:lnTo>
                  <a:pt x="1239389" y="0"/>
                </a:lnTo>
                <a:lnTo>
                  <a:pt x="2146749" y="0"/>
                </a:lnTo>
                <a:lnTo>
                  <a:pt x="2932458" y="195893"/>
                </a:lnTo>
                <a:lnTo>
                  <a:pt x="3386138" y="535151"/>
                </a:lnTo>
                <a:lnTo>
                  <a:pt x="3386138" y="926937"/>
                </a:lnTo>
                <a:lnTo>
                  <a:pt x="2932458" y="1266195"/>
                </a:lnTo>
                <a:lnTo>
                  <a:pt x="2146749" y="1462088"/>
                </a:lnTo>
                <a:lnTo>
                  <a:pt x="1239389" y="1462088"/>
                </a:lnTo>
                <a:lnTo>
                  <a:pt x="453680" y="1266195"/>
                </a:lnTo>
                <a:lnTo>
                  <a:pt x="0" y="926937"/>
                </a:lnTo>
                <a:lnTo>
                  <a:pt x="0" y="535151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8000" dirty="0">
                <a:latin typeface=".VnTeknicalH" pitchFamily="34" charset="0"/>
              </a:rPr>
              <a:t>8:30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890013" y="4873625"/>
            <a:ext cx="4159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はちじ　さんじゅっぷん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890013" y="5487987"/>
            <a:ext cx="41592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はちじ　はん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3338" y="5260975"/>
            <a:ext cx="1270000" cy="89693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" name="Cloud Callout 15"/>
          <p:cNvSpPr>
            <a:spLocks noChangeArrowheads="1"/>
          </p:cNvSpPr>
          <p:nvPr/>
        </p:nvSpPr>
        <p:spPr bwMode="auto">
          <a:xfrm>
            <a:off x="8091875" y="5853112"/>
            <a:ext cx="2184400" cy="515938"/>
          </a:xfrm>
          <a:prstGeom prst="cloudCallout">
            <a:avLst>
              <a:gd name="adj1" fmla="val -38829"/>
              <a:gd name="adj2" fmla="val -8439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/>
              <a:t>Nửa/Rưỡi</a:t>
            </a:r>
          </a:p>
        </p:txBody>
      </p:sp>
      <p:sp>
        <p:nvSpPr>
          <p:cNvPr id="17" name="Heptagon 16"/>
          <p:cNvSpPr/>
          <p:nvPr/>
        </p:nvSpPr>
        <p:spPr bwMode="auto">
          <a:xfrm>
            <a:off x="4407288" y="1924050"/>
            <a:ext cx="3262312" cy="1612900"/>
          </a:xfrm>
          <a:prstGeom prst="heptagon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.VnTeknicalH" pitchFamily="34" charset="0"/>
              </a:rPr>
              <a:t>4:00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4477138" y="3841750"/>
            <a:ext cx="30226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ＭＳ 明朝" panose="02020609040205080304" pitchFamily="49" charset="-128"/>
                <a:ea typeface="ＭＳ 明朝" panose="02020609040205080304" pitchFamily="49" charset="-128"/>
              </a:rPr>
              <a:t>よじです。</a:t>
            </a:r>
            <a:endParaRPr lang="en-US" sz="28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9" name="Heptagon 18"/>
          <p:cNvSpPr/>
          <p:nvPr/>
        </p:nvSpPr>
        <p:spPr bwMode="auto">
          <a:xfrm>
            <a:off x="4442213" y="1839912"/>
            <a:ext cx="3262312" cy="1612900"/>
          </a:xfrm>
          <a:prstGeom prst="heptagon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.VnTeknicalH" pitchFamily="34" charset="0"/>
              </a:rPr>
              <a:t>11:05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3851663" y="3908425"/>
            <a:ext cx="42402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じゅういちじごふんです。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Heptagon 20"/>
          <p:cNvSpPr/>
          <p:nvPr/>
        </p:nvSpPr>
        <p:spPr bwMode="auto">
          <a:xfrm>
            <a:off x="4356488" y="2009775"/>
            <a:ext cx="3262312" cy="1612900"/>
          </a:xfrm>
          <a:prstGeom prst="heptagon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200" dirty="0">
                <a:latin typeface=".VnTeknicalH" pitchFamily="34" charset="0"/>
              </a:rPr>
              <a:t>6:50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986600" y="3740150"/>
            <a:ext cx="42402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ろくじごじゅっぷんです。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3656400" y="4383087"/>
            <a:ext cx="46005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しちじじゅっぷんまえです。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499613" y="4260850"/>
            <a:ext cx="881062" cy="71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" name="Cloud Callout 24"/>
          <p:cNvSpPr>
            <a:spLocks noChangeArrowheads="1"/>
          </p:cNvSpPr>
          <p:nvPr/>
        </p:nvSpPr>
        <p:spPr bwMode="auto">
          <a:xfrm>
            <a:off x="7312413" y="3584575"/>
            <a:ext cx="1930400" cy="477837"/>
          </a:xfrm>
          <a:prstGeom prst="cloudCallout">
            <a:avLst>
              <a:gd name="adj1" fmla="val -48028"/>
              <a:gd name="adj2" fmla="val 112106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Kém</a:t>
            </a: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6004313" y="4416425"/>
            <a:ext cx="36877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じゅうじじゅっぷん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656275" y="1331912"/>
            <a:ext cx="1270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ＭＳ 明朝" panose="02020609040205080304" pitchFamily="49" charset="-128"/>
                <a:ea typeface="ＭＳ 明朝" panose="02020609040205080304" pitchFamily="49" charset="-128"/>
              </a:rPr>
              <a:t>今</a:t>
            </a:r>
            <a:endParaRPr lang="en-US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2591188" y="1014412"/>
            <a:ext cx="927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いま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8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2" grpId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70" name="ShockwaveFlash1" r:id="rId2" imgW="11887200" imgH="6553080"/>
        </mc:Choice>
        <mc:Fallback>
          <p:control name="ShockwaveFlash1" r:id="rId2" imgW="11887200" imgH="6553080">
            <p:pic>
              <p:nvPicPr>
                <p:cNvPr id="4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400" y="152400"/>
                  <a:ext cx="11887200" cy="65532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61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612">
            <a:off x="9725961" y="128480"/>
            <a:ext cx="2171700" cy="210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7458">
            <a:off x="1752600" y="4838700"/>
            <a:ext cx="4168042" cy="2019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 rot="21348341">
            <a:off x="3276600" y="463275"/>
            <a:ext cx="1981200" cy="990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から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77595">
            <a:off x="7010400" y="485775"/>
            <a:ext cx="1981200" cy="990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まで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37717" y="1689755"/>
            <a:ext cx="7953375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ベトナム</a:t>
            </a:r>
            <a:r>
              <a:rPr lang="ja-JP" altLang="en-US" sz="4800" dirty="0" smtClean="0">
                <a:solidFill>
                  <a:srgbClr val="FF0000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から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日本</a:t>
            </a:r>
            <a:r>
              <a:rPr lang="ja-JP" altLang="en-US" sz="4800" dirty="0" smtClean="0">
                <a:solidFill>
                  <a:srgbClr val="FF0000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まで</a:t>
            </a:r>
            <a:endParaRPr lang="en-US" sz="4800" dirty="0">
              <a:solidFill>
                <a:srgbClr val="FF0000"/>
              </a:solidFill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37717" y="2786501"/>
            <a:ext cx="7953375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２時</a:t>
            </a:r>
            <a:r>
              <a:rPr lang="ja-JP" altLang="en-US" sz="4800" dirty="0" smtClean="0">
                <a:solidFill>
                  <a:srgbClr val="FF0000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から</a:t>
            </a:r>
            <a:r>
              <a:rPr lang="ja-JP" altLang="en-US" sz="48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５時</a:t>
            </a:r>
            <a:r>
              <a:rPr lang="ja-JP" altLang="en-US" sz="4800" dirty="0" smtClean="0">
                <a:solidFill>
                  <a:srgbClr val="FF0000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まで</a:t>
            </a:r>
            <a:endParaRPr lang="en-US" sz="4800" dirty="0">
              <a:solidFill>
                <a:srgbClr val="FF0000"/>
              </a:solidFill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668195">
            <a:off x="6189250" y="158475"/>
            <a:ext cx="12192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1371" y="1679885"/>
            <a:ext cx="10186989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日本語の勉強は　７時からです。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1371" y="2776631"/>
            <a:ext cx="10186989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日本語の勉強は　１２時までです。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905" y="3922691"/>
            <a:ext cx="12180095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日本語の勉強は　７時から１２時までです。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24400" y="3922691"/>
            <a:ext cx="1676400" cy="990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88198" y="3902969"/>
            <a:ext cx="1832001" cy="990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5"/>
          </p:cNvCxnSpPr>
          <p:nvPr/>
        </p:nvCxnSpPr>
        <p:spPr>
          <a:xfrm>
            <a:off x="6155297" y="4768221"/>
            <a:ext cx="702703" cy="8705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10400" y="4800600"/>
            <a:ext cx="650937" cy="8382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004866" y="5638800"/>
            <a:ext cx="2148534" cy="1066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何時</a:t>
            </a:r>
            <a:endParaRPr lang="en-US" sz="4800" b="1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27206" y="1525001"/>
            <a:ext cx="4249994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　　　　　　じ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0895239">
            <a:off x="4932291" y="65752"/>
            <a:ext cx="12192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ＦＲＯＭ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65690" y="5466678"/>
            <a:ext cx="13716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なんじ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5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950596" cy="1640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2755899" y="269467"/>
            <a:ext cx="52451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LET’S PRACTICE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920">
            <a:off x="8945874" y="67854"/>
            <a:ext cx="3124200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121317" y="1743903"/>
            <a:ext cx="3807399" cy="6287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viện Sakura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21317" y="2460250"/>
            <a:ext cx="7709996" cy="587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Ở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altLang="ja-JP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20903" y="3147612"/>
            <a:ext cx="5118098" cy="5861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ạ.</a:t>
            </a:r>
            <a:endParaRPr lang="en-US" altLang="ja-JP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2761" y="3863613"/>
            <a:ext cx="5388756" cy="6321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altLang="ja-JP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36632" y="1726504"/>
            <a:ext cx="5601014" cy="6368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はい、さくら図書館です。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1" y="1755311"/>
            <a:ext cx="876715" cy="617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011439" y="2401370"/>
            <a:ext cx="10028161" cy="7133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すみません、あちらは何時から何時までですか。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1" y="2460251"/>
            <a:ext cx="876300" cy="587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029295" y="3139141"/>
            <a:ext cx="5209706" cy="6530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９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時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から７じまでです。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66800" y="3147612"/>
            <a:ext cx="876301" cy="5861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011438" y="3823227"/>
            <a:ext cx="7056361" cy="7136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そうですか。休みはいつですか。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66801" y="3863613"/>
            <a:ext cx="876300" cy="653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sz="4400" dirty="0"/>
          </a:p>
        </p:txBody>
      </p:sp>
      <p:sp>
        <p:nvSpPr>
          <p:cNvPr id="20" name="Rounded Rectangle 19"/>
          <p:cNvSpPr/>
          <p:nvPr/>
        </p:nvSpPr>
        <p:spPr>
          <a:xfrm>
            <a:off x="2128398" y="4614803"/>
            <a:ext cx="1974120" cy="5861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ạ.</a:t>
            </a:r>
            <a:endParaRPr lang="en-US" altLang="ja-JP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0256" y="5270844"/>
            <a:ext cx="4238261" cy="6321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à.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altLang="ja-JP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ja-JP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74295" y="4614803"/>
            <a:ext cx="876301" cy="5861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74296" y="5270844"/>
            <a:ext cx="876300" cy="653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sz="4400" dirty="0"/>
          </a:p>
        </p:txBody>
      </p:sp>
      <p:sp>
        <p:nvSpPr>
          <p:cNvPr id="25" name="Rounded Rectangle 24"/>
          <p:cNvSpPr/>
          <p:nvPr/>
        </p:nvSpPr>
        <p:spPr>
          <a:xfrm>
            <a:off x="2036633" y="4586941"/>
            <a:ext cx="2840168" cy="6530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月曜日です。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18776" y="5271027"/>
            <a:ext cx="8420624" cy="7136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月曜日ですか。ありがとうございます。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63255" y="1387602"/>
            <a:ext cx="1625261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ょか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ん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82077" y="5815608"/>
            <a:ext cx="157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げつようび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property id=&quot;20226&quot; value=&quot;D:\Users\Nguyen Cuong\Desktop\Year of 2015\Slides (Dekiru Nihongo)\Lesson 3 All.pptx&quot;/&gt;&lt;object type=&quot;2&quot; unique_id=&quot;18265&quot;&gt;&lt;object type=&quot;3&quot; unique_id=&quot;18266&quot;&gt;&lt;property id=&quot;20148&quot; value=&quot;5&quot;/&gt;&lt;property id=&quot;20300&quot; value=&quot;Slide 1&quot;/&gt;&lt;property id=&quot;20307&quot; value=&quot;257&quot;/&gt;&lt;/object&gt;&lt;object type=&quot;3&quot; unique_id=&quot;18267&quot;&gt;&lt;property id=&quot;20148&quot; value=&quot;5&quot;/&gt;&lt;property id=&quot;20300&quot; value=&quot;Slide 2&quot;/&gt;&lt;property id=&quot;20307&quot; value=&quot;258&quot;/&gt;&lt;/object&gt;&lt;object type=&quot;3&quot; unique_id=&quot;18268&quot;&gt;&lt;property id=&quot;20148&quot; value=&quot;5&quot;/&gt;&lt;property id=&quot;20300&quot; value=&quot;Slide 3&quot;/&gt;&lt;property id=&quot;20307&quot; value=&quot;269&quot;/&gt;&lt;/object&gt;&lt;object type=&quot;3&quot; unique_id=&quot;18309&quot;&gt;&lt;property id=&quot;20148&quot; value=&quot;5&quot;/&gt;&lt;property id=&quot;20300&quot; value=&quot;Slide 11&quot;/&gt;&lt;property id=&quot;20307&quot; value=&quot;270&quot;/&gt;&lt;/object&gt;&lt;object type=&quot;3&quot; unique_id=&quot;18310&quot;&gt;&lt;property id=&quot;20148&quot; value=&quot;5&quot;/&gt;&lt;property id=&quot;20300&quot; value=&quot;Slide 12&quot;/&gt;&lt;property id=&quot;20307&quot; value=&quot;272&quot;/&gt;&lt;/object&gt;&lt;object type=&quot;3&quot; unique_id=&quot;18311&quot;&gt;&lt;property id=&quot;20148&quot; value=&quot;5&quot;/&gt;&lt;property id=&quot;20300&quot; value=&quot;Slide 19&quot;/&gt;&lt;property id=&quot;20307&quot; value=&quot;271&quot;/&gt;&lt;/object&gt;&lt;object type=&quot;3&quot; unique_id=&quot;18336&quot;&gt;&lt;property id=&quot;20148&quot; value=&quot;5&quot;/&gt;&lt;property id=&quot;20300&quot; value=&quot;Slide 20&quot;/&gt;&lt;property id=&quot;20307&quot; value=&quot;273&quot;/&gt;&lt;/object&gt;&lt;object type=&quot;3&quot; unique_id=&quot;18528&quot;&gt;&lt;property id=&quot;20148&quot; value=&quot;5&quot;/&gt;&lt;property id=&quot;20300&quot; value=&quot;Slide 4&quot;/&gt;&lt;property id=&quot;20307&quot; value=&quot;274&quot;/&gt;&lt;/object&gt;&lt;object type=&quot;3&quot; unique_id=&quot;18529&quot;&gt;&lt;property id=&quot;20148&quot; value=&quot;5&quot;/&gt;&lt;property id=&quot;20300&quot; value=&quot;Slide 5&quot;/&gt;&lt;property id=&quot;20307&quot; value=&quot;275&quot;/&gt;&lt;/object&gt;&lt;object type=&quot;3&quot; unique_id=&quot;18530&quot;&gt;&lt;property id=&quot;20148&quot; value=&quot;5&quot;/&gt;&lt;property id=&quot;20300&quot; value=&quot;Slide 6&quot;/&gt;&lt;property id=&quot;20307&quot; value=&quot;276&quot;/&gt;&lt;/object&gt;&lt;object type=&quot;3&quot; unique_id=&quot;18531&quot;&gt;&lt;property id=&quot;20148&quot; value=&quot;5&quot;/&gt;&lt;property id=&quot;20300&quot; value=&quot;Slide 8&quot;/&gt;&lt;property id=&quot;20307&quot; value=&quot;279&quot;/&gt;&lt;/object&gt;&lt;object type=&quot;3&quot; unique_id=&quot;18532&quot;&gt;&lt;property id=&quot;20148&quot; value=&quot;5&quot;/&gt;&lt;property id=&quot;20300&quot; value=&quot;Slide 9&quot;/&gt;&lt;property id=&quot;20307&quot; value=&quot;277&quot;/&gt;&lt;/object&gt;&lt;object type=&quot;3&quot; unique_id=&quot;18699&quot;&gt;&lt;property id=&quot;20148&quot; value=&quot;5&quot;/&gt;&lt;property id=&quot;20300&quot; value=&quot;Slide 13&quot;/&gt;&lt;property id=&quot;20307&quot; value=&quot;280&quot;/&gt;&lt;/object&gt;&lt;object type=&quot;3&quot; unique_id=&quot;18700&quot;&gt;&lt;property id=&quot;20148&quot; value=&quot;5&quot;/&gt;&lt;property id=&quot;20300&quot; value=&quot;Slide 14&quot;/&gt;&lt;property id=&quot;20307&quot; value=&quot;285&quot;/&gt;&lt;/object&gt;&lt;object type=&quot;3&quot; unique_id=&quot;18701&quot;&gt;&lt;property id=&quot;20148&quot; value=&quot;5&quot;/&gt;&lt;property id=&quot;20300&quot; value=&quot;Slide 15&quot;/&gt;&lt;property id=&quot;20307&quot; value=&quot;281&quot;/&gt;&lt;/object&gt;&lt;object type=&quot;3&quot; unique_id=&quot;18702&quot;&gt;&lt;property id=&quot;20148&quot; value=&quot;5&quot;/&gt;&lt;property id=&quot;20300&quot; value=&quot;Slide 16&quot;/&gt;&lt;property id=&quot;20307&quot; value=&quot;282&quot;/&gt;&lt;/object&gt;&lt;object type=&quot;3&quot; unique_id=&quot;18703&quot;&gt;&lt;property id=&quot;20148&quot; value=&quot;5&quot;/&gt;&lt;property id=&quot;20300&quot; value=&quot;Slide 17&quot;/&gt;&lt;property id=&quot;20307&quot; value=&quot;283&quot;/&gt;&lt;/object&gt;&lt;object type=&quot;3&quot; unique_id=&quot;19256&quot;&gt;&lt;property id=&quot;20148&quot; value=&quot;5&quot;/&gt;&lt;property id=&quot;20300&quot; value=&quot;Slide 21&quot;/&gt;&lt;property id=&quot;20307&quot; value=&quot;286&quot;/&gt;&lt;/object&gt;&lt;object type=&quot;3&quot; unique_id=&quot;19257&quot;&gt;&lt;property id=&quot;20148&quot; value=&quot;5&quot;/&gt;&lt;property id=&quot;20300&quot; value=&quot;Slide 22&quot;/&gt;&lt;property id=&quot;20307&quot; value=&quot;287&quot;/&gt;&lt;/object&gt;&lt;object type=&quot;3&quot; unique_id=&quot;19258&quot;&gt;&lt;property id=&quot;20148&quot; value=&quot;5&quot;/&gt;&lt;property id=&quot;20300&quot; value=&quot;Slide 24&quot;/&gt;&lt;property id=&quot;20307&quot; value=&quot;288&quot;/&gt;&lt;/object&gt;&lt;object type=&quot;3&quot; unique_id=&quot;19355&quot;&gt;&lt;property id=&quot;20148&quot; value=&quot;5&quot;/&gt;&lt;property id=&quot;20300&quot; value=&quot;Slide 25&quot;/&gt;&lt;property id=&quot;20307&quot; value=&quot;289&quot;/&gt;&lt;/object&gt;&lt;object type=&quot;3&quot; unique_id=&quot;23882&quot;&gt;&lt;property id=&quot;20148&quot; value=&quot;5&quot;/&gt;&lt;property id=&quot;20300&quot; value=&quot;Slide 7&quot;/&gt;&lt;property id=&quot;20307&quot; value=&quot;291&quot;/&gt;&lt;/object&gt;&lt;object type=&quot;3&quot; unique_id=&quot;23984&quot;&gt;&lt;property id=&quot;20148&quot; value=&quot;5&quot;/&gt;&lt;property id=&quot;20300&quot; value=&quot;Slide 18&quot;/&gt;&lt;property id=&quot;20307&quot; value=&quot;292&quot;/&gt;&lt;/object&gt;&lt;object type=&quot;3&quot; unique_id=&quot;24064&quot;&gt;&lt;property id=&quot;20148&quot; value=&quot;5&quot;/&gt;&lt;property id=&quot;20300&quot; value=&quot;Slide 10&quot;/&gt;&lt;property id=&quot;20307&quot; value=&quot;293&quot;/&gt;&lt;/object&gt;&lt;object type=&quot;3&quot; unique_id=&quot;35653&quot;&gt;&lt;property id=&quot;20148&quot; value=&quot;5&quot;/&gt;&lt;property id=&quot;20300&quot; value=&quot;Slide 23&quot;/&gt;&lt;property id=&quot;20307&quot; value=&quot;294&quot;/&gt;&lt;/object&gt;&lt;/object&gt;&lt;object type=&quot;8&quot; unique_id=&quot;18273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WF_SOURCE" val="D:\Users\Nguyen Cuong\Desktop\Others\Lớp LỆNH CƯ\MLC materials\JiFunYoubiHinichiTsuki.swf"/>
  <p:tag name="MMPROD_SWF_FILE" val="0;D:\Users\Nguyen Cuong\Desktop\Year of 2015\Spring 2015\Bachelor-Program\Slides (Dekiru Nihongo)\Lesson 3 All_pptx\Assets\JiFunYoubiHinichiTsuki97289\JiFunYoubiHinichiTsuki.swf"/>
</p:tagLst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1515</Words>
  <Application>Microsoft Office PowerPoint</Application>
  <PresentationFormat>Widescreen</PresentationFormat>
  <Paragraphs>361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.VnTeknicalH</vt:lpstr>
      <vt:lpstr>Aharoni</vt:lpstr>
      <vt:lpstr>HGMaruGothicMPRO</vt:lpstr>
      <vt:lpstr>HGPSoeiKakupoptai</vt:lpstr>
      <vt:lpstr>HGSeikaishotaiPRO</vt:lpstr>
      <vt:lpstr>HGSoeiKakupoptai</vt:lpstr>
      <vt:lpstr>mikachan-PB</vt:lpstr>
      <vt:lpstr>ＭＳ 明朝</vt:lpstr>
      <vt:lpstr>ＭＳ Ｐゴシック</vt:lpstr>
      <vt:lpstr>NtMotoyaKyotai</vt:lpstr>
      <vt:lpstr>Arial</vt:lpstr>
      <vt:lpstr>Tahoma</vt:lpstr>
      <vt:lpstr>Times New Roman</vt:lpstr>
      <vt:lpstr>Wingdings</vt:lpstr>
      <vt:lpstr>Children Friends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2014-12-10T02:05:49Z</dcterms:created>
  <dcterms:modified xsi:type="dcterms:W3CDTF">2017-02-06T05:52:09Z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